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84"/>
  </p:notesMasterIdLst>
  <p:sldIdLst>
    <p:sldId id="803" r:id="rId2"/>
    <p:sldId id="77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774" r:id="rId35"/>
    <p:sldId id="290" r:id="rId36"/>
    <p:sldId id="291" r:id="rId37"/>
    <p:sldId id="292" r:id="rId38"/>
    <p:sldId id="293" r:id="rId39"/>
    <p:sldId id="294" r:id="rId40"/>
    <p:sldId id="775" r:id="rId41"/>
    <p:sldId id="295" r:id="rId42"/>
    <p:sldId id="1116" r:id="rId43"/>
    <p:sldId id="296" r:id="rId44"/>
    <p:sldId id="297" r:id="rId45"/>
    <p:sldId id="298" r:id="rId46"/>
    <p:sldId id="299" r:id="rId47"/>
    <p:sldId id="300" r:id="rId48"/>
    <p:sldId id="301" r:id="rId49"/>
    <p:sldId id="302" r:id="rId50"/>
    <p:sldId id="304" r:id="rId51"/>
    <p:sldId id="305" r:id="rId52"/>
    <p:sldId id="306" r:id="rId53"/>
    <p:sldId id="307" r:id="rId54"/>
    <p:sldId id="308" r:id="rId55"/>
    <p:sldId id="309" r:id="rId56"/>
    <p:sldId id="310" r:id="rId57"/>
    <p:sldId id="311" r:id="rId58"/>
    <p:sldId id="312" r:id="rId59"/>
    <p:sldId id="776" r:id="rId60"/>
    <p:sldId id="313" r:id="rId61"/>
    <p:sldId id="314" r:id="rId62"/>
    <p:sldId id="777"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78" r:id="rId110"/>
    <p:sldId id="361" r:id="rId111"/>
    <p:sldId id="362" r:id="rId112"/>
    <p:sldId id="363" r:id="rId113"/>
    <p:sldId id="364" r:id="rId114"/>
    <p:sldId id="365" r:id="rId115"/>
    <p:sldId id="366" r:id="rId116"/>
    <p:sldId id="368" r:id="rId117"/>
    <p:sldId id="369" r:id="rId118"/>
    <p:sldId id="370" r:id="rId119"/>
    <p:sldId id="371" r:id="rId120"/>
    <p:sldId id="372" r:id="rId121"/>
    <p:sldId id="373" r:id="rId122"/>
    <p:sldId id="374" r:id="rId123"/>
    <p:sldId id="375" r:id="rId124"/>
    <p:sldId id="379" r:id="rId125"/>
    <p:sldId id="376" r:id="rId126"/>
    <p:sldId id="377" r:id="rId127"/>
    <p:sldId id="381" r:id="rId128"/>
    <p:sldId id="382" r:id="rId129"/>
    <p:sldId id="383" r:id="rId130"/>
    <p:sldId id="384" r:id="rId131"/>
    <p:sldId id="385"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1117" r:id="rId173"/>
    <p:sldId id="428" r:id="rId174"/>
    <p:sldId id="429" r:id="rId175"/>
    <p:sldId id="430" r:id="rId176"/>
    <p:sldId id="431" r:id="rId177"/>
    <p:sldId id="432" r:id="rId178"/>
    <p:sldId id="433" r:id="rId179"/>
    <p:sldId id="779" r:id="rId180"/>
    <p:sldId id="435" r:id="rId181"/>
    <p:sldId id="436" r:id="rId182"/>
    <p:sldId id="780" r:id="rId183"/>
    <p:sldId id="438" r:id="rId184"/>
    <p:sldId id="439" r:id="rId185"/>
    <p:sldId id="440" r:id="rId186"/>
    <p:sldId id="441" r:id="rId187"/>
    <p:sldId id="442" r:id="rId188"/>
    <p:sldId id="443" r:id="rId189"/>
    <p:sldId id="445" r:id="rId190"/>
    <p:sldId id="781" r:id="rId191"/>
    <p:sldId id="446" r:id="rId192"/>
    <p:sldId id="447" r:id="rId193"/>
    <p:sldId id="449" r:id="rId194"/>
    <p:sldId id="782" r:id="rId195"/>
    <p:sldId id="450" r:id="rId196"/>
    <p:sldId id="452" r:id="rId197"/>
    <p:sldId id="783" r:id="rId198"/>
    <p:sldId id="453" r:id="rId199"/>
    <p:sldId id="784" r:id="rId200"/>
    <p:sldId id="455" r:id="rId201"/>
    <p:sldId id="456" r:id="rId202"/>
    <p:sldId id="458" r:id="rId203"/>
    <p:sldId id="459" r:id="rId204"/>
    <p:sldId id="785" r:id="rId205"/>
    <p:sldId id="461" r:id="rId206"/>
    <p:sldId id="462" r:id="rId207"/>
    <p:sldId id="463" r:id="rId208"/>
    <p:sldId id="786" r:id="rId209"/>
    <p:sldId id="464" r:id="rId210"/>
    <p:sldId id="465" r:id="rId211"/>
    <p:sldId id="466" r:id="rId212"/>
    <p:sldId id="467" r:id="rId213"/>
    <p:sldId id="468" r:id="rId214"/>
    <p:sldId id="787" r:id="rId215"/>
    <p:sldId id="469" r:id="rId216"/>
    <p:sldId id="470" r:id="rId217"/>
    <p:sldId id="471" r:id="rId218"/>
    <p:sldId id="472" r:id="rId219"/>
    <p:sldId id="473" r:id="rId220"/>
    <p:sldId id="474" r:id="rId221"/>
    <p:sldId id="475" r:id="rId222"/>
    <p:sldId id="476" r:id="rId223"/>
    <p:sldId id="788" r:id="rId224"/>
    <p:sldId id="477" r:id="rId225"/>
    <p:sldId id="479" r:id="rId226"/>
    <p:sldId id="480" r:id="rId227"/>
    <p:sldId id="481" r:id="rId228"/>
    <p:sldId id="482" r:id="rId229"/>
    <p:sldId id="789" r:id="rId230"/>
    <p:sldId id="483" r:id="rId231"/>
    <p:sldId id="484" r:id="rId232"/>
    <p:sldId id="485" r:id="rId233"/>
    <p:sldId id="486" r:id="rId234"/>
    <p:sldId id="790" r:id="rId235"/>
    <p:sldId id="487" r:id="rId236"/>
    <p:sldId id="791" r:id="rId237"/>
    <p:sldId id="488" r:id="rId238"/>
    <p:sldId id="525" r:id="rId239"/>
    <p:sldId id="489" r:id="rId240"/>
    <p:sldId id="490" r:id="rId241"/>
    <p:sldId id="792" r:id="rId242"/>
    <p:sldId id="491" r:id="rId243"/>
    <p:sldId id="492" r:id="rId244"/>
    <p:sldId id="493" r:id="rId245"/>
    <p:sldId id="494" r:id="rId246"/>
    <p:sldId id="793" r:id="rId247"/>
    <p:sldId id="495" r:id="rId248"/>
    <p:sldId id="794" r:id="rId249"/>
    <p:sldId id="496" r:id="rId250"/>
    <p:sldId id="497" r:id="rId251"/>
    <p:sldId id="795" r:id="rId252"/>
    <p:sldId id="498" r:id="rId253"/>
    <p:sldId id="499" r:id="rId254"/>
    <p:sldId id="500" r:id="rId255"/>
    <p:sldId id="501" r:id="rId256"/>
    <p:sldId id="502" r:id="rId257"/>
    <p:sldId id="503" r:id="rId258"/>
    <p:sldId id="504" r:id="rId259"/>
    <p:sldId id="1118" r:id="rId260"/>
    <p:sldId id="505" r:id="rId261"/>
    <p:sldId id="506" r:id="rId262"/>
    <p:sldId id="770" r:id="rId263"/>
    <p:sldId id="1119" r:id="rId264"/>
    <p:sldId id="508" r:id="rId265"/>
    <p:sldId id="509" r:id="rId266"/>
    <p:sldId id="510" r:id="rId267"/>
    <p:sldId id="511" r:id="rId268"/>
    <p:sldId id="512" r:id="rId269"/>
    <p:sldId id="513" r:id="rId270"/>
    <p:sldId id="514" r:id="rId271"/>
    <p:sldId id="515" r:id="rId272"/>
    <p:sldId id="516" r:id="rId273"/>
    <p:sldId id="517" r:id="rId274"/>
    <p:sldId id="518" r:id="rId275"/>
    <p:sldId id="519" r:id="rId276"/>
    <p:sldId id="520" r:id="rId277"/>
    <p:sldId id="521" r:id="rId278"/>
    <p:sldId id="522" r:id="rId279"/>
    <p:sldId id="523" r:id="rId280"/>
    <p:sldId id="524" r:id="rId281"/>
    <p:sldId id="526" r:id="rId282"/>
    <p:sldId id="527" r:id="rId283"/>
    <p:sldId id="528" r:id="rId284"/>
    <p:sldId id="529" r:id="rId285"/>
    <p:sldId id="530" r:id="rId286"/>
    <p:sldId id="531" r:id="rId287"/>
    <p:sldId id="532" r:id="rId288"/>
    <p:sldId id="533" r:id="rId289"/>
    <p:sldId id="534" r:id="rId290"/>
    <p:sldId id="535" r:id="rId291"/>
    <p:sldId id="536" r:id="rId292"/>
    <p:sldId id="537" r:id="rId293"/>
    <p:sldId id="538" r:id="rId294"/>
    <p:sldId id="539" r:id="rId295"/>
    <p:sldId id="540" r:id="rId296"/>
    <p:sldId id="541" r:id="rId297"/>
    <p:sldId id="542" r:id="rId298"/>
    <p:sldId id="543" r:id="rId299"/>
    <p:sldId id="544" r:id="rId300"/>
    <p:sldId id="545" r:id="rId301"/>
    <p:sldId id="796" r:id="rId302"/>
    <p:sldId id="546" r:id="rId303"/>
    <p:sldId id="797" r:id="rId304"/>
    <p:sldId id="547" r:id="rId305"/>
    <p:sldId id="548" r:id="rId306"/>
    <p:sldId id="798" r:id="rId307"/>
    <p:sldId id="549" r:id="rId308"/>
    <p:sldId id="550" r:id="rId309"/>
    <p:sldId id="799" r:id="rId310"/>
    <p:sldId id="551" r:id="rId311"/>
    <p:sldId id="552" r:id="rId312"/>
    <p:sldId id="553" r:id="rId313"/>
    <p:sldId id="554" r:id="rId314"/>
    <p:sldId id="555" r:id="rId315"/>
    <p:sldId id="556" r:id="rId316"/>
    <p:sldId id="557" r:id="rId317"/>
    <p:sldId id="558" r:id="rId318"/>
    <p:sldId id="771" r:id="rId319"/>
    <p:sldId id="559" r:id="rId320"/>
    <p:sldId id="560" r:id="rId321"/>
    <p:sldId id="561" r:id="rId322"/>
    <p:sldId id="562" r:id="rId323"/>
    <p:sldId id="563" r:id="rId324"/>
    <p:sldId id="564" r:id="rId325"/>
    <p:sldId id="565" r:id="rId326"/>
    <p:sldId id="566" r:id="rId327"/>
    <p:sldId id="567" r:id="rId328"/>
    <p:sldId id="568" r:id="rId329"/>
    <p:sldId id="569" r:id="rId330"/>
    <p:sldId id="570" r:id="rId331"/>
    <p:sldId id="571" r:id="rId332"/>
    <p:sldId id="572" r:id="rId333"/>
    <p:sldId id="573" r:id="rId334"/>
    <p:sldId id="574" r:id="rId335"/>
    <p:sldId id="576" r:id="rId336"/>
    <p:sldId id="577" r:id="rId337"/>
    <p:sldId id="578" r:id="rId338"/>
    <p:sldId id="579" r:id="rId339"/>
    <p:sldId id="580" r:id="rId340"/>
    <p:sldId id="581" r:id="rId341"/>
    <p:sldId id="582" r:id="rId342"/>
    <p:sldId id="800" r:id="rId343"/>
    <p:sldId id="583" r:id="rId344"/>
    <p:sldId id="584" r:id="rId345"/>
    <p:sldId id="585" r:id="rId346"/>
    <p:sldId id="586" r:id="rId347"/>
    <p:sldId id="587" r:id="rId348"/>
    <p:sldId id="588" r:id="rId349"/>
    <p:sldId id="590" r:id="rId350"/>
    <p:sldId id="591" r:id="rId351"/>
    <p:sldId id="592" r:id="rId352"/>
    <p:sldId id="593" r:id="rId353"/>
    <p:sldId id="594" r:id="rId354"/>
    <p:sldId id="595" r:id="rId355"/>
    <p:sldId id="596" r:id="rId356"/>
    <p:sldId id="597" r:id="rId357"/>
    <p:sldId id="598" r:id="rId358"/>
    <p:sldId id="599" r:id="rId359"/>
    <p:sldId id="600" r:id="rId360"/>
    <p:sldId id="602" r:id="rId361"/>
    <p:sldId id="603" r:id="rId362"/>
    <p:sldId id="604" r:id="rId363"/>
    <p:sldId id="605" r:id="rId364"/>
    <p:sldId id="606" r:id="rId365"/>
    <p:sldId id="607" r:id="rId366"/>
    <p:sldId id="608" r:id="rId367"/>
    <p:sldId id="609" r:id="rId368"/>
    <p:sldId id="610" r:id="rId369"/>
    <p:sldId id="611" r:id="rId370"/>
    <p:sldId id="612" r:id="rId371"/>
    <p:sldId id="613" r:id="rId372"/>
    <p:sldId id="614" r:id="rId373"/>
    <p:sldId id="615" r:id="rId374"/>
    <p:sldId id="616" r:id="rId375"/>
    <p:sldId id="617" r:id="rId376"/>
    <p:sldId id="618" r:id="rId377"/>
    <p:sldId id="619" r:id="rId378"/>
    <p:sldId id="620" r:id="rId379"/>
    <p:sldId id="621" r:id="rId380"/>
    <p:sldId id="622" r:id="rId381"/>
    <p:sldId id="623" r:id="rId382"/>
    <p:sldId id="624" r:id="rId383"/>
    <p:sldId id="625" r:id="rId384"/>
    <p:sldId id="801" r:id="rId385"/>
    <p:sldId id="626" r:id="rId386"/>
    <p:sldId id="627" r:id="rId387"/>
    <p:sldId id="628" r:id="rId388"/>
    <p:sldId id="629" r:id="rId389"/>
    <p:sldId id="630" r:id="rId390"/>
    <p:sldId id="802" r:id="rId391"/>
    <p:sldId id="631" r:id="rId392"/>
    <p:sldId id="632" r:id="rId393"/>
    <p:sldId id="633" r:id="rId394"/>
    <p:sldId id="634" r:id="rId395"/>
    <p:sldId id="635" r:id="rId396"/>
    <p:sldId id="636" r:id="rId397"/>
    <p:sldId id="637" r:id="rId398"/>
    <p:sldId id="638" r:id="rId399"/>
    <p:sldId id="639" r:id="rId400"/>
    <p:sldId id="640" r:id="rId401"/>
    <p:sldId id="641" r:id="rId402"/>
    <p:sldId id="642" r:id="rId403"/>
    <p:sldId id="643" r:id="rId404"/>
    <p:sldId id="644" r:id="rId405"/>
    <p:sldId id="645" r:id="rId406"/>
    <p:sldId id="646" r:id="rId407"/>
    <p:sldId id="647" r:id="rId408"/>
    <p:sldId id="648" r:id="rId409"/>
    <p:sldId id="649" r:id="rId410"/>
    <p:sldId id="650" r:id="rId411"/>
    <p:sldId id="651" r:id="rId412"/>
    <p:sldId id="652" r:id="rId413"/>
    <p:sldId id="653" r:id="rId414"/>
    <p:sldId id="654" r:id="rId415"/>
    <p:sldId id="655" r:id="rId416"/>
    <p:sldId id="656" r:id="rId417"/>
    <p:sldId id="657" r:id="rId418"/>
    <p:sldId id="658" r:id="rId419"/>
    <p:sldId id="659" r:id="rId420"/>
    <p:sldId id="660" r:id="rId421"/>
    <p:sldId id="661" r:id="rId422"/>
    <p:sldId id="662" r:id="rId423"/>
    <p:sldId id="663" r:id="rId424"/>
    <p:sldId id="664" r:id="rId425"/>
    <p:sldId id="665" r:id="rId426"/>
    <p:sldId id="666" r:id="rId427"/>
    <p:sldId id="667" r:id="rId428"/>
    <p:sldId id="668" r:id="rId429"/>
    <p:sldId id="669" r:id="rId430"/>
    <p:sldId id="670" r:id="rId431"/>
    <p:sldId id="671" r:id="rId432"/>
    <p:sldId id="672" r:id="rId433"/>
    <p:sldId id="673" r:id="rId434"/>
    <p:sldId id="674" r:id="rId435"/>
    <p:sldId id="675" r:id="rId436"/>
    <p:sldId id="676" r:id="rId437"/>
    <p:sldId id="677" r:id="rId438"/>
    <p:sldId id="678" r:id="rId439"/>
    <p:sldId id="679" r:id="rId440"/>
    <p:sldId id="680" r:id="rId441"/>
    <p:sldId id="681" r:id="rId442"/>
    <p:sldId id="682" r:id="rId443"/>
    <p:sldId id="684" r:id="rId444"/>
    <p:sldId id="685" r:id="rId445"/>
    <p:sldId id="686" r:id="rId446"/>
    <p:sldId id="687" r:id="rId447"/>
    <p:sldId id="688" r:id="rId448"/>
    <p:sldId id="689" r:id="rId449"/>
    <p:sldId id="690" r:id="rId450"/>
    <p:sldId id="691" r:id="rId451"/>
    <p:sldId id="692" r:id="rId452"/>
    <p:sldId id="693" r:id="rId453"/>
    <p:sldId id="694" r:id="rId454"/>
    <p:sldId id="695" r:id="rId455"/>
    <p:sldId id="696" r:id="rId456"/>
    <p:sldId id="697" r:id="rId457"/>
    <p:sldId id="698" r:id="rId458"/>
    <p:sldId id="699" r:id="rId459"/>
    <p:sldId id="700" r:id="rId460"/>
    <p:sldId id="701" r:id="rId461"/>
    <p:sldId id="702" r:id="rId462"/>
    <p:sldId id="703" r:id="rId463"/>
    <p:sldId id="704" r:id="rId464"/>
    <p:sldId id="705" r:id="rId465"/>
    <p:sldId id="706" r:id="rId466"/>
    <p:sldId id="707" r:id="rId467"/>
    <p:sldId id="708" r:id="rId468"/>
    <p:sldId id="709" r:id="rId469"/>
    <p:sldId id="710" r:id="rId470"/>
    <p:sldId id="711" r:id="rId471"/>
    <p:sldId id="712" r:id="rId472"/>
    <p:sldId id="713" r:id="rId473"/>
    <p:sldId id="714" r:id="rId474"/>
    <p:sldId id="715" r:id="rId475"/>
    <p:sldId id="716" r:id="rId476"/>
    <p:sldId id="717" r:id="rId477"/>
    <p:sldId id="718" r:id="rId478"/>
    <p:sldId id="719" r:id="rId479"/>
    <p:sldId id="720" r:id="rId480"/>
    <p:sldId id="721" r:id="rId481"/>
    <p:sldId id="773" r:id="rId482"/>
    <p:sldId id="722" r:id="rId483"/>
    <p:sldId id="723" r:id="rId484"/>
    <p:sldId id="725" r:id="rId485"/>
    <p:sldId id="726" r:id="rId486"/>
    <p:sldId id="727" r:id="rId487"/>
    <p:sldId id="728" r:id="rId488"/>
    <p:sldId id="729" r:id="rId489"/>
    <p:sldId id="730" r:id="rId490"/>
    <p:sldId id="731" r:id="rId491"/>
    <p:sldId id="732" r:id="rId492"/>
    <p:sldId id="733" r:id="rId493"/>
    <p:sldId id="734" r:id="rId494"/>
    <p:sldId id="735" r:id="rId495"/>
    <p:sldId id="736" r:id="rId496"/>
    <p:sldId id="737" r:id="rId497"/>
    <p:sldId id="738" r:id="rId498"/>
    <p:sldId id="739" r:id="rId499"/>
    <p:sldId id="740" r:id="rId500"/>
    <p:sldId id="741" r:id="rId501"/>
    <p:sldId id="742" r:id="rId502"/>
    <p:sldId id="743" r:id="rId503"/>
    <p:sldId id="744" r:id="rId504"/>
    <p:sldId id="745" r:id="rId505"/>
    <p:sldId id="746" r:id="rId506"/>
    <p:sldId id="747" r:id="rId507"/>
    <p:sldId id="748" r:id="rId508"/>
    <p:sldId id="749" r:id="rId509"/>
    <p:sldId id="750" r:id="rId510"/>
    <p:sldId id="751" r:id="rId511"/>
    <p:sldId id="752" r:id="rId512"/>
    <p:sldId id="753" r:id="rId513"/>
    <p:sldId id="754" r:id="rId514"/>
    <p:sldId id="755" r:id="rId515"/>
    <p:sldId id="756" r:id="rId516"/>
    <p:sldId id="757" r:id="rId517"/>
    <p:sldId id="758" r:id="rId518"/>
    <p:sldId id="759" r:id="rId519"/>
    <p:sldId id="760" r:id="rId520"/>
    <p:sldId id="761" r:id="rId521"/>
    <p:sldId id="762" r:id="rId522"/>
    <p:sldId id="763" r:id="rId523"/>
    <p:sldId id="764" r:id="rId524"/>
    <p:sldId id="765" r:id="rId525"/>
    <p:sldId id="766" r:id="rId526"/>
    <p:sldId id="767" r:id="rId527"/>
    <p:sldId id="804" r:id="rId528"/>
    <p:sldId id="769" r:id="rId529"/>
    <p:sldId id="805" r:id="rId530"/>
    <p:sldId id="806" r:id="rId531"/>
    <p:sldId id="807" r:id="rId532"/>
    <p:sldId id="1096" r:id="rId533"/>
    <p:sldId id="809" r:id="rId534"/>
    <p:sldId id="810" r:id="rId535"/>
    <p:sldId id="1097" r:id="rId536"/>
    <p:sldId id="812" r:id="rId537"/>
    <p:sldId id="1101" r:id="rId538"/>
    <p:sldId id="813" r:id="rId539"/>
    <p:sldId id="1098" r:id="rId540"/>
    <p:sldId id="815" r:id="rId541"/>
    <p:sldId id="816" r:id="rId542"/>
    <p:sldId id="1102" r:id="rId543"/>
    <p:sldId id="818" r:id="rId544"/>
    <p:sldId id="1104" r:id="rId545"/>
    <p:sldId id="819" r:id="rId546"/>
    <p:sldId id="820" r:id="rId547"/>
    <p:sldId id="822" r:id="rId548"/>
    <p:sldId id="821" r:id="rId549"/>
    <p:sldId id="1105" r:id="rId550"/>
    <p:sldId id="824" r:id="rId551"/>
    <p:sldId id="825" r:id="rId552"/>
    <p:sldId id="826" r:id="rId553"/>
    <p:sldId id="1106" r:id="rId554"/>
    <p:sldId id="829" r:id="rId555"/>
    <p:sldId id="830" r:id="rId556"/>
    <p:sldId id="1107" r:id="rId557"/>
    <p:sldId id="831" r:id="rId558"/>
    <p:sldId id="832" r:id="rId559"/>
    <p:sldId id="1108" r:id="rId560"/>
    <p:sldId id="833" r:id="rId561"/>
    <p:sldId id="835" r:id="rId562"/>
    <p:sldId id="1109" r:id="rId563"/>
    <p:sldId id="836" r:id="rId564"/>
    <p:sldId id="837" r:id="rId565"/>
    <p:sldId id="1110" r:id="rId566"/>
    <p:sldId id="1099" r:id="rId567"/>
    <p:sldId id="838" r:id="rId568"/>
    <p:sldId id="1111" r:id="rId569"/>
    <p:sldId id="839" r:id="rId570"/>
    <p:sldId id="840" r:id="rId571"/>
    <p:sldId id="1112" r:id="rId572"/>
    <p:sldId id="841" r:id="rId573"/>
    <p:sldId id="842" r:id="rId574"/>
    <p:sldId id="1113" r:id="rId575"/>
    <p:sldId id="843" r:id="rId576"/>
    <p:sldId id="845" r:id="rId577"/>
    <p:sldId id="1114" r:id="rId578"/>
    <p:sldId id="846" r:id="rId579"/>
    <p:sldId id="847" r:id="rId580"/>
    <p:sldId id="1115" r:id="rId581"/>
    <p:sldId id="848" r:id="rId582"/>
    <p:sldId id="849" r:id="rId5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33CC"/>
    <a:srgbClr val="0066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1" autoAdjust="0"/>
    <p:restoredTop sz="94662" autoAdjust="0"/>
  </p:normalViewPr>
  <p:slideViewPr>
    <p:cSldViewPr>
      <p:cViewPr varScale="1">
        <p:scale>
          <a:sx n="114" d="100"/>
          <a:sy n="114" d="100"/>
        </p:scale>
        <p:origin x="348" y="102"/>
      </p:cViewPr>
      <p:guideLst>
        <p:guide orient="horz" pos="2160"/>
        <p:guide pos="3840"/>
      </p:guideLst>
    </p:cSldViewPr>
  </p:slideViewPr>
  <p:outlineViewPr>
    <p:cViewPr>
      <p:scale>
        <a:sx n="33" d="100"/>
        <a:sy n="33" d="100"/>
      </p:scale>
      <p:origin x="0" y="3534"/>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170" Type="http://schemas.openxmlformats.org/officeDocument/2006/relationships/slide" Target="slides/slide169.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81" Type="http://schemas.openxmlformats.org/officeDocument/2006/relationships/slide" Target="slides/slide180.xml"/><Relationship Id="rId402" Type="http://schemas.openxmlformats.org/officeDocument/2006/relationships/slide" Target="slides/slide401.xml"/><Relationship Id="rId279" Type="http://schemas.openxmlformats.org/officeDocument/2006/relationships/slide" Target="slides/slide278.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497" Type="http://schemas.openxmlformats.org/officeDocument/2006/relationships/slide" Target="slides/slide496.xml"/><Relationship Id="rId357" Type="http://schemas.openxmlformats.org/officeDocument/2006/relationships/slide" Target="slides/slide356.xml"/><Relationship Id="rId54" Type="http://schemas.openxmlformats.org/officeDocument/2006/relationships/slide" Target="slides/slide53.xml"/><Relationship Id="rId217" Type="http://schemas.openxmlformats.org/officeDocument/2006/relationships/slide" Target="slides/slide216.xml"/><Relationship Id="rId564" Type="http://schemas.openxmlformats.org/officeDocument/2006/relationships/slide" Target="slides/slide563.xml"/><Relationship Id="rId424" Type="http://schemas.openxmlformats.org/officeDocument/2006/relationships/slide" Target="slides/slide423.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502" Type="http://schemas.openxmlformats.org/officeDocument/2006/relationships/slide" Target="slides/slide501.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86" Type="http://schemas.openxmlformats.org/officeDocument/2006/relationships/viewProps" Target="viewProps.xml"/><Relationship Id="rId7" Type="http://schemas.openxmlformats.org/officeDocument/2006/relationships/slide" Target="slides/slide6.xml"/><Relationship Id="rId239" Type="http://schemas.openxmlformats.org/officeDocument/2006/relationships/slide" Target="slides/slide238.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513" Type="http://schemas.openxmlformats.org/officeDocument/2006/relationships/slide" Target="slides/slide512.xml"/><Relationship Id="rId555" Type="http://schemas.openxmlformats.org/officeDocument/2006/relationships/slide" Target="slides/slide554.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499" Type="http://schemas.openxmlformats.org/officeDocument/2006/relationships/slide" Target="slides/slide498.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524" Type="http://schemas.openxmlformats.org/officeDocument/2006/relationships/slide" Target="slides/slide523.xml"/><Relationship Id="rId566" Type="http://schemas.openxmlformats.org/officeDocument/2006/relationships/slide" Target="slides/slide565.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535" Type="http://schemas.openxmlformats.org/officeDocument/2006/relationships/slide" Target="slides/slide534.xml"/><Relationship Id="rId577" Type="http://schemas.openxmlformats.org/officeDocument/2006/relationships/slide" Target="slides/slide576.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slide" Target="slides/slide503.xml"/><Relationship Id="rId546" Type="http://schemas.openxmlformats.org/officeDocument/2006/relationships/slide" Target="slides/slide545.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588" Type="http://schemas.openxmlformats.org/officeDocument/2006/relationships/tableStyles" Target="tableStyles.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557" Type="http://schemas.openxmlformats.org/officeDocument/2006/relationships/slide" Target="slides/slide556.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26" Type="http://schemas.openxmlformats.org/officeDocument/2006/relationships/slide" Target="slides/slide525.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537" Type="http://schemas.openxmlformats.org/officeDocument/2006/relationships/slide" Target="slides/slide536.xml"/><Relationship Id="rId579" Type="http://schemas.openxmlformats.org/officeDocument/2006/relationships/slide" Target="slides/slide578.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506" Type="http://schemas.openxmlformats.org/officeDocument/2006/relationships/slide" Target="slides/slide505.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492" Type="http://schemas.openxmlformats.org/officeDocument/2006/relationships/slide" Target="slides/slide491.xml"/><Relationship Id="rId548" Type="http://schemas.openxmlformats.org/officeDocument/2006/relationships/slide" Target="slides/slide547.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517" Type="http://schemas.openxmlformats.org/officeDocument/2006/relationships/slide" Target="slides/slide516.xml"/><Relationship Id="rId559" Type="http://schemas.openxmlformats.org/officeDocument/2006/relationships/slide" Target="slides/slide558.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570" Type="http://schemas.openxmlformats.org/officeDocument/2006/relationships/slide" Target="slides/slide569.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528" Type="http://schemas.openxmlformats.org/officeDocument/2006/relationships/slide" Target="slides/slide527.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581" Type="http://schemas.openxmlformats.org/officeDocument/2006/relationships/slide" Target="slides/slide580.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slide" Target="slides/slide482.xml"/><Relationship Id="rId539" Type="http://schemas.openxmlformats.org/officeDocument/2006/relationships/slide" Target="slides/slide538.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550" Type="http://schemas.openxmlformats.org/officeDocument/2006/relationships/slide" Target="slides/slide549.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494" Type="http://schemas.openxmlformats.org/officeDocument/2006/relationships/slide" Target="slides/slide493.xml"/><Relationship Id="rId508" Type="http://schemas.openxmlformats.org/officeDocument/2006/relationships/slide" Target="slides/slide507.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561" Type="http://schemas.openxmlformats.org/officeDocument/2006/relationships/slide" Target="slides/slide560.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519" Type="http://schemas.openxmlformats.org/officeDocument/2006/relationships/slide" Target="slides/slide518.xml"/><Relationship Id="rId116" Type="http://schemas.openxmlformats.org/officeDocument/2006/relationships/slide" Target="slides/slide115.xml"/><Relationship Id="rId158" Type="http://schemas.openxmlformats.org/officeDocument/2006/relationships/slide" Target="slides/slide157.xml"/><Relationship Id="rId323" Type="http://schemas.openxmlformats.org/officeDocument/2006/relationships/slide" Target="slides/slide322.xml"/><Relationship Id="rId530" Type="http://schemas.openxmlformats.org/officeDocument/2006/relationships/slide" Target="slides/slide529.xml"/><Relationship Id="rId20" Type="http://schemas.openxmlformats.org/officeDocument/2006/relationships/slide" Target="slides/slide19.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225" Type="http://schemas.openxmlformats.org/officeDocument/2006/relationships/slide" Target="slides/slide224.xml"/><Relationship Id="rId267" Type="http://schemas.openxmlformats.org/officeDocument/2006/relationships/slide" Target="slides/slide266.xml"/><Relationship Id="rId432" Type="http://schemas.openxmlformats.org/officeDocument/2006/relationships/slide" Target="slides/slide431.xml"/><Relationship Id="rId474" Type="http://schemas.openxmlformats.org/officeDocument/2006/relationships/slide" Target="slides/slide473.xml"/><Relationship Id="rId127" Type="http://schemas.openxmlformats.org/officeDocument/2006/relationships/slide" Target="slides/slide126.xml"/><Relationship Id="rId31" Type="http://schemas.openxmlformats.org/officeDocument/2006/relationships/slide" Target="slides/slide30.xml"/><Relationship Id="rId73" Type="http://schemas.openxmlformats.org/officeDocument/2006/relationships/slide" Target="slides/slide72.xml"/><Relationship Id="rId169" Type="http://schemas.openxmlformats.org/officeDocument/2006/relationships/slide" Target="slides/slide168.xml"/><Relationship Id="rId334" Type="http://schemas.openxmlformats.org/officeDocument/2006/relationships/slide" Target="slides/slide333.xml"/><Relationship Id="rId376" Type="http://schemas.openxmlformats.org/officeDocument/2006/relationships/slide" Target="slides/slide375.xml"/><Relationship Id="rId541" Type="http://schemas.openxmlformats.org/officeDocument/2006/relationships/slide" Target="slides/slide540.xml"/><Relationship Id="rId583" Type="http://schemas.openxmlformats.org/officeDocument/2006/relationships/slide" Target="slides/slide582.xml"/><Relationship Id="rId4" Type="http://schemas.openxmlformats.org/officeDocument/2006/relationships/slide" Target="slides/slide3.xml"/><Relationship Id="rId180" Type="http://schemas.openxmlformats.org/officeDocument/2006/relationships/slide" Target="slides/slide179.xml"/><Relationship Id="rId236" Type="http://schemas.openxmlformats.org/officeDocument/2006/relationships/slide" Target="slides/slide235.xml"/><Relationship Id="rId278" Type="http://schemas.openxmlformats.org/officeDocument/2006/relationships/slide" Target="slides/slide277.xml"/><Relationship Id="rId401" Type="http://schemas.openxmlformats.org/officeDocument/2006/relationships/slide" Target="slides/slide400.xml"/><Relationship Id="rId443" Type="http://schemas.openxmlformats.org/officeDocument/2006/relationships/slide" Target="slides/slide442.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552" Type="http://schemas.openxmlformats.org/officeDocument/2006/relationships/slide" Target="slides/slide551.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563" Type="http://schemas.openxmlformats.org/officeDocument/2006/relationships/slide" Target="slides/slide562.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574" Type="http://schemas.openxmlformats.org/officeDocument/2006/relationships/slide" Target="slides/slide573.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585" Type="http://schemas.openxmlformats.org/officeDocument/2006/relationships/presProps" Target="presProps.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54" Type="http://schemas.openxmlformats.org/officeDocument/2006/relationships/slide" Target="slides/slide553.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576" Type="http://schemas.openxmlformats.org/officeDocument/2006/relationships/slide" Target="slides/slide575.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587" Type="http://schemas.openxmlformats.org/officeDocument/2006/relationships/theme" Target="theme/theme1.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89" Type="http://schemas.openxmlformats.org/officeDocument/2006/relationships/slide" Target="slides/slide488.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556" Type="http://schemas.openxmlformats.org/officeDocument/2006/relationships/slide" Target="slides/slide555.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567" Type="http://schemas.openxmlformats.org/officeDocument/2006/relationships/slide" Target="slides/slide566.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slide" Target="slides/slide577.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569" Type="http://schemas.openxmlformats.org/officeDocument/2006/relationships/slide" Target="slides/slide568.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580" Type="http://schemas.openxmlformats.org/officeDocument/2006/relationships/slide" Target="slides/slide579.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slide" Target="slides/slide548.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571" Type="http://schemas.openxmlformats.org/officeDocument/2006/relationships/slide" Target="slides/slide570.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2" Type="http://schemas.openxmlformats.org/officeDocument/2006/relationships/slide" Target="slides/slide71.xml"/><Relationship Id="rId375" Type="http://schemas.openxmlformats.org/officeDocument/2006/relationships/slide" Target="slides/slide374.xml"/><Relationship Id="rId582" Type="http://schemas.openxmlformats.org/officeDocument/2006/relationships/slide" Target="slides/slide581.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51" Type="http://schemas.openxmlformats.org/officeDocument/2006/relationships/slide" Target="slides/slide550.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562" Type="http://schemas.openxmlformats.org/officeDocument/2006/relationships/slide" Target="slides/slide561.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299" Type="http://schemas.openxmlformats.org/officeDocument/2006/relationships/slide" Target="slides/slide298.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226" Type="http://schemas.openxmlformats.org/officeDocument/2006/relationships/slide" Target="slides/slide225.xml"/><Relationship Id="rId433" Type="http://schemas.openxmlformats.org/officeDocument/2006/relationships/slide" Target="slides/slide432.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84" Type="http://schemas.openxmlformats.org/officeDocument/2006/relationships/notesMaster" Target="notesMasters/notesMaster1.xml"/><Relationship Id="rId5" Type="http://schemas.openxmlformats.org/officeDocument/2006/relationships/slide" Target="slides/slide4.xml"/><Relationship Id="rId237" Type="http://schemas.openxmlformats.org/officeDocument/2006/relationships/slide" Target="slides/slide236.xml"/><Relationship Id="rId444" Type="http://schemas.openxmlformats.org/officeDocument/2006/relationships/slide" Target="slides/slide443.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85" Type="http://schemas.openxmlformats.org/officeDocument/2006/relationships/slide" Target="slides/slide84.xml"/><Relationship Id="rId150" Type="http://schemas.openxmlformats.org/officeDocument/2006/relationships/slide" Target="slides/slide149.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 Type="http://schemas.openxmlformats.org/officeDocument/2006/relationships/slide" Target="slides/slide95.xml"/><Relationship Id="rId161" Type="http://schemas.openxmlformats.org/officeDocument/2006/relationships/slide" Target="slides/slide160.xml"/><Relationship Id="rId399" Type="http://schemas.openxmlformats.org/officeDocument/2006/relationships/slide" Target="slides/slide398.xml"/><Relationship Id="rId259" Type="http://schemas.openxmlformats.org/officeDocument/2006/relationships/slide" Target="slides/slide258.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172" Type="http://schemas.openxmlformats.org/officeDocument/2006/relationships/slide" Target="slides/slide171.xml"/><Relationship Id="rId477" Type="http://schemas.openxmlformats.org/officeDocument/2006/relationships/slide" Target="slides/slide476.xml"/><Relationship Id="rId337" Type="http://schemas.openxmlformats.org/officeDocument/2006/relationships/slide" Target="slides/slide336.xml"/><Relationship Id="rId34" Type="http://schemas.openxmlformats.org/officeDocument/2006/relationships/slide" Target="slides/slide33.xml"/><Relationship Id="rId544" Type="http://schemas.openxmlformats.org/officeDocument/2006/relationships/slide" Target="slides/slide543.xml"/><Relationship Id="rId183" Type="http://schemas.openxmlformats.org/officeDocument/2006/relationships/slide" Target="slides/slide182.xml"/><Relationship Id="rId390" Type="http://schemas.openxmlformats.org/officeDocument/2006/relationships/slide" Target="slides/slide389.xml"/><Relationship Id="rId404" Type="http://schemas.openxmlformats.org/officeDocument/2006/relationships/slide" Target="slides/slide40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5F05EC-6C96-465A-B7D4-82E74F006C5A}" type="datetimeFigureOut">
              <a:rPr lang="en-US" smtClean="0"/>
              <a:t>7/2/2019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9F1ACE-B876-408C-A037-3144E4B00E59}" type="slidenum">
              <a:rPr lang="en-US" smtClean="0"/>
              <a:t>‹#›</a:t>
            </a:fld>
            <a:endParaRPr lang="en-US"/>
          </a:p>
        </p:txBody>
      </p:sp>
    </p:spTree>
    <p:extLst>
      <p:ext uri="{BB962C8B-B14F-4D97-AF65-F5344CB8AC3E}">
        <p14:creationId xmlns:p14="http://schemas.microsoft.com/office/powerpoint/2010/main" val="206286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F1ACE-B876-408C-A037-3144E4B00E59}" type="slidenum">
              <a:rPr lang="en-US" smtClean="0"/>
              <a:t>73</a:t>
            </a:fld>
            <a:endParaRPr lang="en-US"/>
          </a:p>
        </p:txBody>
      </p:sp>
    </p:spTree>
    <p:extLst>
      <p:ext uri="{BB962C8B-B14F-4D97-AF65-F5344CB8AC3E}">
        <p14:creationId xmlns:p14="http://schemas.microsoft.com/office/powerpoint/2010/main" val="4017742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F1ACE-B876-408C-A037-3144E4B00E59}" type="slidenum">
              <a:rPr lang="en-US" smtClean="0"/>
              <a:t>282</a:t>
            </a:fld>
            <a:endParaRPr lang="en-US"/>
          </a:p>
        </p:txBody>
      </p:sp>
    </p:spTree>
    <p:extLst>
      <p:ext uri="{BB962C8B-B14F-4D97-AF65-F5344CB8AC3E}">
        <p14:creationId xmlns:p14="http://schemas.microsoft.com/office/powerpoint/2010/main" val="2690445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F1ACE-B876-408C-A037-3144E4B00E59}" type="slidenum">
              <a:rPr lang="en-US" smtClean="0"/>
              <a:t>290</a:t>
            </a:fld>
            <a:endParaRPr lang="en-US"/>
          </a:p>
        </p:txBody>
      </p:sp>
    </p:spTree>
    <p:extLst>
      <p:ext uri="{BB962C8B-B14F-4D97-AF65-F5344CB8AC3E}">
        <p14:creationId xmlns:p14="http://schemas.microsoft.com/office/powerpoint/2010/main" val="2548452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F1ACE-B876-408C-A037-3144E4B00E59}" type="slidenum">
              <a:rPr lang="en-US" smtClean="0"/>
              <a:t>292</a:t>
            </a:fld>
            <a:endParaRPr lang="en-US"/>
          </a:p>
        </p:txBody>
      </p:sp>
    </p:spTree>
    <p:extLst>
      <p:ext uri="{BB962C8B-B14F-4D97-AF65-F5344CB8AC3E}">
        <p14:creationId xmlns:p14="http://schemas.microsoft.com/office/powerpoint/2010/main" val="168914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F1ACE-B876-408C-A037-3144E4B00E59}" type="slidenum">
              <a:rPr lang="en-US" smtClean="0"/>
              <a:t>315</a:t>
            </a:fld>
            <a:endParaRPr lang="en-US"/>
          </a:p>
        </p:txBody>
      </p:sp>
    </p:spTree>
    <p:extLst>
      <p:ext uri="{BB962C8B-B14F-4D97-AF65-F5344CB8AC3E}">
        <p14:creationId xmlns:p14="http://schemas.microsoft.com/office/powerpoint/2010/main" val="2364248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F1ACE-B876-408C-A037-3144E4B00E59}" type="slidenum">
              <a:rPr lang="en-US" smtClean="0"/>
              <a:t>411</a:t>
            </a:fld>
            <a:endParaRPr lang="en-US"/>
          </a:p>
        </p:txBody>
      </p:sp>
    </p:spTree>
    <p:extLst>
      <p:ext uri="{BB962C8B-B14F-4D97-AF65-F5344CB8AC3E}">
        <p14:creationId xmlns:p14="http://schemas.microsoft.com/office/powerpoint/2010/main" val="990507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Started blankly.</a:t>
            </a:r>
          </a:p>
          <a:p>
            <a:pPr lvl="0"/>
            <a:r>
              <a:rPr lang="en-US" sz="1200" kern="1200" dirty="0" smtClean="0">
                <a:solidFill>
                  <a:schemeClr val="tx1"/>
                </a:solidFill>
                <a:effectLst/>
                <a:latin typeface="+mn-lt"/>
                <a:ea typeface="+mn-ea"/>
                <a:cs typeface="+mn-cs"/>
              </a:rPr>
              <a:t>The fire blazed fiercely.</a:t>
            </a:r>
          </a:p>
          <a:p>
            <a:pPr lvl="0"/>
            <a:r>
              <a:rPr lang="en-US" sz="1200" kern="1200" dirty="0" smtClean="0">
                <a:solidFill>
                  <a:schemeClr val="tx1"/>
                </a:solidFill>
                <a:effectLst/>
                <a:latin typeface="+mn-lt"/>
                <a:ea typeface="+mn-ea"/>
                <a:cs typeface="+mn-cs"/>
              </a:rPr>
              <a:t>Chirped melodiously.</a:t>
            </a:r>
          </a:p>
          <a:p>
            <a:pPr lvl="0"/>
            <a:r>
              <a:rPr lang="en-US" sz="1200" kern="1200" dirty="0" smtClean="0">
                <a:solidFill>
                  <a:schemeClr val="tx1"/>
                </a:solidFill>
                <a:effectLst/>
                <a:latin typeface="+mn-lt"/>
                <a:ea typeface="+mn-ea"/>
                <a:cs typeface="+mn-cs"/>
              </a:rPr>
              <a:t>Chatted audibly.</a:t>
            </a:r>
          </a:p>
          <a:p>
            <a:pPr lvl="0"/>
            <a:r>
              <a:rPr lang="en-US" sz="1200" kern="1200" dirty="0" smtClean="0">
                <a:solidFill>
                  <a:schemeClr val="tx1"/>
                </a:solidFill>
                <a:effectLst/>
                <a:latin typeface="+mn-lt"/>
                <a:ea typeface="+mn-ea"/>
                <a:cs typeface="+mn-cs"/>
              </a:rPr>
              <a:t>Worked efficiently.</a:t>
            </a:r>
          </a:p>
          <a:p>
            <a:pPr lvl="0"/>
            <a:r>
              <a:rPr lang="en-US" sz="1200" kern="1200" dirty="0" smtClean="0">
                <a:solidFill>
                  <a:schemeClr val="tx1"/>
                </a:solidFill>
                <a:effectLst/>
                <a:latin typeface="+mn-lt"/>
                <a:ea typeface="+mn-ea"/>
                <a:cs typeface="+mn-cs"/>
              </a:rPr>
              <a:t>Crept stealthily.</a:t>
            </a:r>
          </a:p>
          <a:p>
            <a:pPr lvl="0"/>
            <a:r>
              <a:rPr lang="en-US" sz="1200" kern="1200" dirty="0" smtClean="0">
                <a:solidFill>
                  <a:schemeClr val="tx1"/>
                </a:solidFill>
                <a:effectLst/>
                <a:latin typeface="+mn-lt"/>
                <a:ea typeface="+mn-ea"/>
                <a:cs typeface="+mn-cs"/>
              </a:rPr>
              <a:t>Prepared thoroughly.</a:t>
            </a:r>
          </a:p>
          <a:p>
            <a:pPr lvl="0"/>
            <a:r>
              <a:rPr lang="en-US" sz="1200" kern="1200" dirty="0" smtClean="0">
                <a:solidFill>
                  <a:schemeClr val="tx1"/>
                </a:solidFill>
                <a:effectLst/>
                <a:latin typeface="+mn-lt"/>
                <a:ea typeface="+mn-ea"/>
                <a:cs typeface="+mn-cs"/>
              </a:rPr>
              <a:t>She danced vigorously.</a:t>
            </a:r>
          </a:p>
          <a:p>
            <a:pPr lvl="0"/>
            <a:r>
              <a:rPr lang="en-US" sz="1200" kern="1200" dirty="0" smtClean="0">
                <a:solidFill>
                  <a:schemeClr val="tx1"/>
                </a:solidFill>
                <a:effectLst/>
                <a:latin typeface="+mn-lt"/>
                <a:ea typeface="+mn-ea"/>
                <a:cs typeface="+mn-cs"/>
              </a:rPr>
              <a:t>Answered tartly.</a:t>
            </a:r>
          </a:p>
          <a:p>
            <a:pPr lvl="0"/>
            <a:r>
              <a:rPr lang="en-US" sz="1200" kern="1200" dirty="0" smtClean="0">
                <a:solidFill>
                  <a:schemeClr val="tx1"/>
                </a:solidFill>
                <a:effectLst/>
                <a:latin typeface="+mn-lt"/>
                <a:ea typeface="+mn-ea"/>
                <a:cs typeface="+mn-cs"/>
              </a:rPr>
              <a:t>He was beat ruthlessly.</a:t>
            </a:r>
          </a:p>
          <a:p>
            <a:pPr lvl="0"/>
            <a:r>
              <a:rPr lang="en-US" sz="1200" kern="1200" dirty="0" smtClean="0">
                <a:solidFill>
                  <a:schemeClr val="tx1"/>
                </a:solidFill>
                <a:effectLst/>
                <a:latin typeface="+mn-lt"/>
                <a:ea typeface="+mn-ea"/>
                <a:cs typeface="+mn-cs"/>
              </a:rPr>
              <a:t>Wrote legibly / boldly.</a:t>
            </a:r>
          </a:p>
          <a:p>
            <a:pPr lvl="0"/>
            <a:r>
              <a:rPr lang="en-US" sz="1200" kern="1200" dirty="0" smtClean="0">
                <a:solidFill>
                  <a:schemeClr val="tx1"/>
                </a:solidFill>
                <a:effectLst/>
                <a:latin typeface="+mn-lt"/>
                <a:ea typeface="+mn-ea"/>
                <a:cs typeface="+mn-cs"/>
              </a:rPr>
              <a:t>Shone brilliantly. </a:t>
            </a:r>
          </a:p>
          <a:p>
            <a:pPr lvl="0"/>
            <a:r>
              <a:rPr lang="en-US" sz="1200" kern="1200" dirty="0" smtClean="0">
                <a:solidFill>
                  <a:schemeClr val="tx1"/>
                </a:solidFill>
                <a:effectLst/>
                <a:latin typeface="+mn-lt"/>
                <a:ea typeface="+mn-ea"/>
                <a:cs typeface="+mn-cs"/>
              </a:rPr>
              <a:t>Slept soundly. </a:t>
            </a:r>
          </a:p>
          <a:p>
            <a:pPr lvl="0"/>
            <a:r>
              <a:rPr lang="en-US" sz="1200" kern="1200" dirty="0" smtClean="0">
                <a:solidFill>
                  <a:schemeClr val="tx1"/>
                </a:solidFill>
                <a:effectLst/>
                <a:latin typeface="+mn-lt"/>
                <a:ea typeface="+mn-ea"/>
                <a:cs typeface="+mn-cs"/>
              </a:rPr>
              <a:t>Teemed heavily.</a:t>
            </a:r>
          </a:p>
          <a:p>
            <a:pPr lvl="0"/>
            <a:r>
              <a:rPr lang="en-US" sz="1200" kern="1200" dirty="0" smtClean="0">
                <a:solidFill>
                  <a:schemeClr val="tx1"/>
                </a:solidFill>
                <a:effectLst/>
                <a:latin typeface="+mn-lt"/>
                <a:ea typeface="+mn-ea"/>
                <a:cs typeface="+mn-cs"/>
              </a:rPr>
              <a:t>Spoke sarcastically.</a:t>
            </a:r>
          </a:p>
          <a:p>
            <a:pPr lvl="0"/>
            <a:r>
              <a:rPr lang="en-US" sz="1200" kern="1200" dirty="0" smtClean="0">
                <a:solidFill>
                  <a:schemeClr val="tx1"/>
                </a:solidFill>
                <a:effectLst/>
                <a:latin typeface="+mn-lt"/>
                <a:ea typeface="+mn-ea"/>
                <a:cs typeface="+mn-cs"/>
              </a:rPr>
              <a:t>Danced eerily.</a:t>
            </a:r>
          </a:p>
          <a:p>
            <a:pPr lvl="0"/>
            <a:r>
              <a:rPr lang="en-US" sz="1200" kern="1200" dirty="0" smtClean="0">
                <a:solidFill>
                  <a:schemeClr val="tx1"/>
                </a:solidFill>
                <a:effectLst/>
                <a:latin typeface="+mn-lt"/>
                <a:ea typeface="+mn-ea"/>
                <a:cs typeface="+mn-cs"/>
              </a:rPr>
              <a:t>Waited eagerly/ patiently.</a:t>
            </a:r>
          </a:p>
          <a:p>
            <a:pPr lvl="0"/>
            <a:r>
              <a:rPr lang="en-US" sz="1200" kern="1200" dirty="0" smtClean="0">
                <a:solidFill>
                  <a:schemeClr val="tx1"/>
                </a:solidFill>
                <a:effectLst/>
                <a:latin typeface="+mn-lt"/>
                <a:ea typeface="+mn-ea"/>
                <a:cs typeface="+mn-cs"/>
              </a:rPr>
              <a:t>Looked inquiringly.</a:t>
            </a:r>
          </a:p>
          <a:p>
            <a:pPr lvl="0"/>
            <a:r>
              <a:rPr lang="en-US" sz="1200" kern="1200" dirty="0" smtClean="0">
                <a:solidFill>
                  <a:schemeClr val="tx1"/>
                </a:solidFill>
                <a:effectLst/>
                <a:latin typeface="+mn-lt"/>
                <a:ea typeface="+mn-ea"/>
                <a:cs typeface="+mn-cs"/>
              </a:rPr>
              <a:t>Wept bitterly. </a:t>
            </a:r>
          </a:p>
          <a:p>
            <a:pPr lvl="0"/>
            <a:r>
              <a:rPr lang="en-US" sz="1200" kern="1200" dirty="0" smtClean="0">
                <a:solidFill>
                  <a:schemeClr val="tx1"/>
                </a:solidFill>
                <a:effectLst/>
                <a:latin typeface="+mn-lt"/>
                <a:ea typeface="+mn-ea"/>
                <a:cs typeface="+mn-cs"/>
              </a:rPr>
              <a:t>Followed grudgingly. </a:t>
            </a:r>
          </a:p>
          <a:p>
            <a:pPr lvl="0"/>
            <a:r>
              <a:rPr lang="en-US" sz="1200" kern="1200" dirty="0" smtClean="0">
                <a:solidFill>
                  <a:schemeClr val="tx1"/>
                </a:solidFill>
                <a:effectLst/>
                <a:latin typeface="+mn-lt"/>
                <a:ea typeface="+mn-ea"/>
                <a:cs typeface="+mn-cs"/>
              </a:rPr>
              <a:t>Started blankly.</a:t>
            </a:r>
          </a:p>
          <a:p>
            <a:pPr lvl="0"/>
            <a:r>
              <a:rPr lang="en-US" sz="1200" kern="1200" dirty="0" smtClean="0">
                <a:solidFill>
                  <a:schemeClr val="tx1"/>
                </a:solidFill>
                <a:effectLst/>
                <a:latin typeface="+mn-lt"/>
                <a:ea typeface="+mn-ea"/>
                <a:cs typeface="+mn-cs"/>
              </a:rPr>
              <a:t>The fire blazed fiercely.</a:t>
            </a:r>
          </a:p>
          <a:p>
            <a:pPr lvl="0"/>
            <a:r>
              <a:rPr lang="en-US" sz="1200" kern="1200" dirty="0" smtClean="0">
                <a:solidFill>
                  <a:schemeClr val="tx1"/>
                </a:solidFill>
                <a:effectLst/>
                <a:latin typeface="+mn-lt"/>
                <a:ea typeface="+mn-ea"/>
                <a:cs typeface="+mn-cs"/>
              </a:rPr>
              <a:t>Chirped melodiously.</a:t>
            </a:r>
          </a:p>
          <a:p>
            <a:pPr lvl="0"/>
            <a:r>
              <a:rPr lang="en-US" sz="1200" kern="1200" dirty="0" smtClean="0">
                <a:solidFill>
                  <a:schemeClr val="tx1"/>
                </a:solidFill>
                <a:effectLst/>
                <a:latin typeface="+mn-lt"/>
                <a:ea typeface="+mn-ea"/>
                <a:cs typeface="+mn-cs"/>
              </a:rPr>
              <a:t>Chatted audibly.</a:t>
            </a:r>
          </a:p>
          <a:p>
            <a:pPr lvl="0"/>
            <a:r>
              <a:rPr lang="en-US" sz="1200" kern="1200" dirty="0" smtClean="0">
                <a:solidFill>
                  <a:schemeClr val="tx1"/>
                </a:solidFill>
                <a:effectLst/>
                <a:latin typeface="+mn-lt"/>
                <a:ea typeface="+mn-ea"/>
                <a:cs typeface="+mn-cs"/>
              </a:rPr>
              <a:t>Worked efficiently.</a:t>
            </a:r>
          </a:p>
          <a:p>
            <a:pPr lvl="0"/>
            <a:r>
              <a:rPr lang="en-US" sz="1200" kern="1200" dirty="0" smtClean="0">
                <a:solidFill>
                  <a:schemeClr val="tx1"/>
                </a:solidFill>
                <a:effectLst/>
                <a:latin typeface="+mn-lt"/>
                <a:ea typeface="+mn-ea"/>
                <a:cs typeface="+mn-cs"/>
              </a:rPr>
              <a:t>Crept stealthily.</a:t>
            </a:r>
          </a:p>
          <a:p>
            <a:pPr lvl="0"/>
            <a:r>
              <a:rPr lang="en-US" sz="1200" kern="1200" dirty="0" smtClean="0">
                <a:solidFill>
                  <a:schemeClr val="tx1"/>
                </a:solidFill>
                <a:effectLst/>
                <a:latin typeface="+mn-lt"/>
                <a:ea typeface="+mn-ea"/>
                <a:cs typeface="+mn-cs"/>
              </a:rPr>
              <a:t>Prepared thoroughly.</a:t>
            </a:r>
          </a:p>
          <a:p>
            <a:pPr lvl="0"/>
            <a:r>
              <a:rPr lang="en-US" sz="1200" kern="1200" dirty="0" smtClean="0">
                <a:solidFill>
                  <a:schemeClr val="tx1"/>
                </a:solidFill>
                <a:effectLst/>
                <a:latin typeface="+mn-lt"/>
                <a:ea typeface="+mn-ea"/>
                <a:cs typeface="+mn-cs"/>
              </a:rPr>
              <a:t>She danced vigorously.</a:t>
            </a:r>
          </a:p>
          <a:p>
            <a:pPr lvl="0"/>
            <a:r>
              <a:rPr lang="en-US" sz="1200" kern="1200" dirty="0" smtClean="0">
                <a:solidFill>
                  <a:schemeClr val="tx1"/>
                </a:solidFill>
                <a:effectLst/>
                <a:latin typeface="+mn-lt"/>
                <a:ea typeface="+mn-ea"/>
                <a:cs typeface="+mn-cs"/>
              </a:rPr>
              <a:t>Answered tartly.</a:t>
            </a:r>
          </a:p>
          <a:p>
            <a:pPr lvl="0"/>
            <a:r>
              <a:rPr lang="en-US" sz="1200" kern="1200" dirty="0" smtClean="0">
                <a:solidFill>
                  <a:schemeClr val="tx1"/>
                </a:solidFill>
                <a:effectLst/>
                <a:latin typeface="+mn-lt"/>
                <a:ea typeface="+mn-ea"/>
                <a:cs typeface="+mn-cs"/>
              </a:rPr>
              <a:t>He was beat ruthlessly.</a:t>
            </a:r>
          </a:p>
          <a:p>
            <a:pPr lvl="0"/>
            <a:r>
              <a:rPr lang="en-US" sz="1200" kern="1200" dirty="0" smtClean="0">
                <a:solidFill>
                  <a:schemeClr val="tx1"/>
                </a:solidFill>
                <a:effectLst/>
                <a:latin typeface="+mn-lt"/>
                <a:ea typeface="+mn-ea"/>
                <a:cs typeface="+mn-cs"/>
              </a:rPr>
              <a:t>Wrote legibly / boldly.</a:t>
            </a:r>
          </a:p>
          <a:p>
            <a:pPr lvl="0"/>
            <a:r>
              <a:rPr lang="en-US" sz="1200" kern="1200" dirty="0" smtClean="0">
                <a:solidFill>
                  <a:schemeClr val="tx1"/>
                </a:solidFill>
                <a:effectLst/>
                <a:latin typeface="+mn-lt"/>
                <a:ea typeface="+mn-ea"/>
                <a:cs typeface="+mn-cs"/>
              </a:rPr>
              <a:t>Shone brilliantly. </a:t>
            </a:r>
          </a:p>
          <a:p>
            <a:pPr lvl="0"/>
            <a:r>
              <a:rPr lang="en-US" sz="1200" kern="1200" dirty="0" smtClean="0">
                <a:solidFill>
                  <a:schemeClr val="tx1"/>
                </a:solidFill>
                <a:effectLst/>
                <a:latin typeface="+mn-lt"/>
                <a:ea typeface="+mn-ea"/>
                <a:cs typeface="+mn-cs"/>
              </a:rPr>
              <a:t>Slept soundly. </a:t>
            </a:r>
          </a:p>
          <a:p>
            <a:pPr lvl="0"/>
            <a:r>
              <a:rPr lang="en-US" sz="1200" kern="1200" dirty="0" smtClean="0">
                <a:solidFill>
                  <a:schemeClr val="tx1"/>
                </a:solidFill>
                <a:effectLst/>
                <a:latin typeface="+mn-lt"/>
                <a:ea typeface="+mn-ea"/>
                <a:cs typeface="+mn-cs"/>
              </a:rPr>
              <a:t>Teemed heavily.</a:t>
            </a:r>
          </a:p>
          <a:p>
            <a:pPr lvl="0"/>
            <a:r>
              <a:rPr lang="en-US" sz="1200" kern="1200" dirty="0" smtClean="0">
                <a:solidFill>
                  <a:schemeClr val="tx1"/>
                </a:solidFill>
                <a:effectLst/>
                <a:latin typeface="+mn-lt"/>
                <a:ea typeface="+mn-ea"/>
                <a:cs typeface="+mn-cs"/>
              </a:rPr>
              <a:t>Spoke sarcastically.</a:t>
            </a:r>
          </a:p>
          <a:p>
            <a:pPr lvl="0"/>
            <a:r>
              <a:rPr lang="en-US" sz="1200" kern="1200" dirty="0" smtClean="0">
                <a:solidFill>
                  <a:schemeClr val="tx1"/>
                </a:solidFill>
                <a:effectLst/>
                <a:latin typeface="+mn-lt"/>
                <a:ea typeface="+mn-ea"/>
                <a:cs typeface="+mn-cs"/>
              </a:rPr>
              <a:t>Danced eerily.</a:t>
            </a:r>
          </a:p>
          <a:p>
            <a:pPr lvl="0"/>
            <a:r>
              <a:rPr lang="en-US" sz="1200" kern="1200" dirty="0" smtClean="0">
                <a:solidFill>
                  <a:schemeClr val="tx1"/>
                </a:solidFill>
                <a:effectLst/>
                <a:latin typeface="+mn-lt"/>
                <a:ea typeface="+mn-ea"/>
                <a:cs typeface="+mn-cs"/>
              </a:rPr>
              <a:t>Waited eagerly/ patiently.</a:t>
            </a:r>
          </a:p>
          <a:p>
            <a:pPr lvl="0"/>
            <a:r>
              <a:rPr lang="en-US" sz="1200" kern="1200" dirty="0" smtClean="0">
                <a:solidFill>
                  <a:schemeClr val="tx1"/>
                </a:solidFill>
                <a:effectLst/>
                <a:latin typeface="+mn-lt"/>
                <a:ea typeface="+mn-ea"/>
                <a:cs typeface="+mn-cs"/>
              </a:rPr>
              <a:t>Looked inquiringly.</a:t>
            </a:r>
          </a:p>
          <a:p>
            <a:pPr lvl="0"/>
            <a:r>
              <a:rPr lang="en-US" sz="1200" kern="1200" dirty="0" smtClean="0">
                <a:solidFill>
                  <a:schemeClr val="tx1"/>
                </a:solidFill>
                <a:effectLst/>
                <a:latin typeface="+mn-lt"/>
                <a:ea typeface="+mn-ea"/>
                <a:cs typeface="+mn-cs"/>
              </a:rPr>
              <a:t>Wept bitterly. </a:t>
            </a:r>
          </a:p>
          <a:p>
            <a:pPr lvl="0"/>
            <a:r>
              <a:rPr lang="en-US" sz="1200" kern="1200" dirty="0" smtClean="0">
                <a:solidFill>
                  <a:schemeClr val="tx1"/>
                </a:solidFill>
                <a:effectLst/>
                <a:latin typeface="+mn-lt"/>
                <a:ea typeface="+mn-ea"/>
                <a:cs typeface="+mn-cs"/>
              </a:rPr>
              <a:t>Followed grudgingly. </a:t>
            </a:r>
          </a:p>
          <a:p>
            <a:endParaRPr lang="en-US" dirty="0"/>
          </a:p>
        </p:txBody>
      </p:sp>
      <p:sp>
        <p:nvSpPr>
          <p:cNvPr id="4" name="Slide Number Placeholder 3"/>
          <p:cNvSpPr>
            <a:spLocks noGrp="1"/>
          </p:cNvSpPr>
          <p:nvPr>
            <p:ph type="sldNum" sz="quarter" idx="10"/>
          </p:nvPr>
        </p:nvSpPr>
        <p:spPr/>
        <p:txBody>
          <a:bodyPr/>
          <a:lstStyle/>
          <a:p>
            <a:fld id="{1F9F1ACE-B876-408C-A037-3144E4B00E59}" type="slidenum">
              <a:rPr lang="en-US" smtClean="0"/>
              <a:t>457</a:t>
            </a:fld>
            <a:endParaRPr lang="en-US"/>
          </a:p>
        </p:txBody>
      </p:sp>
    </p:spTree>
    <p:extLst>
      <p:ext uri="{BB962C8B-B14F-4D97-AF65-F5344CB8AC3E}">
        <p14:creationId xmlns:p14="http://schemas.microsoft.com/office/powerpoint/2010/main" val="240248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F1ACE-B876-408C-A037-3144E4B00E59}" type="slidenum">
              <a:rPr lang="en-US" smtClean="0"/>
              <a:t>468</a:t>
            </a:fld>
            <a:endParaRPr lang="en-US"/>
          </a:p>
        </p:txBody>
      </p:sp>
    </p:spTree>
    <p:extLst>
      <p:ext uri="{BB962C8B-B14F-4D97-AF65-F5344CB8AC3E}">
        <p14:creationId xmlns:p14="http://schemas.microsoft.com/office/powerpoint/2010/main" val="1046640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p:nvCxnSpPr>
        <p:spPr>
          <a:xfrm flipV="1">
            <a:off x="1"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9" y="860946"/>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smtClean="0"/>
              <a:t>Click icon to add picture</a:t>
            </a:r>
            <a:endParaRPr lang="en-IN"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p:nvCxnSpPr>
        <p:spPr>
          <a:xfrm flipV="1">
            <a:off x="9004302"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2" y="2006084"/>
            <a:ext cx="4853573" cy="1616252"/>
          </a:xfrm>
          <a:prstGeom prst="rect">
            <a:avLst/>
          </a:prstGeom>
        </p:spPr>
        <p:txBody>
          <a:bodyPr anchor="b">
            <a:normAutofit/>
          </a:bodyPr>
          <a:lstStyle>
            <a:lvl1pPr algn="l">
              <a:defRPr sz="3225"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5" y="3640998"/>
            <a:ext cx="4854339" cy="1257574"/>
          </a:xfrm>
          <a:prstGeom prst="rect">
            <a:avLst/>
          </a:prstGeom>
        </p:spPr>
        <p:txBody>
          <a:bodyPr/>
          <a:lstStyle>
            <a:lvl1pPr marL="0" indent="0" algn="l">
              <a:buNone/>
              <a:defRPr sz="1800" b="0" i="0" spc="225">
                <a:solidFill>
                  <a:schemeClr val="accent6"/>
                </a:solidFill>
                <a:latin typeface="+mn-lt"/>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SUBTITLE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4334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10049" userDrawn="1">
          <p15:clr>
            <a:srgbClr val="FBAE40"/>
          </p15:clr>
        </p15:guide>
        <p15:guide id="3" pos="184" userDrawn="1">
          <p15:clr>
            <a:srgbClr val="FBAE40"/>
          </p15:clr>
        </p15:guide>
        <p15:guide id="4" orient="horz" pos="4178" userDrawn="1">
          <p15:clr>
            <a:srgbClr val="FBAE40"/>
          </p15:clr>
        </p15:guide>
        <p15:guide id="5" orient="horz" pos="142" userDrawn="1">
          <p15:clr>
            <a:srgbClr val="FBAE40"/>
          </p15:clr>
        </p15:guide>
        <p15:guide id="6" pos="3276" userDrawn="1">
          <p15:clr>
            <a:srgbClr val="FBAE40"/>
          </p15:clr>
        </p15:guide>
        <p15:guide id="7" pos="58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2" y="1821022"/>
            <a:ext cx="4853573" cy="1616252"/>
          </a:xfrm>
          <a:prstGeom prst="rect">
            <a:avLst/>
          </a:prstGeom>
        </p:spPr>
        <p:txBody>
          <a:bodyPr anchor="b">
            <a:normAutofit/>
          </a:bodyPr>
          <a:lstStyle>
            <a:lvl1pPr algn="l">
              <a:defRPr sz="3225" b="1">
                <a:solidFill>
                  <a:schemeClr val="accent1"/>
                </a:solidFill>
              </a:defRPr>
            </a:lvl1pPr>
          </a:lstStyle>
          <a:p>
            <a:r>
              <a:rPr lang="en-IN" dirty="0"/>
              <a:t>Click To Edit Master Title Style</a:t>
            </a:r>
            <a:endParaRPr lang="en-US"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30" y="3461163"/>
            <a:ext cx="3445783" cy="288000"/>
          </a:xfrm>
          <a:prstGeom prst="rect">
            <a:avLst/>
          </a:prstGeom>
        </p:spPr>
        <p:txBody>
          <a:bodyPr/>
          <a:lstStyle>
            <a:lvl1pPr marL="0" indent="0">
              <a:buNone/>
              <a:defRPr sz="1350">
                <a:latin typeface="+mn-lt"/>
                <a:cs typeface="Calibri Light" panose="020F0302020204030204" pitchFamily="34" charset="0"/>
              </a:defRPr>
            </a:lvl1pPr>
          </a:lstStyle>
          <a:p>
            <a:r>
              <a:rPr lang="en-ZA" dirty="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30" y="3839451"/>
            <a:ext cx="3445783" cy="288000"/>
          </a:xfrm>
          <a:prstGeom prst="rect">
            <a:avLst/>
          </a:prstGeom>
        </p:spPr>
        <p:txBody>
          <a:bodyPr/>
          <a:lstStyle>
            <a:lvl1pPr marL="0" indent="0">
              <a:buNone/>
              <a:defRPr sz="1350">
                <a:latin typeface="+mn-lt"/>
                <a:cs typeface="Calibri Light" panose="020F0302020204030204" pitchFamily="34" charset="0"/>
              </a:defRPr>
            </a:lvl1pPr>
          </a:lstStyle>
          <a:p>
            <a:r>
              <a:rPr lang="en-ZA" dirty="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30" y="4216669"/>
            <a:ext cx="3445783" cy="289070"/>
          </a:xfrm>
          <a:prstGeom prst="rect">
            <a:avLst/>
          </a:prstGeom>
        </p:spPr>
        <p:txBody>
          <a:bodyPr/>
          <a:lstStyle>
            <a:lvl1pPr marL="0" indent="0">
              <a:buNone/>
              <a:defRPr sz="1350">
                <a:latin typeface="+mn-lt"/>
                <a:cs typeface="Calibri Light" panose="020F0302020204030204" pitchFamily="34" charset="0"/>
              </a:defRPr>
            </a:lvl1pPr>
          </a:lstStyle>
          <a:p>
            <a:r>
              <a:rPr lang="en-ZA" dirty="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30" y="4594957"/>
            <a:ext cx="3445783" cy="288000"/>
          </a:xfrm>
          <a:prstGeom prst="rect">
            <a:avLst/>
          </a:prstGeom>
        </p:spPr>
        <p:txBody>
          <a:bodyPr/>
          <a:lstStyle>
            <a:lvl1pPr marL="0" indent="0">
              <a:buNone/>
              <a:defRPr sz="1350">
                <a:latin typeface="+mn-lt"/>
                <a:cs typeface="Calibri Light" panose="020F0302020204030204" pitchFamily="34" charset="0"/>
              </a:defRPr>
            </a:lvl1pPr>
          </a:lstStyle>
          <a:p>
            <a:r>
              <a:rPr lang="en-ZA" dirty="0"/>
              <a:t>Company Website</a:t>
            </a:r>
          </a:p>
        </p:txBody>
      </p:sp>
      <p:sp>
        <p:nvSpPr>
          <p:cNvPr id="14" name="Shape 4157">
            <a:extLst>
              <a:ext uri="{FF2B5EF4-FFF2-40B4-BE49-F238E27FC236}">
                <a16:creationId xmlns:a16="http://schemas.microsoft.com/office/drawing/2014/main" id="{A30A8F28-98F4-425F-A750-78192A157DF4}"/>
              </a:ext>
            </a:extLst>
          </p:cNvPr>
          <p:cNvSpPr/>
          <p:nvPr/>
        </p:nvSpPr>
        <p:spPr>
          <a:xfrm>
            <a:off x="6458939" y="3505249"/>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28575" tIns="28575" rIns="28575" bIns="28575" anchor="ctr"/>
          <a:lstStyle/>
          <a:p>
            <a:pPr algn="ctr" defTabSz="3429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sz="2250" dirty="0"/>
          </a:p>
        </p:txBody>
      </p:sp>
      <p:sp>
        <p:nvSpPr>
          <p:cNvPr id="15" name="Shape 4186">
            <a:extLst>
              <a:ext uri="{FF2B5EF4-FFF2-40B4-BE49-F238E27FC236}">
                <a16:creationId xmlns:a16="http://schemas.microsoft.com/office/drawing/2014/main" id="{2F84D399-8148-4E86-A1E4-BE7D1D81383A}"/>
              </a:ext>
            </a:extLst>
          </p:cNvPr>
          <p:cNvSpPr/>
          <p:nvPr/>
        </p:nvSpPr>
        <p:spPr>
          <a:xfrm>
            <a:off x="6507623"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28575" tIns="28575" rIns="28575" bIns="28575" anchor="ctr"/>
          <a:lstStyle/>
          <a:p>
            <a:pPr algn="ctr" defTabSz="3429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sz="2250" dirty="0"/>
          </a:p>
        </p:txBody>
      </p:sp>
      <p:sp>
        <p:nvSpPr>
          <p:cNvPr id="19" name="Shape 4379">
            <a:extLst>
              <a:ext uri="{FF2B5EF4-FFF2-40B4-BE49-F238E27FC236}">
                <a16:creationId xmlns:a16="http://schemas.microsoft.com/office/drawing/2014/main" id="{E4408FF8-E342-42F8-BBE9-1220822B5E99}"/>
              </a:ext>
            </a:extLst>
          </p:cNvPr>
          <p:cNvSpPr/>
          <p:nvPr/>
        </p:nvSpPr>
        <p:spPr>
          <a:xfrm>
            <a:off x="6458939" y="4327947"/>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28575" tIns="28575" rIns="28575" bIns="28575" anchor="ctr"/>
          <a:lstStyle/>
          <a:p>
            <a:pPr algn="ctr" defTabSz="3429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sz="2250" dirty="0"/>
          </a:p>
        </p:txBody>
      </p:sp>
      <p:sp>
        <p:nvSpPr>
          <p:cNvPr id="20" name="Shape 4487">
            <a:extLst>
              <a:ext uri="{FF2B5EF4-FFF2-40B4-BE49-F238E27FC236}">
                <a16:creationId xmlns:a16="http://schemas.microsoft.com/office/drawing/2014/main" id="{11D27456-C005-4109-9E74-0B692200A0B3}"/>
              </a:ext>
            </a:extLst>
          </p:cNvPr>
          <p:cNvSpPr/>
          <p:nvPr/>
        </p:nvSpPr>
        <p:spPr>
          <a:xfrm>
            <a:off x="6471717" y="4650082"/>
            <a:ext cx="233319"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28575" tIns="28575" rIns="28575" bIns="28575" anchor="ctr"/>
          <a:lstStyle/>
          <a:p>
            <a:pPr algn="ctr" defTabSz="3429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sz="2250" dirty="0"/>
          </a:p>
        </p:txBody>
      </p:sp>
      <p:sp>
        <p:nvSpPr>
          <p:cNvPr id="21" name="Right Triangle 20">
            <a:extLst>
              <a:ext uri="{FF2B5EF4-FFF2-40B4-BE49-F238E27FC236}">
                <a16:creationId xmlns:a16="http://schemas.microsoft.com/office/drawing/2014/main" id="{FDDD2B84-3CB9-4567-8C91-C538E8A1C89F}"/>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p:nvCxnSpPr>
        <p:spPr>
          <a:xfrm flipV="1">
            <a:off x="1"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p:nvCxnSpPr>
        <p:spPr>
          <a:xfrm flipV="1">
            <a:off x="9004302"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9" y="860946"/>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smtClean="0"/>
              <a:t>Click icon to add picture</a:t>
            </a:r>
            <a:endParaRPr lang="en-IN" dirty="0"/>
          </a:p>
        </p:txBody>
      </p:sp>
    </p:spTree>
    <p:extLst>
      <p:ext uri="{BB962C8B-B14F-4D97-AF65-F5344CB8AC3E}">
        <p14:creationId xmlns:p14="http://schemas.microsoft.com/office/powerpoint/2010/main" val="1091163898"/>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10049" userDrawn="1">
          <p15:clr>
            <a:srgbClr val="FBAE40"/>
          </p15:clr>
        </p15:guide>
        <p15:guide id="3" pos="184" userDrawn="1">
          <p15:clr>
            <a:srgbClr val="FBAE40"/>
          </p15:clr>
        </p15:guide>
        <p15:guide id="4" orient="horz" pos="4178" userDrawn="1">
          <p15:clr>
            <a:srgbClr val="FBAE40"/>
          </p15:clr>
        </p15:guide>
        <p15:guide id="5" orient="horz" pos="142" userDrawn="1">
          <p15:clr>
            <a:srgbClr val="FBAE40"/>
          </p15:clr>
        </p15:guide>
        <p15:guide id="6" pos="3276" userDrawn="1">
          <p15:clr>
            <a:srgbClr val="FBAE40"/>
          </p15:clr>
        </p15:guide>
        <p15:guide id="7" pos="58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p:nvCxnSpPr>
        <p:spPr>
          <a:xfrm flipV="1">
            <a:off x="1"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p:nvCxnSpPr>
        <p:spPr>
          <a:xfrm flipV="1">
            <a:off x="9004302"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2" y="2006084"/>
            <a:ext cx="4853573" cy="1616252"/>
          </a:xfrm>
          <a:prstGeom prst="rect">
            <a:avLst/>
          </a:prstGeom>
        </p:spPr>
        <p:txBody>
          <a:bodyPr anchor="b">
            <a:normAutofit/>
          </a:bodyPr>
          <a:lstStyle>
            <a:lvl1pPr algn="l">
              <a:defRPr sz="3225"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5" y="3640998"/>
            <a:ext cx="4854339" cy="1257574"/>
          </a:xfrm>
          <a:prstGeom prst="rect">
            <a:avLst/>
          </a:prstGeom>
        </p:spPr>
        <p:txBody>
          <a:bodyPr/>
          <a:lstStyle>
            <a:lvl1pPr marL="0" indent="0" algn="l">
              <a:buNone/>
              <a:defRPr sz="1800" b="0" i="0" spc="225">
                <a:solidFill>
                  <a:schemeClr val="accent6"/>
                </a:solidFill>
                <a:latin typeface="+mn-lt"/>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388266"/>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10049" userDrawn="1">
          <p15:clr>
            <a:srgbClr val="FBAE40"/>
          </p15:clr>
        </p15:guide>
        <p15:guide id="3" pos="184" userDrawn="1">
          <p15:clr>
            <a:srgbClr val="FBAE40"/>
          </p15:clr>
        </p15:guide>
        <p15:guide id="4" orient="horz" pos="4178" userDrawn="1">
          <p15:clr>
            <a:srgbClr val="FBAE40"/>
          </p15:clr>
        </p15:guide>
        <p15:guide id="5" orient="horz" pos="142" userDrawn="1">
          <p15:clr>
            <a:srgbClr val="FBAE40"/>
          </p15:clr>
        </p15:guide>
        <p15:guide id="6" pos="3276" userDrawn="1">
          <p15:clr>
            <a:srgbClr val="FBAE40"/>
          </p15:clr>
        </p15:guide>
        <p15:guide id="7" pos="58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7" name="Parallelogram 16">
            <a:extLst>
              <a:ext uri="{FF2B5EF4-FFF2-40B4-BE49-F238E27FC236}">
                <a16:creationId xmlns:a16="http://schemas.microsoft.com/office/drawing/2014/main" id="{7D937721-835D-4D84-94A3-6C79D4639514}"/>
              </a:ext>
            </a:extLst>
          </p:cNvPr>
          <p:cNvSpPr/>
          <p:nvPr/>
        </p:nvSpPr>
        <p:spPr>
          <a:xfrm rot="19958790">
            <a:off x="-637324" y="3588176"/>
            <a:ext cx="3860163"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p:nvCxnSpPr>
        <p:spPr>
          <a:xfrm flipV="1">
            <a:off x="1"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4" y="1987422"/>
            <a:ext cx="4911633" cy="1789855"/>
          </a:xfrm>
          <a:prstGeom prst="rect">
            <a:avLst/>
          </a:prstGeom>
        </p:spPr>
        <p:txBody>
          <a:bodyPr anchor="b">
            <a:normAutofit/>
          </a:bodyPr>
          <a:lstStyle>
            <a:lvl1pPr>
              <a:defRPr sz="3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4" y="3792046"/>
            <a:ext cx="4911633" cy="910580"/>
          </a:xfrm>
          <a:prstGeom prst="rect">
            <a:avLst/>
          </a:prstGeom>
        </p:spPr>
        <p:txBody>
          <a:bodyPr>
            <a:normAutofit/>
          </a:bodyPr>
          <a:lstStyle>
            <a:lvl1pPr marL="0" indent="0">
              <a:buNone/>
              <a:defRPr sz="1500" b="0" i="0" spc="225">
                <a:solidFill>
                  <a:schemeClr val="accent6"/>
                </a:solidFill>
                <a:latin typeface="+mn-lt"/>
                <a:cs typeface="Calibri" panose="020F0502020204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p:nvCxnSpPr>
        <p:spPr>
          <a:xfrm flipV="1">
            <a:off x="9004302"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p:nvSpPr>
        <p:spPr>
          <a:xfrm>
            <a:off x="7754112" y="2"/>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p:nvCxnSpPr>
        <p:spPr>
          <a:xfrm flipV="1">
            <a:off x="1"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p:nvSpPr>
        <p:spPr>
          <a:xfrm rot="19958790">
            <a:off x="-139034"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Tree>
    <p:extLst>
      <p:ext uri="{BB962C8B-B14F-4D97-AF65-F5344CB8AC3E}">
        <p14:creationId xmlns:p14="http://schemas.microsoft.com/office/powerpoint/2010/main" val="613364304"/>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83" userDrawn="1">
          <p15:clr>
            <a:srgbClr val="FBAE40"/>
          </p15:clr>
        </p15:guide>
        <p15:guide id="2" pos="5120" userDrawn="1">
          <p15:clr>
            <a:srgbClr val="FBAE40"/>
          </p15:clr>
        </p15:guide>
        <p15:guide id="3" pos="191" userDrawn="1">
          <p15:clr>
            <a:srgbClr val="FBAE40"/>
          </p15:clr>
        </p15:guide>
        <p15:guide id="4" orient="horz" pos="4170" userDrawn="1">
          <p15:clr>
            <a:srgbClr val="FBAE40"/>
          </p15:clr>
        </p15:guide>
        <p15:guide id="5" pos="10049" userDrawn="1">
          <p15:clr>
            <a:srgbClr val="FBAE40"/>
          </p15:clr>
        </p15:guide>
        <p15:guide id="6" orient="horz" pos="14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p:nvCxnSpPr>
        <p:spPr>
          <a:xfrm flipH="1" flipV="1">
            <a:off x="-9247" y="3633969"/>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p:nvGrpSpPr>
        <p:grpSpPr>
          <a:xfrm flipH="1">
            <a:off x="7561328" y="2"/>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36" name="Parallelogram 35">
            <a:extLst>
              <a:ext uri="{FF2B5EF4-FFF2-40B4-BE49-F238E27FC236}">
                <a16:creationId xmlns:a16="http://schemas.microsoft.com/office/drawing/2014/main" id="{4EBB76E7-943E-4038-B700-114F66FBC609}"/>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IN" sz="135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512CA2CE-8F6C-436B-87C1-51C7A92065E7}" type="slidenum">
              <a:rPr lang="en-US" smtClean="0"/>
              <a:t>‹#›</a:t>
            </a:fld>
            <a:endParaRPr lang="en-US"/>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30"/>
            <a:ext cx="8333223" cy="1147969"/>
          </a:xfrm>
          <a:prstGeom prst="rect">
            <a:avLst/>
          </a:prstGeom>
        </p:spPr>
        <p:txBody>
          <a:bodyPr bIns="0" anchor="b">
            <a:normAutofit/>
          </a:bodyPr>
          <a:lstStyle>
            <a:lvl1pPr>
              <a:defRPr sz="3300" b="1">
                <a:solidFill>
                  <a:schemeClr val="accent1"/>
                </a:solidFill>
              </a:defRPr>
            </a:lvl1pPr>
          </a:lstStyle>
          <a:p>
            <a:r>
              <a:rPr lang="en-US" dirty="0"/>
              <a:t>Click to Edit Master Title Style </a:t>
            </a:r>
            <a:endParaRPr lang="en-IN" dirty="0"/>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7" y="1671926"/>
            <a:ext cx="10835123"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9388439"/>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5120" userDrawn="1">
          <p15:clr>
            <a:srgbClr val="FBAE40"/>
          </p15:clr>
        </p15:guide>
        <p15:guide id="3" pos="524" userDrawn="1">
          <p15:clr>
            <a:srgbClr val="FBAE40"/>
          </p15:clr>
        </p15:guide>
        <p15:guide id="4" pos="9897" userDrawn="1">
          <p15:clr>
            <a:srgbClr val="FBAE40"/>
          </p15:clr>
        </p15:guide>
        <p15:guide id="5" orient="horz" pos="77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p:nvCxnSpPr>
        <p:spPr>
          <a:xfrm flipH="1" flipV="1">
            <a:off x="-9247" y="3633969"/>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p:nvGrpSpPr>
        <p:grpSpPr>
          <a:xfrm flipH="1">
            <a:off x="7561328" y="2"/>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36" name="Parallelogram 35">
            <a:extLst>
              <a:ext uri="{FF2B5EF4-FFF2-40B4-BE49-F238E27FC236}">
                <a16:creationId xmlns:a16="http://schemas.microsoft.com/office/drawing/2014/main" id="{4EBB76E7-943E-4038-B700-114F66FBC609}"/>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IN" sz="135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512CA2CE-8F6C-436B-87C1-51C7A92065E7}" type="slidenum">
              <a:rPr lang="en-US" smtClean="0"/>
              <a:t>‹#›</a:t>
            </a:fld>
            <a:endParaRPr lang="en-US"/>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30"/>
            <a:ext cx="8333223" cy="1147969"/>
          </a:xfrm>
          <a:prstGeom prst="rect">
            <a:avLst/>
          </a:prstGeom>
        </p:spPr>
        <p:txBody>
          <a:bodyPr bIns="0" anchor="b">
            <a:normAutofit/>
          </a:bodyPr>
          <a:lstStyle>
            <a:lvl1pPr>
              <a:defRPr sz="3300" b="1">
                <a:solidFill>
                  <a:schemeClr val="accent1"/>
                </a:solidFill>
              </a:defRPr>
            </a:lvl1pPr>
          </a:lstStyle>
          <a:p>
            <a:r>
              <a:rPr lang="en-US" dirty="0"/>
              <a:t>Click to Edit Master Title Style </a:t>
            </a:r>
            <a:endParaRPr lang="en-IN" dirty="0"/>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6"/>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6"/>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2838152"/>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5120" userDrawn="1">
          <p15:clr>
            <a:srgbClr val="FBAE40"/>
          </p15:clr>
        </p15:guide>
        <p15:guide id="3" pos="524" userDrawn="1">
          <p15:clr>
            <a:srgbClr val="FBAE40"/>
          </p15:clr>
        </p15:guide>
        <p15:guide id="4" pos="9897" userDrawn="1">
          <p15:clr>
            <a:srgbClr val="FBAE40"/>
          </p15:clr>
        </p15:guide>
        <p15:guide id="5" orient="horz" pos="77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p:nvCxnSpPr>
        <p:spPr>
          <a:xfrm flipH="1" flipV="1">
            <a:off x="-9247" y="3633969"/>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p:nvGrpSpPr>
        <p:grpSpPr>
          <a:xfrm flipH="1">
            <a:off x="7561328" y="2"/>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36" name="Parallelogram 35">
            <a:extLst>
              <a:ext uri="{FF2B5EF4-FFF2-40B4-BE49-F238E27FC236}">
                <a16:creationId xmlns:a16="http://schemas.microsoft.com/office/drawing/2014/main" id="{4EBB76E7-943E-4038-B700-114F66FBC609}"/>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IN" sz="135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512CA2CE-8F6C-436B-87C1-51C7A92065E7}" type="slidenum">
              <a:rPr lang="en-US" smtClean="0"/>
              <a:t>‹#›</a:t>
            </a:fld>
            <a:endParaRPr lang="en-US"/>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30"/>
            <a:ext cx="8333223" cy="1147969"/>
          </a:xfrm>
          <a:prstGeom prst="rect">
            <a:avLst/>
          </a:prstGeom>
        </p:spPr>
        <p:txBody>
          <a:bodyPr bIns="0" anchor="b">
            <a:normAutofit/>
          </a:bodyPr>
          <a:lstStyle>
            <a:lvl1pPr>
              <a:defRPr sz="3300" b="1">
                <a:solidFill>
                  <a:schemeClr val="accent1"/>
                </a:solidFill>
              </a:defRPr>
            </a:lvl1pPr>
          </a:lstStyle>
          <a:p>
            <a:r>
              <a:rPr lang="en-US" dirty="0"/>
              <a:t>Click to Edit Master Title Style </a:t>
            </a:r>
            <a:endParaRPr lang="en-IN" dirty="0"/>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9" y="1681163"/>
            <a:ext cx="5382501" cy="823912"/>
          </a:xfrm>
          <a:prstGeom prst="rect">
            <a:avLst/>
          </a:prstGeom>
        </p:spPr>
        <p:txBody>
          <a:bodyPr anchor="b"/>
          <a:lstStyle>
            <a:lvl1pPr marL="0" indent="0">
              <a:buNone/>
              <a:defRPr lang="en-US" b="1" dirty="0">
                <a:solidFill>
                  <a:schemeClr val="accent6"/>
                </a:solidFill>
              </a:defRPr>
            </a:lvl1pPr>
          </a:lstStyle>
          <a:p>
            <a:pPr marL="171450" lvl="0" indent="-171450"/>
            <a:r>
              <a:rPr lang="en-US"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1" y="1681163"/>
            <a:ext cx="5183188" cy="823912"/>
          </a:xfrm>
          <a:prstGeom prst="rect">
            <a:avLst/>
          </a:prstGeom>
        </p:spPr>
        <p:txBody>
          <a:bodyPr anchor="b"/>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1"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9"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495172"/>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5120" userDrawn="1">
          <p15:clr>
            <a:srgbClr val="FBAE40"/>
          </p15:clr>
        </p15:guide>
        <p15:guide id="3" pos="524" userDrawn="1">
          <p15:clr>
            <a:srgbClr val="FBAE40"/>
          </p15:clr>
        </p15:guide>
        <p15:guide id="4" pos="9897" userDrawn="1">
          <p15:clr>
            <a:srgbClr val="FBAE40"/>
          </p15:clr>
        </p15:guide>
        <p15:guide id="5" orient="horz" pos="77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p:nvCxnSpPr>
        <p:spPr>
          <a:xfrm flipV="1">
            <a:off x="1"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p:nvCxnSpPr>
        <p:spPr>
          <a:xfrm flipV="1">
            <a:off x="9004302"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1" y="4374038"/>
            <a:ext cx="5311516" cy="1327031"/>
          </a:xfrm>
          <a:prstGeom prst="rect">
            <a:avLst/>
          </a:prstGeom>
        </p:spPr>
        <p:txBody>
          <a:bodyPr anchor="b">
            <a:normAutofit/>
          </a:bodyPr>
          <a:lstStyle>
            <a:lvl1pPr marL="0" indent="0" algn="r">
              <a:buFont typeface="Arial" panose="020B0604020202020204" pitchFamily="34" charset="0"/>
              <a:buNone/>
              <a:defRPr sz="3225"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1" y="5701071"/>
            <a:ext cx="5311516" cy="931505"/>
          </a:xfrm>
          <a:prstGeom prst="rect">
            <a:avLst/>
          </a:prstGeom>
        </p:spPr>
        <p:txBody>
          <a:bodyPr/>
          <a:lstStyle>
            <a:lvl1pPr marL="0" indent="0" algn="r">
              <a:buFont typeface="Arial" panose="020B0604020202020204" pitchFamily="34" charset="0"/>
              <a:buNone/>
              <a:defRPr sz="1200">
                <a:solidFill>
                  <a:schemeClr val="accent6"/>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1800"/>
            </a:lvl1pPr>
            <a:lvl2pPr>
              <a:buClr>
                <a:schemeClr val="accent2"/>
              </a:buClr>
              <a:defRPr sz="1500"/>
            </a:lvl2pPr>
            <a:lvl3pPr>
              <a:buClr>
                <a:schemeClr val="accent2"/>
              </a:buClr>
              <a:defRPr sz="1350"/>
            </a:lvl3pPr>
            <a:lvl4pPr>
              <a:buClr>
                <a:schemeClr val="accent2"/>
              </a:buClr>
              <a:defRPr sz="1200"/>
            </a:lvl4pPr>
            <a:lvl5pPr>
              <a:buClr>
                <a:schemeClr val="accent2"/>
              </a:buClr>
              <a:defRPr sz="12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0158110"/>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10049" userDrawn="1">
          <p15:clr>
            <a:srgbClr val="FBAE40"/>
          </p15:clr>
        </p15:guide>
        <p15:guide id="3" pos="184" userDrawn="1">
          <p15:clr>
            <a:srgbClr val="FBAE40"/>
          </p15:clr>
        </p15:guide>
        <p15:guide id="4" orient="horz" pos="4178" userDrawn="1">
          <p15:clr>
            <a:srgbClr val="FBAE40"/>
          </p15:clr>
        </p15:guide>
        <p15:guide id="5" orient="horz" pos="142" userDrawn="1">
          <p15:clr>
            <a:srgbClr val="FBAE40"/>
          </p15:clr>
        </p15:guide>
        <p15:guide id="6" pos="3276" userDrawn="1">
          <p15:clr>
            <a:srgbClr val="FBAE40"/>
          </p15:clr>
        </p15:guide>
        <p15:guide id="7" pos="58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p:nvCxnSpPr>
        <p:spPr>
          <a:xfrm flipV="1">
            <a:off x="1" y="0"/>
            <a:ext cx="6030687"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p:nvCxnSpPr>
        <p:spPr>
          <a:xfrm flipV="1">
            <a:off x="9004302"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1" y="4374038"/>
            <a:ext cx="5311516" cy="1327031"/>
          </a:xfrm>
          <a:prstGeom prst="rect">
            <a:avLst/>
          </a:prstGeom>
        </p:spPr>
        <p:txBody>
          <a:bodyPr anchor="b">
            <a:normAutofit/>
          </a:bodyPr>
          <a:lstStyle>
            <a:lvl1pPr marL="0" indent="0" algn="r">
              <a:buFont typeface="Arial" panose="020B0604020202020204" pitchFamily="34" charset="0"/>
              <a:buNone/>
              <a:defRPr sz="3225"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1" y="5701071"/>
            <a:ext cx="5311516" cy="931505"/>
          </a:xfrm>
          <a:prstGeom prst="rect">
            <a:avLst/>
          </a:prstGeom>
        </p:spPr>
        <p:txBody>
          <a:bodyPr/>
          <a:lstStyle>
            <a:lvl1pPr marL="0" indent="0" algn="r">
              <a:buFont typeface="Arial" panose="020B0604020202020204" pitchFamily="34" charset="0"/>
              <a:buNone/>
              <a:defRPr sz="1200">
                <a:solidFill>
                  <a:schemeClr val="accent6"/>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2" y="2271860"/>
            <a:ext cx="5715017" cy="436071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extLst>
      <p:ext uri="{BB962C8B-B14F-4D97-AF65-F5344CB8AC3E}">
        <p14:creationId xmlns:p14="http://schemas.microsoft.com/office/powerpoint/2010/main" val="2511672236"/>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10049" userDrawn="1">
          <p15:clr>
            <a:srgbClr val="FBAE40"/>
          </p15:clr>
        </p15:guide>
        <p15:guide id="3" pos="184" userDrawn="1">
          <p15:clr>
            <a:srgbClr val="FBAE40"/>
          </p15:clr>
        </p15:guide>
        <p15:guide id="4" orient="horz" pos="4178" userDrawn="1">
          <p15:clr>
            <a:srgbClr val="FBAE40"/>
          </p15:clr>
        </p15:guide>
        <p15:guide id="5" orient="horz" pos="142" userDrawn="1">
          <p15:clr>
            <a:srgbClr val="FBAE40"/>
          </p15:clr>
        </p15:guide>
        <p15:guide id="6" pos="3276" userDrawn="1">
          <p15:clr>
            <a:srgbClr val="FBAE40"/>
          </p15:clr>
        </p15:guide>
        <p15:guide id="7" pos="58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A0030CD-8C9E-4AA5-8C5D-F9B2EDB7E17A}"/>
              </a:ext>
            </a:extLst>
          </p:cNvPr>
          <p:cNvGrpSpPr/>
          <p:nvPr/>
        </p:nvGrpSpPr>
        <p:grpSpPr>
          <a:xfrm flipH="1">
            <a:off x="7561328" y="2"/>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30" name="Parallelogram 29">
            <a:extLst>
              <a:ext uri="{FF2B5EF4-FFF2-40B4-BE49-F238E27FC236}">
                <a16:creationId xmlns:a16="http://schemas.microsoft.com/office/drawing/2014/main" id="{406089BB-36DC-4E23-B215-527A8A18FCFB}"/>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IN" sz="135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512CA2CE-8F6C-436B-87C1-51C7A92065E7}" type="slidenum">
              <a:rPr lang="en-US" smtClean="0"/>
              <a:t>‹#›</a:t>
            </a:fld>
            <a:endParaRPr lang="en-US"/>
          </a:p>
        </p:txBody>
      </p:sp>
    </p:spTree>
    <p:extLst>
      <p:ext uri="{BB962C8B-B14F-4D97-AF65-F5344CB8AC3E}">
        <p14:creationId xmlns:p14="http://schemas.microsoft.com/office/powerpoint/2010/main" val="3321353469"/>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142" userDrawn="1">
          <p15:clr>
            <a:srgbClr val="FBAE40"/>
          </p15:clr>
        </p15:guide>
        <p15:guide id="2" pos="5120" userDrawn="1">
          <p15:clr>
            <a:srgbClr val="FBAE40"/>
          </p15:clr>
        </p15:guide>
        <p15:guide id="3" pos="103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A0030CD-8C9E-4AA5-8C5D-F9B2EDB7E17A}"/>
              </a:ext>
            </a:extLst>
          </p:cNvPr>
          <p:cNvGrpSpPr/>
          <p:nvPr/>
        </p:nvGrpSpPr>
        <p:grpSpPr>
          <a:xfrm flipH="1">
            <a:off x="7561328" y="2"/>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30" name="Parallelogram 29">
            <a:extLst>
              <a:ext uri="{FF2B5EF4-FFF2-40B4-BE49-F238E27FC236}">
                <a16:creationId xmlns:a16="http://schemas.microsoft.com/office/drawing/2014/main" id="{406089BB-36DC-4E23-B215-527A8A18FCFB}"/>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IN" sz="135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512CA2CE-8F6C-436B-87C1-51C7A92065E7}" type="slidenum">
              <a:rPr lang="en-US" smtClean="0"/>
              <a:t>‹#›</a:t>
            </a:fld>
            <a:endParaRPr lang="en-US"/>
          </a:p>
        </p:txBody>
      </p:sp>
      <p:sp>
        <p:nvSpPr>
          <p:cNvPr id="10" name="Text Placeholder 9"/>
          <p:cNvSpPr>
            <a:spLocks noGrp="1"/>
          </p:cNvSpPr>
          <p:nvPr>
            <p:ph type="body" sz="quarter" idx="12"/>
          </p:nvPr>
        </p:nvSpPr>
        <p:spPr>
          <a:xfrm>
            <a:off x="134537" y="621054"/>
            <a:ext cx="8637587" cy="613049"/>
          </a:xfrm>
          <a:prstGeom prst="rect">
            <a:avLst/>
          </a:prstGeom>
        </p:spPr>
        <p:txBody>
          <a:bodyPr/>
          <a:lstStyle>
            <a:lvl1pPr marL="0" indent="0">
              <a:buFontTx/>
              <a:buNone/>
              <a:defRPr/>
            </a:lvl1pPr>
          </a:lstStyle>
          <a:p>
            <a:pPr lvl="0"/>
            <a:r>
              <a:rPr lang="en-US" smtClean="0"/>
              <a:t>Edit Master text styles</a:t>
            </a:r>
          </a:p>
        </p:txBody>
      </p:sp>
      <p:sp>
        <p:nvSpPr>
          <p:cNvPr id="12" name="Text Placeholder 11"/>
          <p:cNvSpPr>
            <a:spLocks noGrp="1"/>
          </p:cNvSpPr>
          <p:nvPr>
            <p:ph type="body" sz="quarter" idx="13"/>
          </p:nvPr>
        </p:nvSpPr>
        <p:spPr>
          <a:xfrm>
            <a:off x="530094" y="2326439"/>
            <a:ext cx="1964191" cy="890133"/>
          </a:xfrm>
          <a:prstGeom prst="rect">
            <a:avLst/>
          </a:prstGeom>
        </p:spPr>
        <p:txBody>
          <a:bodyPr/>
          <a:lstStyle>
            <a:lvl1pPr marL="342900" indent="-342900">
              <a:buFont typeface="+mj-lt"/>
              <a:buAutoNum type="alphaUcPeriod"/>
              <a:defRPr/>
            </a:lvl1pPr>
          </a:lstStyle>
          <a:p>
            <a:pPr lvl="0"/>
            <a:r>
              <a:rPr lang="en-US" smtClean="0"/>
              <a:t>Edit Master text styles</a:t>
            </a:r>
          </a:p>
        </p:txBody>
      </p:sp>
      <p:sp>
        <p:nvSpPr>
          <p:cNvPr id="18" name="Text Placeholder 11"/>
          <p:cNvSpPr>
            <a:spLocks noGrp="1"/>
          </p:cNvSpPr>
          <p:nvPr>
            <p:ph type="body" sz="quarter" idx="14"/>
          </p:nvPr>
        </p:nvSpPr>
        <p:spPr>
          <a:xfrm>
            <a:off x="6057290" y="2326439"/>
            <a:ext cx="1964191" cy="890133"/>
          </a:xfrm>
          <a:prstGeom prst="rect">
            <a:avLst/>
          </a:prstGeom>
        </p:spPr>
        <p:txBody>
          <a:bodyPr/>
          <a:lstStyle>
            <a:lvl1pPr marL="342900" indent="-342900">
              <a:buFont typeface="+mj-lt"/>
              <a:buAutoNum type="alphaUcPeriod" startAt="2"/>
              <a:defRPr/>
            </a:lvl1pPr>
          </a:lstStyle>
          <a:p>
            <a:pPr lvl="0"/>
            <a:r>
              <a:rPr lang="en-US" smtClean="0"/>
              <a:t>Edit Master text styles</a:t>
            </a:r>
          </a:p>
        </p:txBody>
      </p:sp>
      <p:sp>
        <p:nvSpPr>
          <p:cNvPr id="19" name="Text Placeholder 11"/>
          <p:cNvSpPr>
            <a:spLocks noGrp="1"/>
          </p:cNvSpPr>
          <p:nvPr>
            <p:ph type="body" sz="quarter" idx="15"/>
          </p:nvPr>
        </p:nvSpPr>
        <p:spPr>
          <a:xfrm>
            <a:off x="530094" y="4295333"/>
            <a:ext cx="1964191" cy="890133"/>
          </a:xfrm>
          <a:prstGeom prst="rect">
            <a:avLst/>
          </a:prstGeom>
        </p:spPr>
        <p:txBody>
          <a:bodyPr/>
          <a:lstStyle>
            <a:lvl1pPr marL="342900" indent="-342900">
              <a:buFont typeface="+mj-lt"/>
              <a:buAutoNum type="alphaUcPeriod" startAt="3"/>
              <a:defRPr/>
            </a:lvl1pPr>
          </a:lstStyle>
          <a:p>
            <a:pPr lvl="0"/>
            <a:r>
              <a:rPr lang="en-US" smtClean="0"/>
              <a:t>Edit Master text styles</a:t>
            </a:r>
          </a:p>
        </p:txBody>
      </p:sp>
      <p:sp>
        <p:nvSpPr>
          <p:cNvPr id="20" name="Text Placeholder 11"/>
          <p:cNvSpPr>
            <a:spLocks noGrp="1"/>
          </p:cNvSpPr>
          <p:nvPr>
            <p:ph type="body" sz="quarter" idx="16"/>
          </p:nvPr>
        </p:nvSpPr>
        <p:spPr>
          <a:xfrm>
            <a:off x="6057291" y="4338248"/>
            <a:ext cx="1964191" cy="890133"/>
          </a:xfrm>
          <a:prstGeom prst="rect">
            <a:avLst/>
          </a:prstGeom>
        </p:spPr>
        <p:txBody>
          <a:bodyPr/>
          <a:lstStyle>
            <a:lvl1pPr marL="342900" indent="-342900">
              <a:buFont typeface="+mj-lt"/>
              <a:buAutoNum type="alphaUcPeriod" startAt="4"/>
              <a:defRPr/>
            </a:lvl1pPr>
          </a:lstStyle>
          <a:p>
            <a:pPr lvl="0"/>
            <a:r>
              <a:rPr lang="en-US" smtClean="0"/>
              <a:t>Edit Master text styles</a:t>
            </a:r>
          </a:p>
        </p:txBody>
      </p:sp>
    </p:spTree>
    <p:extLst>
      <p:ext uri="{BB962C8B-B14F-4D97-AF65-F5344CB8AC3E}">
        <p14:creationId xmlns:p14="http://schemas.microsoft.com/office/powerpoint/2010/main" val="345554254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userDrawn="1">
          <p15:clr>
            <a:srgbClr val="FBAE40"/>
          </p15:clr>
        </p15:guide>
        <p15:guide id="2" pos="5120" userDrawn="1">
          <p15:clr>
            <a:srgbClr val="FBAE40"/>
          </p15:clr>
        </p15:guide>
        <p15:guide id="3" pos="103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ogo intro">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12CA2CE-8F6C-436B-87C1-51C7A92065E7}"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895" y="0"/>
            <a:ext cx="4846211" cy="6858000"/>
          </a:xfrm>
          <a:prstGeom prst="rect">
            <a:avLst/>
          </a:prstGeom>
        </p:spPr>
      </p:pic>
    </p:spTree>
    <p:extLst>
      <p:ext uri="{BB962C8B-B14F-4D97-AF65-F5344CB8AC3E}">
        <p14:creationId xmlns:p14="http://schemas.microsoft.com/office/powerpoint/2010/main" val="173663056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512CA2CE-8F6C-436B-87C1-51C7A92065E7}" type="slidenum">
              <a:rPr lang="en-US" smtClean="0"/>
              <a:t>‹#›</a:t>
            </a:fld>
            <a:endParaRPr lang="en-US"/>
          </a:p>
        </p:txBody>
      </p:sp>
    </p:spTree>
    <p:extLst>
      <p:ext uri="{BB962C8B-B14F-4D97-AF65-F5344CB8AC3E}">
        <p14:creationId xmlns:p14="http://schemas.microsoft.com/office/powerpoint/2010/main" val="239365329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B2FB48C-0C70-4DBE-B904-A134B6644DD3}"/>
              </a:ext>
            </a:extLst>
          </p:cNvPr>
          <p:cNvGrpSpPr/>
          <p:nvPr/>
        </p:nvGrpSpPr>
        <p:grpSpPr>
          <a:xfrm flipH="1">
            <a:off x="7561328" y="2"/>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31" name="Parallelogram 30">
            <a:extLst>
              <a:ext uri="{FF2B5EF4-FFF2-40B4-BE49-F238E27FC236}">
                <a16:creationId xmlns:a16="http://schemas.microsoft.com/office/drawing/2014/main" id="{41E23981-B12A-4AC3-A030-337BBBA5E45B}"/>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IN" sz="135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3" cy="1215566"/>
          </a:xfrm>
          <a:prstGeom prst="rect">
            <a:avLst/>
          </a:prstGeom>
        </p:spPr>
        <p:txBody>
          <a:bodyPr anchor="b">
            <a:normAutofit/>
          </a:bodyPr>
          <a:lstStyle>
            <a:lvl1pPr>
              <a:defRPr sz="3300" b="1">
                <a:solidFill>
                  <a:schemeClr val="accent1"/>
                </a:solidFill>
              </a:defRPr>
            </a:lvl1pPr>
          </a:lstStyle>
          <a:p>
            <a:r>
              <a:rPr lang="en-US" dirty="0"/>
              <a:t>Click to Edit Master Title Style </a:t>
            </a:r>
            <a:endParaRPr lang="en-IN"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512CA2CE-8F6C-436B-87C1-51C7A92065E7}" type="slidenum">
              <a:rPr lang="en-US" smtClean="0"/>
              <a:t>‹#›</a:t>
            </a:fld>
            <a:endParaRPr lang="en-US"/>
          </a:p>
        </p:txBody>
      </p:sp>
    </p:spTree>
    <p:extLst>
      <p:ext uri="{BB962C8B-B14F-4D97-AF65-F5344CB8AC3E}">
        <p14:creationId xmlns:p14="http://schemas.microsoft.com/office/powerpoint/2010/main" val="2726589279"/>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142" userDrawn="1">
          <p15:clr>
            <a:srgbClr val="FBAE40"/>
          </p15:clr>
        </p15:guide>
        <p15:guide id="2" pos="5120" userDrawn="1">
          <p15:clr>
            <a:srgbClr val="FBAE40"/>
          </p15:clr>
        </p15:guide>
        <p15:guide id="3" pos="103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591608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7" name="Parallelogram 16">
            <a:extLst>
              <a:ext uri="{FF2B5EF4-FFF2-40B4-BE49-F238E27FC236}">
                <a16:creationId xmlns:a16="http://schemas.microsoft.com/office/drawing/2014/main" id="{7D937721-835D-4D84-94A3-6C79D4639514}"/>
              </a:ext>
            </a:extLst>
          </p:cNvPr>
          <p:cNvSpPr/>
          <p:nvPr/>
        </p:nvSpPr>
        <p:spPr>
          <a:xfrm rot="19958790">
            <a:off x="-637324" y="3588176"/>
            <a:ext cx="3860163"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p:nvCxnSpPr>
        <p:spPr>
          <a:xfrm flipV="1">
            <a:off x="1"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4" y="1987422"/>
            <a:ext cx="4911633" cy="1789855"/>
          </a:xfrm>
          <a:prstGeom prst="rect">
            <a:avLst/>
          </a:prstGeom>
        </p:spPr>
        <p:txBody>
          <a:bodyPr anchor="b">
            <a:normAutofit/>
          </a:bodyPr>
          <a:lstStyle>
            <a:lvl1pPr>
              <a:defRPr sz="3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4" y="3792046"/>
            <a:ext cx="4911633" cy="910580"/>
          </a:xfrm>
          <a:prstGeom prst="rect">
            <a:avLst/>
          </a:prstGeom>
        </p:spPr>
        <p:txBody>
          <a:bodyPr>
            <a:normAutofit/>
          </a:bodyPr>
          <a:lstStyle>
            <a:lvl1pPr marL="0" indent="0">
              <a:buNone/>
              <a:defRPr sz="1500" b="0" i="0" spc="225">
                <a:solidFill>
                  <a:schemeClr val="accent6"/>
                </a:solidFill>
                <a:latin typeface="+mn-lt"/>
                <a:cs typeface="Calibri" panose="020F0502020204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p:nvCxnSpPr>
        <p:spPr>
          <a:xfrm flipV="1">
            <a:off x="9004302"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p:nvSpPr>
        <p:spPr>
          <a:xfrm>
            <a:off x="7754112" y="2"/>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p:nvCxnSpPr>
        <p:spPr>
          <a:xfrm flipV="1">
            <a:off x="1"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9" y="860946"/>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smtClean="0"/>
              <a:t>Click icon to add picture</a:t>
            </a:r>
            <a:endParaRPr lang="en-IN"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p:nvSpPr>
        <p:spPr>
          <a:xfrm rot="19958790">
            <a:off x="-139034"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Tree>
    <p:extLst>
      <p:ext uri="{BB962C8B-B14F-4D97-AF65-F5344CB8AC3E}">
        <p14:creationId xmlns:p14="http://schemas.microsoft.com/office/powerpoint/2010/main" val="87022391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83" userDrawn="1">
          <p15:clr>
            <a:srgbClr val="FBAE40"/>
          </p15:clr>
        </p15:guide>
        <p15:guide id="2" pos="5120" userDrawn="1">
          <p15:clr>
            <a:srgbClr val="FBAE40"/>
          </p15:clr>
        </p15:guide>
        <p15:guide id="3" pos="191" userDrawn="1">
          <p15:clr>
            <a:srgbClr val="FBAE40"/>
          </p15:clr>
        </p15:guide>
        <p15:guide id="4" orient="horz" pos="4170" userDrawn="1">
          <p15:clr>
            <a:srgbClr val="FBAE40"/>
          </p15:clr>
        </p15:guide>
        <p15:guide id="5" pos="10049" userDrawn="1">
          <p15:clr>
            <a:srgbClr val="FBAE40"/>
          </p15:clr>
        </p15:guide>
        <p15:guide id="6" orient="horz" pos="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9" y="3196917"/>
            <a:ext cx="4942829" cy="2958275"/>
          </a:xfrm>
          <a:prstGeom prst="rect">
            <a:avLst/>
          </a:prstGeom>
        </p:spPr>
        <p:txBody>
          <a:bodyPr>
            <a:normAutofit/>
          </a:bodyPr>
          <a:lstStyle>
            <a:lvl1pPr>
              <a:buClr>
                <a:schemeClr val="accent2"/>
              </a:buClr>
              <a:defRPr sz="1800">
                <a:solidFill>
                  <a:schemeClr val="tx1"/>
                </a:solidFill>
              </a:defRPr>
            </a:lvl1pPr>
            <a:lvl2pPr>
              <a:buClr>
                <a:schemeClr val="accent2"/>
              </a:buClr>
              <a:defRPr sz="1500">
                <a:solidFill>
                  <a:schemeClr val="tx1"/>
                </a:solidFill>
              </a:defRPr>
            </a:lvl2pPr>
            <a:lvl3pPr>
              <a:buClr>
                <a:schemeClr val="accent2"/>
              </a:buClr>
              <a:defRPr sz="1350">
                <a:solidFill>
                  <a:schemeClr val="tx1"/>
                </a:solidFill>
              </a:defRPr>
            </a:lvl3pPr>
            <a:lvl4pPr>
              <a:buClr>
                <a:schemeClr val="accent2"/>
              </a:buClr>
              <a:defRPr sz="1200">
                <a:solidFill>
                  <a:schemeClr val="tx1"/>
                </a:solidFill>
              </a:defRPr>
            </a:lvl4pPr>
            <a:lvl5pPr>
              <a:buClr>
                <a:schemeClr val="accent2"/>
              </a:buCl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24" name="Right Triangle 23">
            <a:extLst>
              <a:ext uri="{FF2B5EF4-FFF2-40B4-BE49-F238E27FC236}">
                <a16:creationId xmlns:a16="http://schemas.microsoft.com/office/drawing/2014/main" id="{BD6ACE60-499D-41AB-89C4-D537D7C3D22A}"/>
              </a:ext>
            </a:extLst>
          </p:cNvPr>
          <p:cNvSpPr/>
          <p:nvPr/>
        </p:nvSpPr>
        <p:spPr>
          <a:xfrm flipH="1" flipV="1">
            <a:off x="1839685" y="-6"/>
            <a:ext cx="10352315"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5" name="Parallelogram 24">
            <a:extLst>
              <a:ext uri="{FF2B5EF4-FFF2-40B4-BE49-F238E27FC236}">
                <a16:creationId xmlns:a16="http://schemas.microsoft.com/office/drawing/2014/main" id="{18C08F43-D42B-4CF1-912F-BC83D72AB415}"/>
              </a:ext>
            </a:extLst>
          </p:cNvPr>
          <p:cNvSpPr/>
          <p:nvPr/>
        </p:nvSpPr>
        <p:spPr>
          <a:xfrm flipH="1">
            <a:off x="2978150" y="-5"/>
            <a:ext cx="4121151"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p:nvCxnSpPr>
        <p:spPr>
          <a:xfrm flipV="1">
            <a:off x="6375401" y="5047077"/>
            <a:ext cx="1524575"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p:ph type="body" sz="quarter" idx="13" hasCustomPrompt="1"/>
          </p:nvPr>
        </p:nvSpPr>
        <p:spPr>
          <a:xfrm>
            <a:off x="531381" y="2563479"/>
            <a:ext cx="7342631" cy="608895"/>
          </a:xfrm>
          <a:prstGeom prst="rect">
            <a:avLst/>
          </a:prstGeom>
        </p:spPr>
        <p:txBody>
          <a:bodyPr/>
          <a:lstStyle>
            <a:lvl1pPr marL="0" indent="0">
              <a:buNone/>
              <a:defRPr sz="1500" spc="225">
                <a:solidFill>
                  <a:schemeClr val="accent6"/>
                </a:solidFill>
              </a:defRPr>
            </a:lvl1pPr>
            <a:lvl2pPr marL="342900" indent="0">
              <a:buNone/>
              <a:defRPr/>
            </a:lvl2pPr>
          </a:lstStyle>
          <a:p>
            <a:pPr lvl="0"/>
            <a:r>
              <a:rPr lang="en-US" dirty="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p:ph type="title" hasCustomPrompt="1"/>
          </p:nvPr>
        </p:nvSpPr>
        <p:spPr>
          <a:xfrm>
            <a:off x="531378" y="1308484"/>
            <a:ext cx="7342623" cy="1215566"/>
          </a:xfrm>
          <a:prstGeom prst="rect">
            <a:avLst/>
          </a:prstGeom>
        </p:spPr>
        <p:txBody>
          <a:bodyPr anchor="b">
            <a:normAutofit/>
          </a:bodyPr>
          <a:lstStyle>
            <a:lvl1pPr>
              <a:defRPr sz="3300" b="1">
                <a:solidFill>
                  <a:schemeClr val="accent1"/>
                </a:solidFill>
              </a:defRPr>
            </a:lvl1pPr>
          </a:lstStyle>
          <a:p>
            <a:r>
              <a:rPr lang="en-US" dirty="0"/>
              <a:t>Click to Edit </a:t>
            </a:r>
            <a:br>
              <a:rPr lang="en-US" dirty="0"/>
            </a:br>
            <a:r>
              <a:rPr lang="en-US" dirty="0"/>
              <a:t>Master Title Style </a:t>
            </a:r>
            <a:endParaRPr lang="en-IN" dirty="0"/>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2"/>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smtClean="0"/>
              <a:t>Click icon to add picture</a:t>
            </a:r>
            <a:endParaRPr lang="en-IN"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endParaRPr lang="en-US"/>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512CA2CE-8F6C-436B-87C1-51C7A92065E7}" type="slidenum">
              <a:rPr lang="en-US" smtClean="0"/>
              <a:t>‹#›</a:t>
            </a:fld>
            <a:endParaRPr lang="en-US"/>
          </a:p>
        </p:txBody>
      </p:sp>
    </p:spTree>
    <p:extLst>
      <p:ext uri="{BB962C8B-B14F-4D97-AF65-F5344CB8AC3E}">
        <p14:creationId xmlns:p14="http://schemas.microsoft.com/office/powerpoint/2010/main" val="357178686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userDrawn="1">
          <p15:clr>
            <a:srgbClr val="FBAE40"/>
          </p15:clr>
        </p15:guide>
        <p15:guide id="2" pos="5120" userDrawn="1">
          <p15:clr>
            <a:srgbClr val="FBAE40"/>
          </p15:clr>
        </p15:guide>
        <p15:guide id="3" pos="5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p:nvSpPr>
        <p:spPr>
          <a:xfrm flipH="1" flipV="1">
            <a:off x="1839685" y="-6"/>
            <a:ext cx="10352315"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8"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smtClean="0"/>
              <a:t>Click icon to add picture</a:t>
            </a:r>
            <a:endParaRPr lang="en-IN"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9" y="3196917"/>
            <a:ext cx="4942829" cy="2958275"/>
          </a:xfrm>
          <a:prstGeom prst="rect">
            <a:avLst/>
          </a:prstGeom>
        </p:spPr>
        <p:txBody>
          <a:bodyPr>
            <a:normAutofit/>
          </a:bodyPr>
          <a:lstStyle>
            <a:lvl1pPr>
              <a:buClr>
                <a:schemeClr val="accent2"/>
              </a:buClr>
              <a:defRPr sz="1800">
                <a:solidFill>
                  <a:schemeClr val="tx1"/>
                </a:solidFill>
              </a:defRPr>
            </a:lvl1pPr>
            <a:lvl2pPr>
              <a:buClr>
                <a:schemeClr val="accent2"/>
              </a:buClr>
              <a:defRPr sz="1500">
                <a:solidFill>
                  <a:schemeClr val="tx1"/>
                </a:solidFill>
              </a:defRPr>
            </a:lvl2pPr>
            <a:lvl3pPr>
              <a:buClr>
                <a:schemeClr val="accent2"/>
              </a:buClr>
              <a:defRPr sz="1350">
                <a:solidFill>
                  <a:schemeClr val="tx1"/>
                </a:solidFill>
              </a:defRPr>
            </a:lvl3pPr>
            <a:lvl4pPr>
              <a:buClr>
                <a:schemeClr val="accent2"/>
              </a:buClr>
              <a:defRPr sz="1200">
                <a:solidFill>
                  <a:schemeClr val="tx1"/>
                </a:solidFill>
              </a:defRPr>
            </a:lvl4pPr>
            <a:lvl5pPr>
              <a:buClr>
                <a:schemeClr val="accent2"/>
              </a:buCl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25" name="Parallelogram 24">
            <a:extLst>
              <a:ext uri="{FF2B5EF4-FFF2-40B4-BE49-F238E27FC236}">
                <a16:creationId xmlns:a16="http://schemas.microsoft.com/office/drawing/2014/main" id="{18C08F43-D42B-4CF1-912F-BC83D72AB415}"/>
              </a:ext>
            </a:extLst>
          </p:cNvPr>
          <p:cNvSpPr/>
          <p:nvPr/>
        </p:nvSpPr>
        <p:spPr>
          <a:xfrm flipH="1">
            <a:off x="2978150" y="-5"/>
            <a:ext cx="4121151"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p:nvCxnSpPr>
        <p:spPr>
          <a:xfrm flipV="1">
            <a:off x="10352315"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p:ph type="body" sz="quarter" idx="13" hasCustomPrompt="1"/>
          </p:nvPr>
        </p:nvSpPr>
        <p:spPr>
          <a:xfrm>
            <a:off x="531380" y="2563479"/>
            <a:ext cx="7342621" cy="608895"/>
          </a:xfrm>
          <a:prstGeom prst="rect">
            <a:avLst/>
          </a:prstGeom>
        </p:spPr>
        <p:txBody>
          <a:bodyPr/>
          <a:lstStyle>
            <a:lvl1pPr marL="0" indent="0">
              <a:buNone/>
              <a:defRPr sz="1500" spc="225">
                <a:solidFill>
                  <a:schemeClr val="accent6"/>
                </a:solidFill>
              </a:defRPr>
            </a:lvl1pPr>
            <a:lvl2pPr marL="342900" indent="0">
              <a:buNone/>
              <a:defRPr/>
            </a:lvl2pPr>
          </a:lstStyle>
          <a:p>
            <a:pPr lvl="0"/>
            <a:r>
              <a:rPr lang="en-US" dirty="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3" cy="1215566"/>
          </a:xfrm>
          <a:prstGeom prst="rect">
            <a:avLst/>
          </a:prstGeom>
        </p:spPr>
        <p:txBody>
          <a:bodyPr anchor="b">
            <a:normAutofit/>
          </a:bodyPr>
          <a:lstStyle>
            <a:lvl1pPr>
              <a:defRPr sz="3300" b="1">
                <a:solidFill>
                  <a:schemeClr val="accent1"/>
                </a:solidFill>
              </a:defRPr>
            </a:lvl1pPr>
          </a:lstStyle>
          <a:p>
            <a:r>
              <a:rPr lang="en-US" dirty="0"/>
              <a:t>Click to Edit </a:t>
            </a:r>
            <a:br>
              <a:rPr lang="en-US" dirty="0"/>
            </a:br>
            <a:r>
              <a:rPr lang="en-US" dirty="0"/>
              <a:t>Master Title Style </a:t>
            </a:r>
            <a:endParaRPr lang="en-IN" dirty="0"/>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endParaRPr lang="en-US"/>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512CA2CE-8F6C-436B-87C1-51C7A92065E7}" type="slidenum">
              <a:rPr lang="en-US" smtClean="0"/>
              <a:t>‹#›</a:t>
            </a:fld>
            <a:endParaRPr lang="en-US"/>
          </a:p>
        </p:txBody>
      </p:sp>
    </p:spTree>
    <p:extLst>
      <p:ext uri="{BB962C8B-B14F-4D97-AF65-F5344CB8AC3E}">
        <p14:creationId xmlns:p14="http://schemas.microsoft.com/office/powerpoint/2010/main" val="18337506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userDrawn="1">
          <p15:clr>
            <a:srgbClr val="FBAE40"/>
          </p15:clr>
        </p15:guide>
        <p15:guide id="2" pos="5120" userDrawn="1">
          <p15:clr>
            <a:srgbClr val="FBAE40"/>
          </p15:clr>
        </p15:guide>
        <p15:guide id="3" pos="55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p:nvCxnSpPr>
        <p:spPr>
          <a:xfrm flipH="1" flipV="1">
            <a:off x="-9247" y="3633969"/>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p:nvGrpSpPr>
        <p:grpSpPr>
          <a:xfrm flipH="1">
            <a:off x="7561328" y="2"/>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p:ph type="body" idx="1"/>
          </p:nvPr>
        </p:nvSpPr>
        <p:spPr>
          <a:xfrm>
            <a:off x="520697" y="2104888"/>
            <a:ext cx="5475291" cy="781188"/>
          </a:xfrm>
          <a:prstGeom prst="rect">
            <a:avLst/>
          </a:prstGeom>
        </p:spPr>
        <p:txBody>
          <a:bodyPr anchor="b">
            <a:normAutofit/>
          </a:bodyPr>
          <a:lstStyle>
            <a:lvl1pPr marL="0" indent="0">
              <a:lnSpc>
                <a:spcPct val="100000"/>
              </a:lnSpc>
              <a:spcBef>
                <a:spcPts val="0"/>
              </a:spcBef>
              <a:buNone/>
              <a:defRPr sz="21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p:ph sz="half" idx="13"/>
          </p:nvPr>
        </p:nvSpPr>
        <p:spPr>
          <a:xfrm>
            <a:off x="520697" y="2886078"/>
            <a:ext cx="5475291"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smtClean="0"/>
              <a:t>Edit Master text styles</a:t>
            </a:r>
          </a:p>
          <a:p>
            <a:pPr lvl="1">
              <a:buClr>
                <a:schemeClr val="accent2"/>
              </a:buClr>
            </a:pPr>
            <a:r>
              <a:rPr lang="en-US" smtClean="0"/>
              <a:t>Second level</a:t>
            </a:r>
          </a:p>
          <a:p>
            <a:pPr lvl="2">
              <a:buClr>
                <a:schemeClr val="accent2"/>
              </a:buClr>
            </a:pPr>
            <a:r>
              <a:rPr lang="en-US" smtClean="0"/>
              <a:t>Third level</a:t>
            </a:r>
          </a:p>
          <a:p>
            <a:pPr lvl="3">
              <a:buClr>
                <a:schemeClr val="accent2"/>
              </a:buClr>
            </a:pPr>
            <a:r>
              <a:rPr lang="en-US" smtClean="0"/>
              <a:t>Fourth level</a:t>
            </a:r>
          </a:p>
          <a:p>
            <a:pPr lvl="4">
              <a:buClr>
                <a:schemeClr val="accent2"/>
              </a:buClr>
            </a:pPr>
            <a:r>
              <a:rPr lang="en-US" smtClean="0"/>
              <a:t>Fifth level</a:t>
            </a:r>
            <a:endParaRPr lang="en-IN" dirty="0"/>
          </a:p>
        </p:txBody>
      </p:sp>
      <p:sp>
        <p:nvSpPr>
          <p:cNvPr id="19" name="Text Placeholder 4">
            <a:extLst>
              <a:ext uri="{FF2B5EF4-FFF2-40B4-BE49-F238E27FC236}">
                <a16:creationId xmlns:a16="http://schemas.microsoft.com/office/drawing/2014/main" id="{47CDC5A2-8836-4ED3-8E78-18C24853D882}"/>
              </a:ext>
            </a:extLst>
          </p:cNvPr>
          <p:cNvSpPr>
            <a:spLocks noGrp="1"/>
          </p:cNvSpPr>
          <p:nvPr>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1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p:ph sz="quarter" idx="15"/>
          </p:nvPr>
        </p:nvSpPr>
        <p:spPr>
          <a:xfrm>
            <a:off x="6186713" y="2886078"/>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smtClean="0"/>
              <a:t>Edit Master text styles</a:t>
            </a:r>
          </a:p>
          <a:p>
            <a:pPr lvl="1">
              <a:buClr>
                <a:schemeClr val="accent2"/>
              </a:buClr>
            </a:pPr>
            <a:r>
              <a:rPr lang="en-US" smtClean="0"/>
              <a:t>Second level</a:t>
            </a:r>
          </a:p>
          <a:p>
            <a:pPr lvl="2">
              <a:buClr>
                <a:schemeClr val="accent2"/>
              </a:buClr>
            </a:pPr>
            <a:r>
              <a:rPr lang="en-US" smtClean="0"/>
              <a:t>Third level</a:t>
            </a:r>
          </a:p>
          <a:p>
            <a:pPr lvl="3">
              <a:buClr>
                <a:schemeClr val="accent2"/>
              </a:buClr>
            </a:pPr>
            <a:r>
              <a:rPr lang="en-US" smtClean="0"/>
              <a:t>Fourth level</a:t>
            </a:r>
          </a:p>
          <a:p>
            <a:pPr lvl="4">
              <a:buClr>
                <a:schemeClr val="accent2"/>
              </a:buClr>
            </a:pPr>
            <a:r>
              <a:rPr lang="en-US" smtClean="0"/>
              <a:t>Fifth level</a:t>
            </a:r>
            <a:endParaRPr lang="en-IN" dirty="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p:ph type="body" sz="quarter" idx="16" hasCustomPrompt="1"/>
          </p:nvPr>
        </p:nvSpPr>
        <p:spPr>
          <a:xfrm>
            <a:off x="520494" y="1376934"/>
            <a:ext cx="7368596" cy="608895"/>
          </a:xfrm>
          <a:prstGeom prst="rect">
            <a:avLst/>
          </a:prstGeom>
        </p:spPr>
        <p:txBody>
          <a:bodyPr/>
          <a:lstStyle>
            <a:lvl1pPr marL="0" indent="0">
              <a:buNone/>
              <a:defRPr sz="1500" spc="225">
                <a:solidFill>
                  <a:schemeClr val="accent6"/>
                </a:solidFill>
              </a:defRPr>
            </a:lvl1pPr>
            <a:lvl2pPr marL="342900" indent="0">
              <a:buNone/>
              <a:defRPr/>
            </a:lvl2pPr>
          </a:lstStyle>
          <a:p>
            <a:pPr lvl="0"/>
            <a:r>
              <a:rPr lang="en-US" dirty="0"/>
              <a:t>CLICK TO SUBTITLE STYLE</a:t>
            </a:r>
          </a:p>
        </p:txBody>
      </p:sp>
      <p:sp>
        <p:nvSpPr>
          <p:cNvPr id="36" name="Parallelogram 35">
            <a:extLst>
              <a:ext uri="{FF2B5EF4-FFF2-40B4-BE49-F238E27FC236}">
                <a16:creationId xmlns:a16="http://schemas.microsoft.com/office/drawing/2014/main" id="{4EBB76E7-943E-4038-B700-114F66FBC609}"/>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IN" sz="135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512CA2CE-8F6C-436B-87C1-51C7A92065E7}" type="slidenum">
              <a:rPr lang="en-US" smtClean="0"/>
              <a:t>‹#›</a:t>
            </a:fld>
            <a:endParaRPr lang="en-US"/>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30"/>
            <a:ext cx="8333223" cy="1147969"/>
          </a:xfrm>
          <a:prstGeom prst="rect">
            <a:avLst/>
          </a:prstGeom>
        </p:spPr>
        <p:txBody>
          <a:bodyPr bIns="0" anchor="b">
            <a:normAutofit/>
          </a:bodyPr>
          <a:lstStyle>
            <a:lvl1pPr>
              <a:defRPr sz="33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10197514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5120" userDrawn="1">
          <p15:clr>
            <a:srgbClr val="FBAE40"/>
          </p15:clr>
        </p15:guide>
        <p15:guide id="3" pos="524" userDrawn="1">
          <p15:clr>
            <a:srgbClr val="FBAE40"/>
          </p15:clr>
        </p15:guide>
        <p15:guide id="4" pos="9897" userDrawn="1">
          <p15:clr>
            <a:srgbClr val="FBAE40"/>
          </p15:clr>
        </p15:guide>
        <p15:guide id="5" orient="horz" pos="77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806E656-313A-47B1-B381-D004200F7A01}"/>
              </a:ext>
            </a:extLst>
          </p:cNvPr>
          <p:cNvGrpSpPr/>
          <p:nvPr/>
        </p:nvGrpSpPr>
        <p:grpSpPr>
          <a:xfrm flipH="1">
            <a:off x="7561328" y="2"/>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33" name="Parallelogram 32">
            <a:extLst>
              <a:ext uri="{FF2B5EF4-FFF2-40B4-BE49-F238E27FC236}">
                <a16:creationId xmlns:a16="http://schemas.microsoft.com/office/drawing/2014/main" id="{F088C182-BF10-45B2-B159-7702E00D31D4}"/>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IN" sz="135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4" y="1376934"/>
            <a:ext cx="7368596" cy="608895"/>
          </a:xfrm>
          <a:prstGeom prst="rect">
            <a:avLst/>
          </a:prstGeom>
        </p:spPr>
        <p:txBody>
          <a:bodyPr/>
          <a:lstStyle>
            <a:lvl1pPr marL="0" indent="0">
              <a:buNone/>
              <a:defRPr sz="1500" spc="225">
                <a:solidFill>
                  <a:schemeClr val="accent6"/>
                </a:solidFill>
              </a:defRPr>
            </a:lvl1pPr>
            <a:lvl2pPr marL="3429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endParaRPr lang="en-US"/>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512CA2CE-8F6C-436B-87C1-51C7A92065E7}" type="slidenum">
              <a:rPr lang="en-US" smtClean="0"/>
              <a:t>‹#›</a:t>
            </a:fld>
            <a:endParaRPr lang="en-US"/>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30"/>
            <a:ext cx="8333223" cy="1147969"/>
          </a:xfrm>
          <a:prstGeom prst="rect">
            <a:avLst/>
          </a:prstGeom>
        </p:spPr>
        <p:txBody>
          <a:bodyPr bIns="0" anchor="b">
            <a:normAutofit/>
          </a:bodyPr>
          <a:lstStyle>
            <a:lvl1pPr>
              <a:defRPr sz="3300" b="1">
                <a:solidFill>
                  <a:schemeClr val="accent1"/>
                </a:solidFill>
              </a:defRPr>
            </a:lvl1pPr>
          </a:lstStyle>
          <a:p>
            <a:r>
              <a:rPr lang="en-US" dirty="0"/>
              <a:t>Click to Edit Master Title Style </a:t>
            </a:r>
            <a:endParaRPr lang="en-IN" dirty="0"/>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5" y="2005762"/>
            <a:ext cx="5225764" cy="4083888"/>
          </a:xfrm>
          <a:prstGeom prst="rect">
            <a:avLst/>
          </a:prstGeom>
        </p:spPr>
        <p:txBody>
          <a:bodyPr/>
          <a:lstStyle>
            <a:lvl1pPr marL="0" indent="0">
              <a:buNone/>
              <a:defRPr sz="1800">
                <a:solidFill>
                  <a:schemeClr val="tx1"/>
                </a:solidFill>
              </a:defRPr>
            </a:lvl1pPr>
            <a:lvl2pPr marL="342900" indent="0">
              <a:buNone/>
              <a:defRPr sz="1800">
                <a:solidFill>
                  <a:schemeClr val="bg1"/>
                </a:solidFill>
              </a:defRPr>
            </a:lvl2pPr>
            <a:lvl3pPr marL="685800" indent="0">
              <a:buNone/>
              <a:defRPr sz="1800">
                <a:solidFill>
                  <a:schemeClr val="bg1"/>
                </a:solidFill>
              </a:defRPr>
            </a:lvl3pPr>
            <a:lvl4pPr marL="1028700" indent="0">
              <a:buNone/>
              <a:defRPr sz="1800">
                <a:solidFill>
                  <a:schemeClr val="bg1"/>
                </a:solidFill>
              </a:defRPr>
            </a:lvl4pPr>
            <a:lvl5pPr marL="1371600" indent="0">
              <a:buNone/>
              <a:defRPr sz="1800">
                <a:solidFill>
                  <a:schemeClr val="bg1"/>
                </a:solidFill>
              </a:defRPr>
            </a:lvl5pPr>
          </a:lstStyle>
          <a:p>
            <a:pPr lvl="0"/>
            <a:r>
              <a:rPr lang="en-US" dirty="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5" y="2005762"/>
            <a:ext cx="5719397" cy="4084470"/>
          </a:xfrm>
          <a:prstGeom prst="rect">
            <a:avLst/>
          </a:prstGeom>
        </p:spPr>
        <p:txBody>
          <a:bodyPr vert="horz" lIns="91420" tIns="45710" rIns="91420" bIns="45710">
            <a:noAutofit/>
          </a:bodyPr>
          <a:lstStyle>
            <a:lvl1pPr marL="0" indent="0" algn="ctr">
              <a:buNone/>
              <a:defRPr sz="15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6718490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userDrawn="1">
          <p15:clr>
            <a:srgbClr val="FBAE40"/>
          </p15:clr>
        </p15:guide>
        <p15:guide id="2" pos="5120" userDrawn="1">
          <p15:clr>
            <a:srgbClr val="FBAE40"/>
          </p15:clr>
        </p15:guide>
        <p15:guide id="3" pos="103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9" y="2664803"/>
            <a:ext cx="10993375" cy="3433180"/>
          </a:xfrm>
          <a:prstGeom prst="rect">
            <a:avLst/>
          </a:prstGeom>
        </p:spPr>
        <p:txBody>
          <a:bodyPr lIns="91420" tIns="45710" rIns="91420" bIns="45710">
            <a:noAutofit/>
          </a:bodyPr>
          <a:lstStyle>
            <a:lvl1pPr marL="0" indent="0" algn="ctr">
              <a:buNone/>
              <a:defRPr sz="1500" baseline="0">
                <a:solidFill>
                  <a:schemeClr val="tx1"/>
                </a:solidFill>
                <a:latin typeface="+mn-lt"/>
              </a:defRPr>
            </a:lvl1pPr>
          </a:lstStyle>
          <a:p>
            <a:pPr lvl="0"/>
            <a:r>
              <a:rPr lang="en-US" noProof="0" smtClean="0"/>
              <a:t>Click icon to add table</a:t>
            </a:r>
            <a:endParaRPr lang="en-GB" noProof="0" dirty="0"/>
          </a:p>
        </p:txBody>
      </p:sp>
      <p:grpSp>
        <p:nvGrpSpPr>
          <p:cNvPr id="26" name="Group 25">
            <a:extLst>
              <a:ext uri="{FF2B5EF4-FFF2-40B4-BE49-F238E27FC236}">
                <a16:creationId xmlns:a16="http://schemas.microsoft.com/office/drawing/2014/main" id="{36C8A74F-FDDF-48E8-AC2B-A5BD59D7D6A3}"/>
              </a:ext>
            </a:extLst>
          </p:cNvPr>
          <p:cNvGrpSpPr/>
          <p:nvPr/>
        </p:nvGrpSpPr>
        <p:grpSpPr>
          <a:xfrm flipH="1">
            <a:off x="7561328" y="2"/>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36" name="Parallelogram 35">
            <a:extLst>
              <a:ext uri="{FF2B5EF4-FFF2-40B4-BE49-F238E27FC236}">
                <a16:creationId xmlns:a16="http://schemas.microsoft.com/office/drawing/2014/main" id="{8006416B-866C-47E5-8480-109B40F9EAA9}"/>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4" y="1376934"/>
            <a:ext cx="7368596" cy="608895"/>
          </a:xfrm>
          <a:prstGeom prst="rect">
            <a:avLst/>
          </a:prstGeom>
        </p:spPr>
        <p:txBody>
          <a:bodyPr/>
          <a:lstStyle>
            <a:lvl1pPr marL="0" indent="0">
              <a:buNone/>
              <a:defRPr sz="1500" spc="225">
                <a:solidFill>
                  <a:schemeClr val="accent6"/>
                </a:solidFill>
              </a:defRPr>
            </a:lvl1pPr>
            <a:lvl2pPr marL="3429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endParaRPr lang="en-US"/>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512CA2CE-8F6C-436B-87C1-51C7A92065E7}" type="slidenum">
              <a:rPr lang="en-US" smtClean="0"/>
              <a:t>‹#›</a:t>
            </a:fld>
            <a:endParaRPr lang="en-US"/>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30"/>
            <a:ext cx="8333223" cy="1147969"/>
          </a:xfrm>
          <a:prstGeom prst="rect">
            <a:avLst/>
          </a:prstGeom>
        </p:spPr>
        <p:txBody>
          <a:bodyPr bIns="0" anchor="b">
            <a:normAutofit/>
          </a:bodyPr>
          <a:lstStyle>
            <a:lvl1pPr>
              <a:defRPr sz="33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29624609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userDrawn="1">
          <p15:clr>
            <a:srgbClr val="FBAE40"/>
          </p15:clr>
        </p15:guide>
        <p15:guide id="2" pos="5120" userDrawn="1">
          <p15:clr>
            <a:srgbClr val="FBAE40"/>
          </p15:clr>
        </p15:guide>
        <p15:guide id="3" pos="103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p:nvSpPr>
        <p:spPr>
          <a:xfrm flipV="1">
            <a:off x="1"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30" y="326572"/>
            <a:ext cx="11473543" cy="6204859"/>
          </a:xfrm>
          <a:prstGeom prst="rect">
            <a:avLst/>
          </a:prstGeom>
          <a:solidFill>
            <a:schemeClr val="bg1">
              <a:lumMod val="85000"/>
            </a:schemeClr>
          </a:solidFill>
        </p:spPr>
        <p:txBody>
          <a:bodyPr lIns="0" tIns="0" anchor="ctr"/>
          <a:lstStyle>
            <a:lvl1pPr marL="0" indent="0" algn="ctr">
              <a:buNone/>
              <a:defRPr sz="825" i="1">
                <a:latin typeface="Times New Roman" panose="02020603050405020304" pitchFamily="18" charset="0"/>
                <a:cs typeface="Times New Roman" panose="02020603050405020304" pitchFamily="18" charset="0"/>
              </a:defRPr>
            </a:lvl1pPr>
          </a:lstStyle>
          <a:p>
            <a:r>
              <a:rPr lang="en-ZA"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30" y="558802"/>
            <a:ext cx="8333223" cy="939798"/>
          </a:xfrm>
          <a:prstGeom prst="rect">
            <a:avLst/>
          </a:prstGeom>
          <a:solidFill>
            <a:schemeClr val="bg1">
              <a:alpha val="90000"/>
            </a:schemeClr>
          </a:solidFill>
        </p:spPr>
        <p:txBody>
          <a:bodyPr lIns="288000" anchor="ctr">
            <a:normAutofit/>
          </a:bodyPr>
          <a:lstStyle>
            <a:lvl1pPr>
              <a:defRPr sz="2700" b="1">
                <a:solidFill>
                  <a:schemeClr val="tx1"/>
                </a:solidFill>
              </a:defRPr>
            </a:lvl1pPr>
          </a:lstStyle>
          <a:p>
            <a:r>
              <a:rPr lang="en-US" dirty="0"/>
              <a:t>Add Caption Here</a:t>
            </a:r>
            <a:endParaRPr lang="en-IN" dirty="0"/>
          </a:p>
        </p:txBody>
      </p:sp>
    </p:spTree>
    <p:extLst>
      <p:ext uri="{BB962C8B-B14F-4D97-AF65-F5344CB8AC3E}">
        <p14:creationId xmlns:p14="http://schemas.microsoft.com/office/powerpoint/2010/main" val="175333558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1" y="6356352"/>
            <a:ext cx="4114800" cy="365125"/>
          </a:xfrm>
          <a:prstGeom prst="rect">
            <a:avLst/>
          </a:prstGeom>
        </p:spPr>
        <p:txBody>
          <a:bodyPr vert="horz" lIns="91440" tIns="45720" rIns="91440" bIns="45720" rtlCol="0" anchor="ctr"/>
          <a:lstStyle>
            <a:lvl1pPr algn="l">
              <a:defRPr sz="900">
                <a:solidFill>
                  <a:schemeClr val="bg2"/>
                </a:solidFill>
              </a:defRPr>
            </a:lvl1pPr>
          </a:lstStyle>
          <a:p>
            <a:endParaRPr lang="en-US"/>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2" y="6356352"/>
            <a:ext cx="740227" cy="365125"/>
          </a:xfrm>
          <a:prstGeom prst="rect">
            <a:avLst/>
          </a:prstGeom>
        </p:spPr>
        <p:txBody>
          <a:bodyPr vert="horz" lIns="91440" tIns="45720" rIns="91440" bIns="45720" rtlCol="0" anchor="ctr"/>
          <a:lstStyle>
            <a:lvl1pPr algn="r">
              <a:defRPr sz="900">
                <a:solidFill>
                  <a:schemeClr val="bg2"/>
                </a:solidFill>
              </a:defRPr>
            </a:lvl1pPr>
          </a:lstStyle>
          <a:p>
            <a:fld id="{512CA2CE-8F6C-436B-87C1-51C7A92065E7}" type="slidenum">
              <a:rPr lang="en-US" smtClean="0"/>
              <a:t>‹#›</a:t>
            </a:fld>
            <a:endParaRPr lang="en-US"/>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7" y="209029"/>
            <a:ext cx="10835123" cy="1147968"/>
          </a:xfrm>
          <a:prstGeom prst="rect">
            <a:avLst/>
          </a:prstGeom>
        </p:spPr>
        <p:txBody>
          <a:bodyPr vert="horz" lIns="91440" tIns="45720" rIns="91440" bIns="0" rtlCol="0" anchor="b">
            <a:normAutofit/>
          </a:bodyPr>
          <a:lstStyle/>
          <a:p>
            <a:r>
              <a:rPr lang="en-US" smtClean="0"/>
              <a:t>Click to edit Master title style</a:t>
            </a:r>
            <a:endParaRPr lang="en-US" dirty="0"/>
          </a:p>
        </p:txBody>
      </p:sp>
    </p:spTree>
    <p:extLst>
      <p:ext uri="{BB962C8B-B14F-4D97-AF65-F5344CB8AC3E}">
        <p14:creationId xmlns:p14="http://schemas.microsoft.com/office/powerpoint/2010/main" val="143458605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Lst>
  <p:transition spd="slow">
    <p:push dir="u"/>
  </p:transition>
  <p:timing>
    <p:tnLst>
      <p:par>
        <p:cTn id="1" dur="indefinite" restart="never" nodeType="tmRoot"/>
      </p:par>
    </p:tnLst>
  </p:timing>
  <p:txStyles>
    <p:titleStyle>
      <a:lvl1pPr algn="l" defTabSz="685800" rtl="0" eaLnBrk="1" latinLnBrk="0" hangingPunct="1">
        <a:lnSpc>
          <a:spcPct val="90000"/>
        </a:lnSpc>
        <a:spcBef>
          <a:spcPct val="0"/>
        </a:spcBef>
        <a:buNone/>
        <a:defRPr lang="en-IN" sz="3300" b="1" kern="1200">
          <a:solidFill>
            <a:schemeClr val="accent1"/>
          </a:solidFill>
          <a:latin typeface="Segoe UI Semibold" panose="020B0702040204020203" pitchFamily="34" charset="0"/>
          <a:ea typeface="+mj-ea"/>
          <a:cs typeface="Segoe UI Semibold" panose="020B0702040204020203" pitchFamily="34" charset="0"/>
        </a:defRPr>
      </a:lvl1pPr>
    </p:titleStyle>
    <p:bodyStyle>
      <a:lvl1pPr marL="171450" indent="-171450" algn="l" defTabSz="685800" rtl="0" eaLnBrk="1" latinLnBrk="0" hangingPunct="1">
        <a:lnSpc>
          <a:spcPct val="90000"/>
        </a:lnSpc>
        <a:spcBef>
          <a:spcPts val="750"/>
        </a:spcBef>
        <a:buClr>
          <a:srgbClr val="2E7A40"/>
        </a:buClr>
        <a:buFont typeface="Arial" panose="020B0604020202020204" pitchFamily="34" charset="0"/>
        <a:buChar char="•"/>
        <a:defRPr lang="en-US" sz="1800" kern="1200" dirty="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2E7A40"/>
        </a:buClr>
        <a:buFont typeface="Arial" panose="020B0604020202020204" pitchFamily="34" charset="0"/>
        <a:buChar char="•"/>
        <a:defRPr lang="en-US" sz="1500" kern="1200" dirty="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2E7A40"/>
        </a:buClr>
        <a:buFont typeface="Arial" panose="020B0604020202020204" pitchFamily="34" charset="0"/>
        <a:buChar char="•"/>
        <a:defRPr lang="en-US" sz="1350" kern="1200" dirty="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2E7A40"/>
        </a:buClr>
        <a:buFont typeface="Arial" panose="020B0604020202020204" pitchFamily="34" charset="0"/>
        <a:buChar char="•"/>
        <a:defRPr lang="en-US" sz="1200" kern="1200" dirty="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2E7A40"/>
        </a:buClr>
        <a:buFont typeface="Arial" panose="020B0604020202020204" pitchFamily="34" charset="0"/>
        <a:buChar char="•"/>
        <a:defRPr lang="en-IN"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1" y="2590800"/>
            <a:ext cx="6249917" cy="2153172"/>
          </a:xfrm>
        </p:spPr>
        <p:txBody>
          <a:bodyPr>
            <a:normAutofit/>
          </a:bodyPr>
          <a:lstStyle/>
          <a:p>
            <a:pPr algn="ctr"/>
            <a:r>
              <a:rPr lang="en-US" dirty="0"/>
              <a:t>A COMPREHENSIVE</a:t>
            </a:r>
            <a:br>
              <a:rPr lang="en-US" dirty="0"/>
            </a:br>
            <a:r>
              <a:rPr lang="en-US" dirty="0"/>
              <a:t/>
            </a:r>
            <a:br>
              <a:rPr lang="en-US" dirty="0"/>
            </a:br>
            <a:r>
              <a:rPr lang="en-US" dirty="0"/>
              <a:t> ENGLISH GUIDE</a:t>
            </a:r>
            <a:br>
              <a:rPr lang="en-US" dirty="0"/>
            </a:br>
            <a:endParaRPr lang="en-US" dirty="0"/>
          </a:p>
        </p:txBody>
      </p:sp>
    </p:spTree>
    <p:extLst>
      <p:ext uri="{BB962C8B-B14F-4D97-AF65-F5344CB8AC3E}">
        <p14:creationId xmlns:p14="http://schemas.microsoft.com/office/powerpoint/2010/main" val="27540867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1" y="28989"/>
            <a:ext cx="8897257" cy="7725192"/>
          </a:xfrm>
          <a:prstGeom prst="rect">
            <a:avLst/>
          </a:prstGeom>
        </p:spPr>
        <p:txBody>
          <a:bodyPr wrap="square">
            <a:spAutoFit/>
          </a:bodyPr>
          <a:lstStyle/>
          <a:p>
            <a:r>
              <a:rPr lang="en-US" sz="2800" b="1" u="sng" dirty="0">
                <a:solidFill>
                  <a:schemeClr val="accent6">
                    <a:lumMod val="50000"/>
                  </a:schemeClr>
                </a:solidFill>
                <a:latin typeface="Adobe Gothic Std B" pitchFamily="34" charset="-128"/>
                <a:ea typeface="Adobe Gothic Std B" pitchFamily="34" charset="-128"/>
              </a:rPr>
              <a:t>COMMA (,)</a:t>
            </a:r>
            <a:endParaRPr lang="en-US" sz="2800" b="1" dirty="0">
              <a:solidFill>
                <a:schemeClr val="accent6">
                  <a:lumMod val="50000"/>
                </a:schemeClr>
              </a:solidFill>
              <a:latin typeface="Adobe Gothic Std B" pitchFamily="34" charset="-128"/>
              <a:ea typeface="Adobe Gothic Std B" pitchFamily="34" charset="-128"/>
            </a:endParaRPr>
          </a:p>
          <a:p>
            <a:pPr lvl="0"/>
            <a:r>
              <a:rPr lang="en-US" sz="2800" dirty="0"/>
              <a:t>1. A comma is used to separate items in a list. </a:t>
            </a:r>
            <a:r>
              <a:rPr lang="en-US" sz="2800" dirty="0" err="1"/>
              <a:t>e.g</a:t>
            </a:r>
            <a:r>
              <a:rPr lang="en-US" sz="2800" dirty="0"/>
              <a:t> </a:t>
            </a:r>
          </a:p>
          <a:p>
            <a:pPr lvl="0"/>
            <a:r>
              <a:rPr lang="en-US" sz="2800" dirty="0"/>
              <a:t>	-They bought banana, oranges, tomatoes, mangoes and onions.</a:t>
            </a:r>
          </a:p>
          <a:p>
            <a:pPr lvl="0"/>
            <a:r>
              <a:rPr lang="en-US" sz="2800" dirty="0"/>
              <a:t>2. Used in compound sentences to separate the parts of the sentence e.g.</a:t>
            </a:r>
          </a:p>
          <a:p>
            <a:pPr lvl="0"/>
            <a:r>
              <a:rPr lang="en-US" sz="2800" dirty="0"/>
              <a:t>	-If it does not rain, the animal will die.</a:t>
            </a:r>
          </a:p>
          <a:p>
            <a:pPr lvl="0"/>
            <a:r>
              <a:rPr lang="en-US" sz="2800" dirty="0"/>
              <a:t>3. Despite the cold weather, we managed to reach the peak of the mountain.  </a:t>
            </a:r>
          </a:p>
          <a:p>
            <a:pPr lvl="0"/>
            <a:r>
              <a:rPr lang="en-US" sz="2800" dirty="0"/>
              <a:t>4. Used to punctuate salutation and signing off in a letter </a:t>
            </a:r>
            <a:r>
              <a:rPr lang="en-US" sz="2800" dirty="0" err="1"/>
              <a:t>e.g</a:t>
            </a:r>
            <a:r>
              <a:rPr lang="en-US" sz="2800" dirty="0"/>
              <a:t> </a:t>
            </a:r>
          </a:p>
          <a:p>
            <a:pPr lvl="0"/>
            <a:r>
              <a:rPr lang="en-US" sz="2800" dirty="0"/>
              <a:t>	-Dear sir/madam,</a:t>
            </a:r>
          </a:p>
          <a:p>
            <a:pPr lvl="0"/>
            <a:r>
              <a:rPr lang="en-US" sz="2800" dirty="0"/>
              <a:t>	-Yours sincerely, </a:t>
            </a:r>
          </a:p>
          <a:p>
            <a:pPr lvl="0"/>
            <a:r>
              <a:rPr lang="en-US" sz="2800" dirty="0"/>
              <a:t>	-Yours truly, </a:t>
            </a:r>
          </a:p>
          <a:p>
            <a:pPr lvl="0"/>
            <a:r>
              <a:rPr lang="en-US" sz="2800" dirty="0"/>
              <a:t>5. Used in a set of question tags </a:t>
            </a:r>
            <a:r>
              <a:rPr lang="en-US" sz="2800" dirty="0" err="1"/>
              <a:t>e.g</a:t>
            </a:r>
            <a:r>
              <a:rPr lang="en-US" sz="2800" dirty="0"/>
              <a:t> </a:t>
            </a:r>
          </a:p>
          <a:p>
            <a:pPr lvl="0"/>
            <a:r>
              <a:rPr lang="en-US" sz="2800" dirty="0"/>
              <a:t>	-He has not been to Mombasa, has he? No he has not. </a:t>
            </a:r>
          </a:p>
          <a:p>
            <a:r>
              <a:rPr lang="en-US" sz="2000" dirty="0"/>
              <a:t> </a:t>
            </a:r>
          </a:p>
        </p:txBody>
      </p:sp>
    </p:spTree>
    <p:extLst>
      <p:ext uri="{BB962C8B-B14F-4D97-AF65-F5344CB8AC3E}">
        <p14:creationId xmlns:p14="http://schemas.microsoft.com/office/powerpoint/2010/main" val="32358722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74332"/>
            <a:ext cx="8686800" cy="5878532"/>
          </a:xfrm>
          <a:prstGeom prst="rect">
            <a:avLst/>
          </a:prstGeom>
        </p:spPr>
        <p:txBody>
          <a:bodyPr wrap="square">
            <a:spAutoFit/>
          </a:bodyPr>
          <a:lstStyle/>
          <a:p>
            <a:pPr lvl="0"/>
            <a:r>
              <a:rPr lang="en-US" sz="3600" b="1" u="sng" dirty="0">
                <a:solidFill>
                  <a:schemeClr val="accent6">
                    <a:lumMod val="50000"/>
                  </a:schemeClr>
                </a:solidFill>
              </a:rPr>
              <a:t>Result conjunctions:</a:t>
            </a:r>
            <a:endParaRPr lang="en-US" sz="2800" b="1" dirty="0">
              <a:solidFill>
                <a:schemeClr val="accent6">
                  <a:lumMod val="50000"/>
                </a:schemeClr>
              </a:solidFill>
            </a:endParaRPr>
          </a:p>
          <a:p>
            <a:pPr lvl="0"/>
            <a:r>
              <a:rPr lang="en-US" sz="3000" dirty="0"/>
              <a:t>Shows the result of an action. </a:t>
            </a:r>
          </a:p>
          <a:p>
            <a:r>
              <a:rPr lang="en-US" sz="3000" dirty="0"/>
              <a:t>Examples;</a:t>
            </a:r>
          </a:p>
          <a:p>
            <a:pPr lvl="0"/>
            <a:r>
              <a:rPr lang="en-US" sz="3000" dirty="0"/>
              <a:t>Yesterday it timed consequently I missed my lesson. </a:t>
            </a:r>
          </a:p>
          <a:p>
            <a:endParaRPr lang="en-US" sz="3000" dirty="0"/>
          </a:p>
          <a:p>
            <a:r>
              <a:rPr lang="en-US" sz="3000" dirty="0"/>
              <a:t>Other examples;</a:t>
            </a:r>
          </a:p>
          <a:p>
            <a:pPr marL="1428750" lvl="2" indent="-514350">
              <a:buFont typeface="+mj-lt"/>
              <a:buAutoNum type="arabicPeriod"/>
            </a:pPr>
            <a:r>
              <a:rPr lang="en-US" sz="3000" dirty="0"/>
              <a:t>Consequently </a:t>
            </a:r>
          </a:p>
          <a:p>
            <a:pPr marL="1428750" lvl="2" indent="-514350">
              <a:buFont typeface="+mj-lt"/>
              <a:buAutoNum type="arabicPeriod"/>
            </a:pPr>
            <a:r>
              <a:rPr lang="en-US" sz="3000" dirty="0"/>
              <a:t>Against </a:t>
            </a:r>
          </a:p>
          <a:p>
            <a:pPr marL="1428750" lvl="2" indent="-514350">
              <a:buFont typeface="+mj-lt"/>
              <a:buAutoNum type="arabicPeriod"/>
            </a:pPr>
            <a:r>
              <a:rPr lang="en-US" sz="3000" dirty="0"/>
              <a:t>As a result of </a:t>
            </a:r>
          </a:p>
          <a:p>
            <a:pPr marL="1428750" lvl="2" indent="-514350">
              <a:buFont typeface="+mj-lt"/>
              <a:buAutoNum type="arabicPeriod"/>
            </a:pPr>
            <a:r>
              <a:rPr lang="en-US" sz="3000" dirty="0"/>
              <a:t>Hence </a:t>
            </a:r>
          </a:p>
          <a:p>
            <a:pPr marL="1428750" lvl="2" indent="-514350">
              <a:buFont typeface="+mj-lt"/>
              <a:buAutoNum type="arabicPeriod"/>
            </a:pPr>
            <a:r>
              <a:rPr lang="en-US" sz="3000" dirty="0"/>
              <a:t>Thus </a:t>
            </a:r>
          </a:p>
          <a:p>
            <a:r>
              <a:rPr lang="en-US" sz="4000" dirty="0"/>
              <a:t> </a:t>
            </a:r>
            <a:endParaRPr lang="en-US" sz="3200" dirty="0"/>
          </a:p>
        </p:txBody>
      </p:sp>
    </p:spTree>
    <p:extLst>
      <p:ext uri="{BB962C8B-B14F-4D97-AF65-F5344CB8AC3E}">
        <p14:creationId xmlns:p14="http://schemas.microsoft.com/office/powerpoint/2010/main" val="2110622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4500" y="457200"/>
            <a:ext cx="8686800" cy="5386090"/>
          </a:xfrm>
          <a:prstGeom prst="rect">
            <a:avLst/>
          </a:prstGeom>
        </p:spPr>
        <p:txBody>
          <a:bodyPr wrap="square">
            <a:spAutoFit/>
          </a:bodyPr>
          <a:lstStyle/>
          <a:p>
            <a:pPr lvl="0"/>
            <a:r>
              <a:rPr lang="en-US" sz="4000" b="1" u="sng" dirty="0">
                <a:solidFill>
                  <a:srgbClr val="FFFF00"/>
                </a:solidFill>
              </a:rPr>
              <a:t>Relate to time:</a:t>
            </a:r>
            <a:endParaRPr lang="en-US" sz="4000" dirty="0">
              <a:solidFill>
                <a:srgbClr val="FFFF00"/>
              </a:solidFill>
            </a:endParaRPr>
          </a:p>
          <a:p>
            <a:r>
              <a:rPr lang="en-US" sz="2400" dirty="0"/>
              <a:t>Like: - after, as, before, immediately, once, since, till, until, when, whenever, while, now, as long as, so long as, as soon as, hardly, scarcely. </a:t>
            </a:r>
          </a:p>
          <a:p>
            <a:r>
              <a:rPr lang="en-US" sz="2400" dirty="0"/>
              <a:t> </a:t>
            </a:r>
          </a:p>
          <a:p>
            <a:pPr lvl="0"/>
            <a:r>
              <a:rPr lang="en-US" sz="4000" b="1" u="sng" dirty="0">
                <a:solidFill>
                  <a:srgbClr val="FFFF00"/>
                </a:solidFill>
              </a:rPr>
              <a:t>Relate to place:</a:t>
            </a:r>
            <a:endParaRPr lang="en-US" sz="4000" dirty="0">
              <a:solidFill>
                <a:srgbClr val="FFFF00"/>
              </a:solidFill>
            </a:endParaRPr>
          </a:p>
          <a:p>
            <a:r>
              <a:rPr lang="en-US" sz="2400" dirty="0"/>
              <a:t>Like:- where, whenever</a:t>
            </a:r>
          </a:p>
          <a:p>
            <a:r>
              <a:rPr lang="en-US" sz="2400" dirty="0"/>
              <a:t>Examples; </a:t>
            </a:r>
          </a:p>
          <a:p>
            <a:pPr marL="457200" indent="-457200">
              <a:buFont typeface="+mj-lt"/>
              <a:buAutoNum type="arabicPeriod"/>
            </a:pPr>
            <a:r>
              <a:rPr lang="en-US" sz="2400" dirty="0"/>
              <a:t>She gave money to the poor.  </a:t>
            </a:r>
          </a:p>
          <a:p>
            <a:pPr marL="457200" indent="-457200">
              <a:buFont typeface="+mj-lt"/>
              <a:buAutoNum type="arabicPeriod"/>
            </a:pPr>
            <a:r>
              <a:rPr lang="en-US" sz="2400" dirty="0"/>
              <a:t>Whenever she went.</a:t>
            </a:r>
          </a:p>
          <a:p>
            <a:pPr marL="457200" indent="-457200">
              <a:buFont typeface="+mj-lt"/>
              <a:buAutoNum type="arabicPeriod"/>
            </a:pPr>
            <a:r>
              <a:rPr lang="en-US" sz="2400" dirty="0"/>
              <a:t>He went where he liked.</a:t>
            </a:r>
          </a:p>
          <a:p>
            <a:pPr marL="457200" indent="-457200">
              <a:buFont typeface="+mj-lt"/>
              <a:buAutoNum type="arabicPeriod"/>
            </a:pPr>
            <a:r>
              <a:rPr lang="en-US" sz="2400" dirty="0"/>
              <a:t>Whither thou </a:t>
            </a:r>
            <a:r>
              <a:rPr lang="en-US" sz="2400" dirty="0" err="1"/>
              <a:t>goest</a:t>
            </a:r>
            <a:r>
              <a:rPr lang="en-US" sz="2400" dirty="0"/>
              <a:t> I will go.</a:t>
            </a:r>
          </a:p>
          <a:p>
            <a:pPr marL="457200" indent="-457200">
              <a:buFont typeface="+mj-lt"/>
              <a:buAutoNum type="arabicPeriod"/>
            </a:pPr>
            <a:r>
              <a:rPr lang="en-US" sz="2400" dirty="0"/>
              <a:t>He looked back where he had come from.</a:t>
            </a:r>
          </a:p>
        </p:txBody>
      </p:sp>
    </p:spTree>
    <p:extLst>
      <p:ext uri="{BB962C8B-B14F-4D97-AF65-F5344CB8AC3E}">
        <p14:creationId xmlns:p14="http://schemas.microsoft.com/office/powerpoint/2010/main" val="4429254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5417"/>
            <a:ext cx="9144000" cy="6863417"/>
          </a:xfrm>
          <a:prstGeom prst="rect">
            <a:avLst/>
          </a:prstGeom>
        </p:spPr>
        <p:txBody>
          <a:bodyPr wrap="square">
            <a:spAutoFit/>
          </a:bodyPr>
          <a:lstStyle/>
          <a:p>
            <a:pPr lvl="0"/>
            <a:r>
              <a:rPr lang="en-US" sz="2800" b="1" u="sng" dirty="0">
                <a:solidFill>
                  <a:schemeClr val="accent6">
                    <a:lumMod val="50000"/>
                  </a:schemeClr>
                </a:solidFill>
              </a:rPr>
              <a:t>Indicate cause or reason: </a:t>
            </a:r>
            <a:endParaRPr lang="en-US" sz="2800" dirty="0">
              <a:solidFill>
                <a:schemeClr val="accent6">
                  <a:lumMod val="50000"/>
                </a:schemeClr>
              </a:solidFill>
            </a:endParaRPr>
          </a:p>
          <a:p>
            <a:r>
              <a:rPr lang="en-US" sz="2800" b="1" u="sng" dirty="0">
                <a:solidFill>
                  <a:schemeClr val="accent6">
                    <a:lumMod val="50000"/>
                  </a:schemeClr>
                </a:solidFill>
              </a:rPr>
              <a:t>Like</a:t>
            </a:r>
            <a:r>
              <a:rPr lang="en-US" sz="2800" dirty="0">
                <a:solidFill>
                  <a:schemeClr val="accent6">
                    <a:lumMod val="50000"/>
                  </a:schemeClr>
                </a:solidFill>
              </a:rPr>
              <a:t>:-</a:t>
            </a:r>
          </a:p>
          <a:p>
            <a:r>
              <a:rPr lang="en-US" sz="2400" dirty="0"/>
              <a:t>as, because, lest, since, so that, so ……….. that. </a:t>
            </a:r>
          </a:p>
          <a:p>
            <a:r>
              <a:rPr lang="en-US" sz="2400" dirty="0">
                <a:solidFill>
                  <a:schemeClr val="accent6">
                    <a:lumMod val="50000"/>
                  </a:schemeClr>
                </a:solidFill>
              </a:rPr>
              <a:t>Examples:-</a:t>
            </a:r>
            <a:r>
              <a:rPr lang="en-US" sz="2400" dirty="0"/>
              <a:t>As he was in a hurry I did not speak to him.</a:t>
            </a:r>
          </a:p>
          <a:p>
            <a:pPr marL="342900" indent="-342900">
              <a:buFont typeface="Wingdings" pitchFamily="2" charset="2"/>
              <a:buChar char="§"/>
            </a:pPr>
            <a:r>
              <a:rPr lang="en-US" sz="2400" dirty="0"/>
              <a:t>He could afford to buy the house because he is rich.</a:t>
            </a:r>
          </a:p>
          <a:p>
            <a:pPr marL="342900" indent="-342900">
              <a:buFont typeface="Wingdings" pitchFamily="2" charset="2"/>
              <a:buChar char="§"/>
            </a:pPr>
            <a:r>
              <a:rPr lang="en-US" sz="2400" dirty="0"/>
              <a:t>Since she was late for school she was punished. </a:t>
            </a:r>
          </a:p>
          <a:p>
            <a:pPr marL="342900" indent="-342900">
              <a:buFont typeface="Wingdings" pitchFamily="2" charset="2"/>
              <a:buChar char="§"/>
            </a:pPr>
            <a:r>
              <a:rPr lang="en-US" sz="2400" dirty="0"/>
              <a:t>I was keen in my revision lest I fail my exams. </a:t>
            </a:r>
          </a:p>
          <a:p>
            <a:r>
              <a:rPr lang="en-US" dirty="0"/>
              <a:t> </a:t>
            </a:r>
            <a:r>
              <a:rPr lang="en-US" sz="2800" b="1" u="sng" dirty="0">
                <a:solidFill>
                  <a:schemeClr val="accent6">
                    <a:lumMod val="50000"/>
                  </a:schemeClr>
                </a:solidFill>
              </a:rPr>
              <a:t>Indicate conditions: </a:t>
            </a:r>
            <a:endParaRPr lang="en-US" sz="3200" dirty="0">
              <a:solidFill>
                <a:schemeClr val="accent6">
                  <a:lumMod val="50000"/>
                </a:schemeClr>
              </a:solidFill>
            </a:endParaRPr>
          </a:p>
          <a:p>
            <a:r>
              <a:rPr lang="en-US" sz="3200" b="1" u="sng" dirty="0">
                <a:solidFill>
                  <a:schemeClr val="accent6">
                    <a:lumMod val="50000"/>
                  </a:schemeClr>
                </a:solidFill>
              </a:rPr>
              <a:t>Like</a:t>
            </a:r>
            <a:r>
              <a:rPr lang="en-US" sz="3200" dirty="0">
                <a:solidFill>
                  <a:schemeClr val="accent6">
                    <a:lumMod val="50000"/>
                  </a:schemeClr>
                </a:solidFill>
              </a:rPr>
              <a:t>:-</a:t>
            </a:r>
          </a:p>
          <a:p>
            <a:r>
              <a:rPr lang="en-US" sz="3200" dirty="0"/>
              <a:t> </a:t>
            </a:r>
            <a:r>
              <a:rPr lang="en-US" sz="2400" dirty="0"/>
              <a:t>If unless, provided that, provided, as long as, so long as, on condition that, suppose that, supposing that, whether …… or</a:t>
            </a:r>
          </a:p>
          <a:p>
            <a:r>
              <a:rPr lang="en-US" sz="2400" dirty="0">
                <a:solidFill>
                  <a:schemeClr val="accent6">
                    <a:lumMod val="50000"/>
                  </a:schemeClr>
                </a:solidFill>
              </a:rPr>
              <a:t>Examples:-</a:t>
            </a:r>
            <a:r>
              <a:rPr lang="en-US" sz="2400" dirty="0"/>
              <a:t>They won’t be supplied with seeds unless they pay.</a:t>
            </a:r>
          </a:p>
          <a:p>
            <a:pPr marL="342900" indent="-342900">
              <a:buFont typeface="Wingdings" pitchFamily="2" charset="2"/>
              <a:buChar char="§"/>
            </a:pPr>
            <a:r>
              <a:rPr lang="en-US" sz="2400" dirty="0"/>
              <a:t>If he had addressed the meeting things would have been different. </a:t>
            </a:r>
          </a:p>
          <a:p>
            <a:pPr marL="342900" indent="-342900">
              <a:buFont typeface="Wingdings" pitchFamily="2" charset="2"/>
              <a:buChar char="§"/>
            </a:pPr>
            <a:r>
              <a:rPr lang="en-US" sz="2400" dirty="0"/>
              <a:t>I will lend you the money on condition that you promise to pay it back.</a:t>
            </a:r>
          </a:p>
          <a:p>
            <a:pPr marL="342900" indent="-342900">
              <a:buFont typeface="Wingdings" pitchFamily="2" charset="2"/>
              <a:buChar char="§"/>
            </a:pPr>
            <a:r>
              <a:rPr lang="en-US" sz="2400" dirty="0"/>
              <a:t>Whether you like it or not, she will marry the person of her choice.</a:t>
            </a:r>
          </a:p>
          <a:p>
            <a:pPr marL="342900" indent="-342900">
              <a:buFont typeface="Wingdings" pitchFamily="2" charset="2"/>
              <a:buChar char="§"/>
            </a:pPr>
            <a:r>
              <a:rPr lang="en-US" sz="2400" dirty="0"/>
              <a:t>Except that she is a trifle slow she writes well.</a:t>
            </a:r>
          </a:p>
        </p:txBody>
      </p:sp>
    </p:spTree>
    <p:extLst>
      <p:ext uri="{BB962C8B-B14F-4D97-AF65-F5344CB8AC3E}">
        <p14:creationId xmlns:p14="http://schemas.microsoft.com/office/powerpoint/2010/main" val="22364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10716"/>
            <a:ext cx="8915400" cy="6771084"/>
          </a:xfrm>
          <a:prstGeom prst="rect">
            <a:avLst/>
          </a:prstGeom>
        </p:spPr>
        <p:txBody>
          <a:bodyPr wrap="square">
            <a:spAutoFit/>
          </a:bodyPr>
          <a:lstStyle/>
          <a:p>
            <a:r>
              <a:rPr lang="en-US" dirty="0"/>
              <a:t> </a:t>
            </a:r>
          </a:p>
          <a:p>
            <a:pPr lvl="0"/>
            <a:r>
              <a:rPr lang="en-US" sz="3200" b="1" u="sng" dirty="0">
                <a:solidFill>
                  <a:schemeClr val="accent6">
                    <a:lumMod val="50000"/>
                  </a:schemeClr>
                </a:solidFill>
              </a:rPr>
              <a:t>Indicate purpose:</a:t>
            </a:r>
            <a:endParaRPr lang="en-US" sz="3200" dirty="0">
              <a:solidFill>
                <a:schemeClr val="accent6">
                  <a:lumMod val="50000"/>
                </a:schemeClr>
              </a:solidFill>
            </a:endParaRPr>
          </a:p>
          <a:p>
            <a:pPr marL="457200" indent="-457200">
              <a:buFont typeface="Wingdings" pitchFamily="2" charset="2"/>
              <a:buChar char="§"/>
            </a:pPr>
            <a:r>
              <a:rPr lang="en-US" sz="3200" b="1" u="sng" dirty="0">
                <a:solidFill>
                  <a:schemeClr val="accent6">
                    <a:lumMod val="50000"/>
                  </a:schemeClr>
                </a:solidFill>
              </a:rPr>
              <a:t>Like</a:t>
            </a:r>
            <a:r>
              <a:rPr lang="en-US" sz="3200" dirty="0">
                <a:solidFill>
                  <a:schemeClr val="accent6">
                    <a:lumMod val="50000"/>
                  </a:schemeClr>
                </a:solidFill>
              </a:rPr>
              <a:t>:- </a:t>
            </a:r>
            <a:r>
              <a:rPr lang="en-US" sz="2400" dirty="0"/>
              <a:t>so that, that, in order that, lest </a:t>
            </a:r>
          </a:p>
          <a:p>
            <a:pPr marL="342900" indent="-342900">
              <a:buFont typeface="Wingdings" pitchFamily="2" charset="2"/>
              <a:buChar char="§"/>
            </a:pPr>
            <a:r>
              <a:rPr lang="en-US" sz="2400" dirty="0"/>
              <a:t>They saved money so that they could build a house.</a:t>
            </a:r>
          </a:p>
          <a:p>
            <a:pPr marL="342900" indent="-342900">
              <a:buFont typeface="Wingdings" pitchFamily="2" charset="2"/>
              <a:buChar char="§"/>
            </a:pPr>
            <a:r>
              <a:rPr lang="en-US" sz="2400" dirty="0"/>
              <a:t>We warned him in order that he may be aware of the danger.</a:t>
            </a:r>
          </a:p>
          <a:p>
            <a:pPr marL="342900" indent="-342900">
              <a:buFont typeface="Wingdings" pitchFamily="2" charset="2"/>
              <a:buChar char="§"/>
            </a:pPr>
            <a:r>
              <a:rPr lang="en-US" sz="2400" dirty="0"/>
              <a:t>Drive carefully lest you are involved in an accident. </a:t>
            </a:r>
          </a:p>
          <a:p>
            <a:pPr marL="342900" indent="-342900">
              <a:buFont typeface="Wingdings" pitchFamily="2" charset="2"/>
              <a:buChar char="§"/>
            </a:pPr>
            <a:r>
              <a:rPr lang="en-US" sz="2400" dirty="0"/>
              <a:t> </a:t>
            </a:r>
            <a:endParaRPr lang="en-US" dirty="0"/>
          </a:p>
          <a:p>
            <a:pPr lvl="0"/>
            <a:r>
              <a:rPr lang="en-US" sz="3200" b="1" u="sng" dirty="0">
                <a:solidFill>
                  <a:schemeClr val="accent6">
                    <a:lumMod val="50000"/>
                  </a:schemeClr>
                </a:solidFill>
              </a:rPr>
              <a:t>Indicate the manner or degree </a:t>
            </a:r>
            <a:endParaRPr lang="en-US" sz="3200" dirty="0">
              <a:solidFill>
                <a:schemeClr val="accent6">
                  <a:lumMod val="50000"/>
                </a:schemeClr>
              </a:solidFill>
            </a:endParaRPr>
          </a:p>
          <a:p>
            <a:pPr marL="457200" indent="-457200">
              <a:buFont typeface="Wingdings" pitchFamily="2" charset="2"/>
              <a:buChar char="§"/>
            </a:pPr>
            <a:r>
              <a:rPr lang="en-US" sz="3200" b="1" u="sng" dirty="0">
                <a:solidFill>
                  <a:schemeClr val="accent6">
                    <a:lumMod val="50000"/>
                  </a:schemeClr>
                </a:solidFill>
              </a:rPr>
              <a:t>Like</a:t>
            </a:r>
            <a:r>
              <a:rPr lang="en-US" sz="3200" dirty="0">
                <a:solidFill>
                  <a:schemeClr val="accent6">
                    <a:lumMod val="50000"/>
                  </a:schemeClr>
                </a:solidFill>
              </a:rPr>
              <a:t>:- </a:t>
            </a:r>
            <a:r>
              <a:rPr lang="en-US" sz="2400" dirty="0"/>
              <a:t>as, as ……….. as, as if, as though, than, so ….. as.</a:t>
            </a:r>
          </a:p>
          <a:p>
            <a:pPr marL="342900" indent="-342900">
              <a:buFont typeface="Wingdings" pitchFamily="2" charset="2"/>
              <a:buChar char="§"/>
            </a:pPr>
            <a:r>
              <a:rPr lang="en-US" sz="2400" dirty="0"/>
              <a:t>Examples:</a:t>
            </a:r>
          </a:p>
          <a:p>
            <a:pPr marL="342900" indent="-342900">
              <a:buFont typeface="Wingdings" pitchFamily="2" charset="2"/>
              <a:buChar char="§"/>
            </a:pPr>
            <a:r>
              <a:rPr lang="en-US" sz="2400" dirty="0"/>
              <a:t>He is behaving as if he is the boss.</a:t>
            </a:r>
          </a:p>
          <a:p>
            <a:pPr marL="342900" indent="-342900">
              <a:buFont typeface="Wingdings" pitchFamily="2" charset="2"/>
              <a:buChar char="§"/>
            </a:pPr>
            <a:r>
              <a:rPr lang="en-US" sz="2400" dirty="0"/>
              <a:t>He took the whole share as though he hadn’t eaten for a week. </a:t>
            </a:r>
          </a:p>
          <a:p>
            <a:pPr marL="342900" indent="-342900">
              <a:buFont typeface="Wingdings" pitchFamily="2" charset="2"/>
              <a:buChar char="§"/>
            </a:pPr>
            <a:r>
              <a:rPr lang="en-US" sz="2400" dirty="0"/>
              <a:t>As far as I know she is still single.</a:t>
            </a:r>
          </a:p>
          <a:p>
            <a:pPr marL="342900" indent="-342900">
              <a:buFont typeface="Wingdings" pitchFamily="2" charset="2"/>
              <a:buChar char="§"/>
            </a:pPr>
            <a:r>
              <a:rPr lang="en-US" sz="2400" dirty="0"/>
              <a:t>He is older than his brother.</a:t>
            </a:r>
          </a:p>
          <a:p>
            <a:pPr marL="342900" indent="-342900">
              <a:buFont typeface="Wingdings" pitchFamily="2" charset="2"/>
              <a:buChar char="§"/>
            </a:pPr>
            <a:r>
              <a:rPr lang="en-US" sz="2400" dirty="0"/>
              <a:t>James does not read so well as Robert.</a:t>
            </a:r>
          </a:p>
          <a:p>
            <a:pPr marL="342900" indent="-342900">
              <a:buFont typeface="Wingdings" pitchFamily="2" charset="2"/>
              <a:buChar char="§"/>
            </a:pPr>
            <a:r>
              <a:rPr lang="en-US" sz="2400" dirty="0"/>
              <a:t>He is taller than I am.</a:t>
            </a:r>
          </a:p>
          <a:p>
            <a:pPr marL="342900" indent="-342900">
              <a:buFont typeface="Wingdings" pitchFamily="2" charset="2"/>
              <a:buChar char="§"/>
            </a:pPr>
            <a:r>
              <a:rPr lang="en-US" sz="2400" dirty="0"/>
              <a:t>The animal lay as though it were dead.</a:t>
            </a:r>
          </a:p>
        </p:txBody>
      </p:sp>
    </p:spTree>
    <p:extLst>
      <p:ext uri="{BB962C8B-B14F-4D97-AF65-F5344CB8AC3E}">
        <p14:creationId xmlns:p14="http://schemas.microsoft.com/office/powerpoint/2010/main" val="11364761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35846"/>
            <a:ext cx="8966200" cy="5601533"/>
          </a:xfrm>
          <a:prstGeom prst="rect">
            <a:avLst/>
          </a:prstGeom>
        </p:spPr>
        <p:txBody>
          <a:bodyPr wrap="square">
            <a:spAutoFit/>
          </a:bodyPr>
          <a:lstStyle/>
          <a:p>
            <a:pPr lvl="0"/>
            <a:r>
              <a:rPr lang="en-US" sz="2800" b="1" u="sng" dirty="0">
                <a:solidFill>
                  <a:schemeClr val="accent6">
                    <a:lumMod val="50000"/>
                  </a:schemeClr>
                </a:solidFill>
              </a:rPr>
              <a:t>Co-</a:t>
            </a:r>
            <a:r>
              <a:rPr lang="en-US" sz="2800" b="1" u="sng" dirty="0" err="1">
                <a:solidFill>
                  <a:schemeClr val="accent6">
                    <a:lumMod val="50000"/>
                  </a:schemeClr>
                </a:solidFill>
              </a:rPr>
              <a:t>ordinating</a:t>
            </a:r>
            <a:r>
              <a:rPr lang="en-US" sz="2800" b="1" u="sng" dirty="0">
                <a:solidFill>
                  <a:schemeClr val="accent6">
                    <a:lumMod val="50000"/>
                  </a:schemeClr>
                </a:solidFill>
              </a:rPr>
              <a:t> conjunctions </a:t>
            </a:r>
            <a:endParaRPr lang="en-US" sz="2800" dirty="0">
              <a:solidFill>
                <a:schemeClr val="accent6">
                  <a:lumMod val="50000"/>
                </a:schemeClr>
              </a:solidFill>
            </a:endParaRPr>
          </a:p>
          <a:p>
            <a:r>
              <a:rPr lang="en-US" sz="2000" dirty="0"/>
              <a:t>They join parts of a sentence which are of equal importance/value.</a:t>
            </a:r>
          </a:p>
          <a:p>
            <a:r>
              <a:rPr lang="en-US" sz="2000" dirty="0"/>
              <a:t>That is they may join sentence with similar parts of speech or clauses of equal value.</a:t>
            </a:r>
          </a:p>
          <a:p>
            <a:r>
              <a:rPr lang="en-US" sz="2000" dirty="0"/>
              <a:t>They include:-</a:t>
            </a:r>
          </a:p>
          <a:p>
            <a:pPr marL="1200150" lvl="2" indent="-285750">
              <a:buFont typeface="Wingdings" pitchFamily="2" charset="2"/>
              <a:buChar char="Ø"/>
            </a:pPr>
            <a:r>
              <a:rPr lang="en-US" sz="2000" b="1" dirty="0"/>
              <a:t>Joining similar parts of speech</a:t>
            </a:r>
            <a:endParaRPr lang="en-US" sz="2000" dirty="0"/>
          </a:p>
          <a:p>
            <a:pPr marL="1200150" lvl="2" indent="-285750">
              <a:buFont typeface="Wingdings" pitchFamily="2" charset="2"/>
              <a:buChar char="Ø"/>
            </a:pPr>
            <a:r>
              <a:rPr lang="en-US" sz="2000" dirty="0"/>
              <a:t>And, but, for where as, both ….. and, either ….or, neither ……. Nor, or. </a:t>
            </a:r>
          </a:p>
          <a:p>
            <a:pPr marL="1200150" lvl="2" indent="-285750">
              <a:buFont typeface="Wingdings" pitchFamily="2" charset="2"/>
              <a:buChar char="Ø"/>
            </a:pPr>
            <a:r>
              <a:rPr lang="en-US" sz="2000" b="1" dirty="0"/>
              <a:t>Joining sentences or clauses</a:t>
            </a:r>
            <a:endParaRPr lang="en-US" sz="2000" dirty="0"/>
          </a:p>
          <a:p>
            <a:pPr marL="1200150" lvl="2" indent="-285750">
              <a:buFont typeface="Wingdings" pitchFamily="2" charset="2"/>
              <a:buChar char="Ø"/>
            </a:pPr>
            <a:r>
              <a:rPr lang="en-US" sz="2000" dirty="0"/>
              <a:t>Moreover, nevertheless, in addition to, in addition, consequently.</a:t>
            </a:r>
          </a:p>
          <a:p>
            <a:pPr lvl="2"/>
            <a:endParaRPr lang="en-US" dirty="0"/>
          </a:p>
          <a:p>
            <a:r>
              <a:rPr lang="en-US" sz="2800" b="1" dirty="0">
                <a:solidFill>
                  <a:schemeClr val="accent6">
                    <a:lumMod val="50000"/>
                  </a:schemeClr>
                </a:solidFill>
              </a:rPr>
              <a:t>Moreover:</a:t>
            </a:r>
            <a:endParaRPr lang="en-US" sz="2800" dirty="0">
              <a:solidFill>
                <a:schemeClr val="accent6">
                  <a:lumMod val="50000"/>
                </a:schemeClr>
              </a:solidFill>
            </a:endParaRPr>
          </a:p>
          <a:p>
            <a:pPr lvl="0"/>
            <a:r>
              <a:rPr lang="en-US" sz="2400" dirty="0"/>
              <a:t>To introduce an additional and important fact that supports or emphasizes what you have just said e.g.</a:t>
            </a:r>
          </a:p>
          <a:p>
            <a:pPr lvl="0"/>
            <a:r>
              <a:rPr lang="en-US" sz="2400" dirty="0"/>
              <a:t>There is growing opposition to corporal punishment; moreover, there is now evidence that many executed prisoners were innocent.</a:t>
            </a:r>
          </a:p>
          <a:p>
            <a:pPr lvl="0"/>
            <a:r>
              <a:rPr lang="en-US" sz="2400" dirty="0"/>
              <a:t>Farmers hardly get profit from their agricultural inputs have increased three fold. </a:t>
            </a:r>
          </a:p>
        </p:txBody>
      </p:sp>
    </p:spTree>
    <p:extLst>
      <p:ext uri="{BB962C8B-B14F-4D97-AF65-F5344CB8AC3E}">
        <p14:creationId xmlns:p14="http://schemas.microsoft.com/office/powerpoint/2010/main" val="333785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1"/>
            <a:ext cx="9067800" cy="6740307"/>
          </a:xfrm>
          <a:prstGeom prst="rect">
            <a:avLst/>
          </a:prstGeom>
        </p:spPr>
        <p:txBody>
          <a:bodyPr wrap="square">
            <a:spAutoFit/>
          </a:bodyPr>
          <a:lstStyle/>
          <a:p>
            <a:r>
              <a:rPr lang="en-US" sz="2400" b="1" dirty="0">
                <a:solidFill>
                  <a:schemeClr val="accent6">
                    <a:lumMod val="50000"/>
                  </a:schemeClr>
                </a:solidFill>
              </a:rPr>
              <a:t>Nevertheless:</a:t>
            </a:r>
          </a:p>
          <a:p>
            <a:pPr lvl="0"/>
            <a:r>
              <a:rPr lang="en-US" sz="2400" dirty="0"/>
              <a:t>To show how a word, phrase or sentence is related to what has been said. Mostly to show a negative statement/difficult condition followed by a positive outcome. </a:t>
            </a:r>
          </a:p>
          <a:p>
            <a:r>
              <a:rPr lang="en-US" sz="2400" dirty="0"/>
              <a:t> </a:t>
            </a:r>
          </a:p>
          <a:p>
            <a:r>
              <a:rPr lang="en-US" sz="2400" b="1" dirty="0">
                <a:solidFill>
                  <a:schemeClr val="accent6">
                    <a:lumMod val="50000"/>
                  </a:schemeClr>
                </a:solidFill>
              </a:rPr>
              <a:t>Examples:</a:t>
            </a:r>
          </a:p>
          <a:p>
            <a:pPr lvl="0"/>
            <a:r>
              <a:rPr lang="en-US" sz="2400" dirty="0"/>
              <a:t>It’s a difficult race; nevertheless about one thousand runners participate every year.</a:t>
            </a:r>
          </a:p>
          <a:p>
            <a:pPr lvl="0"/>
            <a:r>
              <a:rPr lang="en-US" sz="2400" dirty="0"/>
              <a:t>Mr. Mugabe is a dictator; nevertheless principled and focused Zimbabian president. </a:t>
            </a:r>
          </a:p>
          <a:p>
            <a:r>
              <a:rPr lang="en-US" sz="2400" dirty="0"/>
              <a:t> </a:t>
            </a:r>
          </a:p>
          <a:p>
            <a:pPr lvl="0"/>
            <a:r>
              <a:rPr lang="en-US" sz="2400" b="1" u="sng" dirty="0">
                <a:solidFill>
                  <a:schemeClr val="accent6">
                    <a:lumMod val="50000"/>
                  </a:schemeClr>
                </a:solidFill>
              </a:rPr>
              <a:t>Reason conjunction. </a:t>
            </a:r>
            <a:endParaRPr lang="en-US" sz="2400" b="1" dirty="0">
              <a:solidFill>
                <a:schemeClr val="accent6">
                  <a:lumMod val="50000"/>
                </a:schemeClr>
              </a:solidFill>
            </a:endParaRPr>
          </a:p>
          <a:p>
            <a:r>
              <a:rPr lang="en-US" sz="2400" dirty="0"/>
              <a:t>Give reason purpose to the stated fact.</a:t>
            </a:r>
          </a:p>
          <a:p>
            <a:pPr lvl="0"/>
            <a:r>
              <a:rPr lang="en-US" sz="2400" dirty="0"/>
              <a:t>I have been learning for eight years. </a:t>
            </a:r>
          </a:p>
          <a:p>
            <a:r>
              <a:rPr lang="en-US" sz="2400" dirty="0"/>
              <a:t>Other examples 		- In view of		- Since </a:t>
            </a:r>
          </a:p>
          <a:p>
            <a:r>
              <a:rPr lang="en-US" sz="2400" dirty="0"/>
              <a:t>				- So that		- Such that</a:t>
            </a:r>
          </a:p>
          <a:p>
            <a:r>
              <a:rPr lang="en-US" sz="2400" dirty="0"/>
              <a:t>				- For that 		- Geared to</a:t>
            </a:r>
          </a:p>
          <a:p>
            <a:r>
              <a:rPr lang="en-US" sz="2400" b="1" dirty="0"/>
              <a:t> </a:t>
            </a:r>
            <a:endParaRPr lang="en-US" sz="2400" dirty="0"/>
          </a:p>
        </p:txBody>
      </p:sp>
    </p:spTree>
    <p:extLst>
      <p:ext uri="{BB962C8B-B14F-4D97-AF65-F5344CB8AC3E}">
        <p14:creationId xmlns:p14="http://schemas.microsoft.com/office/powerpoint/2010/main" val="21583994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0"/>
            <a:ext cx="9156700" cy="7171194"/>
          </a:xfrm>
          <a:prstGeom prst="rect">
            <a:avLst/>
          </a:prstGeom>
        </p:spPr>
        <p:txBody>
          <a:bodyPr wrap="square">
            <a:spAutoFit/>
          </a:bodyPr>
          <a:lstStyle/>
          <a:p>
            <a:r>
              <a:rPr lang="en-US" sz="2400" b="1" u="sng" dirty="0">
                <a:solidFill>
                  <a:schemeClr val="accent6">
                    <a:lumMod val="50000"/>
                  </a:schemeClr>
                </a:solidFill>
              </a:rPr>
              <a:t>Sample questions</a:t>
            </a:r>
            <a:endParaRPr lang="en-US" sz="2400" dirty="0">
              <a:solidFill>
                <a:schemeClr val="accent6">
                  <a:lumMod val="50000"/>
                </a:schemeClr>
              </a:solidFill>
            </a:endParaRPr>
          </a:p>
          <a:p>
            <a:pPr lvl="0"/>
            <a:r>
              <a:rPr lang="en-US" sz="2000" dirty="0"/>
              <a:t>I will go and ................ down.</a:t>
            </a:r>
          </a:p>
          <a:p>
            <a:r>
              <a:rPr lang="en-US" sz="2000" dirty="0"/>
              <a:t>a) Lie		b) Lay			c) Lain		d) Lied</a:t>
            </a:r>
          </a:p>
          <a:p>
            <a:pPr lvl="0"/>
            <a:endParaRPr lang="en-US" sz="2000" dirty="0"/>
          </a:p>
          <a:p>
            <a:pPr lvl="0"/>
            <a:r>
              <a:rPr lang="en-US" sz="2000" dirty="0"/>
              <a:t>He ................ down to rest.	</a:t>
            </a:r>
          </a:p>
          <a:p>
            <a:r>
              <a:rPr lang="en-US" sz="2000" dirty="0"/>
              <a:t>a) Lay		b) Lie			c) Laid		d) Lied</a:t>
            </a:r>
          </a:p>
          <a:p>
            <a:r>
              <a:rPr lang="en-US" sz="2000" dirty="0"/>
              <a:t>		</a:t>
            </a:r>
          </a:p>
          <a:p>
            <a:pPr lvl="0"/>
            <a:r>
              <a:rPr lang="en-US" sz="2000" dirty="0"/>
              <a:t>She told the dog to ...................... down.</a:t>
            </a:r>
          </a:p>
          <a:p>
            <a:r>
              <a:rPr lang="en-US" sz="2000" dirty="0"/>
              <a:t>a) Lay 		b) Lie			c) Lain 		d) Lied</a:t>
            </a:r>
          </a:p>
          <a:p>
            <a:r>
              <a:rPr lang="en-US" sz="2000" dirty="0"/>
              <a:t> </a:t>
            </a:r>
          </a:p>
          <a:p>
            <a:pPr lvl="0"/>
            <a:r>
              <a:rPr lang="en-US" sz="2000" dirty="0"/>
              <a:t>How long have you ................... in bed.</a:t>
            </a:r>
          </a:p>
          <a:p>
            <a:r>
              <a:rPr lang="en-US" sz="2000" dirty="0"/>
              <a:t>a) Lied 		b) Laid			c) Lain		d) Lay</a:t>
            </a:r>
          </a:p>
          <a:p>
            <a:r>
              <a:rPr lang="en-US" sz="2000" dirty="0"/>
              <a:t> </a:t>
            </a:r>
          </a:p>
          <a:p>
            <a:pPr lvl="0"/>
            <a:r>
              <a:rPr lang="en-US" sz="2000" dirty="0"/>
              <a:t>She....................... To the teacher.</a:t>
            </a:r>
          </a:p>
          <a:p>
            <a:r>
              <a:rPr lang="en-US" sz="2000" dirty="0"/>
              <a:t>a) Lied		b) Laid			c) Lain		d) </a:t>
            </a:r>
            <a:r>
              <a:rPr lang="en-US" sz="2000" dirty="0" err="1"/>
              <a:t>Layed</a:t>
            </a:r>
            <a:endParaRPr lang="en-US" sz="2000" dirty="0"/>
          </a:p>
          <a:p>
            <a:r>
              <a:rPr lang="en-US" sz="2000" dirty="0"/>
              <a:t> </a:t>
            </a:r>
          </a:p>
          <a:p>
            <a:pPr lvl="0"/>
            <a:r>
              <a:rPr lang="en-US" sz="2000" dirty="0"/>
              <a:t>Please be....................</a:t>
            </a:r>
          </a:p>
          <a:p>
            <a:r>
              <a:rPr lang="en-US" sz="2000" dirty="0"/>
              <a:t>a) Sit		b) Sat			c) Seat 		d) Seated</a:t>
            </a:r>
          </a:p>
          <a:p>
            <a:r>
              <a:rPr lang="en-US" sz="2000" dirty="0"/>
              <a:t> </a:t>
            </a:r>
          </a:p>
          <a:p>
            <a:pPr lvl="0"/>
            <a:r>
              <a:rPr lang="en-US" sz="2000" dirty="0"/>
              <a:t>Please ....................... down.</a:t>
            </a:r>
          </a:p>
          <a:p>
            <a:r>
              <a:rPr lang="en-US" sz="2000" dirty="0"/>
              <a:t>a) Seat		b) Sat			c) Sit		d) Seated</a:t>
            </a:r>
          </a:p>
          <a:p>
            <a:r>
              <a:rPr lang="en-US" dirty="0"/>
              <a:t> </a:t>
            </a:r>
          </a:p>
          <a:p>
            <a:r>
              <a:rPr lang="en-US" dirty="0"/>
              <a:t> </a:t>
            </a:r>
          </a:p>
        </p:txBody>
      </p:sp>
    </p:spTree>
    <p:extLst>
      <p:ext uri="{BB962C8B-B14F-4D97-AF65-F5344CB8AC3E}">
        <p14:creationId xmlns:p14="http://schemas.microsoft.com/office/powerpoint/2010/main" val="21952164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98358"/>
            <a:ext cx="8915400" cy="6278642"/>
          </a:xfrm>
          <a:prstGeom prst="rect">
            <a:avLst/>
          </a:prstGeom>
        </p:spPr>
        <p:txBody>
          <a:bodyPr wrap="square">
            <a:spAutoFit/>
          </a:bodyPr>
          <a:lstStyle/>
          <a:p>
            <a:pPr lvl="0"/>
            <a:r>
              <a:rPr lang="en-US" sz="2400" dirty="0"/>
              <a:t>I once .................... in the famous chair.</a:t>
            </a:r>
          </a:p>
          <a:p>
            <a:r>
              <a:rPr lang="en-US" sz="2400" dirty="0"/>
              <a:t>a) Sit 		b) Seat			c) Sat		d) Seated</a:t>
            </a:r>
          </a:p>
          <a:p>
            <a:r>
              <a:rPr lang="en-US" sz="2400" dirty="0"/>
              <a:t> </a:t>
            </a:r>
          </a:p>
          <a:p>
            <a:pPr lvl="0"/>
            <a:r>
              <a:rPr lang="en-US" sz="2400" dirty="0"/>
              <a:t>The box is to heavy I can ............... it.</a:t>
            </a:r>
          </a:p>
          <a:p>
            <a:r>
              <a:rPr lang="en-US" sz="2400" dirty="0"/>
              <a:t>a) Rise 		b) Rise			c) Rose		d) Risen</a:t>
            </a:r>
          </a:p>
          <a:p>
            <a:r>
              <a:rPr lang="en-US" sz="2400" dirty="0"/>
              <a:t> </a:t>
            </a:r>
          </a:p>
          <a:p>
            <a:pPr lvl="0"/>
            <a:r>
              <a:rPr lang="en-US" sz="2400" dirty="0"/>
              <a:t>She ............... from her seat and left the room.</a:t>
            </a:r>
          </a:p>
          <a:p>
            <a:r>
              <a:rPr lang="en-US" sz="2400" dirty="0"/>
              <a:t>a) Rose		b) Raised		c) Rise		d) Raise</a:t>
            </a:r>
          </a:p>
          <a:p>
            <a:pPr lvl="0"/>
            <a:r>
              <a:rPr lang="en-US" sz="2400" dirty="0"/>
              <a:t>Please ............... your hands.</a:t>
            </a:r>
          </a:p>
          <a:p>
            <a:r>
              <a:rPr lang="en-US" sz="2400" dirty="0"/>
              <a:t>a) Rise		b) Raise		c) Rose		d) Raised</a:t>
            </a:r>
          </a:p>
          <a:p>
            <a:r>
              <a:rPr lang="en-US" sz="2400" dirty="0"/>
              <a:t> </a:t>
            </a:r>
          </a:p>
          <a:p>
            <a:pPr lvl="0"/>
            <a:r>
              <a:rPr lang="en-US" sz="2400" dirty="0"/>
              <a:t>The Nile ............... into the </a:t>
            </a:r>
            <a:r>
              <a:rPr lang="en-US" sz="2400" dirty="0" err="1"/>
              <a:t>Mediteranean</a:t>
            </a:r>
            <a:r>
              <a:rPr lang="en-US" sz="2400" dirty="0"/>
              <a:t>.	</a:t>
            </a:r>
          </a:p>
          <a:p>
            <a:r>
              <a:rPr lang="en-US" sz="2400" dirty="0"/>
              <a:t>a) Flows	b) Flowed		c) Flew		d) Flee</a:t>
            </a:r>
          </a:p>
          <a:p>
            <a:r>
              <a:rPr lang="en-US" sz="2400" dirty="0"/>
              <a:t> </a:t>
            </a:r>
          </a:p>
          <a:p>
            <a:pPr lvl="0"/>
            <a:r>
              <a:rPr lang="en-US" sz="2400" dirty="0"/>
              <a:t>He ................... from London to </a:t>
            </a:r>
            <a:r>
              <a:rPr lang="en-US" sz="2400" dirty="0" err="1"/>
              <a:t>Newyork</a:t>
            </a:r>
            <a:r>
              <a:rPr lang="en-US" sz="2400" dirty="0"/>
              <a:t>.</a:t>
            </a:r>
          </a:p>
          <a:p>
            <a:r>
              <a:rPr lang="en-US" sz="2400" dirty="0"/>
              <a:t>a) Flew		b) Flowed		c) Fled		d) Flown</a:t>
            </a:r>
          </a:p>
          <a:p>
            <a:r>
              <a:rPr lang="en-US" dirty="0"/>
              <a:t> </a:t>
            </a:r>
          </a:p>
        </p:txBody>
      </p:sp>
    </p:spTree>
    <p:extLst>
      <p:ext uri="{BB962C8B-B14F-4D97-AF65-F5344CB8AC3E}">
        <p14:creationId xmlns:p14="http://schemas.microsoft.com/office/powerpoint/2010/main" val="1029382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839200" cy="7109639"/>
          </a:xfrm>
          <a:prstGeom prst="rect">
            <a:avLst/>
          </a:prstGeom>
        </p:spPr>
        <p:txBody>
          <a:bodyPr wrap="square">
            <a:spAutoFit/>
          </a:bodyPr>
          <a:lstStyle/>
          <a:p>
            <a:pPr lvl="0"/>
            <a:r>
              <a:rPr lang="en-US" sz="2400" dirty="0"/>
              <a:t>The wild horses ....................... from the men.</a:t>
            </a:r>
          </a:p>
          <a:p>
            <a:r>
              <a:rPr lang="en-US" sz="2400" dirty="0"/>
              <a:t>a) Flew 	b) Fled		c) Flee			d) Flowed</a:t>
            </a:r>
          </a:p>
          <a:p>
            <a:r>
              <a:rPr lang="en-US" sz="2400" dirty="0"/>
              <a:t>	</a:t>
            </a:r>
          </a:p>
          <a:p>
            <a:pPr lvl="0"/>
            <a:r>
              <a:rPr lang="en-US" sz="2400" dirty="0"/>
              <a:t>The flies...................... through the window.</a:t>
            </a:r>
          </a:p>
          <a:p>
            <a:r>
              <a:rPr lang="en-US" sz="2400" dirty="0"/>
              <a:t>a) Flew		b) Flee		c) Fly			d) Fled</a:t>
            </a:r>
          </a:p>
          <a:p>
            <a:r>
              <a:rPr lang="en-US" sz="2400" dirty="0"/>
              <a:t>	</a:t>
            </a:r>
          </a:p>
          <a:p>
            <a:r>
              <a:rPr lang="en-US" sz="2400" dirty="0"/>
              <a:t> </a:t>
            </a:r>
          </a:p>
          <a:p>
            <a:pPr lvl="0"/>
            <a:r>
              <a:rPr lang="en-US" sz="2400" dirty="0"/>
              <a:t>He was found guilty and ............................</a:t>
            </a:r>
          </a:p>
          <a:p>
            <a:r>
              <a:rPr lang="en-US" sz="2400" dirty="0"/>
              <a:t>a) Hung 	b) Hang	c) Hanged		d) </a:t>
            </a:r>
            <a:r>
              <a:rPr lang="en-US" sz="2400" dirty="0" err="1"/>
              <a:t>Hunged</a:t>
            </a:r>
            <a:endParaRPr lang="en-US" sz="2400" dirty="0"/>
          </a:p>
          <a:p>
            <a:r>
              <a:rPr lang="en-US" sz="2400" dirty="0"/>
              <a:t> </a:t>
            </a:r>
          </a:p>
          <a:p>
            <a:pPr lvl="0"/>
            <a:r>
              <a:rPr lang="en-US" sz="2400" dirty="0"/>
              <a:t>The pictures loosely ..................on the wall.</a:t>
            </a:r>
          </a:p>
          <a:p>
            <a:r>
              <a:rPr lang="en-US" sz="2400" dirty="0"/>
              <a:t>a) Hang	b) </a:t>
            </a:r>
            <a:r>
              <a:rPr lang="en-US" sz="2400" dirty="0" err="1"/>
              <a:t>Hunged</a:t>
            </a:r>
            <a:r>
              <a:rPr lang="en-US" sz="2400" dirty="0"/>
              <a:t>		c) Hung	d)Hanged</a:t>
            </a:r>
          </a:p>
          <a:p>
            <a:r>
              <a:rPr lang="en-US" sz="2400" dirty="0"/>
              <a:t> </a:t>
            </a:r>
          </a:p>
          <a:p>
            <a:pPr lvl="0"/>
            <a:r>
              <a:rPr lang="en-US" sz="2400" dirty="0"/>
              <a:t>The criminal was ....................</a:t>
            </a:r>
          </a:p>
          <a:p>
            <a:r>
              <a:rPr lang="en-US" sz="2400" dirty="0"/>
              <a:t>a) Hang	b) </a:t>
            </a:r>
            <a:r>
              <a:rPr lang="en-US" sz="2400" dirty="0" err="1"/>
              <a:t>Hunged</a:t>
            </a:r>
            <a:r>
              <a:rPr lang="en-US" sz="2400" dirty="0"/>
              <a:t>		c) Hung	d) Hanged</a:t>
            </a:r>
          </a:p>
          <a:p>
            <a:r>
              <a:rPr lang="en-US" sz="2400" dirty="0"/>
              <a:t>	</a:t>
            </a:r>
          </a:p>
          <a:p>
            <a:pPr lvl="0"/>
            <a:r>
              <a:rPr lang="en-US" sz="2400" dirty="0"/>
              <a:t>The facts were .................. before the magistrate.</a:t>
            </a:r>
          </a:p>
          <a:p>
            <a:r>
              <a:rPr lang="en-US" sz="2400" dirty="0"/>
              <a:t>a) Laid		b) Lay			c) Lie		d) Lied</a:t>
            </a:r>
          </a:p>
          <a:p>
            <a:r>
              <a:rPr lang="en-US" sz="2400" dirty="0"/>
              <a:t> </a:t>
            </a:r>
          </a:p>
        </p:txBody>
      </p:sp>
    </p:spTree>
    <p:extLst>
      <p:ext uri="{BB962C8B-B14F-4D97-AF65-F5344CB8AC3E}">
        <p14:creationId xmlns:p14="http://schemas.microsoft.com/office/powerpoint/2010/main" val="41254658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8915400" cy="5262979"/>
          </a:xfrm>
          <a:prstGeom prst="rect">
            <a:avLst/>
          </a:prstGeom>
        </p:spPr>
        <p:txBody>
          <a:bodyPr wrap="square">
            <a:spAutoFit/>
          </a:bodyPr>
          <a:lstStyle/>
          <a:p>
            <a:pPr lvl="0"/>
            <a:r>
              <a:rPr lang="en-US" sz="2400" dirty="0"/>
              <a:t>........................ makes perfect (practice / </a:t>
            </a:r>
            <a:r>
              <a:rPr lang="en-US" sz="2400" dirty="0" err="1"/>
              <a:t>practise</a:t>
            </a:r>
            <a:r>
              <a:rPr lang="en-US" sz="2400" dirty="0"/>
              <a:t>)</a:t>
            </a:r>
          </a:p>
          <a:p>
            <a:endParaRPr lang="en-US" sz="2400" b="1" i="1" dirty="0">
              <a:solidFill>
                <a:srgbClr val="FFFF00"/>
              </a:solidFill>
            </a:endParaRPr>
          </a:p>
          <a:p>
            <a:r>
              <a:rPr lang="en-US" sz="2400" b="1" i="1" dirty="0">
                <a:solidFill>
                  <a:schemeClr val="accent6">
                    <a:lumMod val="50000"/>
                  </a:schemeClr>
                </a:solidFill>
              </a:rPr>
              <a:t>Use the correct forms of verbs in brackets to complete the sentences</a:t>
            </a:r>
            <a:r>
              <a:rPr lang="en-US" sz="2400" b="1" i="1" dirty="0">
                <a:solidFill>
                  <a:srgbClr val="FFFF00"/>
                </a:solidFill>
              </a:rPr>
              <a:t>.</a:t>
            </a:r>
            <a:endParaRPr lang="en-US" sz="2400" dirty="0">
              <a:solidFill>
                <a:srgbClr val="FFFF00"/>
              </a:solidFill>
            </a:endParaRPr>
          </a:p>
          <a:p>
            <a:pPr lvl="0"/>
            <a:r>
              <a:rPr lang="en-US" sz="2400" dirty="0"/>
              <a:t>I have been ....................... English since morning (learn).</a:t>
            </a:r>
          </a:p>
          <a:p>
            <a:pPr lvl="0"/>
            <a:r>
              <a:rPr lang="en-US" sz="2400" dirty="0"/>
              <a:t>The </a:t>
            </a:r>
            <a:r>
              <a:rPr lang="en-US" sz="2400" dirty="0" err="1"/>
              <a:t>headteacher</a:t>
            </a:r>
            <a:r>
              <a:rPr lang="en-US" sz="2400" dirty="0"/>
              <a:t> ................... New books for us yesterday. (buy)</a:t>
            </a:r>
          </a:p>
          <a:p>
            <a:pPr lvl="0"/>
            <a:r>
              <a:rPr lang="en-US" sz="2400" dirty="0"/>
              <a:t>“What are you ........................ to do during the holidays? Asked my friend. (plan)</a:t>
            </a:r>
          </a:p>
          <a:p>
            <a:pPr lvl="0"/>
            <a:r>
              <a:rPr lang="en-US" sz="2400" dirty="0"/>
              <a:t>The house ................ been empty before they moved in. (have)</a:t>
            </a:r>
          </a:p>
          <a:p>
            <a:pPr lvl="0"/>
            <a:r>
              <a:rPr lang="en-US" sz="2400" dirty="0"/>
              <a:t>The water pipe ............... this morning. (burst)</a:t>
            </a:r>
          </a:p>
          <a:p>
            <a:pPr lvl="0"/>
            <a:r>
              <a:rPr lang="en-US" sz="2400" dirty="0"/>
              <a:t>The sun ...................... not rise in the west (do)</a:t>
            </a:r>
          </a:p>
          <a:p>
            <a:pPr lvl="0"/>
            <a:r>
              <a:rPr lang="en-US" sz="2400" dirty="0"/>
              <a:t>When the police arrived the robber had .............. (flee)</a:t>
            </a:r>
          </a:p>
          <a:p>
            <a:pPr lvl="0"/>
            <a:r>
              <a:rPr lang="en-US" sz="2400" dirty="0"/>
              <a:t>The man ............. everyone to lie down. (order)</a:t>
            </a:r>
          </a:p>
          <a:p>
            <a:pPr lvl="0"/>
            <a:r>
              <a:rPr lang="en-US" sz="2400" dirty="0"/>
              <a:t>They discussed the payment as they .................... to the office. (drive)</a:t>
            </a:r>
          </a:p>
          <a:p>
            <a:pPr lvl="0"/>
            <a:r>
              <a:rPr lang="en-US" sz="2400" dirty="0"/>
              <a:t>They ............. all the dishes in the cupboard. (put)</a:t>
            </a:r>
          </a:p>
        </p:txBody>
      </p:sp>
    </p:spTree>
    <p:extLst>
      <p:ext uri="{BB962C8B-B14F-4D97-AF65-F5344CB8AC3E}">
        <p14:creationId xmlns:p14="http://schemas.microsoft.com/office/powerpoint/2010/main" val="1847076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04800"/>
            <a:ext cx="8777514" cy="6370975"/>
          </a:xfrm>
          <a:prstGeom prst="rect">
            <a:avLst/>
          </a:prstGeom>
        </p:spPr>
        <p:txBody>
          <a:bodyPr wrap="square">
            <a:spAutoFit/>
          </a:bodyPr>
          <a:lstStyle/>
          <a:p>
            <a:pPr lvl="0"/>
            <a:r>
              <a:rPr lang="en-US" sz="2400" b="1" u="sng" dirty="0">
                <a:solidFill>
                  <a:schemeClr val="accent6">
                    <a:lumMod val="50000"/>
                  </a:schemeClr>
                </a:solidFill>
              </a:rPr>
              <a:t>6. Used to add extra information in a sentence </a:t>
            </a:r>
            <a:r>
              <a:rPr lang="en-US" sz="2400" b="1" u="sng" dirty="0" err="1">
                <a:solidFill>
                  <a:schemeClr val="accent6">
                    <a:lumMod val="50000"/>
                  </a:schemeClr>
                </a:solidFill>
              </a:rPr>
              <a:t>e.g</a:t>
            </a:r>
            <a:r>
              <a:rPr lang="en-US" sz="2400" b="1" u="sng" dirty="0">
                <a:solidFill>
                  <a:schemeClr val="accent6">
                    <a:lumMod val="50000"/>
                  </a:schemeClr>
                </a:solidFill>
              </a:rPr>
              <a:t> </a:t>
            </a:r>
          </a:p>
          <a:p>
            <a:pPr marL="800100" lvl="1" indent="-342900">
              <a:buFont typeface="+mj-lt"/>
              <a:buAutoNum type="alphaLcPeriod"/>
            </a:pPr>
            <a:r>
              <a:rPr lang="en-US" sz="2400" dirty="0"/>
              <a:t>Mrs. </a:t>
            </a:r>
            <a:r>
              <a:rPr lang="en-US" sz="2400" dirty="0" err="1"/>
              <a:t>Obiero</a:t>
            </a:r>
            <a:r>
              <a:rPr lang="en-US" sz="2400" dirty="0"/>
              <a:t>, the head teacher of the school, is said to retire soon. </a:t>
            </a:r>
          </a:p>
          <a:p>
            <a:pPr marL="800100" lvl="1" indent="-342900">
              <a:buFont typeface="+mj-lt"/>
              <a:buAutoNum type="alphaLcPeriod"/>
            </a:pPr>
            <a:r>
              <a:rPr lang="en-US" sz="2400" dirty="0"/>
              <a:t>My aunt, who lives in the city, is coming to visit us soon.</a:t>
            </a:r>
          </a:p>
          <a:p>
            <a:r>
              <a:rPr lang="en-US" sz="2400" dirty="0">
                <a:solidFill>
                  <a:schemeClr val="accent6">
                    <a:lumMod val="50000"/>
                  </a:schemeClr>
                </a:solidFill>
              </a:rPr>
              <a:t> </a:t>
            </a:r>
          </a:p>
          <a:p>
            <a:pPr lvl="0"/>
            <a:r>
              <a:rPr lang="en-US" sz="2400" b="1" u="sng" dirty="0">
                <a:solidFill>
                  <a:schemeClr val="accent6">
                    <a:lumMod val="50000"/>
                  </a:schemeClr>
                </a:solidFill>
              </a:rPr>
              <a:t>7. Used after conjunctions </a:t>
            </a:r>
            <a:r>
              <a:rPr lang="en-US" sz="2400" b="1" u="sng" dirty="0" err="1">
                <a:solidFill>
                  <a:schemeClr val="accent6">
                    <a:lumMod val="50000"/>
                  </a:schemeClr>
                </a:solidFill>
              </a:rPr>
              <a:t>e.g</a:t>
            </a:r>
            <a:endParaRPr lang="en-US" sz="2400" b="1" u="sng" dirty="0">
              <a:solidFill>
                <a:schemeClr val="accent6">
                  <a:lumMod val="50000"/>
                </a:schemeClr>
              </a:solidFill>
            </a:endParaRPr>
          </a:p>
          <a:p>
            <a:pPr marL="742950" lvl="1" indent="-285750">
              <a:buFont typeface="Arial" pitchFamily="34" charset="0"/>
              <a:buChar char="•"/>
            </a:pPr>
            <a:r>
              <a:rPr lang="en-US" sz="2400" dirty="0"/>
              <a:t>However, </a:t>
            </a:r>
          </a:p>
          <a:p>
            <a:pPr marL="742950" lvl="1" indent="-285750">
              <a:buFont typeface="Arial" pitchFamily="34" charset="0"/>
              <a:buChar char="•"/>
            </a:pPr>
            <a:r>
              <a:rPr lang="en-US" sz="2400" dirty="0"/>
              <a:t>Moreover,</a:t>
            </a:r>
          </a:p>
          <a:p>
            <a:pPr marL="742950" lvl="1" indent="-285750">
              <a:buFont typeface="Arial" pitchFamily="34" charset="0"/>
              <a:buChar char="•"/>
            </a:pPr>
            <a:r>
              <a:rPr lang="en-US" sz="2400" dirty="0"/>
              <a:t>Nevertheless,</a:t>
            </a:r>
          </a:p>
          <a:p>
            <a:pPr marL="742950" lvl="1" indent="-285750">
              <a:buFont typeface="Arial" pitchFamily="34" charset="0"/>
              <a:buChar char="•"/>
            </a:pPr>
            <a:r>
              <a:rPr lang="en-US" sz="2400" dirty="0"/>
              <a:t>Except that, </a:t>
            </a:r>
          </a:p>
          <a:p>
            <a:r>
              <a:rPr lang="en-US" sz="2400" dirty="0"/>
              <a:t> </a:t>
            </a:r>
          </a:p>
          <a:p>
            <a:pPr lvl="0"/>
            <a:r>
              <a:rPr lang="en-US" sz="2400" b="1" u="sng" dirty="0">
                <a:solidFill>
                  <a:schemeClr val="accent6">
                    <a:lumMod val="50000"/>
                  </a:schemeClr>
                </a:solidFill>
              </a:rPr>
              <a:t>8. Used after short time expressions in creative writing </a:t>
            </a:r>
            <a:r>
              <a:rPr lang="en-US" sz="2400" b="1" u="sng" dirty="0" err="1">
                <a:solidFill>
                  <a:schemeClr val="accent6">
                    <a:lumMod val="50000"/>
                  </a:schemeClr>
                </a:solidFill>
              </a:rPr>
              <a:t>e.g</a:t>
            </a:r>
            <a:r>
              <a:rPr lang="en-US" sz="2400" b="1" u="sng" dirty="0">
                <a:solidFill>
                  <a:schemeClr val="accent6">
                    <a:lumMod val="50000"/>
                  </a:schemeClr>
                </a:solidFill>
              </a:rPr>
              <a:t> </a:t>
            </a:r>
          </a:p>
          <a:p>
            <a:pPr marL="742950" lvl="1" indent="-285750">
              <a:buFont typeface="Arial" pitchFamily="34" charset="0"/>
              <a:buChar char="•"/>
            </a:pPr>
            <a:r>
              <a:rPr lang="en-US" sz="2400" dirty="0"/>
              <a:t>In a jiffy, </a:t>
            </a:r>
          </a:p>
          <a:p>
            <a:pPr marL="742950" lvl="1" indent="-285750">
              <a:buFont typeface="Arial" pitchFamily="34" charset="0"/>
              <a:buChar char="•"/>
            </a:pPr>
            <a:r>
              <a:rPr lang="en-US" sz="2400" dirty="0"/>
              <a:t>Within the time it takes to tell, </a:t>
            </a:r>
          </a:p>
          <a:p>
            <a:pPr marL="742950" lvl="1" indent="-285750">
              <a:buFont typeface="Arial" pitchFamily="34" charset="0"/>
              <a:buChar char="•"/>
            </a:pPr>
            <a:r>
              <a:rPr lang="en-US" sz="2400" dirty="0"/>
              <a:t>Suddenly,</a:t>
            </a:r>
          </a:p>
          <a:p>
            <a:pPr marL="742950" lvl="1" indent="-285750">
              <a:buFont typeface="Arial" pitchFamily="34" charset="0"/>
              <a:buChar char="•"/>
            </a:pPr>
            <a:r>
              <a:rPr lang="en-US" sz="2400" dirty="0"/>
              <a:t>In a moment, </a:t>
            </a:r>
          </a:p>
          <a:p>
            <a:pPr marL="742950" lvl="1" indent="-285750">
              <a:buFont typeface="Arial" pitchFamily="34" charset="0"/>
              <a:buChar char="•"/>
            </a:pPr>
            <a:r>
              <a:rPr lang="en-US" sz="2400" dirty="0"/>
              <a:t>Before I could say </a:t>
            </a:r>
            <a:r>
              <a:rPr lang="en-US" sz="2400" dirty="0" err="1"/>
              <a:t>Galsi</a:t>
            </a:r>
            <a:r>
              <a:rPr lang="en-US" sz="2400" dirty="0"/>
              <a:t> </a:t>
            </a:r>
            <a:r>
              <a:rPr lang="en-US" sz="2400" dirty="0" err="1"/>
              <a:t>Ralsi</a:t>
            </a:r>
            <a:r>
              <a:rPr lang="en-US" sz="2400" dirty="0"/>
              <a:t>, </a:t>
            </a:r>
          </a:p>
        </p:txBody>
      </p:sp>
    </p:spTree>
    <p:extLst>
      <p:ext uri="{BB962C8B-B14F-4D97-AF65-F5344CB8AC3E}">
        <p14:creationId xmlns:p14="http://schemas.microsoft.com/office/powerpoint/2010/main" val="4198929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1"/>
            <a:ext cx="9067800" cy="6478697"/>
          </a:xfrm>
          <a:prstGeom prst="rect">
            <a:avLst/>
          </a:prstGeom>
        </p:spPr>
        <p:txBody>
          <a:bodyPr wrap="square">
            <a:spAutoFit/>
          </a:bodyPr>
          <a:lstStyle/>
          <a:p>
            <a:r>
              <a:rPr lang="en-US" sz="2400" b="1" u="sng" dirty="0">
                <a:solidFill>
                  <a:schemeClr val="accent6">
                    <a:lumMod val="50000"/>
                  </a:schemeClr>
                </a:solidFill>
              </a:rPr>
              <a:t>QUESTION  TAGS</a:t>
            </a:r>
            <a:endParaRPr lang="en-US" sz="2400" dirty="0">
              <a:solidFill>
                <a:schemeClr val="accent6">
                  <a:lumMod val="50000"/>
                </a:schemeClr>
              </a:solidFill>
            </a:endParaRPr>
          </a:p>
          <a:p>
            <a:r>
              <a:rPr lang="en-US" sz="2400" b="1" dirty="0">
                <a:solidFill>
                  <a:schemeClr val="accent6">
                    <a:lumMod val="50000"/>
                  </a:schemeClr>
                </a:solidFill>
              </a:rPr>
              <a:t>Basic rules</a:t>
            </a:r>
            <a:endParaRPr lang="en-US" sz="2400" dirty="0">
              <a:solidFill>
                <a:schemeClr val="accent6">
                  <a:lumMod val="50000"/>
                </a:schemeClr>
              </a:solidFill>
            </a:endParaRPr>
          </a:p>
          <a:p>
            <a:pPr lvl="0"/>
            <a:endParaRPr lang="en-US" sz="700" b="1" dirty="0">
              <a:solidFill>
                <a:schemeClr val="accent6">
                  <a:lumMod val="50000"/>
                </a:schemeClr>
              </a:solidFill>
            </a:endParaRPr>
          </a:p>
          <a:p>
            <a:pPr lvl="0"/>
            <a:r>
              <a:rPr lang="en-US" sz="2400" b="1" u="sng" dirty="0">
                <a:solidFill>
                  <a:schemeClr val="accent6">
                    <a:lumMod val="50000"/>
                  </a:schemeClr>
                </a:solidFill>
              </a:rPr>
              <a:t>Positive statement</a:t>
            </a:r>
            <a:endParaRPr lang="en-US" sz="2400" u="sng" dirty="0">
              <a:solidFill>
                <a:schemeClr val="accent6">
                  <a:lumMod val="50000"/>
                </a:schemeClr>
              </a:solidFill>
            </a:endParaRPr>
          </a:p>
          <a:p>
            <a:r>
              <a:rPr lang="en-US" sz="2400" dirty="0"/>
              <a:t>Positive statements take negative question tags. A positive statement is a statement in the affirmative </a:t>
            </a:r>
            <a:r>
              <a:rPr lang="en-US" sz="2400" dirty="0" err="1"/>
              <a:t>i.e</a:t>
            </a:r>
            <a:r>
              <a:rPr lang="en-US" sz="2400" dirty="0"/>
              <a:t> it says yes.</a:t>
            </a:r>
          </a:p>
          <a:p>
            <a:r>
              <a:rPr lang="en-US" sz="2400" b="1" dirty="0">
                <a:solidFill>
                  <a:schemeClr val="accent6">
                    <a:lumMod val="50000"/>
                  </a:schemeClr>
                </a:solidFill>
              </a:rPr>
              <a:t>Example:</a:t>
            </a:r>
            <a:endParaRPr lang="en-US" sz="2400" dirty="0">
              <a:solidFill>
                <a:schemeClr val="accent6">
                  <a:lumMod val="50000"/>
                </a:schemeClr>
              </a:solidFill>
            </a:endParaRPr>
          </a:p>
          <a:p>
            <a:pPr marL="457200" indent="-457200">
              <a:buFont typeface="+mj-lt"/>
              <a:buAutoNum type="arabicPeriod"/>
            </a:pPr>
            <a:r>
              <a:rPr lang="en-US" sz="2400" dirty="0"/>
              <a:t>She came to school late, didn’t she?</a:t>
            </a:r>
          </a:p>
          <a:p>
            <a:pPr marL="457200" indent="-457200">
              <a:buFont typeface="+mj-lt"/>
              <a:buAutoNum type="arabicPeriod"/>
            </a:pPr>
            <a:r>
              <a:rPr lang="en-US" sz="2400" dirty="0"/>
              <a:t>She has passed highly, hasn’t she?</a:t>
            </a:r>
          </a:p>
          <a:p>
            <a:pPr marL="457200" indent="-457200">
              <a:buFont typeface="+mj-lt"/>
              <a:buAutoNum type="arabicPeriod"/>
            </a:pPr>
            <a:r>
              <a:rPr lang="en-US" sz="2400" dirty="0"/>
              <a:t>Kenyans have high morals, haven’t they?</a:t>
            </a:r>
          </a:p>
          <a:p>
            <a:r>
              <a:rPr lang="en-US" sz="2400" dirty="0">
                <a:solidFill>
                  <a:schemeClr val="accent6">
                    <a:lumMod val="50000"/>
                  </a:schemeClr>
                </a:solidFill>
              </a:rPr>
              <a:t> </a:t>
            </a:r>
          </a:p>
          <a:p>
            <a:pPr lvl="0"/>
            <a:r>
              <a:rPr lang="en-US" sz="2400" b="1" u="sng" dirty="0">
                <a:solidFill>
                  <a:schemeClr val="accent6">
                    <a:lumMod val="50000"/>
                  </a:schemeClr>
                </a:solidFill>
              </a:rPr>
              <a:t>Negative statements</a:t>
            </a:r>
            <a:endParaRPr lang="en-US" sz="2400" u="sng" dirty="0">
              <a:solidFill>
                <a:schemeClr val="accent6">
                  <a:lumMod val="50000"/>
                </a:schemeClr>
              </a:solidFill>
            </a:endParaRPr>
          </a:p>
          <a:p>
            <a:r>
              <a:rPr lang="en-US" sz="2400" dirty="0"/>
              <a:t>Negative statements take positive question tags. A negative statement always negates </a:t>
            </a:r>
            <a:r>
              <a:rPr lang="en-US" sz="2400" dirty="0" err="1"/>
              <a:t>i.e</a:t>
            </a:r>
            <a:r>
              <a:rPr lang="en-US" sz="2400" dirty="0"/>
              <a:t> it says no.</a:t>
            </a:r>
          </a:p>
          <a:p>
            <a:endParaRPr lang="en-US" sz="2000" dirty="0"/>
          </a:p>
          <a:p>
            <a:r>
              <a:rPr lang="en-US" sz="2400" b="1" dirty="0">
                <a:solidFill>
                  <a:schemeClr val="accent6">
                    <a:lumMod val="50000"/>
                  </a:schemeClr>
                </a:solidFill>
              </a:rPr>
              <a:t>Example:</a:t>
            </a:r>
            <a:endParaRPr lang="en-US" sz="2400" dirty="0">
              <a:solidFill>
                <a:schemeClr val="accent6">
                  <a:lumMod val="50000"/>
                </a:schemeClr>
              </a:solidFill>
            </a:endParaRPr>
          </a:p>
          <a:p>
            <a:pPr marL="457200" indent="-457200">
              <a:buFont typeface="+mj-lt"/>
              <a:buAutoNum type="arabicPeriod"/>
            </a:pPr>
            <a:r>
              <a:rPr lang="en-US" sz="2400" dirty="0"/>
              <a:t>She did not come to school late, did she?</a:t>
            </a:r>
          </a:p>
          <a:p>
            <a:pPr marL="457200" indent="-457200">
              <a:buFont typeface="+mj-lt"/>
              <a:buAutoNum type="arabicPeriod"/>
            </a:pPr>
            <a:r>
              <a:rPr lang="en-US" sz="2400" dirty="0"/>
              <a:t>She has not passed highly, has she?</a:t>
            </a:r>
          </a:p>
        </p:txBody>
      </p:sp>
    </p:spTree>
    <p:extLst>
      <p:ext uri="{BB962C8B-B14F-4D97-AF65-F5344CB8AC3E}">
        <p14:creationId xmlns:p14="http://schemas.microsoft.com/office/powerpoint/2010/main" val="8174535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43556"/>
            <a:ext cx="8991600" cy="5447645"/>
          </a:xfrm>
          <a:prstGeom prst="rect">
            <a:avLst/>
          </a:prstGeom>
        </p:spPr>
        <p:txBody>
          <a:bodyPr wrap="square">
            <a:spAutoFit/>
          </a:bodyPr>
          <a:lstStyle/>
          <a:p>
            <a:r>
              <a:rPr lang="en-US" sz="3000" b="1" dirty="0">
                <a:solidFill>
                  <a:schemeClr val="accent6">
                    <a:lumMod val="50000"/>
                  </a:schemeClr>
                </a:solidFill>
              </a:rPr>
              <a:t>The following words will make statements negative.</a:t>
            </a:r>
            <a:endParaRPr lang="en-US" sz="3000" dirty="0">
              <a:solidFill>
                <a:schemeClr val="accent6">
                  <a:lumMod val="50000"/>
                </a:schemeClr>
              </a:solidFill>
            </a:endParaRPr>
          </a:p>
          <a:p>
            <a:r>
              <a:rPr lang="en-US" sz="3000" dirty="0"/>
              <a:t>No, seldom, none, rarely, nobody, little, neither, never, hardly, nothing, scarcely, few, barely.</a:t>
            </a:r>
          </a:p>
          <a:p>
            <a:r>
              <a:rPr lang="en-US" sz="3000" dirty="0"/>
              <a:t> </a:t>
            </a:r>
          </a:p>
          <a:p>
            <a:r>
              <a:rPr lang="en-US" sz="3000" b="1" dirty="0">
                <a:solidFill>
                  <a:schemeClr val="accent6">
                    <a:lumMod val="50000"/>
                  </a:schemeClr>
                </a:solidFill>
              </a:rPr>
              <a:t>Examples:</a:t>
            </a:r>
            <a:endParaRPr lang="en-US" sz="3000" dirty="0">
              <a:solidFill>
                <a:schemeClr val="accent6">
                  <a:lumMod val="50000"/>
                </a:schemeClr>
              </a:solidFill>
            </a:endParaRPr>
          </a:p>
          <a:p>
            <a:pPr lvl="0"/>
            <a:r>
              <a:rPr lang="en-US" sz="3000" dirty="0"/>
              <a:t>Children seldom insult their parents, do they?</a:t>
            </a:r>
          </a:p>
          <a:p>
            <a:pPr lvl="0"/>
            <a:r>
              <a:rPr lang="en-US" sz="3000" dirty="0"/>
              <a:t>None of the pupils was given a present, were they?</a:t>
            </a:r>
          </a:p>
          <a:p>
            <a:pPr lvl="0"/>
            <a:r>
              <a:rPr lang="en-US" sz="3000" dirty="0"/>
              <a:t>Nobody saw the ghost of </a:t>
            </a:r>
            <a:r>
              <a:rPr lang="en-US" sz="3000" dirty="0" err="1"/>
              <a:t>ghabatula</a:t>
            </a:r>
            <a:r>
              <a:rPr lang="en-US" sz="3000" dirty="0"/>
              <a:t>, did they?</a:t>
            </a:r>
          </a:p>
          <a:p>
            <a:pPr lvl="0"/>
            <a:r>
              <a:rPr lang="en-US" sz="3000" dirty="0"/>
              <a:t>Few people came for the meeting, did they?</a:t>
            </a:r>
          </a:p>
          <a:p>
            <a:pPr lvl="0"/>
            <a:r>
              <a:rPr lang="en-US" sz="3000" dirty="0"/>
              <a:t>Little milk has been bought, has it?</a:t>
            </a:r>
          </a:p>
          <a:p>
            <a:pPr lvl="0"/>
            <a:r>
              <a:rPr lang="en-US" sz="3000" dirty="0"/>
              <a:t>They rarely write good compositions, do they?</a:t>
            </a:r>
          </a:p>
          <a:p>
            <a:r>
              <a:rPr lang="en-US" dirty="0"/>
              <a:t> </a:t>
            </a:r>
          </a:p>
        </p:txBody>
      </p:sp>
    </p:spTree>
    <p:extLst>
      <p:ext uri="{BB962C8B-B14F-4D97-AF65-F5344CB8AC3E}">
        <p14:creationId xmlns:p14="http://schemas.microsoft.com/office/powerpoint/2010/main" val="1584901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04800"/>
            <a:ext cx="8991600" cy="5878532"/>
          </a:xfrm>
          <a:prstGeom prst="rect">
            <a:avLst/>
          </a:prstGeom>
        </p:spPr>
        <p:txBody>
          <a:bodyPr wrap="square">
            <a:spAutoFit/>
          </a:bodyPr>
          <a:lstStyle/>
          <a:p>
            <a:pPr lvl="0"/>
            <a:r>
              <a:rPr lang="en-US" sz="3200" b="1" dirty="0">
                <a:solidFill>
                  <a:schemeClr val="accent6">
                    <a:lumMod val="50000"/>
                  </a:schemeClr>
                </a:solidFill>
              </a:rPr>
              <a:t>Repeat the helping verb</a:t>
            </a:r>
            <a:endParaRPr lang="en-US" sz="3200" dirty="0">
              <a:solidFill>
                <a:schemeClr val="accent6">
                  <a:lumMod val="50000"/>
                </a:schemeClr>
              </a:solidFill>
            </a:endParaRPr>
          </a:p>
          <a:p>
            <a:r>
              <a:rPr lang="en-US" sz="2400" dirty="0"/>
              <a:t>Always identify the helping verb of the statement and its tense and repeat it in the question tag in the same tense.</a:t>
            </a:r>
          </a:p>
          <a:p>
            <a:r>
              <a:rPr lang="en-US" sz="2400" dirty="0"/>
              <a:t> </a:t>
            </a:r>
          </a:p>
          <a:p>
            <a:r>
              <a:rPr lang="en-US" sz="3200" b="1" dirty="0">
                <a:solidFill>
                  <a:schemeClr val="accent6">
                    <a:lumMod val="50000"/>
                  </a:schemeClr>
                </a:solidFill>
              </a:rPr>
              <a:t>Examples:</a:t>
            </a:r>
            <a:endParaRPr lang="en-US" sz="3200" dirty="0">
              <a:solidFill>
                <a:schemeClr val="accent6">
                  <a:lumMod val="50000"/>
                </a:schemeClr>
              </a:solidFill>
            </a:endParaRPr>
          </a:p>
          <a:p>
            <a:pPr lvl="0"/>
            <a:r>
              <a:rPr lang="en-US" sz="2400" dirty="0"/>
              <a:t>We </a:t>
            </a:r>
            <a:r>
              <a:rPr lang="en-US" sz="2400" b="1" u="sng" dirty="0"/>
              <a:t>should</a:t>
            </a:r>
            <a:r>
              <a:rPr lang="en-US" sz="2400" dirty="0"/>
              <a:t> go home, shouldn’t we?</a:t>
            </a:r>
          </a:p>
          <a:p>
            <a:pPr lvl="0"/>
            <a:r>
              <a:rPr lang="en-US" sz="2400" dirty="0" err="1"/>
              <a:t>Njeri</a:t>
            </a:r>
            <a:r>
              <a:rPr lang="en-US" sz="2400" dirty="0"/>
              <a:t> has </a:t>
            </a:r>
            <a:r>
              <a:rPr lang="en-US" sz="2400" b="1" u="sng" dirty="0"/>
              <a:t>no</a:t>
            </a:r>
            <a:r>
              <a:rPr lang="en-US" sz="2400" dirty="0"/>
              <a:t> brothers, has she?</a:t>
            </a:r>
          </a:p>
          <a:p>
            <a:pPr lvl="0"/>
            <a:r>
              <a:rPr lang="en-US" sz="2400" dirty="0"/>
              <a:t>I can sing the National Anthem, can’t I?</a:t>
            </a:r>
          </a:p>
          <a:p>
            <a:pPr lvl="0"/>
            <a:r>
              <a:rPr lang="en-US" sz="2400" dirty="0"/>
              <a:t>Kenyans have high morals, haven’t they?</a:t>
            </a:r>
          </a:p>
          <a:p>
            <a:pPr lvl="0"/>
            <a:r>
              <a:rPr lang="en-US" sz="2400" dirty="0"/>
              <a:t>It may rain today, mayn’t it?</a:t>
            </a:r>
          </a:p>
          <a:p>
            <a:r>
              <a:rPr lang="en-US" sz="2400" dirty="0"/>
              <a:t> </a:t>
            </a:r>
          </a:p>
          <a:p>
            <a:r>
              <a:rPr lang="en-US" sz="2400" dirty="0"/>
              <a:t>The following helping verbs are always repeated in the question tag in the tense of the statement.</a:t>
            </a:r>
          </a:p>
          <a:p>
            <a:r>
              <a:rPr lang="en-US" sz="2400" b="1" i="1" dirty="0"/>
              <a:t>Can, shall, will, could, should, would, may, might, ought, has, have, had, was, is, are, were, must, do, does, did.</a:t>
            </a:r>
            <a:endParaRPr lang="en-US" sz="2400" dirty="0"/>
          </a:p>
        </p:txBody>
      </p:sp>
    </p:spTree>
    <p:extLst>
      <p:ext uri="{BB962C8B-B14F-4D97-AF65-F5344CB8AC3E}">
        <p14:creationId xmlns:p14="http://schemas.microsoft.com/office/powerpoint/2010/main" val="1217657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9144000" cy="6247864"/>
          </a:xfrm>
          <a:prstGeom prst="rect">
            <a:avLst/>
          </a:prstGeom>
        </p:spPr>
        <p:txBody>
          <a:bodyPr wrap="square">
            <a:spAutoFit/>
          </a:bodyPr>
          <a:lstStyle/>
          <a:p>
            <a:pPr lvl="0" algn="ctr"/>
            <a:r>
              <a:rPr lang="en-US" sz="3200" b="1" u="sng" dirty="0">
                <a:solidFill>
                  <a:schemeClr val="accent6">
                    <a:lumMod val="50000"/>
                  </a:schemeClr>
                </a:solidFill>
              </a:rPr>
              <a:t>The following are the respective short forms of negative of some helping verbs</a:t>
            </a:r>
            <a:r>
              <a:rPr lang="en-US" sz="2800" b="1" u="sng" dirty="0">
                <a:solidFill>
                  <a:schemeClr val="accent6">
                    <a:lumMod val="50000"/>
                  </a:schemeClr>
                </a:solidFill>
              </a:rPr>
              <a:t>.</a:t>
            </a:r>
          </a:p>
          <a:p>
            <a:pPr lvl="0" algn="ctr"/>
            <a:endParaRPr lang="en-US" sz="2400" i="1" dirty="0"/>
          </a:p>
          <a:p>
            <a:pPr lvl="0" algn="ctr"/>
            <a:r>
              <a:rPr lang="en-US" sz="2400" i="1" dirty="0"/>
              <a:t>Can 	-	Can’t </a:t>
            </a:r>
            <a:endParaRPr lang="en-US" sz="2400" dirty="0"/>
          </a:p>
          <a:p>
            <a:pPr lvl="0" algn="ctr"/>
            <a:r>
              <a:rPr lang="en-US" sz="2400" i="1" dirty="0"/>
              <a:t>Shall 	-	Shan’t</a:t>
            </a:r>
            <a:endParaRPr lang="en-US" sz="2400" dirty="0"/>
          </a:p>
          <a:p>
            <a:pPr lvl="0" algn="ctr"/>
            <a:r>
              <a:rPr lang="en-US" sz="2400" i="1" dirty="0"/>
              <a:t>Will	-	Won’t</a:t>
            </a:r>
            <a:endParaRPr lang="en-US" sz="2400" dirty="0"/>
          </a:p>
          <a:p>
            <a:pPr lvl="0" algn="ctr"/>
            <a:r>
              <a:rPr lang="en-US" sz="2400" i="1" dirty="0"/>
              <a:t>Could 	-	Couldn’t</a:t>
            </a:r>
            <a:endParaRPr lang="en-US" sz="2400" dirty="0"/>
          </a:p>
          <a:p>
            <a:pPr lvl="0" algn="ctr"/>
            <a:r>
              <a:rPr lang="en-US" sz="2400" i="1" dirty="0"/>
              <a:t>Should 	-	Shouldn’t </a:t>
            </a:r>
            <a:endParaRPr lang="en-US" sz="2400" dirty="0"/>
          </a:p>
          <a:p>
            <a:pPr lvl="0" algn="ctr"/>
            <a:r>
              <a:rPr lang="en-US" sz="2400" i="1" dirty="0"/>
              <a:t>Would 	-	Wouldn’t </a:t>
            </a:r>
            <a:endParaRPr lang="en-US" sz="2400" dirty="0"/>
          </a:p>
          <a:p>
            <a:pPr lvl="0" algn="ctr"/>
            <a:r>
              <a:rPr lang="en-US" sz="2400" i="1" dirty="0"/>
              <a:t>May 	-	Mayn’t </a:t>
            </a:r>
            <a:endParaRPr lang="en-US" sz="2400" dirty="0"/>
          </a:p>
          <a:p>
            <a:pPr lvl="0" algn="ctr"/>
            <a:r>
              <a:rPr lang="en-US" sz="2400" i="1" dirty="0"/>
              <a:t>Might	-	Mightn’t</a:t>
            </a:r>
            <a:endParaRPr lang="en-US" sz="2400" dirty="0"/>
          </a:p>
          <a:p>
            <a:pPr lvl="0" algn="ctr"/>
            <a:r>
              <a:rPr lang="en-US" sz="2400" i="1" dirty="0"/>
              <a:t>Ought	-	Oughtn’t</a:t>
            </a:r>
            <a:endParaRPr lang="en-US" sz="2400" dirty="0"/>
          </a:p>
          <a:p>
            <a:pPr lvl="0" algn="ctr"/>
            <a:r>
              <a:rPr lang="en-US" sz="2400" i="1" dirty="0"/>
              <a:t>Has 	-	Hasn’t </a:t>
            </a:r>
            <a:endParaRPr lang="en-US" sz="2400" dirty="0"/>
          </a:p>
          <a:p>
            <a:pPr lvl="0" algn="ctr"/>
            <a:r>
              <a:rPr lang="en-US" sz="2400" i="1" dirty="0"/>
              <a:t>Have 	-	Haven’t </a:t>
            </a:r>
            <a:endParaRPr lang="en-US" sz="2400" dirty="0"/>
          </a:p>
          <a:p>
            <a:pPr lvl="0" algn="ctr"/>
            <a:r>
              <a:rPr lang="en-US" sz="2400" i="1" dirty="0"/>
              <a:t>Had 	-	Hadn’t </a:t>
            </a:r>
            <a:endParaRPr lang="en-US" sz="2400" dirty="0"/>
          </a:p>
          <a:p>
            <a:pPr lvl="0" algn="ctr"/>
            <a:r>
              <a:rPr lang="en-US" sz="2400" i="1" dirty="0"/>
              <a:t>Was 	-	Wasn’t </a:t>
            </a:r>
            <a:endParaRPr lang="en-US" sz="2400" dirty="0"/>
          </a:p>
        </p:txBody>
      </p:sp>
    </p:spTree>
    <p:extLst>
      <p:ext uri="{BB962C8B-B14F-4D97-AF65-F5344CB8AC3E}">
        <p14:creationId xmlns:p14="http://schemas.microsoft.com/office/powerpoint/2010/main" val="2721611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52401"/>
            <a:ext cx="8839200" cy="6740307"/>
          </a:xfrm>
          <a:prstGeom prst="rect">
            <a:avLst/>
          </a:prstGeom>
        </p:spPr>
        <p:txBody>
          <a:bodyPr wrap="square">
            <a:spAutoFit/>
          </a:bodyPr>
          <a:lstStyle/>
          <a:p>
            <a:pPr lvl="0" algn="ctr"/>
            <a:r>
              <a:rPr lang="en-US" sz="2400" i="1" dirty="0"/>
              <a:t>Is 	-	Isn’t</a:t>
            </a:r>
            <a:endParaRPr lang="en-US" sz="2400" dirty="0"/>
          </a:p>
          <a:p>
            <a:pPr lvl="0" algn="ctr"/>
            <a:r>
              <a:rPr lang="en-US" sz="2400" i="1" dirty="0"/>
              <a:t>Are	-	Aren’t </a:t>
            </a:r>
            <a:endParaRPr lang="en-US" sz="2400" dirty="0"/>
          </a:p>
          <a:p>
            <a:pPr lvl="0" algn="ctr"/>
            <a:r>
              <a:rPr lang="en-US" sz="2400" i="1" dirty="0"/>
              <a:t>Were	-	Weren’t</a:t>
            </a:r>
            <a:endParaRPr lang="en-US" sz="2400" dirty="0"/>
          </a:p>
          <a:p>
            <a:pPr lvl="0" algn="ctr"/>
            <a:r>
              <a:rPr lang="en-US" sz="2400" i="1" dirty="0"/>
              <a:t>Must 	-	Mustn’t </a:t>
            </a:r>
            <a:endParaRPr lang="en-US" sz="2400" dirty="0"/>
          </a:p>
          <a:p>
            <a:pPr lvl="0" algn="ctr"/>
            <a:r>
              <a:rPr lang="en-US" sz="2400" i="1" dirty="0"/>
              <a:t>Do 	-	Don’t </a:t>
            </a:r>
            <a:endParaRPr lang="en-US" sz="2400" dirty="0"/>
          </a:p>
          <a:p>
            <a:pPr lvl="0" algn="ctr"/>
            <a:r>
              <a:rPr lang="en-US" sz="2400" i="1" dirty="0"/>
              <a:t>Does 	-	Doesn’t </a:t>
            </a:r>
            <a:endParaRPr lang="en-US" sz="2400" dirty="0"/>
          </a:p>
          <a:p>
            <a:pPr lvl="0" algn="ctr"/>
            <a:r>
              <a:rPr lang="en-US" sz="2400" i="1" dirty="0"/>
              <a:t>Did 	-	Didn’t </a:t>
            </a:r>
            <a:endParaRPr lang="en-US" sz="2400" dirty="0"/>
          </a:p>
          <a:p>
            <a:pPr lvl="0" algn="ctr"/>
            <a:r>
              <a:rPr lang="en-US" sz="2400" i="1" dirty="0"/>
              <a:t>Am 	-	Aren’t</a:t>
            </a:r>
          </a:p>
          <a:p>
            <a:pPr lvl="0" algn="ctr"/>
            <a:endParaRPr lang="en-US" sz="2000" dirty="0"/>
          </a:p>
          <a:p>
            <a:pPr lvl="0"/>
            <a:r>
              <a:rPr lang="en-US" sz="2400" b="1" u="sng" dirty="0">
                <a:solidFill>
                  <a:schemeClr val="accent6">
                    <a:lumMod val="50000"/>
                  </a:schemeClr>
                </a:solidFill>
              </a:rPr>
              <a:t>Helping verbs / adverbs not repeated</a:t>
            </a:r>
          </a:p>
          <a:p>
            <a:r>
              <a:rPr lang="en-US" sz="2400" dirty="0"/>
              <a:t>Some auxiliaries / helping verbs and adverbs are not repeated in the question tags instead the right form of the verb do is introduced in the question tag. </a:t>
            </a:r>
          </a:p>
          <a:p>
            <a:r>
              <a:rPr lang="en-US" sz="2400" dirty="0"/>
              <a:t>Some of these verbs include:-</a:t>
            </a:r>
          </a:p>
          <a:p>
            <a:pPr lvl="0"/>
            <a:r>
              <a:rPr lang="en-US" sz="2400" dirty="0"/>
              <a:t>Need </a:t>
            </a:r>
          </a:p>
          <a:p>
            <a:pPr lvl="0"/>
            <a:r>
              <a:rPr lang="en-US" sz="2400" dirty="0"/>
              <a:t>Dare </a:t>
            </a:r>
          </a:p>
          <a:p>
            <a:pPr lvl="0"/>
            <a:r>
              <a:rPr lang="en-US" sz="2400" dirty="0"/>
              <a:t>Used to 	- 	didn’t he?</a:t>
            </a:r>
          </a:p>
          <a:p>
            <a:pPr lvl="0"/>
            <a:r>
              <a:rPr lang="en-US" sz="2400" dirty="0"/>
              <a:t>Am 		-	aren’t I?</a:t>
            </a:r>
          </a:p>
        </p:txBody>
      </p:sp>
    </p:spTree>
    <p:extLst>
      <p:ext uri="{BB962C8B-B14F-4D97-AF65-F5344CB8AC3E}">
        <p14:creationId xmlns:p14="http://schemas.microsoft.com/office/powerpoint/2010/main" val="3669540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381001"/>
            <a:ext cx="8991600" cy="5632311"/>
          </a:xfrm>
          <a:prstGeom prst="rect">
            <a:avLst/>
          </a:prstGeom>
        </p:spPr>
        <p:txBody>
          <a:bodyPr wrap="square">
            <a:spAutoFit/>
          </a:bodyPr>
          <a:lstStyle/>
          <a:p>
            <a:r>
              <a:rPr lang="en-US" sz="2400" b="1" u="sng" dirty="0">
                <a:solidFill>
                  <a:schemeClr val="accent6">
                    <a:lumMod val="50000"/>
                  </a:schemeClr>
                </a:solidFill>
              </a:rPr>
              <a:t>Note:</a:t>
            </a:r>
            <a:r>
              <a:rPr lang="en-US" sz="2400" dirty="0">
                <a:solidFill>
                  <a:schemeClr val="accent6">
                    <a:lumMod val="50000"/>
                  </a:schemeClr>
                </a:solidFill>
              </a:rPr>
              <a:t> </a:t>
            </a:r>
            <a:r>
              <a:rPr lang="en-US" sz="2400" dirty="0"/>
              <a:t>	When need and dare are used affirmatively in a sentence, they are not repeated. </a:t>
            </a:r>
          </a:p>
          <a:p>
            <a:r>
              <a:rPr lang="en-US" sz="2400" dirty="0"/>
              <a:t> </a:t>
            </a:r>
          </a:p>
          <a:p>
            <a:r>
              <a:rPr lang="en-US" sz="2400" b="1" u="sng" dirty="0">
                <a:solidFill>
                  <a:schemeClr val="accent6">
                    <a:lumMod val="50000"/>
                  </a:schemeClr>
                </a:solidFill>
              </a:rPr>
              <a:t>Examples </a:t>
            </a:r>
            <a:endParaRPr lang="en-US" sz="2400" dirty="0">
              <a:solidFill>
                <a:schemeClr val="accent6">
                  <a:lumMod val="50000"/>
                </a:schemeClr>
              </a:solidFill>
            </a:endParaRPr>
          </a:p>
          <a:p>
            <a:pPr marL="457200" indent="-457200">
              <a:buFont typeface="+mj-lt"/>
              <a:buAutoNum type="arabicPeriod"/>
            </a:pPr>
            <a:r>
              <a:rPr lang="en-US" sz="2400" dirty="0"/>
              <a:t>We need to buy a new radio, don’t we?</a:t>
            </a:r>
          </a:p>
          <a:p>
            <a:pPr marL="457200" indent="-457200">
              <a:buFont typeface="+mj-lt"/>
              <a:buAutoNum type="arabicPeriod"/>
            </a:pPr>
            <a:r>
              <a:rPr lang="en-US" sz="2400" dirty="0"/>
              <a:t>He dared to stroke the lion, didn’t he?</a:t>
            </a:r>
          </a:p>
          <a:p>
            <a:pPr marL="457200" indent="-457200">
              <a:buFont typeface="+mj-lt"/>
              <a:buAutoNum type="arabicPeriod"/>
            </a:pPr>
            <a:r>
              <a:rPr lang="en-US" sz="2400" dirty="0"/>
              <a:t>He used to own a house, didn’t he?</a:t>
            </a:r>
          </a:p>
          <a:p>
            <a:pPr marL="457200" indent="-457200">
              <a:buFont typeface="+mj-lt"/>
              <a:buAutoNum type="arabicPeriod"/>
            </a:pPr>
            <a:r>
              <a:rPr lang="en-US" sz="2400" dirty="0"/>
              <a:t>I am listening to music, aren’t I?</a:t>
            </a:r>
          </a:p>
          <a:p>
            <a:r>
              <a:rPr lang="en-US" sz="2400" dirty="0"/>
              <a:t> </a:t>
            </a:r>
          </a:p>
          <a:p>
            <a:r>
              <a:rPr lang="en-US" sz="2400" dirty="0"/>
              <a:t>Sometimes when need and dare are used negatively they may be repeated in the question tag.</a:t>
            </a:r>
          </a:p>
          <a:p>
            <a:r>
              <a:rPr lang="en-US" sz="2400" b="1" u="sng" dirty="0">
                <a:solidFill>
                  <a:schemeClr val="accent6">
                    <a:lumMod val="50000"/>
                  </a:schemeClr>
                </a:solidFill>
              </a:rPr>
              <a:t>Examples</a:t>
            </a:r>
            <a:r>
              <a:rPr lang="en-US" sz="2400" b="1" dirty="0">
                <a:solidFill>
                  <a:schemeClr val="accent6">
                    <a:lumMod val="50000"/>
                  </a:schemeClr>
                </a:solidFill>
              </a:rPr>
              <a:t>:</a:t>
            </a:r>
            <a:endParaRPr lang="en-US" sz="2400" dirty="0">
              <a:solidFill>
                <a:schemeClr val="accent6">
                  <a:lumMod val="50000"/>
                </a:schemeClr>
              </a:solidFill>
            </a:endParaRPr>
          </a:p>
          <a:p>
            <a:pPr marL="457200" indent="-457200">
              <a:buFont typeface="+mj-lt"/>
              <a:buAutoNum type="arabicPeriod"/>
            </a:pPr>
            <a:r>
              <a:rPr lang="en-US" sz="2400" dirty="0"/>
              <a:t>She dared not insult his parents, dared she? / did she?</a:t>
            </a:r>
          </a:p>
          <a:p>
            <a:pPr marL="457200" indent="-457200">
              <a:buFont typeface="+mj-lt"/>
              <a:buAutoNum type="arabicPeriod"/>
            </a:pPr>
            <a:r>
              <a:rPr lang="en-US" sz="2400" dirty="0"/>
              <a:t>You dare not shout at your elders dare you? / does she?</a:t>
            </a:r>
          </a:p>
          <a:p>
            <a:pPr marL="457200" indent="-457200">
              <a:buFont typeface="+mj-lt"/>
              <a:buAutoNum type="arabicPeriod"/>
            </a:pPr>
            <a:r>
              <a:rPr lang="en-US" sz="2400" dirty="0"/>
              <a:t>You need not complain a lot, need you? / do you?</a:t>
            </a:r>
          </a:p>
        </p:txBody>
      </p:sp>
    </p:spTree>
    <p:extLst>
      <p:ext uri="{BB962C8B-B14F-4D97-AF65-F5344CB8AC3E}">
        <p14:creationId xmlns:p14="http://schemas.microsoft.com/office/powerpoint/2010/main" val="8493755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1"/>
            <a:ext cx="8915400" cy="5632311"/>
          </a:xfrm>
          <a:prstGeom prst="rect">
            <a:avLst/>
          </a:prstGeom>
        </p:spPr>
        <p:txBody>
          <a:bodyPr wrap="square">
            <a:spAutoFit/>
          </a:bodyPr>
          <a:lstStyle/>
          <a:p>
            <a:r>
              <a:rPr lang="en-US" sz="2400" b="1" dirty="0">
                <a:solidFill>
                  <a:schemeClr val="accent6">
                    <a:lumMod val="50000"/>
                  </a:schemeClr>
                </a:solidFill>
              </a:rPr>
              <a:t>Examples </a:t>
            </a:r>
            <a:endParaRPr lang="en-US" dirty="0">
              <a:solidFill>
                <a:schemeClr val="accent6">
                  <a:lumMod val="50000"/>
                </a:schemeClr>
              </a:solidFill>
            </a:endParaRPr>
          </a:p>
          <a:p>
            <a:pPr marL="1371600" lvl="2" indent="-457200">
              <a:buFont typeface="+mj-lt"/>
              <a:buAutoNum type="arabicPeriod"/>
            </a:pPr>
            <a:r>
              <a:rPr lang="en-US" sz="2400" dirty="0"/>
              <a:t>Somebody will pay for this mess, won’t they?</a:t>
            </a:r>
            <a:endParaRPr lang="en-US" dirty="0"/>
          </a:p>
          <a:p>
            <a:pPr marL="1371600" lvl="2" indent="-457200">
              <a:buFont typeface="+mj-lt"/>
              <a:buAutoNum type="arabicPeriod"/>
            </a:pPr>
            <a:r>
              <a:rPr lang="en-US" sz="2400" dirty="0"/>
              <a:t>Someone has polluted the air, haven’t they?</a:t>
            </a:r>
            <a:endParaRPr lang="en-US" dirty="0"/>
          </a:p>
          <a:p>
            <a:pPr marL="1371600" lvl="2" indent="-457200">
              <a:buFont typeface="+mj-lt"/>
              <a:buAutoNum type="arabicPeriod"/>
            </a:pPr>
            <a:r>
              <a:rPr lang="en-US" sz="2400" dirty="0"/>
              <a:t>Everyone paid for the movie, didn’t they?</a:t>
            </a:r>
            <a:endParaRPr lang="en-US" dirty="0"/>
          </a:p>
          <a:p>
            <a:pPr marL="1371600" lvl="2" indent="-457200">
              <a:buFont typeface="+mj-lt"/>
              <a:buAutoNum type="arabicPeriod"/>
            </a:pPr>
            <a:r>
              <a:rPr lang="en-US" sz="2400" dirty="0"/>
              <a:t>Neither of them was present, were they?</a:t>
            </a:r>
            <a:endParaRPr lang="en-US" dirty="0"/>
          </a:p>
          <a:p>
            <a:pPr marL="1371600" lvl="2" indent="-457200">
              <a:buFont typeface="+mj-lt"/>
              <a:buAutoNum type="arabicPeriod"/>
            </a:pPr>
            <a:r>
              <a:rPr lang="en-US" sz="2400" dirty="0"/>
              <a:t>Either of them was present, weren’t they?</a:t>
            </a:r>
            <a:endParaRPr lang="en-US" dirty="0"/>
          </a:p>
          <a:p>
            <a:r>
              <a:rPr lang="en-US" sz="2400" dirty="0"/>
              <a:t> </a:t>
            </a:r>
            <a:endParaRPr lang="en-US" dirty="0"/>
          </a:p>
          <a:p>
            <a:pPr lvl="0"/>
            <a:r>
              <a:rPr lang="en-US" sz="2400" b="1" dirty="0">
                <a:solidFill>
                  <a:schemeClr val="accent6">
                    <a:lumMod val="50000"/>
                  </a:schemeClr>
                </a:solidFill>
              </a:rPr>
              <a:t>Double statements </a:t>
            </a:r>
            <a:endParaRPr lang="en-US" dirty="0">
              <a:solidFill>
                <a:schemeClr val="accent6">
                  <a:lumMod val="50000"/>
                </a:schemeClr>
              </a:solidFill>
            </a:endParaRPr>
          </a:p>
          <a:p>
            <a:r>
              <a:rPr lang="en-US" sz="2400" dirty="0"/>
              <a:t>These are sentences that contain more than one statement </a:t>
            </a:r>
            <a:r>
              <a:rPr lang="en-US" sz="2400" dirty="0" err="1"/>
              <a:t>i.e</a:t>
            </a:r>
            <a:r>
              <a:rPr lang="en-US" sz="2400" dirty="0"/>
              <a:t> verb.</a:t>
            </a:r>
            <a:endParaRPr lang="en-US" dirty="0"/>
          </a:p>
          <a:p>
            <a:r>
              <a:rPr lang="en-US" sz="2400" dirty="0"/>
              <a:t>The question tag will be provided to the subject statement.</a:t>
            </a:r>
            <a:endParaRPr lang="en-US" dirty="0"/>
          </a:p>
          <a:p>
            <a:r>
              <a:rPr lang="en-US" sz="2400" dirty="0">
                <a:solidFill>
                  <a:schemeClr val="accent6">
                    <a:lumMod val="50000"/>
                  </a:schemeClr>
                </a:solidFill>
              </a:rPr>
              <a:t>Examples:</a:t>
            </a:r>
            <a:endParaRPr lang="en-US" dirty="0">
              <a:solidFill>
                <a:schemeClr val="accent6">
                  <a:lumMod val="50000"/>
                </a:schemeClr>
              </a:solidFill>
            </a:endParaRPr>
          </a:p>
          <a:p>
            <a:pPr lvl="0"/>
            <a:r>
              <a:rPr lang="en-US" sz="2400" b="1" u="sng" dirty="0">
                <a:solidFill>
                  <a:schemeClr val="accent6">
                    <a:lumMod val="50000"/>
                  </a:schemeClr>
                </a:solidFill>
              </a:rPr>
              <a:t>You said that </a:t>
            </a:r>
            <a:r>
              <a:rPr lang="en-US" sz="2400" dirty="0"/>
              <a:t>he had gone to school, didn’t you?</a:t>
            </a:r>
            <a:endParaRPr lang="en-US" dirty="0"/>
          </a:p>
          <a:p>
            <a:pPr lvl="0"/>
            <a:r>
              <a:rPr lang="en-US" sz="2400" b="1" u="sng" dirty="0">
                <a:solidFill>
                  <a:schemeClr val="accent6">
                    <a:lumMod val="50000"/>
                  </a:schemeClr>
                </a:solidFill>
              </a:rPr>
              <a:t>You disagreed that </a:t>
            </a:r>
            <a:r>
              <a:rPr lang="en-US" sz="2400" dirty="0"/>
              <a:t>we had seen many animals, didn’t you?</a:t>
            </a:r>
            <a:endParaRPr lang="en-US" dirty="0"/>
          </a:p>
          <a:p>
            <a:pPr lvl="0"/>
            <a:r>
              <a:rPr lang="en-US" sz="2400" b="1" u="sng" dirty="0">
                <a:solidFill>
                  <a:schemeClr val="accent6">
                    <a:lumMod val="50000"/>
                  </a:schemeClr>
                </a:solidFill>
              </a:rPr>
              <a:t>He says that</a:t>
            </a:r>
            <a:r>
              <a:rPr lang="en-US" sz="2400" dirty="0">
                <a:solidFill>
                  <a:schemeClr val="accent6">
                    <a:lumMod val="50000"/>
                  </a:schemeClr>
                </a:solidFill>
              </a:rPr>
              <a:t> </a:t>
            </a:r>
            <a:r>
              <a:rPr lang="en-US" sz="2400" dirty="0"/>
              <a:t>we have to pay all money, doesn’t he?</a:t>
            </a:r>
            <a:endParaRPr lang="en-US" dirty="0"/>
          </a:p>
          <a:p>
            <a:pPr lvl="0"/>
            <a:r>
              <a:rPr lang="en-US" sz="2400" b="1" u="sng" dirty="0">
                <a:solidFill>
                  <a:schemeClr val="accent6">
                    <a:lumMod val="50000"/>
                  </a:schemeClr>
                </a:solidFill>
              </a:rPr>
              <a:t>He complains that</a:t>
            </a:r>
            <a:r>
              <a:rPr lang="en-US" sz="2400" dirty="0">
                <a:solidFill>
                  <a:schemeClr val="accent6">
                    <a:lumMod val="50000"/>
                  </a:schemeClr>
                </a:solidFill>
              </a:rPr>
              <a:t> </a:t>
            </a:r>
            <a:r>
              <a:rPr lang="en-US" sz="2400" dirty="0"/>
              <a:t>the pupils have failed their exam, doesn’t he? </a:t>
            </a:r>
            <a:endParaRPr lang="en-US" dirty="0"/>
          </a:p>
        </p:txBody>
      </p:sp>
    </p:spTree>
    <p:extLst>
      <p:ext uri="{BB962C8B-B14F-4D97-AF65-F5344CB8AC3E}">
        <p14:creationId xmlns:p14="http://schemas.microsoft.com/office/powerpoint/2010/main" val="42477318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676401"/>
            <a:ext cx="8839200" cy="4524315"/>
          </a:xfrm>
          <a:prstGeom prst="rect">
            <a:avLst/>
          </a:prstGeom>
        </p:spPr>
        <p:txBody>
          <a:bodyPr wrap="square">
            <a:spAutoFit/>
          </a:bodyPr>
          <a:lstStyle/>
          <a:p>
            <a:r>
              <a:rPr lang="en-US" sz="3600" b="1" u="sng" dirty="0">
                <a:solidFill>
                  <a:schemeClr val="accent6">
                    <a:lumMod val="50000"/>
                  </a:schemeClr>
                </a:solidFill>
              </a:rPr>
              <a:t>NOTE:</a:t>
            </a:r>
            <a:endParaRPr lang="en-US" sz="2800" dirty="0">
              <a:solidFill>
                <a:schemeClr val="accent6">
                  <a:lumMod val="50000"/>
                </a:schemeClr>
              </a:solidFill>
            </a:endParaRPr>
          </a:p>
          <a:p>
            <a:pPr marL="342900" indent="-342900">
              <a:buFont typeface="Wingdings" pitchFamily="2" charset="2"/>
              <a:buChar char="Ø"/>
            </a:pPr>
            <a:r>
              <a:rPr lang="en-US" sz="2800" dirty="0"/>
              <a:t>When writing question tags pay attention to the agreement of tenses in both the statement and question tag.</a:t>
            </a:r>
            <a:endParaRPr lang="en-US" sz="2000" dirty="0"/>
          </a:p>
          <a:p>
            <a:pPr marL="342900" indent="-342900">
              <a:buFont typeface="Wingdings" pitchFamily="2" charset="2"/>
              <a:buChar char="Ø"/>
            </a:pPr>
            <a:r>
              <a:rPr lang="en-US" sz="2800" dirty="0"/>
              <a:t>Consider the helping verb of the statement.</a:t>
            </a:r>
            <a:endParaRPr lang="en-US" sz="2000" dirty="0"/>
          </a:p>
          <a:p>
            <a:pPr marL="342900" indent="-342900">
              <a:buFont typeface="Wingdings" pitchFamily="2" charset="2"/>
              <a:buChar char="Ø"/>
            </a:pPr>
            <a:r>
              <a:rPr lang="en-US" sz="2800" dirty="0"/>
              <a:t>Put a comma after the statement.</a:t>
            </a:r>
            <a:endParaRPr lang="en-US" sz="2000" dirty="0"/>
          </a:p>
          <a:p>
            <a:pPr marL="342900" indent="-342900">
              <a:buFont typeface="Wingdings" pitchFamily="2" charset="2"/>
              <a:buChar char="Ø"/>
            </a:pPr>
            <a:r>
              <a:rPr lang="en-US" sz="2800" dirty="0"/>
              <a:t>Start the question tag with a small letter.</a:t>
            </a:r>
            <a:endParaRPr lang="en-US" sz="2000" dirty="0"/>
          </a:p>
          <a:p>
            <a:pPr marL="342900" indent="-342900">
              <a:buFont typeface="Wingdings" pitchFamily="2" charset="2"/>
              <a:buChar char="Ø"/>
            </a:pPr>
            <a:r>
              <a:rPr lang="en-US" sz="2800" dirty="0"/>
              <a:t>Put a question mark at the end of the question tag.</a:t>
            </a:r>
            <a:endParaRPr lang="en-US" sz="2000" dirty="0"/>
          </a:p>
          <a:p>
            <a:pPr marL="342900" indent="-342900">
              <a:buFont typeface="Wingdings" pitchFamily="2" charset="2"/>
              <a:buChar char="Ø"/>
            </a:pPr>
            <a:r>
              <a:rPr lang="en-US" sz="2800" dirty="0"/>
              <a:t>Always use the correct short form of the tag. </a:t>
            </a:r>
            <a:endParaRPr lang="en-US" sz="2000" dirty="0"/>
          </a:p>
          <a:p>
            <a:pPr marL="342900" indent="-342900">
              <a:buFont typeface="Wingdings" pitchFamily="2" charset="2"/>
              <a:buChar char="Ø"/>
            </a:pPr>
            <a:r>
              <a:rPr lang="en-US" sz="2800" dirty="0"/>
              <a:t>Mind spellings.</a:t>
            </a:r>
            <a:endParaRPr lang="en-US" sz="2000" dirty="0"/>
          </a:p>
        </p:txBody>
      </p:sp>
      <p:sp>
        <p:nvSpPr>
          <p:cNvPr id="3" name="Rectangle 2"/>
          <p:cNvSpPr/>
          <p:nvPr/>
        </p:nvSpPr>
        <p:spPr>
          <a:xfrm>
            <a:off x="1752600" y="304801"/>
            <a:ext cx="8839200" cy="954107"/>
          </a:xfrm>
          <a:prstGeom prst="rect">
            <a:avLst/>
          </a:prstGeom>
        </p:spPr>
        <p:txBody>
          <a:bodyPr wrap="square">
            <a:spAutoFit/>
          </a:bodyPr>
          <a:lstStyle/>
          <a:p>
            <a:r>
              <a:rPr lang="en-US" sz="2800" dirty="0"/>
              <a:t>The underlined parts indicate the subject statement of the sentence.</a:t>
            </a:r>
          </a:p>
        </p:txBody>
      </p:sp>
    </p:spTree>
    <p:extLst>
      <p:ext uri="{BB962C8B-B14F-4D97-AF65-F5344CB8AC3E}">
        <p14:creationId xmlns:p14="http://schemas.microsoft.com/office/powerpoint/2010/main" val="1195272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0"/>
            <a:ext cx="8915400" cy="5878532"/>
          </a:xfrm>
          <a:prstGeom prst="rect">
            <a:avLst/>
          </a:prstGeom>
        </p:spPr>
        <p:txBody>
          <a:bodyPr wrap="square">
            <a:spAutoFit/>
          </a:bodyPr>
          <a:lstStyle/>
          <a:p>
            <a:r>
              <a:rPr lang="en-US" sz="3600" b="1" u="sng" dirty="0">
                <a:solidFill>
                  <a:schemeClr val="accent6">
                    <a:lumMod val="50000"/>
                  </a:schemeClr>
                </a:solidFill>
              </a:rPr>
              <a:t>Why pupils fail question tags.</a:t>
            </a:r>
            <a:endParaRPr lang="en-US" sz="3600" dirty="0">
              <a:solidFill>
                <a:schemeClr val="accent6">
                  <a:lumMod val="50000"/>
                </a:schemeClr>
              </a:solidFill>
            </a:endParaRPr>
          </a:p>
          <a:p>
            <a:pPr lvl="0"/>
            <a:r>
              <a:rPr lang="en-US" sz="2800" dirty="0"/>
              <a:t>Poor model speakers.</a:t>
            </a:r>
          </a:p>
          <a:p>
            <a:pPr lvl="0"/>
            <a:r>
              <a:rPr lang="en-US" sz="2800" dirty="0"/>
              <a:t>Poor understanding of English tenses.</a:t>
            </a:r>
          </a:p>
          <a:p>
            <a:pPr lvl="0"/>
            <a:r>
              <a:rPr lang="en-US" sz="2800" dirty="0"/>
              <a:t>Failure to distinguish between positive and negative statements.</a:t>
            </a:r>
          </a:p>
          <a:p>
            <a:pPr lvl="0"/>
            <a:r>
              <a:rPr lang="en-US" sz="2800" dirty="0"/>
              <a:t>Failure to identify the correct helping verb.</a:t>
            </a:r>
          </a:p>
          <a:p>
            <a:pPr lvl="0"/>
            <a:r>
              <a:rPr lang="en-US" sz="2800" dirty="0"/>
              <a:t>High affinity to common mistakes.</a:t>
            </a:r>
          </a:p>
          <a:p>
            <a:pPr lvl="0"/>
            <a:r>
              <a:rPr lang="en-US" sz="2800" dirty="0"/>
              <a:t>Confusion in pronouns.</a:t>
            </a:r>
            <a:endParaRPr lang="en-US" sz="2400" dirty="0"/>
          </a:p>
          <a:p>
            <a:r>
              <a:rPr lang="en-US" sz="2400" dirty="0"/>
              <a:t> </a:t>
            </a:r>
          </a:p>
          <a:p>
            <a:r>
              <a:rPr lang="en-US" sz="3600" b="1" u="sng" dirty="0">
                <a:solidFill>
                  <a:schemeClr val="accent6">
                    <a:lumMod val="50000"/>
                  </a:schemeClr>
                </a:solidFill>
              </a:rPr>
              <a:t>Solutions </a:t>
            </a:r>
            <a:endParaRPr lang="en-US" sz="3600" dirty="0">
              <a:solidFill>
                <a:schemeClr val="accent6">
                  <a:lumMod val="50000"/>
                </a:schemeClr>
              </a:solidFill>
            </a:endParaRPr>
          </a:p>
          <a:p>
            <a:pPr lvl="0"/>
            <a:r>
              <a:rPr lang="en-US" sz="2800" dirty="0"/>
              <a:t>Always follow the laid down rules.</a:t>
            </a:r>
          </a:p>
          <a:p>
            <a:pPr lvl="0"/>
            <a:r>
              <a:rPr lang="en-US" sz="2800" dirty="0"/>
              <a:t>Do practice in answering question tags.</a:t>
            </a:r>
          </a:p>
          <a:p>
            <a:pPr lvl="0"/>
            <a:r>
              <a:rPr lang="en-US" sz="2800" dirty="0"/>
              <a:t>Consult where problems emerge. </a:t>
            </a:r>
          </a:p>
        </p:txBody>
      </p:sp>
    </p:spTree>
    <p:extLst>
      <p:ext uri="{BB962C8B-B14F-4D97-AF65-F5344CB8AC3E}">
        <p14:creationId xmlns:p14="http://schemas.microsoft.com/office/powerpoint/2010/main" val="12902295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94637"/>
            <a:ext cx="9753600" cy="5940088"/>
          </a:xfrm>
          <a:prstGeom prst="rect">
            <a:avLst/>
          </a:prstGeom>
        </p:spPr>
        <p:txBody>
          <a:bodyPr wrap="square">
            <a:spAutoFit/>
          </a:bodyPr>
          <a:lstStyle/>
          <a:p>
            <a:r>
              <a:rPr lang="en-US" sz="2800" b="1" u="sng" dirty="0">
                <a:solidFill>
                  <a:schemeClr val="accent6">
                    <a:lumMod val="50000"/>
                  </a:schemeClr>
                </a:solidFill>
              </a:rPr>
              <a:t>Summary of basic rules to question tags </a:t>
            </a:r>
            <a:endParaRPr lang="en-US" sz="2800" dirty="0">
              <a:solidFill>
                <a:schemeClr val="accent6">
                  <a:lumMod val="50000"/>
                </a:schemeClr>
              </a:solidFill>
            </a:endParaRPr>
          </a:p>
          <a:p>
            <a:pPr lvl="0"/>
            <a:r>
              <a:rPr lang="en-US" sz="2200" dirty="0"/>
              <a:t>If the sentence is positive, the question tag is negative and the answer tag positive </a:t>
            </a:r>
            <a:r>
              <a:rPr lang="en-US" sz="2200" dirty="0" err="1"/>
              <a:t>e.g</a:t>
            </a:r>
            <a:endParaRPr lang="en-US" sz="2200" dirty="0"/>
          </a:p>
          <a:p>
            <a:pPr lvl="0"/>
            <a:r>
              <a:rPr lang="en-US" sz="2200" dirty="0"/>
              <a:t>	</a:t>
            </a:r>
            <a:r>
              <a:rPr lang="en-US" sz="2200" dirty="0" err="1"/>
              <a:t>Winstella</a:t>
            </a:r>
            <a:r>
              <a:rPr lang="en-US" sz="2200" dirty="0"/>
              <a:t> is a polite girl, isn’t she? Yes, she is.</a:t>
            </a:r>
          </a:p>
          <a:p>
            <a:r>
              <a:rPr lang="en-US" sz="2200" dirty="0"/>
              <a:t> </a:t>
            </a:r>
          </a:p>
          <a:p>
            <a:pPr lvl="0"/>
            <a:r>
              <a:rPr lang="en-US" sz="2200" dirty="0"/>
              <a:t>If the sentence is negative, the question is positive and the answer tag negative </a:t>
            </a:r>
            <a:r>
              <a:rPr lang="en-US" sz="2200" dirty="0" err="1"/>
              <a:t>e.g</a:t>
            </a:r>
            <a:r>
              <a:rPr lang="en-US" sz="2200" dirty="0"/>
              <a:t> </a:t>
            </a:r>
          </a:p>
          <a:p>
            <a:pPr lvl="0"/>
            <a:r>
              <a:rPr lang="en-US" sz="2200" dirty="0"/>
              <a:t>	Darius has no friends, has she? No, she hasn’t. </a:t>
            </a:r>
          </a:p>
          <a:p>
            <a:r>
              <a:rPr lang="en-US" sz="2200" dirty="0"/>
              <a:t> </a:t>
            </a:r>
          </a:p>
          <a:p>
            <a:pPr lvl="0"/>
            <a:r>
              <a:rPr lang="en-US" sz="2200" dirty="0"/>
              <a:t>The tense of the tag generally corresponds to the tense of the statement </a:t>
            </a:r>
            <a:r>
              <a:rPr lang="en-US" sz="2200" dirty="0" err="1"/>
              <a:t>e.g</a:t>
            </a:r>
            <a:r>
              <a:rPr lang="en-US" sz="2200" dirty="0"/>
              <a:t> </a:t>
            </a:r>
          </a:p>
          <a:p>
            <a:pPr lvl="0"/>
            <a:r>
              <a:rPr lang="en-US" sz="2200" dirty="0"/>
              <a:t>	</a:t>
            </a:r>
            <a:r>
              <a:rPr lang="en-US" sz="2200" dirty="0" err="1"/>
              <a:t>Ambogo</a:t>
            </a:r>
            <a:r>
              <a:rPr lang="en-US" sz="2200" dirty="0"/>
              <a:t> is a pretty girl, was she? Wrong.</a:t>
            </a:r>
          </a:p>
          <a:p>
            <a:r>
              <a:rPr lang="en-US" sz="2200" dirty="0"/>
              <a:t> </a:t>
            </a:r>
          </a:p>
          <a:p>
            <a:pPr lvl="0"/>
            <a:r>
              <a:rPr lang="en-US" sz="2200" dirty="0"/>
              <a:t>Need and dare used in positive statement are not included in the tag e.g.</a:t>
            </a:r>
          </a:p>
          <a:p>
            <a:pPr lvl="0"/>
            <a:r>
              <a:rPr lang="en-US" sz="2200" dirty="0"/>
              <a:t>	You need to work hard this year, don’t you?</a:t>
            </a:r>
          </a:p>
          <a:p>
            <a:pPr lvl="0"/>
            <a:r>
              <a:rPr lang="en-US" sz="2200" dirty="0"/>
              <a:t>	She dared to shout at the teacher, didn’t she?</a:t>
            </a:r>
          </a:p>
          <a:p>
            <a:r>
              <a:rPr lang="en-US" sz="2200" dirty="0"/>
              <a:t> </a:t>
            </a:r>
          </a:p>
          <a:p>
            <a:pPr lvl="0"/>
            <a:r>
              <a:rPr lang="en-US" sz="2200" dirty="0"/>
              <a:t>Notice the use of question for personal pronoun I, the first person singular e.g.</a:t>
            </a:r>
          </a:p>
          <a:p>
            <a:pPr lvl="0"/>
            <a:r>
              <a:rPr lang="en-US" sz="2200" dirty="0"/>
              <a:t>	I am too early, am I? </a:t>
            </a:r>
          </a:p>
        </p:txBody>
      </p:sp>
    </p:spTree>
    <p:extLst>
      <p:ext uri="{BB962C8B-B14F-4D97-AF65-F5344CB8AC3E}">
        <p14:creationId xmlns:p14="http://schemas.microsoft.com/office/powerpoint/2010/main" val="16038545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991600" cy="6247864"/>
          </a:xfrm>
          <a:prstGeom prst="rect">
            <a:avLst/>
          </a:prstGeom>
        </p:spPr>
        <p:txBody>
          <a:bodyPr wrap="square">
            <a:spAutoFit/>
          </a:bodyPr>
          <a:lstStyle/>
          <a:p>
            <a:r>
              <a:rPr lang="en-US" sz="2400" b="1" u="sng" dirty="0">
                <a:solidFill>
                  <a:schemeClr val="accent6">
                    <a:lumMod val="50000"/>
                  </a:schemeClr>
                </a:solidFill>
              </a:rPr>
              <a:t>QUESTION MARK (?)</a:t>
            </a:r>
            <a:endParaRPr lang="en-US" sz="2400" b="1" dirty="0">
              <a:solidFill>
                <a:schemeClr val="accent6">
                  <a:lumMod val="50000"/>
                </a:schemeClr>
              </a:solidFill>
            </a:endParaRPr>
          </a:p>
          <a:p>
            <a:pPr lvl="0"/>
            <a:r>
              <a:rPr lang="en-US" sz="2200" dirty="0"/>
              <a:t>Is put at the end of a direct question e.g. </a:t>
            </a:r>
          </a:p>
          <a:p>
            <a:pPr lvl="0"/>
            <a:r>
              <a:rPr lang="en-US" sz="2200" dirty="0" err="1"/>
              <a:t>Praxides</a:t>
            </a:r>
            <a:r>
              <a:rPr lang="en-US" sz="2200" dirty="0"/>
              <a:t>, have you just come in?</a:t>
            </a:r>
          </a:p>
          <a:p>
            <a:pPr lvl="0"/>
            <a:r>
              <a:rPr lang="en-US" sz="2200" dirty="0"/>
              <a:t>When did </a:t>
            </a:r>
            <a:r>
              <a:rPr lang="en-US" sz="2200" dirty="0" err="1"/>
              <a:t>Munyao</a:t>
            </a:r>
            <a:r>
              <a:rPr lang="en-US" sz="2200" dirty="0"/>
              <a:t> arrive?</a:t>
            </a:r>
          </a:p>
          <a:p>
            <a:r>
              <a:rPr lang="en-US" sz="2200" dirty="0"/>
              <a:t> </a:t>
            </a:r>
          </a:p>
          <a:p>
            <a:r>
              <a:rPr lang="en-US" sz="2400" b="1" u="sng" dirty="0">
                <a:solidFill>
                  <a:schemeClr val="accent6">
                    <a:lumMod val="50000"/>
                  </a:schemeClr>
                </a:solidFill>
              </a:rPr>
              <a:t>COLON (:) </a:t>
            </a:r>
            <a:endParaRPr lang="en-US" sz="2400" b="1" dirty="0">
              <a:solidFill>
                <a:schemeClr val="accent6">
                  <a:lumMod val="50000"/>
                </a:schemeClr>
              </a:solidFill>
            </a:endParaRPr>
          </a:p>
          <a:p>
            <a:pPr lvl="0"/>
            <a:r>
              <a:rPr lang="en-US" sz="2200" u="sng" dirty="0"/>
              <a:t>1. Used to introduce a list of items especially after words such as namely, these, the following </a:t>
            </a:r>
            <a:r>
              <a:rPr lang="en-US" sz="2200" u="sng" dirty="0" err="1"/>
              <a:t>e.g</a:t>
            </a:r>
            <a:r>
              <a:rPr lang="en-US" sz="2200" u="sng" dirty="0"/>
              <a:t> </a:t>
            </a:r>
          </a:p>
          <a:p>
            <a:pPr marL="742950" lvl="1" indent="-285750">
              <a:buFont typeface="Arial" pitchFamily="34" charset="0"/>
              <a:buChar char="•"/>
            </a:pPr>
            <a:r>
              <a:rPr lang="en-US" sz="2200" dirty="0"/>
              <a:t>The following candidates have been earmarked for awards:</a:t>
            </a:r>
          </a:p>
          <a:p>
            <a:pPr marL="285750" indent="-285750">
              <a:buFont typeface="Wingdings" pitchFamily="2" charset="2"/>
              <a:buChar char="Ø"/>
            </a:pPr>
            <a:r>
              <a:rPr lang="en-US" sz="2200" dirty="0"/>
              <a:t>Genevieve.</a:t>
            </a:r>
          </a:p>
          <a:p>
            <a:pPr marL="285750" indent="-285750">
              <a:buFont typeface="Wingdings" pitchFamily="2" charset="2"/>
              <a:buChar char="Ø"/>
            </a:pPr>
            <a:r>
              <a:rPr lang="en-US" sz="2200" dirty="0"/>
              <a:t>Mildred </a:t>
            </a:r>
          </a:p>
          <a:p>
            <a:pPr marL="285750" indent="-285750">
              <a:buFont typeface="Wingdings" pitchFamily="2" charset="2"/>
              <a:buChar char="Ø"/>
            </a:pPr>
            <a:r>
              <a:rPr lang="en-US" sz="2200" dirty="0"/>
              <a:t>Benson </a:t>
            </a:r>
            <a:r>
              <a:rPr lang="en-US" sz="2200" dirty="0" err="1"/>
              <a:t>Mwangi</a:t>
            </a:r>
            <a:r>
              <a:rPr lang="en-US" sz="2200" dirty="0"/>
              <a:t> </a:t>
            </a:r>
          </a:p>
          <a:p>
            <a:pPr marL="742950" lvl="1" indent="-285750">
              <a:buFont typeface="Arial" pitchFamily="34" charset="0"/>
              <a:buChar char="•"/>
            </a:pPr>
            <a:r>
              <a:rPr lang="en-US" sz="2200" dirty="0"/>
              <a:t>Write a composition on one of these topic: </a:t>
            </a:r>
          </a:p>
          <a:p>
            <a:pPr marL="285750" indent="-285750">
              <a:buFont typeface="Wingdings" pitchFamily="2" charset="2"/>
              <a:buChar char="Ø"/>
            </a:pPr>
            <a:r>
              <a:rPr lang="en-US" sz="2200" dirty="0"/>
              <a:t>My garden.</a:t>
            </a:r>
          </a:p>
          <a:p>
            <a:pPr marL="285750" indent="-285750">
              <a:buFont typeface="Wingdings" pitchFamily="2" charset="2"/>
              <a:buChar char="Ø"/>
            </a:pPr>
            <a:r>
              <a:rPr lang="en-US" sz="2200" dirty="0"/>
              <a:t>Importance of trees. </a:t>
            </a:r>
          </a:p>
          <a:p>
            <a:pPr lvl="0"/>
            <a:r>
              <a:rPr lang="en-US" sz="2200" u="sng" dirty="0"/>
              <a:t>2. Used to illustrate, explain or restate the proceeding information </a:t>
            </a:r>
            <a:r>
              <a:rPr lang="en-US" sz="2200" u="sng" dirty="0" err="1"/>
              <a:t>e.g</a:t>
            </a:r>
            <a:endParaRPr lang="en-US" sz="2200" u="sng" dirty="0"/>
          </a:p>
          <a:p>
            <a:pPr marL="285750" indent="-285750">
              <a:buFont typeface="Wingdings" pitchFamily="2" charset="2"/>
              <a:buChar char="Ø"/>
            </a:pPr>
            <a:r>
              <a:rPr lang="en-US" sz="2200" dirty="0"/>
              <a:t>It was obvious that </a:t>
            </a:r>
            <a:r>
              <a:rPr lang="en-US" sz="2200" dirty="0" err="1"/>
              <a:t>Bakala</a:t>
            </a:r>
            <a:r>
              <a:rPr lang="en-US" sz="2200" dirty="0"/>
              <a:t> had stolen the sugar: he had grains of sugar on the sides of his mouth.</a:t>
            </a:r>
          </a:p>
        </p:txBody>
      </p:sp>
    </p:spTree>
    <p:extLst>
      <p:ext uri="{BB962C8B-B14F-4D97-AF65-F5344CB8AC3E}">
        <p14:creationId xmlns:p14="http://schemas.microsoft.com/office/powerpoint/2010/main" val="26292941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0"/>
            <a:ext cx="8991600" cy="7201972"/>
          </a:xfrm>
          <a:prstGeom prst="rect">
            <a:avLst/>
          </a:prstGeom>
        </p:spPr>
        <p:txBody>
          <a:bodyPr wrap="square">
            <a:spAutoFit/>
          </a:bodyPr>
          <a:lstStyle/>
          <a:p>
            <a:pPr lvl="0"/>
            <a:r>
              <a:rPr lang="en-US" sz="2200" dirty="0"/>
              <a:t>Although everyone and everybody are singular they are treated as plural, for the purpose of the tag as both take they </a:t>
            </a:r>
            <a:r>
              <a:rPr lang="en-US" sz="2200" dirty="0" err="1"/>
              <a:t>e.g</a:t>
            </a:r>
            <a:endParaRPr lang="en-US" sz="2200" dirty="0"/>
          </a:p>
          <a:p>
            <a:pPr lvl="0"/>
            <a:r>
              <a:rPr lang="en-US" sz="2200" dirty="0"/>
              <a:t>	Everybody can’t get top marks, can they?  </a:t>
            </a:r>
          </a:p>
          <a:p>
            <a:r>
              <a:rPr lang="en-US" sz="2200" dirty="0"/>
              <a:t> </a:t>
            </a:r>
          </a:p>
          <a:p>
            <a:pPr lvl="0"/>
            <a:r>
              <a:rPr lang="en-US" sz="2200" dirty="0"/>
              <a:t>If a statement lacks a helping verb from the do family (do, does, don’t and doesn’t) </a:t>
            </a:r>
            <a:r>
              <a:rPr lang="en-US" sz="2200" dirty="0" err="1"/>
              <a:t>e.g</a:t>
            </a:r>
            <a:r>
              <a:rPr lang="en-US" sz="2200" dirty="0"/>
              <a:t> </a:t>
            </a:r>
          </a:p>
          <a:p>
            <a:pPr lvl="0"/>
            <a:r>
              <a:rPr lang="en-US" sz="2200" dirty="0"/>
              <a:t>	David used to be quite a good tennis player, didn’t he? Yes, he 	was. </a:t>
            </a:r>
          </a:p>
          <a:p>
            <a:r>
              <a:rPr lang="en-US" sz="2200" dirty="0"/>
              <a:t> </a:t>
            </a:r>
          </a:p>
          <a:p>
            <a:pPr lvl="0"/>
            <a:r>
              <a:rPr lang="en-US" sz="2200" dirty="0"/>
              <a:t>Words like; None, little, few, never, hardly, rarely, seldom, scarcely, no, nothing, </a:t>
            </a:r>
            <a:r>
              <a:rPr lang="en-US" sz="2200" dirty="0" err="1"/>
              <a:t>etc</a:t>
            </a:r>
            <a:r>
              <a:rPr lang="en-US" sz="2200" dirty="0"/>
              <a:t> are treated as negative </a:t>
            </a:r>
            <a:r>
              <a:rPr lang="en-US" sz="2200" dirty="0" err="1"/>
              <a:t>e.g</a:t>
            </a:r>
            <a:endParaRPr lang="en-US" sz="2200" dirty="0"/>
          </a:p>
          <a:p>
            <a:pPr lvl="0"/>
            <a:r>
              <a:rPr lang="en-US" sz="2200" dirty="0"/>
              <a:t>	We seldom play games nowadays, do we?</a:t>
            </a:r>
          </a:p>
          <a:p>
            <a:r>
              <a:rPr lang="en-US" sz="2200" dirty="0"/>
              <a:t> </a:t>
            </a:r>
          </a:p>
          <a:p>
            <a:pPr lvl="0"/>
            <a:r>
              <a:rPr lang="en-US" sz="2200" dirty="0"/>
              <a:t>Imperative statements (commands, orders, wishes or requests) takers shall, will, don’t and also negative tag. </a:t>
            </a:r>
            <a:r>
              <a:rPr lang="en-US" sz="2200" dirty="0" err="1"/>
              <a:t>e.g</a:t>
            </a:r>
            <a:endParaRPr lang="en-US" sz="2200" dirty="0"/>
          </a:p>
          <a:p>
            <a:pPr lvl="0"/>
            <a:r>
              <a:rPr lang="en-US" sz="2200" dirty="0"/>
              <a:t>	Pass me that newspaper, will you?</a:t>
            </a:r>
          </a:p>
          <a:p>
            <a:pPr lvl="0"/>
            <a:r>
              <a:rPr lang="en-US" sz="2200" dirty="0"/>
              <a:t>	Let us have a game of </a:t>
            </a:r>
            <a:r>
              <a:rPr lang="en-US" sz="2200" dirty="0" err="1"/>
              <a:t>ajua</a:t>
            </a:r>
            <a:r>
              <a:rPr lang="en-US" sz="2200" dirty="0"/>
              <a:t>, shall we?</a:t>
            </a:r>
          </a:p>
          <a:p>
            <a:r>
              <a:rPr lang="en-US" sz="2200" dirty="0"/>
              <a:t> </a:t>
            </a:r>
          </a:p>
          <a:p>
            <a:pPr lvl="0"/>
            <a:r>
              <a:rPr lang="en-US" sz="2200" dirty="0"/>
              <a:t>If a statement has two actions the emphasis is put first action </a:t>
            </a:r>
            <a:r>
              <a:rPr lang="en-US" sz="2200" dirty="0" err="1"/>
              <a:t>e.g</a:t>
            </a:r>
            <a:r>
              <a:rPr lang="en-US" sz="2200" dirty="0"/>
              <a:t> </a:t>
            </a:r>
          </a:p>
          <a:p>
            <a:pPr lvl="0"/>
            <a:r>
              <a:rPr lang="en-US" sz="2200" dirty="0"/>
              <a:t>You said that my shirt has no buttons, didn’t you? </a:t>
            </a:r>
          </a:p>
          <a:p>
            <a:r>
              <a:rPr lang="en-US" sz="2200" dirty="0"/>
              <a:t> </a:t>
            </a:r>
          </a:p>
          <a:p>
            <a:r>
              <a:rPr lang="en-US" sz="2200" dirty="0"/>
              <a:t> </a:t>
            </a:r>
          </a:p>
        </p:txBody>
      </p:sp>
    </p:spTree>
    <p:extLst>
      <p:ext uri="{BB962C8B-B14F-4D97-AF65-F5344CB8AC3E}">
        <p14:creationId xmlns:p14="http://schemas.microsoft.com/office/powerpoint/2010/main" val="1666050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991600" cy="6740307"/>
          </a:xfrm>
          <a:prstGeom prst="rect">
            <a:avLst/>
          </a:prstGeom>
        </p:spPr>
        <p:txBody>
          <a:bodyPr wrap="square">
            <a:spAutoFit/>
          </a:bodyPr>
          <a:lstStyle/>
          <a:p>
            <a:r>
              <a:rPr lang="en-US" sz="2400" b="1" u="sng" dirty="0">
                <a:solidFill>
                  <a:schemeClr val="accent6">
                    <a:lumMod val="50000"/>
                  </a:schemeClr>
                </a:solidFill>
              </a:rPr>
              <a:t>Work to do.</a:t>
            </a:r>
            <a:endParaRPr lang="en-US" sz="2400" b="1" dirty="0">
              <a:solidFill>
                <a:schemeClr val="accent6">
                  <a:lumMod val="50000"/>
                </a:schemeClr>
              </a:solidFill>
            </a:endParaRPr>
          </a:p>
          <a:p>
            <a:pPr lvl="0"/>
            <a:r>
              <a:rPr lang="en-US" sz="2400" dirty="0"/>
              <a:t>I ought to be early for the meeting, isn’t it? _______. (Give the answer tag)</a:t>
            </a:r>
          </a:p>
          <a:p>
            <a:pPr lvl="0"/>
            <a:r>
              <a:rPr lang="en-US" sz="2400" dirty="0"/>
              <a:t>I hardly ever see him, _____ ? </a:t>
            </a:r>
          </a:p>
          <a:p>
            <a:pPr lvl="0"/>
            <a:r>
              <a:rPr lang="en-US" sz="2400" dirty="0"/>
              <a:t>She is such a smart girl, ______?</a:t>
            </a:r>
          </a:p>
          <a:p>
            <a:pPr lvl="0"/>
            <a:r>
              <a:rPr lang="en-US" sz="2400" dirty="0"/>
              <a:t>You said that my shirt has no buttons, ________?</a:t>
            </a:r>
          </a:p>
          <a:p>
            <a:pPr lvl="0"/>
            <a:r>
              <a:rPr lang="en-US" sz="2400" dirty="0"/>
              <a:t>Let us go see the teacher, ________?</a:t>
            </a:r>
          </a:p>
          <a:p>
            <a:endParaRPr lang="en-US" sz="2000" dirty="0"/>
          </a:p>
          <a:p>
            <a:r>
              <a:rPr lang="en-US" sz="2400" b="1" u="sng" dirty="0">
                <a:solidFill>
                  <a:schemeClr val="accent6">
                    <a:lumMod val="50000"/>
                  </a:schemeClr>
                </a:solidFill>
              </a:rPr>
              <a:t>AFFIXES</a:t>
            </a:r>
            <a:r>
              <a:rPr lang="en-US" sz="2400" u="sng" dirty="0">
                <a:solidFill>
                  <a:schemeClr val="accent6">
                    <a:lumMod val="50000"/>
                  </a:schemeClr>
                </a:solidFill>
              </a:rPr>
              <a:t> </a:t>
            </a:r>
            <a:endParaRPr lang="en-US" sz="2400" dirty="0">
              <a:solidFill>
                <a:schemeClr val="accent6">
                  <a:lumMod val="50000"/>
                </a:schemeClr>
              </a:solidFill>
            </a:endParaRPr>
          </a:p>
          <a:p>
            <a:pPr lvl="0"/>
            <a:r>
              <a:rPr lang="en-US" sz="2400" dirty="0"/>
              <a:t>These are words or letters that are attached to stem or base of given words in English to come up with new words.</a:t>
            </a:r>
          </a:p>
          <a:p>
            <a:pPr lvl="0"/>
            <a:r>
              <a:rPr lang="en-US" sz="2400" dirty="0"/>
              <a:t>Affixes may occasionally be words making sense or meaning but most of them are not independent and therefore need attachment to bring our meaning.</a:t>
            </a:r>
          </a:p>
          <a:p>
            <a:pPr lvl="0"/>
            <a:r>
              <a:rPr lang="en-US" sz="2400" dirty="0"/>
              <a:t>Affixes exist in 3 categories:-</a:t>
            </a:r>
          </a:p>
          <a:p>
            <a:r>
              <a:rPr lang="en-US" sz="2400" dirty="0" err="1"/>
              <a:t>i</a:t>
            </a:r>
            <a:r>
              <a:rPr lang="en-US" sz="2400" dirty="0"/>
              <a:t>) Prefixes </a:t>
            </a:r>
          </a:p>
          <a:p>
            <a:r>
              <a:rPr lang="en-US" sz="2400" dirty="0"/>
              <a:t>ii) Suffixes </a:t>
            </a:r>
          </a:p>
          <a:p>
            <a:r>
              <a:rPr lang="en-US" sz="2400" dirty="0"/>
              <a:t>iii) Infixes </a:t>
            </a:r>
          </a:p>
        </p:txBody>
      </p:sp>
    </p:spTree>
    <p:extLst>
      <p:ext uri="{BB962C8B-B14F-4D97-AF65-F5344CB8AC3E}">
        <p14:creationId xmlns:p14="http://schemas.microsoft.com/office/powerpoint/2010/main" val="4623464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01109"/>
            <a:ext cx="8534400" cy="6432530"/>
          </a:xfrm>
          <a:prstGeom prst="rect">
            <a:avLst/>
          </a:prstGeom>
        </p:spPr>
        <p:txBody>
          <a:bodyPr wrap="square">
            <a:spAutoFit/>
          </a:bodyPr>
          <a:lstStyle/>
          <a:p>
            <a:r>
              <a:rPr lang="en-US" sz="2000" dirty="0">
                <a:solidFill>
                  <a:schemeClr val="accent6">
                    <a:lumMod val="50000"/>
                  </a:schemeClr>
                </a:solidFill>
              </a:rPr>
              <a:t> </a:t>
            </a:r>
            <a:r>
              <a:rPr lang="en-US" sz="2800" b="1" u="sng" dirty="0">
                <a:solidFill>
                  <a:schemeClr val="accent6">
                    <a:lumMod val="50000"/>
                  </a:schemeClr>
                </a:solidFill>
              </a:rPr>
              <a:t>i) Prefix </a:t>
            </a:r>
            <a:endParaRPr lang="en-US" sz="2800" dirty="0">
              <a:solidFill>
                <a:schemeClr val="accent6">
                  <a:lumMod val="50000"/>
                </a:schemeClr>
              </a:solidFill>
            </a:endParaRPr>
          </a:p>
          <a:p>
            <a:pPr lvl="0"/>
            <a:r>
              <a:rPr lang="en-US" sz="2400" dirty="0"/>
              <a:t>Attached at the beginning of the stem or base of a given word </a:t>
            </a:r>
            <a:r>
              <a:rPr lang="en-US" sz="2400" dirty="0" err="1"/>
              <a:t>e.g</a:t>
            </a:r>
            <a:r>
              <a:rPr lang="en-US" sz="2400" dirty="0"/>
              <a:t> un + safe = unsafe</a:t>
            </a:r>
          </a:p>
          <a:p>
            <a:pPr lvl="0"/>
            <a:r>
              <a:rPr lang="en-US" sz="2400" dirty="0"/>
              <a:t>Prefixes are further categorized based on the specific meaning which changes the existing word and meaning. The following table attest to this:</a:t>
            </a:r>
          </a:p>
          <a:p>
            <a:r>
              <a:rPr lang="en-US" sz="2800" b="1" dirty="0">
                <a:solidFill>
                  <a:schemeClr val="accent6">
                    <a:lumMod val="50000"/>
                  </a:schemeClr>
                </a:solidFill>
              </a:rPr>
              <a:t>Meaning 		Prefix 		New word</a:t>
            </a:r>
            <a:endParaRPr lang="en-US" sz="2800" dirty="0">
              <a:solidFill>
                <a:schemeClr val="accent6">
                  <a:lumMod val="50000"/>
                </a:schemeClr>
              </a:solidFill>
            </a:endParaRPr>
          </a:p>
          <a:p>
            <a:pPr lvl="0"/>
            <a:r>
              <a:rPr lang="en-US" sz="2400" b="1" u="sng" dirty="0">
                <a:solidFill>
                  <a:schemeClr val="accent6">
                    <a:lumMod val="50000"/>
                  </a:schemeClr>
                </a:solidFill>
              </a:rPr>
              <a:t>Negation</a:t>
            </a:r>
            <a:r>
              <a:rPr lang="en-US" sz="2400" dirty="0"/>
              <a:t> 		anti-			Anti-apartheid</a:t>
            </a:r>
          </a:p>
          <a:p>
            <a:r>
              <a:rPr lang="en-US" sz="2400" dirty="0"/>
              <a:t>			de-			demote </a:t>
            </a:r>
          </a:p>
          <a:p>
            <a:r>
              <a:rPr lang="en-US" sz="2400" dirty="0"/>
              <a:t>			dis-			disappear </a:t>
            </a:r>
          </a:p>
          <a:p>
            <a:r>
              <a:rPr lang="en-US" sz="2400" dirty="0"/>
              <a:t>			</a:t>
            </a:r>
            <a:r>
              <a:rPr lang="en-US" sz="2400" dirty="0" err="1"/>
              <a:t>im</a:t>
            </a:r>
            <a:r>
              <a:rPr lang="en-US" sz="2400" dirty="0"/>
              <a:t>-			Impossible</a:t>
            </a:r>
          </a:p>
          <a:p>
            <a:r>
              <a:rPr lang="en-US" sz="2400" dirty="0"/>
              <a:t>			in- 			Ingenious</a:t>
            </a:r>
          </a:p>
          <a:p>
            <a:r>
              <a:rPr lang="en-US" sz="2400" dirty="0"/>
              <a:t> </a:t>
            </a:r>
          </a:p>
          <a:p>
            <a:pPr lvl="0"/>
            <a:r>
              <a:rPr lang="en-US" sz="2400" b="1" u="sng" dirty="0">
                <a:solidFill>
                  <a:srgbClr val="FF0000"/>
                </a:solidFill>
              </a:rPr>
              <a:t> </a:t>
            </a:r>
            <a:r>
              <a:rPr lang="en-US" sz="2400" b="1" u="sng" dirty="0">
                <a:solidFill>
                  <a:schemeClr val="accent6">
                    <a:lumMod val="50000"/>
                  </a:schemeClr>
                </a:solidFill>
              </a:rPr>
              <a:t>Time</a:t>
            </a:r>
            <a:r>
              <a:rPr lang="en-US" sz="2400" b="1" u="sng" dirty="0">
                <a:solidFill>
                  <a:srgbClr val="FF0000"/>
                </a:solidFill>
              </a:rPr>
              <a:t> </a:t>
            </a:r>
            <a:r>
              <a:rPr lang="en-US" sz="2400" dirty="0"/>
              <a:t>			post-			Post-natal</a:t>
            </a:r>
          </a:p>
          <a:p>
            <a:r>
              <a:rPr lang="en-US" sz="2400" dirty="0"/>
              <a:t>			un-			Unparalleled </a:t>
            </a:r>
          </a:p>
          <a:p>
            <a:r>
              <a:rPr lang="en-US" sz="2400" dirty="0"/>
              <a:t>			pre-			pre-tournament</a:t>
            </a:r>
          </a:p>
          <a:p>
            <a:r>
              <a:rPr lang="en-US" sz="2000" dirty="0"/>
              <a:t> </a:t>
            </a:r>
          </a:p>
        </p:txBody>
      </p:sp>
    </p:spTree>
    <p:extLst>
      <p:ext uri="{BB962C8B-B14F-4D97-AF65-F5344CB8AC3E}">
        <p14:creationId xmlns:p14="http://schemas.microsoft.com/office/powerpoint/2010/main" val="311010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380999"/>
            <a:ext cx="8915400" cy="6124754"/>
          </a:xfrm>
          <a:prstGeom prst="rect">
            <a:avLst/>
          </a:prstGeom>
        </p:spPr>
        <p:txBody>
          <a:bodyPr wrap="square">
            <a:spAutoFit/>
          </a:bodyPr>
          <a:lstStyle/>
          <a:p>
            <a:pPr lvl="0"/>
            <a:r>
              <a:rPr lang="en-US" sz="2800" b="1" u="sng" dirty="0">
                <a:solidFill>
                  <a:schemeClr val="accent6">
                    <a:lumMod val="50000"/>
                  </a:schemeClr>
                </a:solidFill>
              </a:rPr>
              <a:t>Number</a:t>
            </a:r>
            <a:r>
              <a:rPr lang="en-US" sz="2800" b="1" u="sng" dirty="0">
                <a:solidFill>
                  <a:srgbClr val="FF0000"/>
                </a:solidFill>
              </a:rPr>
              <a:t> </a:t>
            </a:r>
          </a:p>
          <a:p>
            <a:pPr lvl="0"/>
            <a:r>
              <a:rPr lang="en-US" sz="2800" dirty="0"/>
              <a:t>			bi-			Bi-lateral </a:t>
            </a:r>
          </a:p>
          <a:p>
            <a:r>
              <a:rPr lang="en-US" sz="2800" dirty="0"/>
              <a:t>			hyper-		Hyper-active </a:t>
            </a:r>
          </a:p>
          <a:p>
            <a:r>
              <a:rPr lang="en-US" sz="2800" dirty="0"/>
              <a:t>			semi-			Semi-circle </a:t>
            </a:r>
          </a:p>
          <a:p>
            <a:r>
              <a:rPr lang="en-US" sz="2800" dirty="0"/>
              <a:t>			sub-			Sub-standard </a:t>
            </a:r>
          </a:p>
          <a:p>
            <a:r>
              <a:rPr lang="en-US" sz="2800" dirty="0"/>
              <a:t>			under-		Under-achievers</a:t>
            </a:r>
          </a:p>
          <a:p>
            <a:r>
              <a:rPr lang="en-US" sz="2800" dirty="0"/>
              <a:t>			poly-			</a:t>
            </a:r>
            <a:r>
              <a:rPr lang="en-US" sz="2800" dirty="0" err="1"/>
              <a:t>Polyantrics</a:t>
            </a:r>
            <a:r>
              <a:rPr lang="en-US" sz="2800" dirty="0"/>
              <a:t> </a:t>
            </a:r>
          </a:p>
          <a:p>
            <a:r>
              <a:rPr lang="en-US" sz="2800" dirty="0"/>
              <a:t>			tri-			Triangle </a:t>
            </a:r>
          </a:p>
          <a:p>
            <a:r>
              <a:rPr lang="en-US" sz="2800" dirty="0"/>
              <a:t> </a:t>
            </a:r>
          </a:p>
          <a:p>
            <a:pPr lvl="0"/>
            <a:r>
              <a:rPr lang="en-US" sz="2800" b="1" u="sng" dirty="0">
                <a:solidFill>
                  <a:schemeClr val="accent6">
                    <a:lumMod val="50000"/>
                  </a:schemeClr>
                </a:solidFill>
              </a:rPr>
              <a:t>Place</a:t>
            </a:r>
            <a:r>
              <a:rPr lang="en-US" sz="2800" dirty="0"/>
              <a:t> 			</a:t>
            </a:r>
            <a:r>
              <a:rPr lang="en-US" sz="2800" dirty="0" err="1"/>
              <a:t>circum</a:t>
            </a:r>
            <a:r>
              <a:rPr lang="en-US" sz="2800" dirty="0"/>
              <a:t>-		</a:t>
            </a:r>
            <a:r>
              <a:rPr lang="en-US" sz="2800" dirty="0" err="1"/>
              <a:t>Circum</a:t>
            </a:r>
            <a:r>
              <a:rPr lang="en-US" sz="2800" dirty="0"/>
              <a:t>-vent </a:t>
            </a:r>
          </a:p>
          <a:p>
            <a:r>
              <a:rPr lang="en-US" sz="2800" dirty="0"/>
              <a:t>			ex-			exterior </a:t>
            </a:r>
          </a:p>
          <a:p>
            <a:r>
              <a:rPr lang="en-US" sz="2800" dirty="0"/>
              <a:t>			inter-			interference </a:t>
            </a:r>
          </a:p>
          <a:p>
            <a:r>
              <a:rPr lang="en-US" sz="2800" dirty="0"/>
              <a:t>			in-			ineligible</a:t>
            </a:r>
          </a:p>
          <a:p>
            <a:r>
              <a:rPr lang="en-US" sz="2800" dirty="0"/>
              <a:t>			under-		underneath </a:t>
            </a:r>
            <a:endParaRPr lang="en-US" sz="2400" dirty="0"/>
          </a:p>
        </p:txBody>
      </p:sp>
    </p:spTree>
    <p:extLst>
      <p:ext uri="{BB962C8B-B14F-4D97-AF65-F5344CB8AC3E}">
        <p14:creationId xmlns:p14="http://schemas.microsoft.com/office/powerpoint/2010/main" val="3321983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76200"/>
            <a:ext cx="8686800" cy="5755422"/>
          </a:xfrm>
          <a:prstGeom prst="rect">
            <a:avLst/>
          </a:prstGeom>
        </p:spPr>
        <p:txBody>
          <a:bodyPr wrap="square">
            <a:spAutoFit/>
          </a:bodyPr>
          <a:lstStyle/>
          <a:p>
            <a:r>
              <a:rPr lang="en-US" sz="3200" b="1" dirty="0">
                <a:solidFill>
                  <a:schemeClr val="accent6">
                    <a:lumMod val="50000"/>
                  </a:schemeClr>
                </a:solidFill>
              </a:rPr>
              <a:t>ii) </a:t>
            </a:r>
            <a:r>
              <a:rPr lang="en-US" sz="3200" b="1" u="sng" dirty="0">
                <a:solidFill>
                  <a:schemeClr val="accent6">
                    <a:lumMod val="50000"/>
                  </a:schemeClr>
                </a:solidFill>
              </a:rPr>
              <a:t>Suffixes</a:t>
            </a:r>
            <a:r>
              <a:rPr lang="en-US" sz="3200" b="1" dirty="0">
                <a:solidFill>
                  <a:schemeClr val="accent6">
                    <a:lumMod val="50000"/>
                  </a:schemeClr>
                </a:solidFill>
              </a:rPr>
              <a:t> </a:t>
            </a:r>
            <a:endParaRPr lang="en-US" sz="3200" dirty="0">
              <a:solidFill>
                <a:schemeClr val="accent6">
                  <a:lumMod val="50000"/>
                </a:schemeClr>
              </a:solidFill>
            </a:endParaRPr>
          </a:p>
          <a:p>
            <a:pPr lvl="0"/>
            <a:r>
              <a:rPr lang="en-US" sz="2800" dirty="0"/>
              <a:t>Words attached to the root, base or stem of a word at the end.</a:t>
            </a:r>
          </a:p>
          <a:p>
            <a:pPr lvl="0"/>
            <a:r>
              <a:rPr lang="en-US" sz="2800" dirty="0"/>
              <a:t>They mostly denote the meaning of </a:t>
            </a:r>
            <a:r>
              <a:rPr lang="en-US" sz="2800" b="1" dirty="0"/>
              <a:t>one who</a:t>
            </a:r>
            <a:r>
              <a:rPr lang="en-US" sz="2800" dirty="0"/>
              <a:t> or </a:t>
            </a:r>
            <a:r>
              <a:rPr lang="en-US" sz="2800" b="1" dirty="0"/>
              <a:t>that which</a:t>
            </a:r>
            <a:r>
              <a:rPr lang="en-US" sz="2800" dirty="0"/>
              <a:t> or </a:t>
            </a:r>
            <a:r>
              <a:rPr lang="en-US" sz="2800" b="1" dirty="0"/>
              <a:t>is connected with</a:t>
            </a:r>
            <a:r>
              <a:rPr lang="en-US" sz="2800" dirty="0"/>
              <a:t> as follows; </a:t>
            </a:r>
          </a:p>
          <a:p>
            <a:r>
              <a:rPr lang="en-US" sz="2800" b="1" u="sng" dirty="0">
                <a:solidFill>
                  <a:schemeClr val="accent6">
                    <a:lumMod val="50000"/>
                  </a:schemeClr>
                </a:solidFill>
              </a:rPr>
              <a:t>Word</a:t>
            </a:r>
            <a:r>
              <a:rPr lang="en-US" sz="2800" b="1" dirty="0">
                <a:solidFill>
                  <a:schemeClr val="accent6">
                    <a:lumMod val="50000"/>
                  </a:schemeClr>
                </a:solidFill>
              </a:rPr>
              <a:t>				</a:t>
            </a:r>
            <a:r>
              <a:rPr lang="en-US" sz="2800" b="1" u="sng" dirty="0">
                <a:solidFill>
                  <a:schemeClr val="accent6">
                    <a:lumMod val="50000"/>
                  </a:schemeClr>
                </a:solidFill>
              </a:rPr>
              <a:t>Suffix</a:t>
            </a:r>
            <a:r>
              <a:rPr lang="en-US" sz="2800" b="1" dirty="0">
                <a:solidFill>
                  <a:schemeClr val="accent6">
                    <a:lumMod val="50000"/>
                  </a:schemeClr>
                </a:solidFill>
              </a:rPr>
              <a:t> 		</a:t>
            </a:r>
            <a:r>
              <a:rPr lang="en-US" sz="2800" b="1" u="sng" dirty="0">
                <a:solidFill>
                  <a:schemeClr val="accent6">
                    <a:lumMod val="50000"/>
                  </a:schemeClr>
                </a:solidFill>
              </a:rPr>
              <a:t>New word</a:t>
            </a:r>
            <a:endParaRPr lang="en-US" sz="2800" dirty="0">
              <a:solidFill>
                <a:schemeClr val="accent6">
                  <a:lumMod val="50000"/>
                </a:schemeClr>
              </a:solidFill>
            </a:endParaRPr>
          </a:p>
          <a:p>
            <a:r>
              <a:rPr lang="en-US" sz="2800" dirty="0"/>
              <a:t>	Beauty 		-</a:t>
            </a:r>
            <a:r>
              <a:rPr lang="en-US" sz="2800" dirty="0" err="1"/>
              <a:t>ian</a:t>
            </a:r>
            <a:r>
              <a:rPr lang="en-US" sz="2800" dirty="0"/>
              <a:t> 			Beautician </a:t>
            </a:r>
          </a:p>
          <a:p>
            <a:r>
              <a:rPr lang="en-US" sz="2800" dirty="0"/>
              <a:t>	Assist 			-ant			Assistant </a:t>
            </a:r>
          </a:p>
          <a:p>
            <a:r>
              <a:rPr lang="en-US" sz="2800" dirty="0"/>
              <a:t>	Mission 		-</a:t>
            </a:r>
            <a:r>
              <a:rPr lang="en-US" sz="2800" dirty="0" err="1"/>
              <a:t>ary</a:t>
            </a:r>
            <a:r>
              <a:rPr lang="en-US" sz="2800" dirty="0"/>
              <a:t>			Missionary</a:t>
            </a:r>
          </a:p>
          <a:p>
            <a:r>
              <a:rPr lang="en-US" sz="2800" dirty="0"/>
              <a:t>	Act	 		-or 			Actor </a:t>
            </a:r>
          </a:p>
          <a:p>
            <a:r>
              <a:rPr lang="en-US" sz="2800" dirty="0"/>
              <a:t>	Teach			-</a:t>
            </a:r>
            <a:r>
              <a:rPr lang="en-US" sz="2800" dirty="0" err="1"/>
              <a:t>er</a:t>
            </a:r>
            <a:r>
              <a:rPr lang="en-US" sz="2800" dirty="0"/>
              <a:t>			Teacher</a:t>
            </a:r>
          </a:p>
          <a:p>
            <a:r>
              <a:rPr lang="en-US" sz="2800" dirty="0"/>
              <a:t> 	 Solo 			-</a:t>
            </a:r>
            <a:r>
              <a:rPr lang="en-US" sz="2800" dirty="0" err="1"/>
              <a:t>ist</a:t>
            </a:r>
            <a:r>
              <a:rPr lang="en-US" sz="2800" dirty="0"/>
              <a:t> 			Soloist </a:t>
            </a:r>
          </a:p>
          <a:p>
            <a:r>
              <a:rPr lang="en-US" sz="2800" dirty="0"/>
              <a:t> </a:t>
            </a:r>
          </a:p>
        </p:txBody>
      </p:sp>
    </p:spTree>
    <p:extLst>
      <p:ext uri="{BB962C8B-B14F-4D97-AF65-F5344CB8AC3E}">
        <p14:creationId xmlns:p14="http://schemas.microsoft.com/office/powerpoint/2010/main" val="33557717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0"/>
            <a:ext cx="8686800" cy="6124754"/>
          </a:xfrm>
          <a:prstGeom prst="rect">
            <a:avLst/>
          </a:prstGeom>
        </p:spPr>
        <p:txBody>
          <a:bodyPr wrap="square">
            <a:spAutoFit/>
          </a:bodyPr>
          <a:lstStyle/>
          <a:p>
            <a:pPr algn="ctr"/>
            <a:r>
              <a:rPr lang="en-US" sz="2400" dirty="0"/>
              <a:t> </a:t>
            </a:r>
            <a:r>
              <a:rPr lang="en-US" sz="2800" u="sng" dirty="0"/>
              <a:t>The suffixes may also bear the meaning of state quality or condition</a:t>
            </a:r>
            <a:r>
              <a:rPr lang="en-US" sz="2400" dirty="0"/>
              <a:t>. </a:t>
            </a:r>
          </a:p>
          <a:p>
            <a:r>
              <a:rPr lang="en-US" sz="2400" b="1" dirty="0"/>
              <a:t>	</a:t>
            </a:r>
          </a:p>
          <a:p>
            <a:r>
              <a:rPr lang="en-US" sz="2400" b="1" dirty="0">
                <a:solidFill>
                  <a:srgbClr val="FFFF00"/>
                </a:solidFill>
              </a:rPr>
              <a:t>	</a:t>
            </a:r>
            <a:r>
              <a:rPr lang="en-US" sz="2400" b="1" u="sng" dirty="0">
                <a:solidFill>
                  <a:schemeClr val="accent6">
                    <a:lumMod val="50000"/>
                  </a:schemeClr>
                </a:solidFill>
              </a:rPr>
              <a:t>Word</a:t>
            </a:r>
            <a:r>
              <a:rPr lang="en-US" sz="2400" b="1" dirty="0">
                <a:solidFill>
                  <a:schemeClr val="accent6">
                    <a:lumMod val="50000"/>
                  </a:schemeClr>
                </a:solidFill>
              </a:rPr>
              <a:t>			</a:t>
            </a:r>
            <a:r>
              <a:rPr lang="en-US" sz="2400" b="1" u="sng" dirty="0">
                <a:solidFill>
                  <a:schemeClr val="accent6">
                    <a:lumMod val="50000"/>
                  </a:schemeClr>
                </a:solidFill>
              </a:rPr>
              <a:t>Suffix</a:t>
            </a:r>
            <a:r>
              <a:rPr lang="en-US" sz="2400" b="1" dirty="0">
                <a:solidFill>
                  <a:schemeClr val="accent6">
                    <a:lumMod val="50000"/>
                  </a:schemeClr>
                </a:solidFill>
              </a:rPr>
              <a:t> 			</a:t>
            </a:r>
            <a:r>
              <a:rPr lang="en-US" sz="2400" b="1" u="sng" dirty="0">
                <a:solidFill>
                  <a:schemeClr val="accent6">
                    <a:lumMod val="50000"/>
                  </a:schemeClr>
                </a:solidFill>
              </a:rPr>
              <a:t>New word</a:t>
            </a:r>
            <a:endParaRPr lang="en-US" sz="2400" b="1" dirty="0">
              <a:solidFill>
                <a:schemeClr val="accent6">
                  <a:lumMod val="50000"/>
                </a:schemeClr>
              </a:solidFill>
            </a:endParaRPr>
          </a:p>
          <a:p>
            <a:r>
              <a:rPr lang="en-US" sz="2400" dirty="0"/>
              <a:t>	Bond 			-age			Bondage</a:t>
            </a:r>
          </a:p>
          <a:p>
            <a:r>
              <a:rPr lang="en-US" sz="2400" dirty="0"/>
              <a:t>	Attend			-ance			Attendance </a:t>
            </a:r>
          </a:p>
          <a:p>
            <a:r>
              <a:rPr lang="en-US" sz="2400" dirty="0"/>
              <a:t>	Civilize 			-tion			Civilization </a:t>
            </a:r>
          </a:p>
          <a:p>
            <a:r>
              <a:rPr lang="en-US" sz="2400" dirty="0"/>
              <a:t>	Juice 			-y              		Juicy                                                                                                                                                                                                                                                                                                                         </a:t>
            </a:r>
          </a:p>
          <a:p>
            <a:r>
              <a:rPr lang="en-US" sz="2400" dirty="0"/>
              <a:t>	Persevere		-ence			Perseverance </a:t>
            </a:r>
          </a:p>
          <a:p>
            <a:r>
              <a:rPr lang="en-US" sz="2400" dirty="0"/>
              <a:t>	Equal 			-</a:t>
            </a:r>
            <a:r>
              <a:rPr lang="en-US" sz="2400" dirty="0" err="1"/>
              <a:t>ity</a:t>
            </a:r>
            <a:r>
              <a:rPr lang="en-US" sz="2400" dirty="0"/>
              <a:t>			Equality </a:t>
            </a:r>
          </a:p>
          <a:p>
            <a:r>
              <a:rPr lang="en-US" sz="2400" dirty="0"/>
              <a:t>	Hope 			-less			Hopeless </a:t>
            </a:r>
          </a:p>
          <a:p>
            <a:r>
              <a:rPr lang="en-US" sz="2400" dirty="0"/>
              <a:t>	Quiet 			-ness			Quietness </a:t>
            </a:r>
          </a:p>
          <a:p>
            <a:r>
              <a:rPr lang="en-US" sz="2400" dirty="0"/>
              <a:t>	Measure 		-</a:t>
            </a:r>
            <a:r>
              <a:rPr lang="en-US" sz="2400" dirty="0" err="1"/>
              <a:t>ment</a:t>
            </a:r>
            <a:r>
              <a:rPr lang="en-US" sz="2400" dirty="0"/>
              <a:t>			Measurement </a:t>
            </a:r>
          </a:p>
          <a:p>
            <a:r>
              <a:rPr lang="en-US" sz="2400" dirty="0"/>
              <a:t>	Care 			-</a:t>
            </a:r>
            <a:r>
              <a:rPr lang="en-US" sz="2400" dirty="0" err="1"/>
              <a:t>ful</a:t>
            </a:r>
            <a:r>
              <a:rPr lang="en-US" sz="2400" dirty="0"/>
              <a:t>			Careful </a:t>
            </a:r>
          </a:p>
          <a:p>
            <a:r>
              <a:rPr lang="en-US" sz="2400" dirty="0"/>
              <a:t>	Careful 		-</a:t>
            </a:r>
            <a:r>
              <a:rPr lang="en-US" sz="2400" dirty="0" err="1"/>
              <a:t>ly</a:t>
            </a:r>
            <a:r>
              <a:rPr lang="en-US" sz="2400" dirty="0"/>
              <a:t> 			Carefully </a:t>
            </a:r>
          </a:p>
          <a:p>
            <a:endParaRPr lang="en-US" sz="2400" dirty="0"/>
          </a:p>
        </p:txBody>
      </p:sp>
    </p:spTree>
    <p:extLst>
      <p:ext uri="{BB962C8B-B14F-4D97-AF65-F5344CB8AC3E}">
        <p14:creationId xmlns:p14="http://schemas.microsoft.com/office/powerpoint/2010/main" val="33585429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276524"/>
            <a:ext cx="9067800" cy="2923877"/>
          </a:xfrm>
          <a:prstGeom prst="rect">
            <a:avLst/>
          </a:prstGeom>
        </p:spPr>
        <p:txBody>
          <a:bodyPr wrap="square">
            <a:spAutoFit/>
          </a:bodyPr>
          <a:lstStyle/>
          <a:p>
            <a:r>
              <a:rPr lang="en-US" sz="3200" dirty="0"/>
              <a:t>	Brother 		-hood		Brotherhood </a:t>
            </a:r>
          </a:p>
          <a:p>
            <a:r>
              <a:rPr lang="en-US" sz="3200" dirty="0"/>
              <a:t>	Status		-ate 			State</a:t>
            </a:r>
          </a:p>
          <a:p>
            <a:r>
              <a:rPr lang="en-US" sz="3200" dirty="0"/>
              <a:t>	Simple		-</a:t>
            </a:r>
            <a:r>
              <a:rPr lang="en-US" sz="3200" dirty="0" err="1"/>
              <a:t>fy</a:t>
            </a:r>
            <a:r>
              <a:rPr lang="en-US" sz="3200" dirty="0"/>
              <a:t>			Simplify</a:t>
            </a:r>
          </a:p>
          <a:p>
            <a:r>
              <a:rPr lang="en-US" sz="3200" dirty="0"/>
              <a:t>	Civic			-</a:t>
            </a:r>
            <a:r>
              <a:rPr lang="en-US" sz="3200" dirty="0" err="1"/>
              <a:t>ize</a:t>
            </a:r>
            <a:r>
              <a:rPr lang="en-US" sz="3200" dirty="0"/>
              <a:t>			Civilize</a:t>
            </a:r>
          </a:p>
          <a:p>
            <a:r>
              <a:rPr lang="en-US" sz="3200" dirty="0"/>
              <a:t>	Comfort		-able</a:t>
            </a:r>
            <a:r>
              <a:rPr lang="en-US" sz="2800" dirty="0"/>
              <a:t>			</a:t>
            </a:r>
            <a:r>
              <a:rPr lang="en-US" sz="3200" dirty="0"/>
              <a:t>Comfortable</a:t>
            </a:r>
            <a:r>
              <a:rPr lang="en-US" sz="2800" dirty="0"/>
              <a:t> </a:t>
            </a:r>
          </a:p>
          <a:p>
            <a:r>
              <a:rPr lang="en-US" sz="2400" dirty="0"/>
              <a:t>					</a:t>
            </a:r>
          </a:p>
        </p:txBody>
      </p:sp>
      <p:sp>
        <p:nvSpPr>
          <p:cNvPr id="4" name="Rectangle 3"/>
          <p:cNvSpPr/>
          <p:nvPr/>
        </p:nvSpPr>
        <p:spPr>
          <a:xfrm>
            <a:off x="1905000" y="3608964"/>
            <a:ext cx="8534400" cy="1877437"/>
          </a:xfrm>
          <a:prstGeom prst="rect">
            <a:avLst/>
          </a:prstGeom>
        </p:spPr>
        <p:txBody>
          <a:bodyPr wrap="square">
            <a:spAutoFit/>
          </a:bodyPr>
          <a:lstStyle/>
          <a:p>
            <a:r>
              <a:rPr lang="en-US" sz="3200" b="1" dirty="0">
                <a:solidFill>
                  <a:schemeClr val="accent6">
                    <a:lumMod val="50000"/>
                  </a:schemeClr>
                </a:solidFill>
              </a:rPr>
              <a:t>iii) </a:t>
            </a:r>
            <a:r>
              <a:rPr lang="en-US" sz="3200" b="1" u="sng" dirty="0">
                <a:solidFill>
                  <a:schemeClr val="accent6">
                    <a:lumMod val="50000"/>
                  </a:schemeClr>
                </a:solidFill>
              </a:rPr>
              <a:t>Infixes</a:t>
            </a:r>
            <a:r>
              <a:rPr lang="en-US" sz="3200" b="1" dirty="0">
                <a:solidFill>
                  <a:schemeClr val="accent6">
                    <a:lumMod val="50000"/>
                  </a:schemeClr>
                </a:solidFill>
              </a:rPr>
              <a:t> </a:t>
            </a:r>
            <a:endParaRPr lang="en-US" sz="3200" dirty="0">
              <a:solidFill>
                <a:schemeClr val="accent6">
                  <a:lumMod val="50000"/>
                </a:schemeClr>
              </a:solidFill>
            </a:endParaRPr>
          </a:p>
          <a:p>
            <a:pPr lvl="0"/>
            <a:r>
              <a:rPr lang="en-US" sz="2800" dirty="0"/>
              <a:t>Words fixed in the middle of a word </a:t>
            </a:r>
            <a:r>
              <a:rPr lang="en-US" sz="2800" dirty="0" err="1"/>
              <a:t>i.e</a:t>
            </a:r>
            <a:r>
              <a:rPr lang="en-US" sz="2800" dirty="0"/>
              <a:t> </a:t>
            </a:r>
          </a:p>
          <a:p>
            <a:pPr lvl="0"/>
            <a:r>
              <a:rPr lang="en-US" sz="2800" dirty="0" err="1"/>
              <a:t>Abso</a:t>
            </a:r>
            <a:r>
              <a:rPr lang="en-US" sz="2800" dirty="0"/>
              <a:t>-goddam-</a:t>
            </a:r>
            <a:r>
              <a:rPr lang="en-US" sz="2800" dirty="0" err="1"/>
              <a:t>lutely</a:t>
            </a:r>
            <a:r>
              <a:rPr lang="en-US" sz="2800" dirty="0"/>
              <a:t>. </a:t>
            </a:r>
          </a:p>
          <a:p>
            <a:pPr lvl="0"/>
            <a:r>
              <a:rPr lang="en-US" sz="2800" dirty="0"/>
              <a:t>Beauty-witch-fully.</a:t>
            </a:r>
          </a:p>
        </p:txBody>
      </p:sp>
    </p:spTree>
    <p:extLst>
      <p:ext uri="{BB962C8B-B14F-4D97-AF65-F5344CB8AC3E}">
        <p14:creationId xmlns:p14="http://schemas.microsoft.com/office/powerpoint/2010/main" val="36002894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58848"/>
            <a:ext cx="8991600" cy="6494085"/>
          </a:xfrm>
          <a:prstGeom prst="rect">
            <a:avLst/>
          </a:prstGeom>
        </p:spPr>
        <p:txBody>
          <a:bodyPr wrap="square">
            <a:spAutoFit/>
          </a:bodyPr>
          <a:lstStyle/>
          <a:p>
            <a:pPr algn="ctr"/>
            <a:r>
              <a:rPr lang="en-US" sz="3200" b="1" u="sng" dirty="0">
                <a:solidFill>
                  <a:srgbClr val="FF0000"/>
                </a:solidFill>
              </a:rPr>
              <a:t>CHAPTER 3</a:t>
            </a:r>
            <a:endParaRPr lang="en-US" sz="3200" dirty="0">
              <a:solidFill>
                <a:srgbClr val="FF0000"/>
              </a:solidFill>
            </a:endParaRPr>
          </a:p>
          <a:p>
            <a:r>
              <a:rPr lang="en-US" sz="2400" b="1" u="sng" dirty="0">
                <a:solidFill>
                  <a:schemeClr val="accent6">
                    <a:lumMod val="50000"/>
                  </a:schemeClr>
                </a:solidFill>
              </a:rPr>
              <a:t>SENTENCES</a:t>
            </a:r>
            <a:endParaRPr lang="en-US" sz="2400" dirty="0">
              <a:solidFill>
                <a:schemeClr val="accent6">
                  <a:lumMod val="50000"/>
                </a:schemeClr>
              </a:solidFill>
            </a:endParaRPr>
          </a:p>
          <a:p>
            <a:r>
              <a:rPr lang="en-US" sz="2400" b="1" dirty="0">
                <a:solidFill>
                  <a:schemeClr val="accent6">
                    <a:lumMod val="50000"/>
                  </a:schemeClr>
                </a:solidFill>
              </a:rPr>
              <a:t>What is a sentence?</a:t>
            </a:r>
            <a:endParaRPr lang="en-US" sz="2400" dirty="0">
              <a:solidFill>
                <a:schemeClr val="accent6">
                  <a:lumMod val="50000"/>
                </a:schemeClr>
              </a:solidFill>
            </a:endParaRPr>
          </a:p>
          <a:p>
            <a:pPr lvl="0"/>
            <a:r>
              <a:rPr lang="en-US" sz="2400" dirty="0"/>
              <a:t>It is the smallest unit of any conversation. It refers to the grouping of words together for purposes of conveying a meaning, or making yourself understood by the receiver of the message.</a:t>
            </a:r>
          </a:p>
          <a:p>
            <a:pPr lvl="0"/>
            <a:r>
              <a:rPr lang="en-US" sz="2400" dirty="0"/>
              <a:t>A clear definition of a sentence therefore refers to a group of words that communicate a complete thought or idea. </a:t>
            </a:r>
          </a:p>
          <a:p>
            <a:pPr lvl="0"/>
            <a:endParaRPr lang="en-US" sz="2400" dirty="0">
              <a:solidFill>
                <a:schemeClr val="accent6">
                  <a:lumMod val="50000"/>
                </a:schemeClr>
              </a:solidFill>
            </a:endParaRPr>
          </a:p>
          <a:p>
            <a:r>
              <a:rPr lang="en-US" sz="2400" u="sng" dirty="0">
                <a:solidFill>
                  <a:schemeClr val="accent6">
                    <a:lumMod val="50000"/>
                  </a:schemeClr>
                </a:solidFill>
              </a:rPr>
              <a:t> </a:t>
            </a:r>
            <a:r>
              <a:rPr lang="en-US" sz="2400" b="1" u="sng" dirty="0">
                <a:solidFill>
                  <a:schemeClr val="accent6">
                    <a:lumMod val="50000"/>
                  </a:schemeClr>
                </a:solidFill>
              </a:rPr>
              <a:t>Characteristics of an ideal sentence</a:t>
            </a:r>
            <a:endParaRPr lang="en-US" sz="2400" u="sng" dirty="0">
              <a:solidFill>
                <a:schemeClr val="accent6">
                  <a:lumMod val="50000"/>
                </a:schemeClr>
              </a:solidFill>
            </a:endParaRPr>
          </a:p>
          <a:p>
            <a:pPr marL="285750" indent="-285750">
              <a:buFont typeface="Wingdings" pitchFamily="2" charset="2"/>
              <a:buChar char="Ø"/>
            </a:pPr>
            <a:r>
              <a:rPr lang="en-US" sz="2400" dirty="0"/>
              <a:t>Clear with simple language.</a:t>
            </a:r>
          </a:p>
          <a:p>
            <a:pPr marL="285750" indent="-285750">
              <a:buFont typeface="Wingdings" pitchFamily="2" charset="2"/>
              <a:buChar char="Ø"/>
            </a:pPr>
            <a:r>
              <a:rPr lang="en-US" sz="2400" dirty="0"/>
              <a:t>Complete in thought </a:t>
            </a:r>
            <a:r>
              <a:rPr lang="en-US" sz="2400" dirty="0" err="1"/>
              <a:t>i.e</a:t>
            </a:r>
            <a:r>
              <a:rPr lang="en-US" sz="2400" dirty="0"/>
              <a:t> what was intended to be put across.</a:t>
            </a:r>
          </a:p>
          <a:p>
            <a:pPr marL="285750" indent="-285750">
              <a:buFont typeface="Wingdings" pitchFamily="2" charset="2"/>
              <a:buChar char="Ø"/>
            </a:pPr>
            <a:r>
              <a:rPr lang="en-US" sz="2400" dirty="0"/>
              <a:t>Constructed conforming or in line with grammar requirements. </a:t>
            </a:r>
          </a:p>
          <a:p>
            <a:pPr marL="285750" indent="-285750">
              <a:buFont typeface="Wingdings" pitchFamily="2" charset="2"/>
              <a:buChar char="Ø"/>
            </a:pPr>
            <a:r>
              <a:rPr lang="en-US" sz="2400" dirty="0"/>
              <a:t>Varied in structure and pattern especially in continuous writing.</a:t>
            </a:r>
          </a:p>
          <a:p>
            <a:pPr marL="285750" indent="-285750">
              <a:buFont typeface="Wingdings" pitchFamily="2" charset="2"/>
              <a:buChar char="Ø"/>
            </a:pPr>
            <a:r>
              <a:rPr lang="en-US" sz="2400" dirty="0"/>
              <a:t>Properly punctuated.</a:t>
            </a:r>
          </a:p>
          <a:p>
            <a:pPr marL="285750" indent="-285750">
              <a:buFont typeface="Wingdings" pitchFamily="2" charset="2"/>
              <a:buChar char="Ø"/>
            </a:pPr>
            <a:r>
              <a:rPr lang="en-US" sz="2400" dirty="0"/>
              <a:t>For complex sentences, the message must be clear and punctuation marks effectively used to </a:t>
            </a:r>
            <a:r>
              <a:rPr lang="en-US" sz="2400" dirty="0" err="1"/>
              <a:t>easen</a:t>
            </a:r>
            <a:r>
              <a:rPr lang="en-US" sz="2400" dirty="0"/>
              <a:t> understanding</a:t>
            </a:r>
            <a:r>
              <a:rPr lang="en-US" dirty="0"/>
              <a:t>. </a:t>
            </a:r>
          </a:p>
        </p:txBody>
      </p:sp>
    </p:spTree>
    <p:extLst>
      <p:ext uri="{BB962C8B-B14F-4D97-AF65-F5344CB8AC3E}">
        <p14:creationId xmlns:p14="http://schemas.microsoft.com/office/powerpoint/2010/main" val="3291090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28600"/>
            <a:ext cx="9067800" cy="6370975"/>
          </a:xfrm>
          <a:prstGeom prst="rect">
            <a:avLst/>
          </a:prstGeom>
        </p:spPr>
        <p:txBody>
          <a:bodyPr wrap="square">
            <a:spAutoFit/>
          </a:bodyPr>
          <a:lstStyle/>
          <a:p>
            <a:pPr algn="ctr"/>
            <a:r>
              <a:rPr lang="en-US" sz="2400" b="1" u="sng" dirty="0">
                <a:solidFill>
                  <a:schemeClr val="accent6">
                    <a:lumMod val="50000"/>
                  </a:schemeClr>
                </a:solidFill>
              </a:rPr>
              <a:t>TYPES OF SENTENCES </a:t>
            </a:r>
            <a:endParaRPr lang="en-US" sz="2400" dirty="0">
              <a:solidFill>
                <a:schemeClr val="accent6">
                  <a:lumMod val="50000"/>
                </a:schemeClr>
              </a:solidFill>
            </a:endParaRPr>
          </a:p>
          <a:p>
            <a:pPr lvl="0"/>
            <a:r>
              <a:rPr lang="en-US" sz="2400" dirty="0"/>
              <a:t>There are four types of sentences and not based on formation as many believe but based on functionality as seen below. </a:t>
            </a:r>
          </a:p>
          <a:p>
            <a:pPr lvl="0"/>
            <a:r>
              <a:rPr lang="en-US" sz="2400" u="sng" dirty="0">
                <a:solidFill>
                  <a:schemeClr val="accent6">
                    <a:lumMod val="50000"/>
                  </a:schemeClr>
                </a:solidFill>
              </a:rPr>
              <a:t>Interrogatory sentence</a:t>
            </a:r>
            <a:endParaRPr lang="en-US" sz="2400" dirty="0">
              <a:solidFill>
                <a:schemeClr val="accent6">
                  <a:lumMod val="50000"/>
                </a:schemeClr>
              </a:solidFill>
            </a:endParaRPr>
          </a:p>
          <a:p>
            <a:pPr lvl="0"/>
            <a:r>
              <a:rPr lang="en-US" sz="2400" dirty="0"/>
              <a:t>Is a sentence that inquires for feedback and is mostly used in direct questions. It mostly ends with a question mark at the end.</a:t>
            </a:r>
          </a:p>
          <a:p>
            <a:r>
              <a:rPr lang="en-US" sz="2400" b="1" i="1" dirty="0" err="1"/>
              <a:t>e.g</a:t>
            </a:r>
            <a:r>
              <a:rPr lang="en-US" sz="2400" b="1" i="1" dirty="0"/>
              <a:t> </a:t>
            </a:r>
            <a:r>
              <a:rPr lang="en-US" sz="2400" dirty="0"/>
              <a:t> </a:t>
            </a:r>
            <a:r>
              <a:rPr lang="en-US" sz="2400" b="1" i="1" dirty="0"/>
              <a:t>Where are you coming from, Wayne?</a:t>
            </a:r>
            <a:endParaRPr lang="en-US" sz="2400" dirty="0"/>
          </a:p>
          <a:p>
            <a:endParaRPr lang="en-US" sz="2000" dirty="0"/>
          </a:p>
          <a:p>
            <a:pPr lvl="0"/>
            <a:r>
              <a:rPr lang="en-US" sz="2400" u="sng" dirty="0">
                <a:solidFill>
                  <a:schemeClr val="accent6">
                    <a:lumMod val="50000"/>
                  </a:schemeClr>
                </a:solidFill>
              </a:rPr>
              <a:t>Declarative sentence </a:t>
            </a:r>
            <a:endParaRPr lang="en-US" sz="2400" dirty="0">
              <a:solidFill>
                <a:schemeClr val="accent6">
                  <a:lumMod val="50000"/>
                </a:schemeClr>
              </a:solidFill>
            </a:endParaRPr>
          </a:p>
          <a:p>
            <a:pPr lvl="0"/>
            <a:r>
              <a:rPr lang="en-US" sz="2400" dirty="0"/>
              <a:t>It (declares) gives a feedback or information. Often as a response to a question asked.</a:t>
            </a:r>
          </a:p>
          <a:p>
            <a:r>
              <a:rPr lang="en-US" sz="2400" b="1" i="1" dirty="0" err="1"/>
              <a:t>e.g</a:t>
            </a:r>
            <a:r>
              <a:rPr lang="en-US" sz="2400" b="1" i="1" dirty="0"/>
              <a:t> </a:t>
            </a:r>
            <a:r>
              <a:rPr lang="en-US" sz="2400" dirty="0"/>
              <a:t> </a:t>
            </a:r>
            <a:r>
              <a:rPr lang="en-US" sz="2400" b="1" i="1" dirty="0"/>
              <a:t>I’ve just come from a milk shop. </a:t>
            </a:r>
            <a:endParaRPr lang="en-US" sz="2400" dirty="0"/>
          </a:p>
          <a:p>
            <a:endParaRPr lang="en-US" sz="2000" dirty="0"/>
          </a:p>
          <a:p>
            <a:pPr lvl="0"/>
            <a:r>
              <a:rPr lang="en-US" sz="2400" u="sng" dirty="0">
                <a:solidFill>
                  <a:schemeClr val="accent6">
                    <a:lumMod val="50000"/>
                  </a:schemeClr>
                </a:solidFill>
              </a:rPr>
              <a:t>Imperative sentence </a:t>
            </a:r>
            <a:endParaRPr lang="en-US" sz="2400" dirty="0">
              <a:solidFill>
                <a:schemeClr val="accent6">
                  <a:lumMod val="50000"/>
                </a:schemeClr>
              </a:solidFill>
            </a:endParaRPr>
          </a:p>
          <a:p>
            <a:pPr lvl="0"/>
            <a:r>
              <a:rPr lang="en-US" sz="2400" dirty="0"/>
              <a:t>This is a sentence that either requests, commands or implores a person to do something.</a:t>
            </a:r>
          </a:p>
          <a:p>
            <a:r>
              <a:rPr lang="en-US" sz="2400" b="1" i="1" dirty="0" err="1"/>
              <a:t>e.g</a:t>
            </a:r>
            <a:r>
              <a:rPr lang="en-US" sz="2400" b="1" i="1" dirty="0"/>
              <a:t> </a:t>
            </a:r>
            <a:r>
              <a:rPr lang="en-US" sz="2400" dirty="0"/>
              <a:t> </a:t>
            </a:r>
            <a:r>
              <a:rPr lang="en-US" sz="2400" b="1" i="1" dirty="0"/>
              <a:t>Hey, Becky, shut that window, will you? </a:t>
            </a:r>
            <a:endParaRPr lang="en-US" sz="2400" dirty="0"/>
          </a:p>
        </p:txBody>
      </p:sp>
    </p:spTree>
    <p:extLst>
      <p:ext uri="{BB962C8B-B14F-4D97-AF65-F5344CB8AC3E}">
        <p14:creationId xmlns:p14="http://schemas.microsoft.com/office/powerpoint/2010/main" val="35062080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839200" cy="6370975"/>
          </a:xfrm>
          <a:prstGeom prst="rect">
            <a:avLst/>
          </a:prstGeom>
        </p:spPr>
        <p:txBody>
          <a:bodyPr wrap="square">
            <a:spAutoFit/>
          </a:bodyPr>
          <a:lstStyle/>
          <a:p>
            <a:pPr lvl="0"/>
            <a:r>
              <a:rPr lang="en-US" sz="2400" b="1" u="sng" dirty="0">
                <a:solidFill>
                  <a:schemeClr val="accent6">
                    <a:lumMod val="50000"/>
                  </a:schemeClr>
                </a:solidFill>
              </a:rPr>
              <a:t>Exclamatory sentence </a:t>
            </a:r>
            <a:endParaRPr lang="en-US" sz="2400" b="1" dirty="0">
              <a:solidFill>
                <a:schemeClr val="accent6">
                  <a:lumMod val="50000"/>
                </a:schemeClr>
              </a:solidFill>
            </a:endParaRPr>
          </a:p>
          <a:p>
            <a:pPr lvl="0"/>
            <a:r>
              <a:rPr lang="en-US" sz="2400" dirty="0"/>
              <a:t>This is a sentence that expresses feelings; shock, excitement, warning of danger and surprise. </a:t>
            </a:r>
          </a:p>
          <a:p>
            <a:r>
              <a:rPr lang="en-US" sz="2400" b="1" i="1" dirty="0" err="1"/>
              <a:t>e.g</a:t>
            </a:r>
            <a:r>
              <a:rPr lang="en-US" sz="2400" b="1" i="1" dirty="0"/>
              <a:t> </a:t>
            </a:r>
            <a:endParaRPr lang="en-US" sz="2400" dirty="0"/>
          </a:p>
          <a:p>
            <a:r>
              <a:rPr lang="en-US" sz="2400" b="1" i="1" dirty="0"/>
              <a:t>Heck! What a tragedy!</a:t>
            </a:r>
            <a:endParaRPr lang="en-US" sz="2400" dirty="0"/>
          </a:p>
          <a:p>
            <a:r>
              <a:rPr lang="en-US" sz="2400" dirty="0"/>
              <a:t> </a:t>
            </a:r>
          </a:p>
          <a:p>
            <a:pPr lvl="0"/>
            <a:r>
              <a:rPr lang="en-US" sz="2400" b="1" u="sng" dirty="0">
                <a:solidFill>
                  <a:schemeClr val="accent6">
                    <a:lumMod val="50000"/>
                  </a:schemeClr>
                </a:solidFill>
              </a:rPr>
              <a:t>Simple sentence</a:t>
            </a:r>
            <a:endParaRPr lang="en-US" sz="2400" dirty="0">
              <a:solidFill>
                <a:schemeClr val="accent6">
                  <a:lumMod val="50000"/>
                </a:schemeClr>
              </a:solidFill>
            </a:endParaRPr>
          </a:p>
          <a:p>
            <a:r>
              <a:rPr lang="en-US" sz="2400" dirty="0"/>
              <a:t>This is a sentence that has one subject part and one predicate part </a:t>
            </a:r>
            <a:r>
              <a:rPr lang="en-US" sz="2400" dirty="0" err="1"/>
              <a:t>e.g</a:t>
            </a:r>
            <a:r>
              <a:rPr lang="en-US" sz="2400" dirty="0"/>
              <a:t> I watched the game. </a:t>
            </a:r>
          </a:p>
          <a:p>
            <a:r>
              <a:rPr lang="en-US" sz="2400" dirty="0"/>
              <a:t> </a:t>
            </a:r>
          </a:p>
          <a:p>
            <a:pPr lvl="0"/>
            <a:r>
              <a:rPr lang="en-US" sz="2400" b="1" u="sng" dirty="0">
                <a:solidFill>
                  <a:schemeClr val="accent6">
                    <a:lumMod val="50000"/>
                  </a:schemeClr>
                </a:solidFill>
              </a:rPr>
              <a:t>A compound sentence</a:t>
            </a:r>
            <a:endParaRPr lang="en-US" sz="2400" dirty="0">
              <a:solidFill>
                <a:schemeClr val="accent6">
                  <a:lumMod val="50000"/>
                </a:schemeClr>
              </a:solidFill>
            </a:endParaRPr>
          </a:p>
          <a:p>
            <a:r>
              <a:rPr lang="en-US" sz="2400" dirty="0"/>
              <a:t>This is a sentence that contains two simple sentences joined by ‘and or but’ </a:t>
            </a:r>
          </a:p>
          <a:p>
            <a:r>
              <a:rPr lang="en-US" sz="2400" dirty="0" err="1"/>
              <a:t>e.g</a:t>
            </a:r>
            <a:r>
              <a:rPr lang="en-US" sz="2400" dirty="0"/>
              <a:t> The teacher taught well but the pupil failed the exams. </a:t>
            </a:r>
          </a:p>
          <a:p>
            <a:r>
              <a:rPr lang="en-US" sz="2400" dirty="0"/>
              <a:t> </a:t>
            </a:r>
          </a:p>
          <a:p>
            <a:r>
              <a:rPr lang="en-US" sz="2400" b="1" u="sng" dirty="0">
                <a:solidFill>
                  <a:schemeClr val="accent6">
                    <a:lumMod val="50000"/>
                  </a:schemeClr>
                </a:solidFill>
              </a:rPr>
              <a:t>NB:</a:t>
            </a:r>
            <a:r>
              <a:rPr lang="en-US" sz="2400" dirty="0">
                <a:solidFill>
                  <a:schemeClr val="accent6">
                    <a:lumMod val="50000"/>
                  </a:schemeClr>
                </a:solidFill>
              </a:rPr>
              <a:t> </a:t>
            </a:r>
            <a:r>
              <a:rPr lang="en-US" sz="2400" dirty="0"/>
              <a:t>It must be noted here that KCPE candidates must take this area seriously as it is tested in the syntax part (16-25).</a:t>
            </a:r>
          </a:p>
        </p:txBody>
      </p:sp>
    </p:spTree>
    <p:extLst>
      <p:ext uri="{BB962C8B-B14F-4D97-AF65-F5344CB8AC3E}">
        <p14:creationId xmlns:p14="http://schemas.microsoft.com/office/powerpoint/2010/main" val="31522476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81001"/>
            <a:ext cx="9067800" cy="5970865"/>
          </a:xfrm>
          <a:prstGeom prst="rect">
            <a:avLst/>
          </a:prstGeom>
        </p:spPr>
        <p:txBody>
          <a:bodyPr wrap="square">
            <a:spAutoFit/>
          </a:bodyPr>
          <a:lstStyle/>
          <a:p>
            <a:r>
              <a:rPr lang="en-US" sz="3600" b="1" u="sng" dirty="0">
                <a:solidFill>
                  <a:schemeClr val="accent6">
                    <a:lumMod val="50000"/>
                  </a:schemeClr>
                </a:solidFill>
              </a:rPr>
              <a:t>SEMI-COLON (;)</a:t>
            </a:r>
          </a:p>
          <a:p>
            <a:endParaRPr lang="en-US" b="1" dirty="0">
              <a:solidFill>
                <a:srgbClr val="FFFF00"/>
              </a:solidFill>
            </a:endParaRPr>
          </a:p>
          <a:p>
            <a:pPr lvl="0"/>
            <a:r>
              <a:rPr lang="en-US" sz="2800" dirty="0"/>
              <a:t>1.Used to separate closely related clauses that are not joined by a comma or conjunctions </a:t>
            </a:r>
            <a:r>
              <a:rPr lang="en-US" sz="2800" dirty="0" err="1"/>
              <a:t>e.g</a:t>
            </a:r>
            <a:r>
              <a:rPr lang="en-US" sz="2800" dirty="0"/>
              <a:t> </a:t>
            </a:r>
          </a:p>
          <a:p>
            <a:pPr marL="914400" lvl="1" indent="-457200">
              <a:buFont typeface="Wingdings" pitchFamily="2" charset="2"/>
              <a:buChar char="ü"/>
            </a:pPr>
            <a:r>
              <a:rPr lang="en-US" sz="2800" dirty="0" err="1"/>
              <a:t>Lingalshe</a:t>
            </a:r>
            <a:r>
              <a:rPr lang="en-US" sz="2800" dirty="0"/>
              <a:t> has visited many countries; Uganda and Malawi are just two examples. </a:t>
            </a:r>
          </a:p>
          <a:p>
            <a:pPr marL="914400" lvl="1" indent="-457200">
              <a:buFont typeface="Wingdings" pitchFamily="2" charset="2"/>
              <a:buChar char="ü"/>
            </a:pPr>
            <a:r>
              <a:rPr lang="en-US" sz="2800" dirty="0"/>
              <a:t>He loves African Music; </a:t>
            </a:r>
            <a:r>
              <a:rPr lang="en-US" sz="2800" dirty="0" err="1"/>
              <a:t>lingala</a:t>
            </a:r>
            <a:r>
              <a:rPr lang="en-US" sz="2800" dirty="0"/>
              <a:t> is his </a:t>
            </a:r>
            <a:r>
              <a:rPr lang="en-US" sz="2800" dirty="0" err="1"/>
              <a:t>favourite</a:t>
            </a:r>
            <a:r>
              <a:rPr lang="en-US" sz="2800" dirty="0"/>
              <a:t>.  </a:t>
            </a:r>
          </a:p>
          <a:p>
            <a:pPr lvl="0"/>
            <a:endParaRPr lang="en-US" sz="2800" dirty="0"/>
          </a:p>
          <a:p>
            <a:pPr lvl="0"/>
            <a:r>
              <a:rPr lang="en-US" sz="2800" dirty="0"/>
              <a:t>2. Is used to separate items in a series when one or more of the items comma </a:t>
            </a:r>
            <a:r>
              <a:rPr lang="en-US" sz="2800" dirty="0" err="1"/>
              <a:t>e.g</a:t>
            </a:r>
            <a:endParaRPr lang="en-US" sz="2800" dirty="0"/>
          </a:p>
          <a:p>
            <a:pPr marL="914400" lvl="1" indent="-457200">
              <a:buFont typeface="Wingdings" pitchFamily="2" charset="2"/>
              <a:buChar char="ü"/>
            </a:pPr>
            <a:r>
              <a:rPr lang="en-US" sz="2800" dirty="0"/>
              <a:t>Last year was a difficult year for farmers; the rains did not come on time and then, the army worms attacked the young plants.</a:t>
            </a:r>
          </a:p>
          <a:p>
            <a:r>
              <a:rPr lang="en-US" dirty="0"/>
              <a:t> </a:t>
            </a:r>
          </a:p>
        </p:txBody>
      </p:sp>
    </p:spTree>
    <p:extLst>
      <p:ext uri="{BB962C8B-B14F-4D97-AF65-F5344CB8AC3E}">
        <p14:creationId xmlns:p14="http://schemas.microsoft.com/office/powerpoint/2010/main" val="2150982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228600"/>
            <a:ext cx="8915400" cy="6124754"/>
          </a:xfrm>
          <a:prstGeom prst="rect">
            <a:avLst/>
          </a:prstGeom>
        </p:spPr>
        <p:txBody>
          <a:bodyPr wrap="square">
            <a:spAutoFit/>
          </a:bodyPr>
          <a:lstStyle/>
          <a:p>
            <a:pPr algn="ctr"/>
            <a:r>
              <a:rPr lang="en-US" sz="2800" b="1" u="sng" dirty="0">
                <a:solidFill>
                  <a:schemeClr val="accent6">
                    <a:lumMod val="50000"/>
                  </a:schemeClr>
                </a:solidFill>
              </a:rPr>
              <a:t>Construction of sentences</a:t>
            </a:r>
            <a:r>
              <a:rPr lang="en-US" sz="2400" b="1" u="sng" dirty="0">
                <a:solidFill>
                  <a:schemeClr val="accent6">
                    <a:lumMod val="50000"/>
                  </a:schemeClr>
                </a:solidFill>
              </a:rPr>
              <a:t>.</a:t>
            </a:r>
            <a:endParaRPr lang="en-US" sz="2400" b="1" dirty="0">
              <a:solidFill>
                <a:schemeClr val="accent6">
                  <a:lumMod val="50000"/>
                </a:schemeClr>
              </a:solidFill>
            </a:endParaRPr>
          </a:p>
          <a:p>
            <a:pPr marL="342900" indent="-342900">
              <a:buFont typeface="Wingdings" pitchFamily="2" charset="2"/>
              <a:buChar char="Ø"/>
            </a:pPr>
            <a:r>
              <a:rPr lang="en-US" sz="2600" dirty="0"/>
              <a:t>As observed earlier, most teachers and pupils alike confuse this category of sentences with those </a:t>
            </a:r>
            <a:r>
              <a:rPr lang="en-US" sz="2600" dirty="0" err="1"/>
              <a:t>forementioned</a:t>
            </a:r>
            <a:r>
              <a:rPr lang="en-US" sz="2600" dirty="0"/>
              <a:t>. It is therefore the writer’s intention to bring out a clear distinction for purposes of clarity. </a:t>
            </a:r>
          </a:p>
          <a:p>
            <a:pPr marL="342900" indent="-342900">
              <a:buFont typeface="Wingdings" pitchFamily="2" charset="2"/>
              <a:buChar char="Ø"/>
            </a:pPr>
            <a:r>
              <a:rPr lang="en-US" sz="2600" dirty="0"/>
              <a:t>This area focuses on how words in English are put together to bring out the meaning intended. It is advisable therefore to bring out the meaning intended. It is advisable therefore that learners familiarize themselves with the functions of parts of speech. For instance, a noun may in a sentence be used either as a subject (the person or thing discussed) or as an object (the receiver or destination of the action). A verb in most cases denote the action or predicate, but it may also be used to indicate plural or singular in a sentence.</a:t>
            </a:r>
          </a:p>
          <a:p>
            <a:pPr marL="342900" indent="-342900">
              <a:buFont typeface="Wingdings" pitchFamily="2" charset="2"/>
              <a:buChar char="Ø"/>
            </a:pPr>
            <a:r>
              <a:rPr lang="en-US" sz="2600" dirty="0" err="1"/>
              <a:t>e.g</a:t>
            </a:r>
            <a:r>
              <a:rPr lang="en-US" sz="2600" dirty="0"/>
              <a:t> </a:t>
            </a:r>
            <a:r>
              <a:rPr lang="en-US" sz="2600" dirty="0" err="1"/>
              <a:t>Nabalayo</a:t>
            </a:r>
            <a:r>
              <a:rPr lang="en-US" sz="2600" dirty="0"/>
              <a:t> </a:t>
            </a:r>
            <a:r>
              <a:rPr lang="en-US" sz="2600" b="1" u="sng" dirty="0"/>
              <a:t>goes</a:t>
            </a:r>
            <a:r>
              <a:rPr lang="en-US" sz="2600" dirty="0"/>
              <a:t> to church every Sunday.</a:t>
            </a:r>
          </a:p>
        </p:txBody>
      </p:sp>
    </p:spTree>
    <p:extLst>
      <p:ext uri="{BB962C8B-B14F-4D97-AF65-F5344CB8AC3E}">
        <p14:creationId xmlns:p14="http://schemas.microsoft.com/office/powerpoint/2010/main" val="3692440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81000"/>
            <a:ext cx="8610600" cy="6124754"/>
          </a:xfrm>
          <a:prstGeom prst="rect">
            <a:avLst/>
          </a:prstGeom>
        </p:spPr>
        <p:txBody>
          <a:bodyPr wrap="square">
            <a:spAutoFit/>
          </a:bodyPr>
          <a:lstStyle/>
          <a:p>
            <a:pPr marL="342900" indent="-342900">
              <a:buFont typeface="Wingdings" pitchFamily="2" charset="2"/>
              <a:buChar char="Ø"/>
            </a:pPr>
            <a:r>
              <a:rPr lang="en-US" sz="2800" dirty="0"/>
              <a:t>In the sentence above the verb </a:t>
            </a:r>
            <a:r>
              <a:rPr lang="en-US" sz="2800" b="1" u="sng" dirty="0"/>
              <a:t>goes</a:t>
            </a:r>
            <a:r>
              <a:rPr lang="en-US" sz="2800" dirty="0"/>
              <a:t> is the singular form to agree with the singular subject – </a:t>
            </a:r>
            <a:r>
              <a:rPr lang="en-US" sz="2800" dirty="0" err="1"/>
              <a:t>Nabalayo</a:t>
            </a:r>
            <a:r>
              <a:rPr lang="en-US" sz="2800" dirty="0"/>
              <a:t>.</a:t>
            </a:r>
          </a:p>
          <a:p>
            <a:pPr marL="342900" indent="-342900">
              <a:buFont typeface="Wingdings" pitchFamily="2" charset="2"/>
              <a:buChar char="Ø"/>
            </a:pPr>
            <a:r>
              <a:rPr lang="en-US" sz="2800" dirty="0"/>
              <a:t>Most pronouns replace nouns, it however should be known that a number of those pronouns can be used as determiners (will be discussed later in this book).</a:t>
            </a:r>
          </a:p>
          <a:p>
            <a:r>
              <a:rPr lang="en-US" sz="2800" dirty="0"/>
              <a:t>	</a:t>
            </a:r>
            <a:r>
              <a:rPr lang="en-US" sz="2800" dirty="0" err="1"/>
              <a:t>e.g</a:t>
            </a:r>
            <a:r>
              <a:rPr lang="en-US" sz="2800" dirty="0"/>
              <a:t> </a:t>
            </a:r>
            <a:r>
              <a:rPr lang="en-US" sz="2800" b="1" u="sng" dirty="0"/>
              <a:t>This</a:t>
            </a:r>
            <a:r>
              <a:rPr lang="en-US" sz="2800" dirty="0"/>
              <a:t> book belongs to </a:t>
            </a:r>
            <a:r>
              <a:rPr lang="en-US" sz="2800" dirty="0" err="1"/>
              <a:t>Shirlyn</a:t>
            </a:r>
            <a:r>
              <a:rPr lang="en-US" sz="2800" dirty="0"/>
              <a:t> </a:t>
            </a:r>
            <a:r>
              <a:rPr lang="en-US" sz="2800" dirty="0" err="1"/>
              <a:t>Adenge</a:t>
            </a:r>
            <a:r>
              <a:rPr lang="en-US" sz="2800" dirty="0"/>
              <a:t>. </a:t>
            </a:r>
          </a:p>
          <a:p>
            <a:pPr marL="342900" indent="-342900">
              <a:buFont typeface="Wingdings" pitchFamily="2" charset="2"/>
              <a:buChar char="Ø"/>
            </a:pPr>
            <a:r>
              <a:rPr lang="en-US" sz="2800" dirty="0"/>
              <a:t>The underlined word – this – has been used as a determiner to imply quantity, one.</a:t>
            </a:r>
          </a:p>
          <a:p>
            <a:pPr marL="342900" indent="-342900">
              <a:buFont typeface="Wingdings" pitchFamily="2" charset="2"/>
              <a:buChar char="Ø"/>
            </a:pPr>
            <a:r>
              <a:rPr lang="en-US" sz="2800" dirty="0"/>
              <a:t>A few examples given here has the singular duty of emphasizing the importance of parts of speech knowledge in sentence construction. Learners who have solid background and comprehend parts of speech have the advantage of having an easy ride in sentencing and paragraphing. </a:t>
            </a:r>
          </a:p>
        </p:txBody>
      </p:sp>
    </p:spTree>
    <p:extLst>
      <p:ext uri="{BB962C8B-B14F-4D97-AF65-F5344CB8AC3E}">
        <p14:creationId xmlns:p14="http://schemas.microsoft.com/office/powerpoint/2010/main" val="42208963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304800"/>
            <a:ext cx="9144000" cy="6001643"/>
          </a:xfrm>
          <a:prstGeom prst="rect">
            <a:avLst/>
          </a:prstGeom>
        </p:spPr>
        <p:txBody>
          <a:bodyPr wrap="square">
            <a:spAutoFit/>
          </a:bodyPr>
          <a:lstStyle/>
          <a:p>
            <a:pPr algn="ctr"/>
            <a:r>
              <a:rPr lang="en-US" sz="2800" b="1" u="sng" dirty="0">
                <a:solidFill>
                  <a:schemeClr val="accent6">
                    <a:lumMod val="50000"/>
                  </a:schemeClr>
                </a:solidFill>
              </a:rPr>
              <a:t>Sentence structures.</a:t>
            </a:r>
          </a:p>
          <a:p>
            <a:pPr lvl="2"/>
            <a:r>
              <a:rPr lang="en-US" sz="2400" dirty="0"/>
              <a:t>Wait for + </a:t>
            </a:r>
            <a:r>
              <a:rPr lang="en-US" sz="2400" dirty="0" err="1"/>
              <a:t>norminal</a:t>
            </a:r>
            <a:r>
              <a:rPr lang="en-US" sz="2400" dirty="0"/>
              <a:t> + infinitive</a:t>
            </a:r>
          </a:p>
          <a:p>
            <a:pPr lvl="2"/>
            <a:r>
              <a:rPr lang="en-US" sz="2400" dirty="0" err="1"/>
              <a:t>e.g</a:t>
            </a:r>
            <a:r>
              <a:rPr lang="en-US" sz="2400" dirty="0"/>
              <a:t> I am waiting for the teacher to give a talk.</a:t>
            </a:r>
          </a:p>
          <a:p>
            <a:pPr lvl="2"/>
            <a:r>
              <a:rPr lang="en-US" sz="2400" dirty="0"/>
              <a:t> </a:t>
            </a:r>
          </a:p>
          <a:p>
            <a:pPr lvl="2"/>
            <a:r>
              <a:rPr lang="en-US" sz="2400" dirty="0"/>
              <a:t>Compound nouns + possessive forms. </a:t>
            </a:r>
          </a:p>
          <a:p>
            <a:pPr lvl="2"/>
            <a:r>
              <a:rPr lang="en-US" sz="2400" dirty="0" err="1"/>
              <a:t>e.g</a:t>
            </a:r>
            <a:r>
              <a:rPr lang="en-US" sz="2400" dirty="0"/>
              <a:t> These are footballers boot</a:t>
            </a:r>
          </a:p>
          <a:p>
            <a:pPr lvl="2"/>
            <a:r>
              <a:rPr lang="en-US" sz="2400" dirty="0"/>
              <a:t> </a:t>
            </a:r>
          </a:p>
          <a:p>
            <a:pPr lvl="2"/>
            <a:r>
              <a:rPr lang="en-US" sz="2400" dirty="0"/>
              <a:t>Hear/see/want/hare/get/would + noun + past participle</a:t>
            </a:r>
          </a:p>
          <a:p>
            <a:pPr lvl="2"/>
            <a:r>
              <a:rPr lang="en-US" sz="2400" dirty="0" err="1"/>
              <a:t>e.g</a:t>
            </a:r>
            <a:r>
              <a:rPr lang="en-US" sz="2400" dirty="0"/>
              <a:t> The teacher wanted the pupils to clean the classroom. </a:t>
            </a:r>
          </a:p>
          <a:p>
            <a:pPr lvl="2"/>
            <a:r>
              <a:rPr lang="en-US" sz="2400" dirty="0"/>
              <a:t> </a:t>
            </a:r>
          </a:p>
          <a:p>
            <a:pPr lvl="2"/>
            <a:r>
              <a:rPr lang="en-US" sz="2400" dirty="0"/>
              <a:t>Get/remind/allow + </a:t>
            </a:r>
            <a:r>
              <a:rPr lang="en-US" sz="2400" dirty="0" err="1"/>
              <a:t>norminal</a:t>
            </a:r>
            <a:r>
              <a:rPr lang="en-US" sz="2400" dirty="0"/>
              <a:t> + infinitive</a:t>
            </a:r>
          </a:p>
          <a:p>
            <a:pPr lvl="2"/>
            <a:r>
              <a:rPr lang="en-US" sz="2400" dirty="0" err="1"/>
              <a:t>e.g</a:t>
            </a:r>
            <a:r>
              <a:rPr lang="en-US" sz="2400" dirty="0"/>
              <a:t> The teacher on duty got me to sweep the class at 5:00p.m </a:t>
            </a:r>
          </a:p>
          <a:p>
            <a:pPr lvl="2"/>
            <a:r>
              <a:rPr lang="en-US" sz="2400" dirty="0"/>
              <a:t> </a:t>
            </a:r>
          </a:p>
          <a:p>
            <a:pPr lvl="2"/>
            <a:r>
              <a:rPr lang="en-US" sz="2400" dirty="0"/>
              <a:t>Show + </a:t>
            </a:r>
            <a:r>
              <a:rPr lang="en-US" sz="2400" dirty="0" err="1"/>
              <a:t>norminal</a:t>
            </a:r>
            <a:r>
              <a:rPr lang="en-US" sz="2400" dirty="0"/>
              <a:t> + how/where/what + to</a:t>
            </a:r>
          </a:p>
          <a:p>
            <a:pPr lvl="2"/>
            <a:r>
              <a:rPr lang="en-US" sz="2400" dirty="0" err="1"/>
              <a:t>e.g</a:t>
            </a:r>
            <a:r>
              <a:rPr lang="en-US" sz="2400" dirty="0"/>
              <a:t> Show </a:t>
            </a:r>
            <a:r>
              <a:rPr lang="en-US" sz="2400" dirty="0" err="1"/>
              <a:t>Mariongo</a:t>
            </a:r>
            <a:r>
              <a:rPr lang="en-US" sz="2400" dirty="0"/>
              <a:t> how to tie the ribbon. </a:t>
            </a:r>
          </a:p>
          <a:p>
            <a:pPr lvl="2"/>
            <a:r>
              <a:rPr lang="en-US" sz="2000" dirty="0"/>
              <a:t> </a:t>
            </a:r>
          </a:p>
        </p:txBody>
      </p:sp>
    </p:spTree>
    <p:extLst>
      <p:ext uri="{BB962C8B-B14F-4D97-AF65-F5344CB8AC3E}">
        <p14:creationId xmlns:p14="http://schemas.microsoft.com/office/powerpoint/2010/main" val="2596893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22958"/>
            <a:ext cx="8763000" cy="6001643"/>
          </a:xfrm>
          <a:prstGeom prst="rect">
            <a:avLst/>
          </a:prstGeom>
        </p:spPr>
        <p:txBody>
          <a:bodyPr wrap="square">
            <a:spAutoFit/>
          </a:bodyPr>
          <a:lstStyle/>
          <a:p>
            <a:pPr lvl="0"/>
            <a:r>
              <a:rPr lang="en-US" sz="2400" dirty="0"/>
              <a:t>Like + </a:t>
            </a:r>
            <a:r>
              <a:rPr lang="en-US" sz="2400" dirty="0" err="1"/>
              <a:t>norminal</a:t>
            </a:r>
            <a:r>
              <a:rPr lang="en-US" sz="2400" dirty="0"/>
              <a:t> + present participle </a:t>
            </a:r>
          </a:p>
          <a:p>
            <a:r>
              <a:rPr lang="en-US" sz="2400" dirty="0" err="1"/>
              <a:t>e.g</a:t>
            </a:r>
            <a:r>
              <a:rPr lang="en-US" sz="2400" dirty="0"/>
              <a:t> Mother like children eating healthy food.</a:t>
            </a:r>
          </a:p>
          <a:p>
            <a:r>
              <a:rPr lang="en-US" sz="2400" dirty="0"/>
              <a:t>  Double comparatives.</a:t>
            </a:r>
          </a:p>
          <a:p>
            <a:r>
              <a:rPr lang="en-US" sz="2400" dirty="0"/>
              <a:t>This cat is getting (or becoming) fatter and fatter.</a:t>
            </a:r>
          </a:p>
          <a:p>
            <a:endParaRPr lang="en-US" sz="2000" dirty="0"/>
          </a:p>
          <a:p>
            <a:pPr lvl="0"/>
            <a:r>
              <a:rPr lang="en-US" sz="2400" dirty="0"/>
              <a:t>Really/quite/rather + Adjectives</a:t>
            </a:r>
          </a:p>
          <a:p>
            <a:r>
              <a:rPr lang="en-US" sz="2400" dirty="0" err="1"/>
              <a:t>e.g</a:t>
            </a:r>
            <a:r>
              <a:rPr lang="en-US" sz="2400" dirty="0"/>
              <a:t> I don’t like him at all. He is quite aggressive.</a:t>
            </a:r>
          </a:p>
          <a:p>
            <a:endParaRPr lang="en-US" sz="2000" dirty="0"/>
          </a:p>
          <a:p>
            <a:pPr lvl="0"/>
            <a:r>
              <a:rPr lang="en-US" sz="2400" dirty="0"/>
              <a:t>Further/shorter/longer/nearer + than</a:t>
            </a:r>
          </a:p>
          <a:p>
            <a:r>
              <a:rPr lang="en-US" sz="2400" dirty="0" err="1"/>
              <a:t>e.g</a:t>
            </a:r>
            <a:r>
              <a:rPr lang="en-US" sz="2400" dirty="0"/>
              <a:t> The school is further away from the farm than the clinic is.</a:t>
            </a:r>
          </a:p>
          <a:p>
            <a:r>
              <a:rPr lang="en-US" sz="2400" dirty="0"/>
              <a:t> Comparative expressions with subject + verb</a:t>
            </a:r>
          </a:p>
          <a:p>
            <a:r>
              <a:rPr lang="en-US" sz="2400" dirty="0" err="1"/>
              <a:t>e.g</a:t>
            </a:r>
            <a:r>
              <a:rPr lang="en-US" sz="2400" dirty="0"/>
              <a:t> The more I read, the more I understand.</a:t>
            </a:r>
          </a:p>
          <a:p>
            <a:r>
              <a:rPr lang="en-US" sz="2400" dirty="0"/>
              <a:t> Too ………to </a:t>
            </a:r>
          </a:p>
          <a:p>
            <a:r>
              <a:rPr lang="en-US" sz="2400" dirty="0" err="1"/>
              <a:t>e.g</a:t>
            </a:r>
            <a:r>
              <a:rPr lang="en-US" sz="2400" dirty="0"/>
              <a:t> The child is too weak to cry.</a:t>
            </a:r>
          </a:p>
          <a:p>
            <a:endParaRPr lang="en-US" sz="2000" dirty="0"/>
          </a:p>
          <a:p>
            <a:pPr lvl="0"/>
            <a:r>
              <a:rPr lang="en-US" sz="2400" dirty="0"/>
              <a:t>Look/feel/seem + very + adjective.</a:t>
            </a:r>
          </a:p>
        </p:txBody>
      </p:sp>
    </p:spTree>
    <p:extLst>
      <p:ext uri="{BB962C8B-B14F-4D97-AF65-F5344CB8AC3E}">
        <p14:creationId xmlns:p14="http://schemas.microsoft.com/office/powerpoint/2010/main" val="3870375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81000"/>
            <a:ext cx="8839200" cy="5693866"/>
          </a:xfrm>
          <a:prstGeom prst="rect">
            <a:avLst/>
          </a:prstGeom>
        </p:spPr>
        <p:txBody>
          <a:bodyPr wrap="square">
            <a:spAutoFit/>
          </a:bodyPr>
          <a:lstStyle/>
          <a:p>
            <a:pPr lvl="0"/>
            <a:r>
              <a:rPr lang="en-US" sz="2800" dirty="0"/>
              <a:t>Yet/still/already + past perfect.</a:t>
            </a:r>
          </a:p>
          <a:p>
            <a:r>
              <a:rPr lang="en-US" sz="2800" dirty="0" err="1"/>
              <a:t>e.g</a:t>
            </a:r>
            <a:r>
              <a:rPr lang="en-US" sz="2800" dirty="0"/>
              <a:t> Are you, still learning how to play a piano.</a:t>
            </a:r>
          </a:p>
          <a:p>
            <a:pPr lvl="0"/>
            <a:r>
              <a:rPr lang="en-US" sz="2800" dirty="0"/>
              <a:t>For/since with present perfect continuous </a:t>
            </a:r>
          </a:p>
          <a:p>
            <a:r>
              <a:rPr lang="en-US" sz="2800" dirty="0" err="1"/>
              <a:t>e.g</a:t>
            </a:r>
            <a:r>
              <a:rPr lang="en-US" sz="2800" dirty="0"/>
              <a:t> The baby has been crying since nine o’clock.</a:t>
            </a:r>
          </a:p>
          <a:p>
            <a:r>
              <a:rPr lang="en-US" sz="2800" dirty="0"/>
              <a:t> </a:t>
            </a:r>
          </a:p>
          <a:p>
            <a:pPr lvl="0"/>
            <a:r>
              <a:rPr lang="en-US" sz="2800" dirty="0"/>
              <a:t>As soon as + present + future.</a:t>
            </a:r>
          </a:p>
          <a:p>
            <a:r>
              <a:rPr lang="en-US" sz="2800" dirty="0" err="1"/>
              <a:t>e.g</a:t>
            </a:r>
            <a:r>
              <a:rPr lang="en-US" sz="2800" dirty="0"/>
              <a:t> A soon as I take a seat in the bus I will fasten the seat belt.</a:t>
            </a:r>
          </a:p>
          <a:p>
            <a:r>
              <a:rPr lang="en-US" sz="2800" dirty="0"/>
              <a:t> </a:t>
            </a:r>
          </a:p>
          <a:p>
            <a:pPr lvl="0"/>
            <a:r>
              <a:rPr lang="en-US" sz="2800" dirty="0"/>
              <a:t>Until/when + present perfect + future time.</a:t>
            </a:r>
          </a:p>
          <a:p>
            <a:r>
              <a:rPr lang="en-US" sz="2800" dirty="0"/>
              <a:t> </a:t>
            </a:r>
          </a:p>
          <a:p>
            <a:pPr lvl="0"/>
            <a:r>
              <a:rPr lang="en-US" sz="2800" dirty="0"/>
              <a:t>Use of ‘wonder how’</a:t>
            </a:r>
          </a:p>
          <a:p>
            <a:r>
              <a:rPr lang="en-US" sz="2800" dirty="0" err="1"/>
              <a:t>e.g</a:t>
            </a:r>
            <a:r>
              <a:rPr lang="en-US" sz="2800" dirty="0"/>
              <a:t> I wonder how this car can be repaired</a:t>
            </a:r>
          </a:p>
        </p:txBody>
      </p:sp>
    </p:spTree>
    <p:extLst>
      <p:ext uri="{BB962C8B-B14F-4D97-AF65-F5344CB8AC3E}">
        <p14:creationId xmlns:p14="http://schemas.microsoft.com/office/powerpoint/2010/main" val="1615211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76201"/>
            <a:ext cx="8763000" cy="7417415"/>
          </a:xfrm>
          <a:prstGeom prst="rect">
            <a:avLst/>
          </a:prstGeom>
        </p:spPr>
        <p:txBody>
          <a:bodyPr wrap="square">
            <a:spAutoFit/>
          </a:bodyPr>
          <a:lstStyle/>
          <a:p>
            <a:pPr lvl="0"/>
            <a:r>
              <a:rPr lang="en-US" sz="2800" dirty="0"/>
              <a:t>The range of structures that follow find</a:t>
            </a:r>
          </a:p>
          <a:p>
            <a:r>
              <a:rPr lang="en-US" sz="2800" dirty="0" err="1"/>
              <a:t>e.g</a:t>
            </a:r>
            <a:r>
              <a:rPr lang="en-US" sz="2800" dirty="0"/>
              <a:t> She found the goats.</a:t>
            </a:r>
          </a:p>
          <a:p>
            <a:endParaRPr lang="en-US" sz="2400" dirty="0"/>
          </a:p>
          <a:p>
            <a:pPr lvl="0"/>
            <a:r>
              <a:rPr lang="en-US" sz="2800" dirty="0"/>
              <a:t>Certain/likely/unlikely/ </a:t>
            </a:r>
            <a:r>
              <a:rPr lang="en-US" sz="2800" dirty="0" err="1"/>
              <a:t>luckly</a:t>
            </a:r>
            <a:r>
              <a:rPr lang="en-US" sz="2800" dirty="0"/>
              <a:t> / </a:t>
            </a:r>
            <a:r>
              <a:rPr lang="en-US" sz="2800" dirty="0" err="1"/>
              <a:t>unluckly</a:t>
            </a:r>
            <a:r>
              <a:rPr lang="en-US" sz="2800" dirty="0"/>
              <a:t> + clause</a:t>
            </a:r>
          </a:p>
          <a:p>
            <a:r>
              <a:rPr lang="en-US" sz="2800" dirty="0" err="1"/>
              <a:t>e.g</a:t>
            </a:r>
            <a:r>
              <a:rPr lang="en-US" sz="2800" dirty="0"/>
              <a:t> The sky is very clear. It is likely top rain tonight.</a:t>
            </a:r>
          </a:p>
          <a:p>
            <a:endParaRPr lang="en-US" sz="2400" dirty="0"/>
          </a:p>
          <a:p>
            <a:pPr lvl="0"/>
            <a:r>
              <a:rPr lang="en-US" sz="2800" dirty="0"/>
              <a:t>Either ….. or</a:t>
            </a:r>
          </a:p>
          <a:p>
            <a:r>
              <a:rPr lang="en-US" sz="2800" dirty="0"/>
              <a:t>You can eat either cake or bread</a:t>
            </a:r>
          </a:p>
          <a:p>
            <a:r>
              <a:rPr lang="en-US" sz="2800" dirty="0"/>
              <a:t> </a:t>
            </a:r>
          </a:p>
          <a:p>
            <a:pPr lvl="0"/>
            <a:r>
              <a:rPr lang="en-US" sz="2800" dirty="0"/>
              <a:t>Not only but also</a:t>
            </a:r>
          </a:p>
          <a:p>
            <a:r>
              <a:rPr lang="en-US" sz="2800" dirty="0"/>
              <a:t>Not only did she buy her parents a car, but she also bought them a house.</a:t>
            </a:r>
          </a:p>
          <a:p>
            <a:endParaRPr lang="en-US" sz="2400" dirty="0"/>
          </a:p>
          <a:p>
            <a:pPr lvl="0"/>
            <a:r>
              <a:rPr lang="en-US" sz="2800" dirty="0"/>
              <a:t>Whether or not.</a:t>
            </a:r>
          </a:p>
          <a:p>
            <a:r>
              <a:rPr lang="en-US" sz="2800" dirty="0" err="1"/>
              <a:t>e.g</a:t>
            </a:r>
            <a:r>
              <a:rPr lang="en-US" sz="2800" dirty="0"/>
              <a:t> The pupils wanted the teacher to tell him whether or not to go out.</a:t>
            </a:r>
          </a:p>
          <a:p>
            <a:r>
              <a:rPr lang="en-US" sz="2800" dirty="0"/>
              <a:t> </a:t>
            </a:r>
          </a:p>
        </p:txBody>
      </p:sp>
    </p:spTree>
    <p:extLst>
      <p:ext uri="{BB962C8B-B14F-4D97-AF65-F5344CB8AC3E}">
        <p14:creationId xmlns:p14="http://schemas.microsoft.com/office/powerpoint/2010/main" val="14962820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915400" cy="6740307"/>
          </a:xfrm>
          <a:prstGeom prst="rect">
            <a:avLst/>
          </a:prstGeom>
        </p:spPr>
        <p:txBody>
          <a:bodyPr wrap="square">
            <a:spAutoFit/>
          </a:bodyPr>
          <a:lstStyle/>
          <a:p>
            <a:pPr lvl="0"/>
            <a:r>
              <a:rPr lang="en-US" sz="2800" dirty="0"/>
              <a:t>As well as to mean also</a:t>
            </a:r>
          </a:p>
          <a:p>
            <a:r>
              <a:rPr lang="en-US" sz="2800" dirty="0" err="1"/>
              <a:t>e.g</a:t>
            </a:r>
            <a:r>
              <a:rPr lang="en-US" sz="2800" dirty="0"/>
              <a:t> We ate some sweet potato as well as a carrot.</a:t>
            </a:r>
          </a:p>
          <a:p>
            <a:r>
              <a:rPr lang="en-US" sz="2800" dirty="0"/>
              <a:t> </a:t>
            </a:r>
          </a:p>
          <a:p>
            <a:pPr lvl="0"/>
            <a:r>
              <a:rPr lang="en-US" sz="2800" dirty="0"/>
              <a:t>Use of ‘who’ and ‘whose’</a:t>
            </a:r>
          </a:p>
          <a:p>
            <a:r>
              <a:rPr lang="en-US" sz="2800" dirty="0"/>
              <a:t>The woman whose car broke down is looking for a taxi. </a:t>
            </a:r>
          </a:p>
          <a:p>
            <a:endParaRPr lang="en-US" sz="2400" dirty="0"/>
          </a:p>
          <a:p>
            <a:pPr lvl="0"/>
            <a:r>
              <a:rPr lang="en-US" sz="2800" dirty="0"/>
              <a:t>Both and both or </a:t>
            </a:r>
          </a:p>
          <a:p>
            <a:r>
              <a:rPr lang="en-US" sz="2800" dirty="0"/>
              <a:t>Both of the children came late.</a:t>
            </a:r>
          </a:p>
          <a:p>
            <a:endParaRPr lang="en-US" sz="2400" dirty="0"/>
          </a:p>
          <a:p>
            <a:pPr lvl="0"/>
            <a:r>
              <a:rPr lang="en-US" sz="2800" dirty="0"/>
              <a:t>Neither nor.</a:t>
            </a:r>
          </a:p>
          <a:p>
            <a:r>
              <a:rPr lang="en-US" sz="2800" dirty="0"/>
              <a:t>Neither </a:t>
            </a:r>
            <a:r>
              <a:rPr lang="en-US" sz="2800" dirty="0" err="1"/>
              <a:t>Nyaga</a:t>
            </a:r>
            <a:r>
              <a:rPr lang="en-US" sz="2800" dirty="0"/>
              <a:t> nor </a:t>
            </a:r>
            <a:r>
              <a:rPr lang="en-US" sz="2800" dirty="0" err="1"/>
              <a:t>Peto</a:t>
            </a:r>
            <a:r>
              <a:rPr lang="en-US" sz="2800" dirty="0"/>
              <a:t> has a pet this year.</a:t>
            </a:r>
          </a:p>
          <a:p>
            <a:endParaRPr lang="en-US" sz="2400" dirty="0"/>
          </a:p>
          <a:p>
            <a:pPr lvl="0"/>
            <a:r>
              <a:rPr lang="en-US" sz="2800" dirty="0"/>
              <a:t>Neither of </a:t>
            </a:r>
          </a:p>
          <a:p>
            <a:r>
              <a:rPr lang="en-US" sz="2800" dirty="0"/>
              <a:t>Neither of them attended the wedding.</a:t>
            </a:r>
          </a:p>
          <a:p>
            <a:endParaRPr lang="en-US" sz="2400" dirty="0"/>
          </a:p>
          <a:p>
            <a:pPr lvl="0"/>
            <a:r>
              <a:rPr lang="en-US" sz="2800" dirty="0"/>
              <a:t>Contrastive use of ‘but’ and ‘although’</a:t>
            </a:r>
          </a:p>
        </p:txBody>
      </p:sp>
    </p:spTree>
    <p:extLst>
      <p:ext uri="{BB962C8B-B14F-4D97-AF65-F5344CB8AC3E}">
        <p14:creationId xmlns:p14="http://schemas.microsoft.com/office/powerpoint/2010/main" val="25459806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839200" cy="6494085"/>
          </a:xfrm>
          <a:prstGeom prst="rect">
            <a:avLst/>
          </a:prstGeom>
        </p:spPr>
        <p:txBody>
          <a:bodyPr wrap="square">
            <a:spAutoFit/>
          </a:bodyPr>
          <a:lstStyle/>
          <a:p>
            <a:r>
              <a:rPr lang="en-US" sz="3200" b="1" dirty="0">
                <a:solidFill>
                  <a:schemeClr val="accent6">
                    <a:lumMod val="50000"/>
                  </a:schemeClr>
                </a:solidFill>
              </a:rPr>
              <a:t>Double imperatives. </a:t>
            </a:r>
            <a:endParaRPr lang="en-US" sz="3200" dirty="0">
              <a:solidFill>
                <a:schemeClr val="accent6">
                  <a:lumMod val="50000"/>
                </a:schemeClr>
              </a:solidFill>
            </a:endParaRPr>
          </a:p>
          <a:p>
            <a:r>
              <a:rPr lang="en-US" sz="3200" b="1" dirty="0"/>
              <a:t>Varied ways of beginning a sentence. </a:t>
            </a:r>
            <a:endParaRPr lang="en-US" sz="3200" dirty="0"/>
          </a:p>
          <a:p>
            <a:pPr marL="457200" indent="-457200">
              <a:buFont typeface="Wingdings" pitchFamily="2" charset="2"/>
              <a:buChar char="Ø"/>
            </a:pPr>
            <a:r>
              <a:rPr lang="en-US" sz="3200" dirty="0"/>
              <a:t>It was</a:t>
            </a:r>
          </a:p>
          <a:p>
            <a:pPr marL="457200" indent="-457200">
              <a:buFont typeface="Wingdings" pitchFamily="2" charset="2"/>
              <a:buChar char="Ø"/>
            </a:pPr>
            <a:r>
              <a:rPr lang="en-US" sz="3200" dirty="0"/>
              <a:t>When </a:t>
            </a:r>
          </a:p>
          <a:p>
            <a:pPr marL="457200" indent="-457200">
              <a:buFont typeface="Wingdings" pitchFamily="2" charset="2"/>
              <a:buChar char="Ø"/>
            </a:pPr>
            <a:r>
              <a:rPr lang="en-US" sz="3200" dirty="0"/>
              <a:t>Soon as</a:t>
            </a:r>
          </a:p>
          <a:p>
            <a:pPr marL="457200" indent="-457200">
              <a:buFont typeface="Wingdings" pitchFamily="2" charset="2"/>
              <a:buChar char="Ø"/>
            </a:pPr>
            <a:r>
              <a:rPr lang="en-US" sz="3200" dirty="0"/>
              <a:t>I went …………….</a:t>
            </a:r>
          </a:p>
          <a:p>
            <a:pPr marL="457200" indent="-457200">
              <a:buFont typeface="Wingdings" pitchFamily="2" charset="2"/>
              <a:buChar char="Ø"/>
            </a:pPr>
            <a:r>
              <a:rPr lang="en-US" sz="3200" dirty="0"/>
              <a:t>I knew that, ……….</a:t>
            </a:r>
          </a:p>
          <a:p>
            <a:pPr marL="457200" indent="-457200">
              <a:buFont typeface="Wingdings" pitchFamily="2" charset="2"/>
              <a:buChar char="Ø"/>
            </a:pPr>
            <a:r>
              <a:rPr lang="en-US" sz="3200" dirty="0"/>
              <a:t>Just then, …………</a:t>
            </a:r>
          </a:p>
          <a:p>
            <a:pPr marL="457200" indent="-457200">
              <a:buFont typeface="Wingdings" pitchFamily="2" charset="2"/>
              <a:buChar char="Ø"/>
            </a:pPr>
            <a:r>
              <a:rPr lang="en-US" sz="3200" dirty="0"/>
              <a:t>By the ……</a:t>
            </a:r>
          </a:p>
          <a:p>
            <a:pPr marL="457200" indent="-457200">
              <a:buFont typeface="Wingdings" pitchFamily="2" charset="2"/>
              <a:buChar char="Ø"/>
            </a:pPr>
            <a:r>
              <a:rPr lang="en-US" sz="3200" dirty="0"/>
              <a:t>With that, ……</a:t>
            </a:r>
          </a:p>
          <a:p>
            <a:pPr marL="457200" indent="-457200">
              <a:buFont typeface="Wingdings" pitchFamily="2" charset="2"/>
              <a:buChar char="Ø"/>
            </a:pPr>
            <a:r>
              <a:rPr lang="en-US" sz="3200" dirty="0"/>
              <a:t>But then, …….</a:t>
            </a:r>
          </a:p>
          <a:p>
            <a:pPr marL="457200" indent="-457200">
              <a:buFont typeface="Wingdings" pitchFamily="2" charset="2"/>
              <a:buChar char="Ø"/>
            </a:pPr>
            <a:r>
              <a:rPr lang="en-US" sz="3200" dirty="0"/>
              <a:t>As usual, …..</a:t>
            </a:r>
          </a:p>
          <a:p>
            <a:pPr marL="457200" indent="-457200">
              <a:buFont typeface="Wingdings" pitchFamily="2" charset="2"/>
              <a:buChar char="Ø"/>
            </a:pPr>
            <a:r>
              <a:rPr lang="en-US" sz="3200" dirty="0"/>
              <a:t>In addition, ….</a:t>
            </a:r>
          </a:p>
        </p:txBody>
      </p:sp>
    </p:spTree>
    <p:extLst>
      <p:ext uri="{BB962C8B-B14F-4D97-AF65-F5344CB8AC3E}">
        <p14:creationId xmlns:p14="http://schemas.microsoft.com/office/powerpoint/2010/main" val="42908712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1"/>
            <a:ext cx="9067800" cy="6555641"/>
          </a:xfrm>
          <a:prstGeom prst="rect">
            <a:avLst/>
          </a:prstGeom>
        </p:spPr>
        <p:txBody>
          <a:bodyPr wrap="square">
            <a:spAutoFit/>
          </a:bodyPr>
          <a:lstStyle/>
          <a:p>
            <a:pPr marL="457200" indent="-457200">
              <a:buFont typeface="Wingdings" pitchFamily="2" charset="2"/>
              <a:buChar char="Ø"/>
            </a:pPr>
            <a:r>
              <a:rPr lang="en-US" sz="2800" dirty="0"/>
              <a:t>After a while, ….</a:t>
            </a:r>
          </a:p>
          <a:p>
            <a:pPr marL="457200" indent="-457200">
              <a:buFont typeface="Wingdings" pitchFamily="2" charset="2"/>
              <a:buChar char="Ø"/>
            </a:pPr>
            <a:r>
              <a:rPr lang="en-US" sz="2800" dirty="0"/>
              <a:t>Although, ……</a:t>
            </a:r>
          </a:p>
          <a:p>
            <a:pPr marL="457200" indent="-457200">
              <a:buFont typeface="Wingdings" pitchFamily="2" charset="2"/>
              <a:buChar char="Ø"/>
            </a:pPr>
            <a:r>
              <a:rPr lang="en-US" sz="2800" dirty="0"/>
              <a:t>It seemed, …..</a:t>
            </a:r>
          </a:p>
          <a:p>
            <a:pPr marL="457200" indent="-457200">
              <a:buFont typeface="Wingdings" pitchFamily="2" charset="2"/>
              <a:buChar char="Ø"/>
            </a:pPr>
            <a:r>
              <a:rPr lang="en-US" sz="2800" dirty="0"/>
              <a:t>Seconds later, ….</a:t>
            </a:r>
          </a:p>
          <a:p>
            <a:pPr marL="457200" indent="-457200">
              <a:buFont typeface="Wingdings" pitchFamily="2" charset="2"/>
              <a:buChar char="Ø"/>
            </a:pPr>
            <a:r>
              <a:rPr lang="en-US" sz="2800" dirty="0"/>
              <a:t>Even then, …….</a:t>
            </a:r>
          </a:p>
          <a:p>
            <a:pPr marL="457200" indent="-457200">
              <a:buFont typeface="Wingdings" pitchFamily="2" charset="2"/>
              <a:buChar char="Ø"/>
            </a:pPr>
            <a:r>
              <a:rPr lang="en-US" sz="2800" dirty="0"/>
              <a:t>As a result of …..</a:t>
            </a:r>
          </a:p>
          <a:p>
            <a:pPr marL="457200" indent="-457200">
              <a:buFont typeface="Wingdings" pitchFamily="2" charset="2"/>
              <a:buChar char="Ø"/>
            </a:pPr>
            <a:r>
              <a:rPr lang="en-US" sz="2800" dirty="0"/>
              <a:t>A moment later ….</a:t>
            </a:r>
          </a:p>
          <a:p>
            <a:pPr marL="457200" indent="-457200">
              <a:buFont typeface="Wingdings" pitchFamily="2" charset="2"/>
              <a:buChar char="Ø"/>
            </a:pPr>
            <a:r>
              <a:rPr lang="en-US" sz="2800" dirty="0"/>
              <a:t>For years I ……</a:t>
            </a:r>
          </a:p>
          <a:p>
            <a:pPr marL="457200" indent="-457200">
              <a:buFont typeface="Wingdings" pitchFamily="2" charset="2"/>
              <a:buChar char="Ø"/>
            </a:pPr>
            <a:r>
              <a:rPr lang="en-US" sz="2800" dirty="0"/>
              <a:t>Later on, …</a:t>
            </a:r>
          </a:p>
          <a:p>
            <a:pPr marL="457200" indent="-457200">
              <a:buFont typeface="Wingdings" pitchFamily="2" charset="2"/>
              <a:buChar char="Ø"/>
            </a:pPr>
            <a:r>
              <a:rPr lang="en-US" sz="2800" dirty="0"/>
              <a:t>Surprisingly, …..</a:t>
            </a:r>
          </a:p>
          <a:p>
            <a:pPr marL="457200" indent="-457200">
              <a:buFont typeface="Wingdings" pitchFamily="2" charset="2"/>
              <a:buChar char="Ø"/>
            </a:pPr>
            <a:r>
              <a:rPr lang="en-US" sz="2800" dirty="0"/>
              <a:t>That day, …..</a:t>
            </a:r>
          </a:p>
          <a:p>
            <a:pPr marL="457200" indent="-457200">
              <a:buFont typeface="Wingdings" pitchFamily="2" charset="2"/>
              <a:buChar char="Ø"/>
            </a:pPr>
            <a:r>
              <a:rPr lang="en-US" sz="2800" dirty="0"/>
              <a:t>Finally, …..</a:t>
            </a:r>
          </a:p>
          <a:p>
            <a:pPr marL="457200" indent="-457200">
              <a:buFont typeface="Wingdings" pitchFamily="2" charset="2"/>
              <a:buChar char="Ø"/>
            </a:pPr>
            <a:r>
              <a:rPr lang="en-US" sz="2800" dirty="0"/>
              <a:t>Since </a:t>
            </a:r>
          </a:p>
          <a:p>
            <a:pPr marL="457200" indent="-457200">
              <a:buFont typeface="Wingdings" pitchFamily="2" charset="2"/>
              <a:buChar char="Ø"/>
            </a:pPr>
            <a:r>
              <a:rPr lang="en-US" sz="2800" dirty="0"/>
              <a:t>Even so </a:t>
            </a:r>
          </a:p>
          <a:p>
            <a:pPr marL="457200" indent="-457200">
              <a:buFont typeface="Wingdings" pitchFamily="2" charset="2"/>
              <a:buChar char="Ø"/>
            </a:pPr>
            <a:r>
              <a:rPr lang="en-US" sz="2800" dirty="0"/>
              <a:t>Immediately</a:t>
            </a:r>
          </a:p>
        </p:txBody>
      </p:sp>
    </p:spTree>
    <p:extLst>
      <p:ext uri="{BB962C8B-B14F-4D97-AF65-F5344CB8AC3E}">
        <p14:creationId xmlns:p14="http://schemas.microsoft.com/office/powerpoint/2010/main" val="38345641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0"/>
            <a:ext cx="8991600" cy="6986528"/>
          </a:xfrm>
          <a:prstGeom prst="rect">
            <a:avLst/>
          </a:prstGeom>
        </p:spPr>
        <p:txBody>
          <a:bodyPr wrap="square">
            <a:spAutoFit/>
          </a:bodyPr>
          <a:lstStyle/>
          <a:p>
            <a:pPr marL="457200" indent="-457200">
              <a:buFont typeface="Wingdings" pitchFamily="2" charset="2"/>
              <a:buChar char="Ø"/>
            </a:pPr>
            <a:r>
              <a:rPr lang="en-US" sz="2800" dirty="0"/>
              <a:t>Ever since </a:t>
            </a:r>
          </a:p>
          <a:p>
            <a:pPr marL="457200" indent="-457200">
              <a:buFont typeface="Wingdings" pitchFamily="2" charset="2"/>
              <a:buChar char="Ø"/>
            </a:pPr>
            <a:r>
              <a:rPr lang="en-US" sz="2800" dirty="0"/>
              <a:t>Instead of </a:t>
            </a:r>
          </a:p>
          <a:p>
            <a:pPr marL="457200" indent="-457200">
              <a:buFont typeface="Wingdings" pitchFamily="2" charset="2"/>
              <a:buChar char="Ø"/>
            </a:pPr>
            <a:r>
              <a:rPr lang="en-US" sz="2800" dirty="0"/>
              <a:t>On arrival ……</a:t>
            </a:r>
          </a:p>
          <a:p>
            <a:pPr marL="457200" indent="-457200">
              <a:buFont typeface="Wingdings" pitchFamily="2" charset="2"/>
              <a:buChar char="Ø"/>
            </a:pPr>
            <a:r>
              <a:rPr lang="en-US" sz="2800" dirty="0"/>
              <a:t>In the first place, ….</a:t>
            </a:r>
          </a:p>
          <a:p>
            <a:pPr marL="457200" indent="-457200">
              <a:buFont typeface="Wingdings" pitchFamily="2" charset="2"/>
              <a:buChar char="Ø"/>
            </a:pPr>
            <a:r>
              <a:rPr lang="en-US" sz="2800" dirty="0"/>
              <a:t>Meanwhile, …</a:t>
            </a:r>
          </a:p>
          <a:p>
            <a:pPr marL="457200" indent="-457200">
              <a:buFont typeface="Wingdings" pitchFamily="2" charset="2"/>
              <a:buChar char="Ø"/>
            </a:pPr>
            <a:r>
              <a:rPr lang="en-US" sz="2800" dirty="0"/>
              <a:t>Just at ….</a:t>
            </a:r>
          </a:p>
          <a:p>
            <a:pPr marL="457200" indent="-457200">
              <a:buFont typeface="Wingdings" pitchFamily="2" charset="2"/>
              <a:buChar char="Ø"/>
            </a:pPr>
            <a:r>
              <a:rPr lang="en-US" sz="2800" dirty="0"/>
              <a:t>At last </a:t>
            </a:r>
          </a:p>
          <a:p>
            <a:pPr marL="457200" indent="-457200">
              <a:buFont typeface="Wingdings" pitchFamily="2" charset="2"/>
              <a:buChar char="Ø"/>
            </a:pPr>
            <a:r>
              <a:rPr lang="en-US" sz="2800" dirty="0"/>
              <a:t>Sure enough </a:t>
            </a:r>
          </a:p>
          <a:p>
            <a:pPr marL="457200" indent="-457200">
              <a:buFont typeface="Wingdings" pitchFamily="2" charset="2"/>
              <a:buChar char="Ø"/>
            </a:pPr>
            <a:r>
              <a:rPr lang="en-US" sz="2800" dirty="0"/>
              <a:t>Apart from </a:t>
            </a:r>
          </a:p>
          <a:p>
            <a:pPr marL="457200" indent="-457200">
              <a:buFont typeface="Wingdings" pitchFamily="2" charset="2"/>
              <a:buChar char="Ø"/>
            </a:pPr>
            <a:r>
              <a:rPr lang="en-US" sz="2800" dirty="0"/>
              <a:t>Surely ……..</a:t>
            </a:r>
          </a:p>
          <a:p>
            <a:pPr marL="457200" indent="-457200">
              <a:buFont typeface="Wingdings" pitchFamily="2" charset="2"/>
              <a:buChar char="Ø"/>
            </a:pPr>
            <a:r>
              <a:rPr lang="en-US" sz="2800" dirty="0"/>
              <a:t>For instance ……</a:t>
            </a:r>
          </a:p>
          <a:p>
            <a:pPr marL="457200" indent="-457200">
              <a:buFont typeface="Wingdings" pitchFamily="2" charset="2"/>
              <a:buChar char="Ø"/>
            </a:pPr>
            <a:r>
              <a:rPr lang="en-US" sz="2800" dirty="0"/>
              <a:t>Despite of </a:t>
            </a:r>
          </a:p>
          <a:p>
            <a:pPr marL="457200" indent="-457200">
              <a:buFont typeface="Wingdings" pitchFamily="2" charset="2"/>
              <a:buChar char="Ø"/>
            </a:pPr>
            <a:r>
              <a:rPr lang="en-US" sz="2800" dirty="0" err="1"/>
              <a:t>Inspite</a:t>
            </a:r>
            <a:r>
              <a:rPr lang="en-US" sz="2800" dirty="0"/>
              <a:t> of </a:t>
            </a:r>
          </a:p>
          <a:p>
            <a:pPr marL="457200" indent="-457200">
              <a:buFont typeface="Wingdings" pitchFamily="2" charset="2"/>
              <a:buChar char="Ø"/>
            </a:pPr>
            <a:r>
              <a:rPr lang="en-US" sz="2800" dirty="0"/>
              <a:t>Before </a:t>
            </a:r>
          </a:p>
          <a:p>
            <a:pPr marL="457200" indent="-457200">
              <a:buFont typeface="Wingdings" pitchFamily="2" charset="2"/>
              <a:buChar char="Ø"/>
            </a:pPr>
            <a:r>
              <a:rPr lang="en-US" sz="2800" dirty="0"/>
              <a:t>In a </a:t>
            </a:r>
          </a:p>
          <a:p>
            <a:pPr marL="457200" indent="-457200">
              <a:buFont typeface="Wingdings" pitchFamily="2" charset="2"/>
              <a:buChar char="Ø"/>
            </a:pPr>
            <a:r>
              <a:rPr lang="en-US" sz="2800" dirty="0"/>
              <a:t>Indeed ….</a:t>
            </a:r>
          </a:p>
        </p:txBody>
      </p:sp>
    </p:spTree>
    <p:extLst>
      <p:ext uri="{BB962C8B-B14F-4D97-AF65-F5344CB8AC3E}">
        <p14:creationId xmlns:p14="http://schemas.microsoft.com/office/powerpoint/2010/main" val="3331080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676400" y="-63043"/>
            <a:ext cx="8839200"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800" b="1" u="sng" dirty="0">
                <a:solidFill>
                  <a:schemeClr val="accent6">
                    <a:lumMod val="50000"/>
                  </a:schemeClr>
                </a:solidFill>
                <a:latin typeface="Adobe Hebrew" pitchFamily="18" charset="-79"/>
                <a:ea typeface="Calibri" pitchFamily="34" charset="0"/>
                <a:cs typeface="Adobe Hebrew" pitchFamily="18" charset="-79"/>
              </a:rPr>
              <a:t>THE APOSTROPHE (’)</a:t>
            </a:r>
            <a:endParaRPr lang="en-US" sz="2800" b="1" dirty="0">
              <a:solidFill>
                <a:schemeClr val="accent6">
                  <a:lumMod val="50000"/>
                </a:schemeClr>
              </a:solidFill>
              <a:latin typeface="Adobe Hebrew" pitchFamily="18" charset="-79"/>
              <a:cs typeface="Adobe Hebrew" pitchFamily="18" charset="-79"/>
            </a:endParaRPr>
          </a:p>
          <a:p>
            <a:pPr eaLnBrk="0" fontAlgn="base" hangingPunct="0">
              <a:spcBef>
                <a:spcPct val="0"/>
              </a:spcBef>
              <a:spcAft>
                <a:spcPct val="0"/>
              </a:spcAft>
            </a:pPr>
            <a:r>
              <a:rPr lang="en-US" sz="2400" dirty="0">
                <a:latin typeface="Adobe Hebrew" pitchFamily="18" charset="-79"/>
                <a:ea typeface="Calibri" pitchFamily="34" charset="0"/>
                <a:cs typeface="Adobe Hebrew" pitchFamily="18" charset="-79"/>
              </a:rPr>
              <a:t>1. Used to show possession </a:t>
            </a:r>
            <a:r>
              <a:rPr lang="en-US" sz="2400" dirty="0" err="1">
                <a:latin typeface="Adobe Hebrew" pitchFamily="18" charset="-79"/>
                <a:ea typeface="Calibri" pitchFamily="34" charset="0"/>
                <a:cs typeface="Adobe Hebrew" pitchFamily="18" charset="-79"/>
              </a:rPr>
              <a:t>e.g</a:t>
            </a:r>
            <a:endParaRPr lang="en-US" sz="2400" dirty="0">
              <a:latin typeface="Adobe Hebrew" pitchFamily="18" charset="-79"/>
              <a:cs typeface="Adobe Hebrew" pitchFamily="18" charset="-79"/>
            </a:endParaRPr>
          </a:p>
          <a:p>
            <a:pPr eaLnBrk="0" fontAlgn="base" hangingPunct="0">
              <a:spcBef>
                <a:spcPct val="0"/>
              </a:spcBef>
              <a:spcAft>
                <a:spcPct val="0"/>
              </a:spcAft>
              <a:buFontTx/>
              <a:buChar char="•"/>
            </a:pPr>
            <a:r>
              <a:rPr lang="en-US" sz="2400" dirty="0">
                <a:latin typeface="Adobe Hebrew" pitchFamily="18" charset="-79"/>
                <a:ea typeface="Calibri" pitchFamily="34" charset="0"/>
                <a:cs typeface="Adobe Hebrew" pitchFamily="18" charset="-79"/>
              </a:rPr>
              <a:t>The boy’s head is big.</a:t>
            </a:r>
            <a:endParaRPr lang="en-US" sz="2400" dirty="0">
              <a:latin typeface="Adobe Hebrew" pitchFamily="18" charset="-79"/>
              <a:cs typeface="Adobe Hebrew" pitchFamily="18" charset="-79"/>
            </a:endParaRPr>
          </a:p>
          <a:p>
            <a:pPr eaLnBrk="0" fontAlgn="base" hangingPunct="0">
              <a:spcBef>
                <a:spcPct val="0"/>
              </a:spcBef>
              <a:spcAft>
                <a:spcPct val="0"/>
              </a:spcAft>
              <a:buFontTx/>
              <a:buChar char="•"/>
            </a:pPr>
            <a:r>
              <a:rPr lang="en-US" sz="2400" dirty="0">
                <a:latin typeface="Adobe Hebrew" pitchFamily="18" charset="-79"/>
                <a:ea typeface="Calibri" pitchFamily="34" charset="0"/>
                <a:cs typeface="Adobe Hebrew" pitchFamily="18" charset="-79"/>
              </a:rPr>
              <a:t>Samson’s mobile phone is missing.</a:t>
            </a:r>
            <a:endParaRPr lang="en-US" sz="2400" dirty="0">
              <a:latin typeface="Adobe Hebrew" pitchFamily="18" charset="-79"/>
              <a:cs typeface="Adobe Hebrew" pitchFamily="18" charset="-79"/>
            </a:endParaRPr>
          </a:p>
          <a:p>
            <a:pPr eaLnBrk="0" fontAlgn="base" hangingPunct="0">
              <a:spcBef>
                <a:spcPct val="0"/>
              </a:spcBef>
              <a:spcAft>
                <a:spcPct val="0"/>
              </a:spcAft>
              <a:buFontTx/>
              <a:buChar char="•"/>
            </a:pPr>
            <a:r>
              <a:rPr lang="en-US" sz="2400" dirty="0" err="1">
                <a:latin typeface="Adobe Hebrew" pitchFamily="18" charset="-79"/>
                <a:ea typeface="Calibri" pitchFamily="34" charset="0"/>
                <a:cs typeface="Adobe Hebrew" pitchFamily="18" charset="-79"/>
              </a:rPr>
              <a:t>Charle’s</a:t>
            </a:r>
            <a:r>
              <a:rPr lang="en-US" sz="2400" dirty="0">
                <a:latin typeface="Adobe Hebrew" pitchFamily="18" charset="-79"/>
                <a:ea typeface="Calibri" pitchFamily="34" charset="0"/>
                <a:cs typeface="Adobe Hebrew" pitchFamily="18" charset="-79"/>
              </a:rPr>
              <a:t> belt has been stolen.</a:t>
            </a:r>
            <a:endParaRPr lang="en-US" sz="2400" dirty="0">
              <a:latin typeface="Adobe Hebrew" pitchFamily="18" charset="-79"/>
              <a:cs typeface="Adobe Hebrew" pitchFamily="18" charset="-79"/>
            </a:endParaRPr>
          </a:p>
          <a:p>
            <a:pPr eaLnBrk="0" fontAlgn="base" hangingPunct="0">
              <a:spcBef>
                <a:spcPct val="0"/>
              </a:spcBef>
              <a:spcAft>
                <a:spcPct val="0"/>
              </a:spcAft>
              <a:buFontTx/>
              <a:buChar char="•"/>
            </a:pPr>
            <a:r>
              <a:rPr lang="en-US" sz="2400" dirty="0">
                <a:latin typeface="Adobe Hebrew" pitchFamily="18" charset="-79"/>
                <a:ea typeface="Calibri" pitchFamily="34" charset="0"/>
                <a:cs typeface="Adobe Hebrew" pitchFamily="18" charset="-79"/>
              </a:rPr>
              <a:t>The boy’s shirts are dirty.</a:t>
            </a:r>
            <a:endParaRPr lang="en-US" sz="2400" dirty="0">
              <a:latin typeface="Adobe Hebrew" pitchFamily="18" charset="-79"/>
              <a:cs typeface="Adobe Hebrew" pitchFamily="18" charset="-79"/>
            </a:endParaRPr>
          </a:p>
          <a:p>
            <a:pPr eaLnBrk="0" fontAlgn="base" hangingPunct="0">
              <a:spcBef>
                <a:spcPct val="0"/>
              </a:spcBef>
              <a:spcAft>
                <a:spcPct val="0"/>
              </a:spcAft>
            </a:pPr>
            <a:endParaRPr lang="en-US" sz="2400" dirty="0">
              <a:latin typeface="Adobe Hebrew" pitchFamily="18" charset="-79"/>
              <a:ea typeface="Calibri" pitchFamily="34" charset="0"/>
              <a:cs typeface="Adobe Hebrew" pitchFamily="18" charset="-79"/>
            </a:endParaRPr>
          </a:p>
          <a:p>
            <a:pPr eaLnBrk="0" fontAlgn="base" hangingPunct="0">
              <a:spcBef>
                <a:spcPct val="0"/>
              </a:spcBef>
              <a:spcAft>
                <a:spcPct val="0"/>
              </a:spcAft>
            </a:pPr>
            <a:r>
              <a:rPr lang="en-US" sz="2400" dirty="0">
                <a:latin typeface="Adobe Hebrew" pitchFamily="18" charset="-79"/>
                <a:ea typeface="Calibri" pitchFamily="34" charset="0"/>
                <a:cs typeface="Adobe Hebrew" pitchFamily="18" charset="-79"/>
              </a:rPr>
              <a:t>2. In a short form </a:t>
            </a:r>
            <a:r>
              <a:rPr lang="en-US" sz="2400" dirty="0" err="1">
                <a:latin typeface="Adobe Hebrew" pitchFamily="18" charset="-79"/>
                <a:ea typeface="Calibri" pitchFamily="34" charset="0"/>
                <a:cs typeface="Adobe Hebrew" pitchFamily="18" charset="-79"/>
              </a:rPr>
              <a:t>e.g</a:t>
            </a:r>
            <a:r>
              <a:rPr lang="en-US" sz="2400" dirty="0">
                <a:latin typeface="Adobe Hebrew" pitchFamily="18" charset="-79"/>
                <a:ea typeface="Calibri" pitchFamily="34" charset="0"/>
                <a:cs typeface="Adobe Hebrew" pitchFamily="18" charset="-79"/>
              </a:rPr>
              <a:t> </a:t>
            </a:r>
            <a:endParaRPr lang="en-US" sz="2400" dirty="0">
              <a:latin typeface="Adobe Hebrew" pitchFamily="18" charset="-79"/>
              <a:cs typeface="Adobe Hebrew" pitchFamily="18" charset="-79"/>
            </a:endParaRPr>
          </a:p>
          <a:p>
            <a:pPr eaLnBrk="0" fontAlgn="base" hangingPunct="0">
              <a:spcBef>
                <a:spcPct val="0"/>
              </a:spcBef>
              <a:spcAft>
                <a:spcPct val="0"/>
              </a:spcAft>
              <a:buFontTx/>
              <a:buChar char="•"/>
            </a:pPr>
            <a:r>
              <a:rPr lang="en-US" sz="2400" dirty="0">
                <a:latin typeface="Adobe Hebrew" pitchFamily="18" charset="-79"/>
                <a:ea typeface="Calibri" pitchFamily="34" charset="0"/>
                <a:cs typeface="Adobe Hebrew" pitchFamily="18" charset="-79"/>
              </a:rPr>
              <a:t>I’d – I had </a:t>
            </a:r>
            <a:endParaRPr lang="en-US" sz="2400" dirty="0">
              <a:latin typeface="Adobe Hebrew" pitchFamily="18" charset="-79"/>
              <a:cs typeface="Adobe Hebrew" pitchFamily="18" charset="-79"/>
            </a:endParaRPr>
          </a:p>
          <a:p>
            <a:pPr eaLnBrk="0" fontAlgn="base" hangingPunct="0">
              <a:spcBef>
                <a:spcPct val="0"/>
              </a:spcBef>
              <a:spcAft>
                <a:spcPct val="0"/>
              </a:spcAft>
              <a:buFontTx/>
              <a:buChar char="•"/>
            </a:pPr>
            <a:r>
              <a:rPr lang="en-US" sz="2400" dirty="0">
                <a:latin typeface="Adobe Hebrew" pitchFamily="18" charset="-79"/>
                <a:ea typeface="Calibri" pitchFamily="34" charset="0"/>
                <a:cs typeface="Adobe Hebrew" pitchFamily="18" charset="-79"/>
              </a:rPr>
              <a:t>You’re – You are</a:t>
            </a:r>
            <a:endParaRPr lang="en-US" sz="2400" dirty="0">
              <a:latin typeface="Adobe Hebrew" pitchFamily="18" charset="-79"/>
              <a:cs typeface="Adobe Hebrew" pitchFamily="18" charset="-79"/>
            </a:endParaRPr>
          </a:p>
          <a:p>
            <a:pPr eaLnBrk="0" fontAlgn="base" hangingPunct="0">
              <a:spcBef>
                <a:spcPct val="0"/>
              </a:spcBef>
              <a:spcAft>
                <a:spcPct val="0"/>
              </a:spcAft>
            </a:pPr>
            <a:endParaRPr lang="en-US" dirty="0">
              <a:latin typeface="Adobe Hebrew" pitchFamily="18" charset="-79"/>
              <a:cs typeface="Adobe Hebrew" pitchFamily="18" charset="-79"/>
            </a:endParaRPr>
          </a:p>
        </p:txBody>
      </p:sp>
      <p:sp>
        <p:nvSpPr>
          <p:cNvPr id="6" name="AutoShape 4"/>
          <p:cNvSpPr>
            <a:spLocks noChangeShapeType="1"/>
          </p:cNvSpPr>
          <p:nvPr/>
        </p:nvSpPr>
        <p:spPr bwMode="auto">
          <a:xfrm>
            <a:off x="2363789" y="542925"/>
            <a:ext cx="168275"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a:spLocks noChangeArrowheads="1"/>
          </p:cNvSpPr>
          <p:nvPr/>
        </p:nvSpPr>
        <p:spPr bwMode="auto">
          <a:xfrm>
            <a:off x="1676400" y="4013300"/>
            <a:ext cx="883920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3200" b="1" u="sng" dirty="0">
                <a:solidFill>
                  <a:schemeClr val="accent6">
                    <a:lumMod val="50000"/>
                  </a:schemeClr>
                </a:solidFill>
                <a:latin typeface="Adobe Hebrew" pitchFamily="18" charset="-79"/>
                <a:ea typeface="Calibri" pitchFamily="34" charset="0"/>
                <a:cs typeface="Adobe Hebrew" pitchFamily="18" charset="-79"/>
              </a:rPr>
              <a:t>DASH </a:t>
            </a:r>
            <a:r>
              <a:rPr lang="en-US" sz="3200" b="1" dirty="0">
                <a:solidFill>
                  <a:schemeClr val="accent6">
                    <a:lumMod val="50000"/>
                  </a:schemeClr>
                </a:solidFill>
                <a:latin typeface="Adobe Hebrew" pitchFamily="18" charset="-79"/>
                <a:ea typeface="Calibri" pitchFamily="34" charset="0"/>
                <a:cs typeface="Adobe Hebrew" pitchFamily="18" charset="-79"/>
              </a:rPr>
              <a:t>( </a:t>
            </a:r>
            <a:r>
              <a:rPr lang="en-US" sz="3200" b="1" u="sng" dirty="0">
                <a:solidFill>
                  <a:schemeClr val="accent6">
                    <a:lumMod val="50000"/>
                  </a:schemeClr>
                </a:solidFill>
                <a:latin typeface="Adobe Hebrew" pitchFamily="18" charset="-79"/>
                <a:ea typeface="Calibri" pitchFamily="34" charset="0"/>
                <a:cs typeface="Adobe Hebrew" pitchFamily="18" charset="-79"/>
              </a:rPr>
              <a:t>    </a:t>
            </a:r>
            <a:r>
              <a:rPr lang="en-US" sz="3200" b="1" dirty="0">
                <a:solidFill>
                  <a:schemeClr val="accent6">
                    <a:lumMod val="50000"/>
                  </a:schemeClr>
                </a:solidFill>
                <a:latin typeface="Adobe Hebrew" pitchFamily="18" charset="-79"/>
                <a:ea typeface="Calibri" pitchFamily="34" charset="0"/>
                <a:cs typeface="Adobe Hebrew" pitchFamily="18" charset="-79"/>
              </a:rPr>
              <a:t> ­­)</a:t>
            </a:r>
            <a:endParaRPr lang="en-US" sz="3200" b="1" dirty="0">
              <a:solidFill>
                <a:schemeClr val="accent6">
                  <a:lumMod val="50000"/>
                </a:schemeClr>
              </a:solidFill>
              <a:latin typeface="Adobe Hebrew" pitchFamily="18" charset="-79"/>
              <a:cs typeface="Adobe Hebrew" pitchFamily="18" charset="-79"/>
            </a:endParaRPr>
          </a:p>
          <a:p>
            <a:pPr eaLnBrk="0" fontAlgn="base" hangingPunct="0">
              <a:spcBef>
                <a:spcPct val="0"/>
              </a:spcBef>
              <a:spcAft>
                <a:spcPct val="0"/>
              </a:spcAft>
            </a:pPr>
            <a:r>
              <a:rPr lang="en-US" sz="2400" dirty="0">
                <a:latin typeface="Adobe Hebrew" pitchFamily="18" charset="-79"/>
                <a:ea typeface="Calibri" pitchFamily="34" charset="0"/>
                <a:cs typeface="Adobe Hebrew" pitchFamily="18" charset="-79"/>
              </a:rPr>
              <a:t>1. Used to indicate the thought or to set off and emphasize additional information </a:t>
            </a:r>
            <a:r>
              <a:rPr lang="en-US" sz="2400" dirty="0" err="1">
                <a:latin typeface="Adobe Hebrew" pitchFamily="18" charset="-79"/>
                <a:ea typeface="Calibri" pitchFamily="34" charset="0"/>
                <a:cs typeface="Adobe Hebrew" pitchFamily="18" charset="-79"/>
              </a:rPr>
              <a:t>e.g</a:t>
            </a:r>
            <a:r>
              <a:rPr lang="en-US" sz="2400" dirty="0">
                <a:latin typeface="Adobe Hebrew" pitchFamily="18" charset="-79"/>
                <a:ea typeface="Calibri" pitchFamily="34" charset="0"/>
                <a:cs typeface="Adobe Hebrew" pitchFamily="18" charset="-79"/>
              </a:rPr>
              <a:t> </a:t>
            </a:r>
            <a:endParaRPr lang="en-US" sz="2400" dirty="0">
              <a:latin typeface="Adobe Hebrew" pitchFamily="18" charset="-79"/>
              <a:cs typeface="Adobe Hebrew" pitchFamily="18" charset="-79"/>
            </a:endParaRPr>
          </a:p>
          <a:p>
            <a:pPr eaLnBrk="0" fontAlgn="base" hangingPunct="0">
              <a:spcBef>
                <a:spcPct val="0"/>
              </a:spcBef>
              <a:spcAft>
                <a:spcPct val="0"/>
              </a:spcAft>
              <a:buFontTx/>
              <a:buChar char="•"/>
            </a:pPr>
            <a:r>
              <a:rPr lang="en-US" sz="2400" dirty="0">
                <a:latin typeface="Adobe Hebrew" pitchFamily="18" charset="-79"/>
                <a:ea typeface="Calibri" pitchFamily="34" charset="0"/>
                <a:cs typeface="Adobe Hebrew" pitchFamily="18" charset="-79"/>
              </a:rPr>
              <a:t>Most of you – I mean all of you – should score above 70% in English. </a:t>
            </a:r>
            <a:endParaRPr lang="en-US" sz="2400" dirty="0">
              <a:latin typeface="Adobe Hebrew" pitchFamily="18" charset="-79"/>
              <a:cs typeface="Adobe Hebrew" pitchFamily="18" charset="-79"/>
            </a:endParaRPr>
          </a:p>
          <a:p>
            <a:pPr eaLnBrk="0" fontAlgn="base" hangingPunct="0">
              <a:spcBef>
                <a:spcPct val="0"/>
              </a:spcBef>
              <a:spcAft>
                <a:spcPct val="0"/>
              </a:spcAft>
            </a:pPr>
            <a:r>
              <a:rPr lang="en-US" sz="2400" dirty="0">
                <a:latin typeface="Adobe Hebrew" pitchFamily="18" charset="-79"/>
                <a:ea typeface="Calibri" pitchFamily="34" charset="0"/>
                <a:cs typeface="Adobe Hebrew" pitchFamily="18" charset="-79"/>
              </a:rPr>
              <a:t>2. To specify a range </a:t>
            </a:r>
            <a:r>
              <a:rPr lang="en-US" sz="2400" dirty="0" err="1">
                <a:latin typeface="Adobe Hebrew" pitchFamily="18" charset="-79"/>
                <a:ea typeface="Calibri" pitchFamily="34" charset="0"/>
                <a:cs typeface="Adobe Hebrew" pitchFamily="18" charset="-79"/>
              </a:rPr>
              <a:t>e.g</a:t>
            </a:r>
            <a:r>
              <a:rPr lang="en-US" sz="2400" dirty="0">
                <a:latin typeface="Adobe Hebrew" pitchFamily="18" charset="-79"/>
                <a:ea typeface="Calibri" pitchFamily="34" charset="0"/>
                <a:cs typeface="Adobe Hebrew" pitchFamily="18" charset="-79"/>
              </a:rPr>
              <a:t> </a:t>
            </a:r>
            <a:endParaRPr lang="en-US" sz="2400" dirty="0">
              <a:latin typeface="Adobe Hebrew" pitchFamily="18" charset="-79"/>
              <a:cs typeface="Adobe Hebrew" pitchFamily="18" charset="-79"/>
            </a:endParaRPr>
          </a:p>
          <a:p>
            <a:pPr eaLnBrk="0" fontAlgn="base" hangingPunct="0">
              <a:spcBef>
                <a:spcPct val="0"/>
              </a:spcBef>
              <a:spcAft>
                <a:spcPct val="0"/>
              </a:spcAft>
              <a:buFontTx/>
              <a:buChar char="•"/>
            </a:pPr>
            <a:r>
              <a:rPr lang="en-US" sz="2400" dirty="0">
                <a:latin typeface="Adobe Hebrew" pitchFamily="18" charset="-79"/>
                <a:ea typeface="Calibri" pitchFamily="34" charset="0"/>
                <a:cs typeface="Adobe Hebrew" pitchFamily="18" charset="-79"/>
              </a:rPr>
              <a:t>Period of time (2000 – 2012). </a:t>
            </a:r>
            <a:endParaRPr lang="en-US" sz="2400" dirty="0">
              <a:latin typeface="Adobe Hebrew" pitchFamily="18" charset="-79"/>
              <a:cs typeface="Adobe Hebrew" pitchFamily="18" charset="-79"/>
            </a:endParaRPr>
          </a:p>
        </p:txBody>
      </p:sp>
    </p:spTree>
    <p:extLst>
      <p:ext uri="{BB962C8B-B14F-4D97-AF65-F5344CB8AC3E}">
        <p14:creationId xmlns:p14="http://schemas.microsoft.com/office/powerpoint/2010/main" val="143448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0"/>
            <a:ext cx="7620000" cy="6172200"/>
          </a:xfrm>
          <a:prstGeom prst="rect">
            <a:avLst/>
          </a:prstGeom>
        </p:spPr>
        <p:txBody>
          <a:bodyPr wrap="square">
            <a:spAutoFit/>
          </a:bodyPr>
          <a:lstStyle/>
          <a:p>
            <a:pPr marL="457200" indent="-457200">
              <a:buFont typeface="Wingdings" pitchFamily="2" charset="2"/>
              <a:buChar char="Ø"/>
            </a:pPr>
            <a:r>
              <a:rPr lang="en-US" sz="3200" dirty="0"/>
              <a:t>Occasionally </a:t>
            </a:r>
          </a:p>
          <a:p>
            <a:pPr marL="457200" indent="-457200">
              <a:buFont typeface="Wingdings" pitchFamily="2" charset="2"/>
              <a:buChar char="Ø"/>
            </a:pPr>
            <a:r>
              <a:rPr lang="en-US" sz="3200" dirty="0"/>
              <a:t>Even though </a:t>
            </a:r>
          </a:p>
          <a:p>
            <a:pPr marL="457200" indent="-457200">
              <a:buFont typeface="Wingdings" pitchFamily="2" charset="2"/>
              <a:buChar char="Ø"/>
            </a:pPr>
            <a:r>
              <a:rPr lang="en-US" sz="3200" dirty="0"/>
              <a:t>What if </a:t>
            </a:r>
          </a:p>
          <a:p>
            <a:pPr marL="457200" indent="-457200">
              <a:buFont typeface="Wingdings" pitchFamily="2" charset="2"/>
              <a:buChar char="Ø"/>
            </a:pPr>
            <a:r>
              <a:rPr lang="en-US" sz="3200" dirty="0"/>
              <a:t>Once in a while </a:t>
            </a:r>
          </a:p>
          <a:p>
            <a:pPr marL="457200" indent="-457200">
              <a:buFont typeface="Wingdings" pitchFamily="2" charset="2"/>
              <a:buChar char="Ø"/>
            </a:pPr>
            <a:r>
              <a:rPr lang="en-US" sz="3200" dirty="0"/>
              <a:t>Normally</a:t>
            </a:r>
          </a:p>
          <a:p>
            <a:pPr marL="457200" indent="-457200">
              <a:buFont typeface="Wingdings" pitchFamily="2" charset="2"/>
              <a:buChar char="Ø"/>
            </a:pPr>
            <a:r>
              <a:rPr lang="en-US" sz="3200" dirty="0"/>
              <a:t>However</a:t>
            </a:r>
          </a:p>
          <a:p>
            <a:pPr marL="457200" indent="-457200">
              <a:buFont typeface="Wingdings" pitchFamily="2" charset="2"/>
              <a:buChar char="Ø"/>
            </a:pPr>
            <a:r>
              <a:rPr lang="en-US" sz="3200" dirty="0"/>
              <a:t>Whichever </a:t>
            </a:r>
          </a:p>
          <a:p>
            <a:pPr marL="457200" indent="-457200">
              <a:buFont typeface="Wingdings" pitchFamily="2" charset="2"/>
              <a:buChar char="Ø"/>
            </a:pPr>
            <a:r>
              <a:rPr lang="en-US" sz="3200" dirty="0"/>
              <a:t>Yet</a:t>
            </a:r>
          </a:p>
          <a:p>
            <a:pPr marL="457200" indent="-457200">
              <a:buFont typeface="Wingdings" pitchFamily="2" charset="2"/>
              <a:buChar char="Ø"/>
            </a:pPr>
            <a:r>
              <a:rPr lang="en-US" sz="3200" dirty="0"/>
              <a:t>Incase of </a:t>
            </a:r>
          </a:p>
          <a:p>
            <a:pPr marL="457200" indent="-457200">
              <a:buFont typeface="Wingdings" pitchFamily="2" charset="2"/>
              <a:buChar char="Ø"/>
            </a:pPr>
            <a:r>
              <a:rPr lang="en-US" sz="3200" dirty="0"/>
              <a:t>Certainly </a:t>
            </a:r>
          </a:p>
          <a:p>
            <a:pPr marL="457200" indent="-457200">
              <a:buFont typeface="Wingdings" pitchFamily="2" charset="2"/>
              <a:buChar char="Ø"/>
            </a:pPr>
            <a:r>
              <a:rPr lang="en-US" sz="3200" dirty="0"/>
              <a:t>Promptly </a:t>
            </a:r>
          </a:p>
          <a:p>
            <a:pPr marL="457200" indent="-457200">
              <a:buFont typeface="Wingdings" pitchFamily="2" charset="2"/>
              <a:buChar char="Ø"/>
            </a:pPr>
            <a:r>
              <a:rPr lang="en-US" sz="3200" dirty="0"/>
              <a:t>Naturally </a:t>
            </a:r>
          </a:p>
        </p:txBody>
      </p:sp>
    </p:spTree>
    <p:extLst>
      <p:ext uri="{BB962C8B-B14F-4D97-AF65-F5344CB8AC3E}">
        <p14:creationId xmlns:p14="http://schemas.microsoft.com/office/powerpoint/2010/main" val="38934601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76200"/>
            <a:ext cx="7467600" cy="6986528"/>
          </a:xfrm>
          <a:prstGeom prst="rect">
            <a:avLst/>
          </a:prstGeom>
        </p:spPr>
        <p:txBody>
          <a:bodyPr wrap="square">
            <a:spAutoFit/>
          </a:bodyPr>
          <a:lstStyle/>
          <a:p>
            <a:pPr marL="457200" indent="-457200">
              <a:buFont typeface="Wingdings" pitchFamily="2" charset="2"/>
              <a:buChar char="Ø"/>
            </a:pPr>
            <a:r>
              <a:rPr lang="en-US" sz="3200" dirty="0"/>
              <a:t>Actually </a:t>
            </a:r>
          </a:p>
          <a:p>
            <a:pPr marL="457200" indent="-457200">
              <a:buFont typeface="Wingdings" pitchFamily="2" charset="2"/>
              <a:buChar char="Ø"/>
            </a:pPr>
            <a:r>
              <a:rPr lang="en-US" sz="3200" dirty="0"/>
              <a:t>Before I knew it,</a:t>
            </a:r>
          </a:p>
          <a:p>
            <a:pPr marL="457200" indent="-457200">
              <a:buFont typeface="Wingdings" pitchFamily="2" charset="2"/>
              <a:buChar char="Ø"/>
            </a:pPr>
            <a:r>
              <a:rPr lang="en-US" sz="3200" dirty="0"/>
              <a:t>Shortly afterwards,</a:t>
            </a:r>
          </a:p>
          <a:p>
            <a:pPr marL="457200" indent="-457200">
              <a:buFont typeface="Wingdings" pitchFamily="2" charset="2"/>
              <a:buChar char="Ø"/>
            </a:pPr>
            <a:r>
              <a:rPr lang="en-US" sz="3200" dirty="0"/>
              <a:t>At that very moment,</a:t>
            </a:r>
          </a:p>
          <a:p>
            <a:pPr marL="457200" indent="-457200">
              <a:buFont typeface="Wingdings" pitchFamily="2" charset="2"/>
              <a:buChar char="Ø"/>
            </a:pPr>
            <a:r>
              <a:rPr lang="en-US" sz="3200" dirty="0"/>
              <a:t>After what seemed an eternity </a:t>
            </a:r>
          </a:p>
          <a:p>
            <a:pPr marL="457200" indent="-457200">
              <a:buFont typeface="Wingdings" pitchFamily="2" charset="2"/>
              <a:buChar char="Ø"/>
            </a:pPr>
            <a:r>
              <a:rPr lang="en-US" sz="3200" dirty="0"/>
              <a:t>A few days later</a:t>
            </a:r>
          </a:p>
          <a:p>
            <a:pPr marL="457200" indent="-457200">
              <a:buFont typeface="Wingdings" pitchFamily="2" charset="2"/>
              <a:buChar char="Ø"/>
            </a:pPr>
            <a:r>
              <a:rPr lang="en-US" sz="3200" dirty="0"/>
              <a:t>Not very long after ……</a:t>
            </a:r>
          </a:p>
          <a:p>
            <a:pPr marL="457200" indent="-457200">
              <a:buFont typeface="Wingdings" pitchFamily="2" charset="2"/>
              <a:buChar char="Ø"/>
            </a:pPr>
            <a:r>
              <a:rPr lang="en-US" sz="3200" dirty="0"/>
              <a:t>After a minute or two</a:t>
            </a:r>
          </a:p>
          <a:p>
            <a:pPr marL="457200" indent="-457200">
              <a:buFont typeface="Wingdings" pitchFamily="2" charset="2"/>
              <a:buChar char="Ø"/>
            </a:pPr>
            <a:r>
              <a:rPr lang="en-US" sz="3200" dirty="0"/>
              <a:t>At just about the same time </a:t>
            </a:r>
          </a:p>
          <a:p>
            <a:pPr marL="457200" indent="-457200">
              <a:buFont typeface="Wingdings" pitchFamily="2" charset="2"/>
              <a:buChar char="Ø"/>
            </a:pPr>
            <a:r>
              <a:rPr lang="en-US" sz="3200" dirty="0"/>
              <a:t>Furthermore </a:t>
            </a:r>
          </a:p>
          <a:p>
            <a:pPr marL="457200" indent="-457200">
              <a:buFont typeface="Wingdings" pitchFamily="2" charset="2"/>
              <a:buChar char="Ø"/>
            </a:pPr>
            <a:r>
              <a:rPr lang="en-US" sz="3200" dirty="0"/>
              <a:t>For several seconds,</a:t>
            </a:r>
          </a:p>
          <a:p>
            <a:pPr marL="457200" indent="-457200">
              <a:buFont typeface="Wingdings" pitchFamily="2" charset="2"/>
              <a:buChar char="Ø"/>
            </a:pPr>
            <a:r>
              <a:rPr lang="en-US" sz="3200" dirty="0"/>
              <a:t>Just in time</a:t>
            </a:r>
          </a:p>
          <a:p>
            <a:pPr marL="457200" indent="-457200">
              <a:buFont typeface="Wingdings" pitchFamily="2" charset="2"/>
              <a:buChar char="Ø"/>
            </a:pPr>
            <a:r>
              <a:rPr lang="en-US" sz="3200" dirty="0" err="1"/>
              <a:t>Infact</a:t>
            </a:r>
            <a:r>
              <a:rPr lang="en-US" sz="3200" dirty="0"/>
              <a:t> I was the only one ….</a:t>
            </a:r>
          </a:p>
          <a:p>
            <a:pPr marL="457200" indent="-457200">
              <a:buFont typeface="Wingdings" pitchFamily="2" charset="2"/>
              <a:buChar char="Ø"/>
            </a:pPr>
            <a:r>
              <a:rPr lang="en-US" sz="3200" dirty="0"/>
              <a:t>From that day henceforth </a:t>
            </a:r>
          </a:p>
        </p:txBody>
      </p:sp>
    </p:spTree>
    <p:extLst>
      <p:ext uri="{BB962C8B-B14F-4D97-AF65-F5344CB8AC3E}">
        <p14:creationId xmlns:p14="http://schemas.microsoft.com/office/powerpoint/2010/main" val="8547715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
            <a:ext cx="6705600" cy="6817251"/>
          </a:xfrm>
          <a:prstGeom prst="rect">
            <a:avLst/>
          </a:prstGeom>
        </p:spPr>
        <p:txBody>
          <a:bodyPr wrap="square">
            <a:spAutoFit/>
          </a:bodyPr>
          <a:lstStyle/>
          <a:p>
            <a:pPr marL="342900" indent="-342900">
              <a:buFont typeface="Wingdings" pitchFamily="2" charset="2"/>
              <a:buChar char="Ø"/>
            </a:pPr>
            <a:r>
              <a:rPr lang="en-US" sz="2300" dirty="0"/>
              <a:t>Anyway, I left </a:t>
            </a:r>
          </a:p>
          <a:p>
            <a:pPr marL="342900" indent="-342900">
              <a:buFont typeface="Wingdings" pitchFamily="2" charset="2"/>
              <a:buChar char="Ø"/>
            </a:pPr>
            <a:r>
              <a:rPr lang="en-US" sz="2300" dirty="0"/>
              <a:t>Had it not been …..</a:t>
            </a:r>
          </a:p>
          <a:p>
            <a:pPr marL="342900" indent="-342900">
              <a:buFont typeface="Wingdings" pitchFamily="2" charset="2"/>
              <a:buChar char="Ø"/>
            </a:pPr>
            <a:r>
              <a:rPr lang="en-US" sz="2300" dirty="0"/>
              <a:t>Fortunately for ….</a:t>
            </a:r>
          </a:p>
          <a:p>
            <a:pPr marL="342900" indent="-342900">
              <a:buFont typeface="Wingdings" pitchFamily="2" charset="2"/>
              <a:buChar char="Ø"/>
            </a:pPr>
            <a:r>
              <a:rPr lang="en-US" sz="2300" dirty="0"/>
              <a:t>As the months rolled by</a:t>
            </a:r>
          </a:p>
          <a:p>
            <a:pPr marL="342900" indent="-342900">
              <a:buFont typeface="Wingdings" pitchFamily="2" charset="2"/>
              <a:buChar char="Ø"/>
            </a:pPr>
            <a:r>
              <a:rPr lang="en-US" sz="2300" dirty="0"/>
              <a:t>Apparently no one ……….</a:t>
            </a:r>
          </a:p>
          <a:p>
            <a:pPr marL="342900" indent="-342900">
              <a:buFont typeface="Wingdings" pitchFamily="2" charset="2"/>
              <a:buChar char="Ø"/>
            </a:pPr>
            <a:r>
              <a:rPr lang="en-US" sz="2300" dirty="0"/>
              <a:t>In a strange sought of a way.</a:t>
            </a:r>
          </a:p>
          <a:p>
            <a:pPr marL="342900" indent="-342900">
              <a:buFont typeface="Wingdings" pitchFamily="2" charset="2"/>
              <a:buChar char="Ø"/>
            </a:pPr>
            <a:r>
              <a:rPr lang="en-US" sz="2300" dirty="0"/>
              <a:t>On one occasion on this particular occasion. </a:t>
            </a:r>
          </a:p>
          <a:p>
            <a:pPr marL="342900" indent="-342900">
              <a:buFont typeface="Wingdings" pitchFamily="2" charset="2"/>
              <a:buChar char="Ø"/>
            </a:pPr>
            <a:r>
              <a:rPr lang="en-US" sz="2300" dirty="0"/>
              <a:t>An able to …</a:t>
            </a:r>
          </a:p>
          <a:p>
            <a:pPr marL="342900" indent="-342900">
              <a:buFont typeface="Wingdings" pitchFamily="2" charset="2"/>
              <a:buChar char="Ø"/>
            </a:pPr>
            <a:r>
              <a:rPr lang="en-US" sz="2300" dirty="0"/>
              <a:t>As a matter of fact ……</a:t>
            </a:r>
          </a:p>
          <a:p>
            <a:pPr marL="342900" indent="-342900">
              <a:buFont typeface="Wingdings" pitchFamily="2" charset="2"/>
              <a:buChar char="Ø"/>
            </a:pPr>
            <a:r>
              <a:rPr lang="en-US" sz="2300" dirty="0"/>
              <a:t>On their first day, the..</a:t>
            </a:r>
          </a:p>
          <a:p>
            <a:pPr marL="342900" indent="-342900">
              <a:buFont typeface="Wingdings" pitchFamily="2" charset="2"/>
              <a:buChar char="Ø"/>
            </a:pPr>
            <a:r>
              <a:rPr lang="en-US" sz="2300" dirty="0"/>
              <a:t>To begin with, they …</a:t>
            </a:r>
          </a:p>
          <a:p>
            <a:pPr marL="342900" indent="-342900">
              <a:buFont typeface="Wingdings" pitchFamily="2" charset="2"/>
              <a:buChar char="Ø"/>
            </a:pPr>
            <a:r>
              <a:rPr lang="en-US" sz="2300" dirty="0"/>
              <a:t>I suppose not </a:t>
            </a:r>
          </a:p>
          <a:p>
            <a:pPr marL="342900" indent="-342900">
              <a:buFont typeface="Wingdings" pitchFamily="2" charset="2"/>
              <a:buChar char="Ø"/>
            </a:pPr>
            <a:r>
              <a:rPr lang="en-US" sz="2300" dirty="0"/>
              <a:t>Day after day ….</a:t>
            </a:r>
          </a:p>
          <a:p>
            <a:pPr marL="342900" indent="-342900">
              <a:buFont typeface="Wingdings" pitchFamily="2" charset="2"/>
              <a:buChar char="Ø"/>
            </a:pPr>
            <a:r>
              <a:rPr lang="en-US" sz="2300" dirty="0"/>
              <a:t>From what she said,</a:t>
            </a:r>
          </a:p>
          <a:p>
            <a:pPr marL="342900" indent="-342900">
              <a:buFont typeface="Wingdings" pitchFamily="2" charset="2"/>
              <a:buChar char="Ø"/>
            </a:pPr>
            <a:r>
              <a:rPr lang="en-US" sz="2300" dirty="0"/>
              <a:t>It was not until when ….</a:t>
            </a:r>
          </a:p>
          <a:p>
            <a:pPr marL="342900" indent="-342900">
              <a:buFont typeface="Wingdings" pitchFamily="2" charset="2"/>
              <a:buChar char="Ø"/>
            </a:pPr>
            <a:r>
              <a:rPr lang="en-US" sz="2300" dirty="0"/>
              <a:t>In long experienced I found</a:t>
            </a:r>
          </a:p>
          <a:p>
            <a:pPr marL="342900" indent="-342900">
              <a:buFont typeface="Wingdings" pitchFamily="2" charset="2"/>
              <a:buChar char="Ø"/>
            </a:pPr>
            <a:r>
              <a:rPr lang="en-US" sz="2300" dirty="0"/>
              <a:t>On the material day,</a:t>
            </a:r>
          </a:p>
          <a:p>
            <a:pPr marL="342900" indent="-342900">
              <a:buFont typeface="Wingdings" pitchFamily="2" charset="2"/>
              <a:buChar char="Ø"/>
            </a:pPr>
            <a:r>
              <a:rPr lang="en-US" sz="2300" dirty="0"/>
              <a:t>For once, luck was on his side</a:t>
            </a:r>
          </a:p>
          <a:p>
            <a:pPr marL="342900" indent="-342900">
              <a:buFont typeface="Wingdings" pitchFamily="2" charset="2"/>
              <a:buChar char="Ø"/>
            </a:pPr>
            <a:r>
              <a:rPr lang="en-US" sz="2300" dirty="0"/>
              <a:t>As we got nearer……</a:t>
            </a:r>
          </a:p>
        </p:txBody>
      </p:sp>
    </p:spTree>
    <p:extLst>
      <p:ext uri="{BB962C8B-B14F-4D97-AF65-F5344CB8AC3E}">
        <p14:creationId xmlns:p14="http://schemas.microsoft.com/office/powerpoint/2010/main" val="2359932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991600" cy="6001643"/>
          </a:xfrm>
          <a:prstGeom prst="rect">
            <a:avLst/>
          </a:prstGeom>
        </p:spPr>
        <p:txBody>
          <a:bodyPr wrap="square">
            <a:spAutoFit/>
          </a:bodyPr>
          <a:lstStyle/>
          <a:p>
            <a:r>
              <a:rPr lang="en-US" sz="2400" b="1" dirty="0">
                <a:solidFill>
                  <a:schemeClr val="accent6">
                    <a:lumMod val="50000"/>
                  </a:schemeClr>
                </a:solidFill>
              </a:rPr>
              <a:t>Trouble shooting sentences.</a:t>
            </a:r>
          </a:p>
          <a:p>
            <a:pPr lvl="0"/>
            <a:r>
              <a:rPr lang="en-US" sz="2400" dirty="0"/>
              <a:t>Dogs always fight </a:t>
            </a:r>
            <a:r>
              <a:rPr lang="en-US" sz="2400" b="1" u="sng" dirty="0"/>
              <a:t>one another</a:t>
            </a:r>
            <a:r>
              <a:rPr lang="en-US" sz="2400" dirty="0"/>
              <a:t>.</a:t>
            </a:r>
          </a:p>
          <a:p>
            <a:pPr lvl="0"/>
            <a:r>
              <a:rPr lang="en-US" sz="2400" dirty="0"/>
              <a:t>She is not as aggressive as </a:t>
            </a:r>
            <a:r>
              <a:rPr lang="en-US" sz="2400" b="1" u="sng" dirty="0"/>
              <a:t>he</a:t>
            </a:r>
            <a:r>
              <a:rPr lang="en-US" sz="2400" dirty="0"/>
              <a:t>. </a:t>
            </a:r>
          </a:p>
          <a:p>
            <a:pPr lvl="0"/>
            <a:r>
              <a:rPr lang="en-US" sz="2400" dirty="0"/>
              <a:t>He is not aggressive as </a:t>
            </a:r>
            <a:r>
              <a:rPr lang="en-US" sz="2400" b="1" u="sng" dirty="0"/>
              <a:t>she</a:t>
            </a:r>
            <a:r>
              <a:rPr lang="en-US" sz="2400" dirty="0"/>
              <a:t>.</a:t>
            </a:r>
          </a:p>
          <a:p>
            <a:pPr lvl="0"/>
            <a:r>
              <a:rPr lang="en-US" sz="2400" dirty="0"/>
              <a:t>Each and everyone came to the meeting. – Repetition. </a:t>
            </a:r>
          </a:p>
          <a:p>
            <a:pPr lvl="0"/>
            <a:r>
              <a:rPr lang="en-US" sz="2400" dirty="0"/>
              <a:t>Not until everyone has paid </a:t>
            </a:r>
            <a:r>
              <a:rPr lang="en-US" sz="2400" b="1" u="sng" dirty="0"/>
              <a:t>will</a:t>
            </a:r>
            <a:r>
              <a:rPr lang="en-US" sz="2400" dirty="0"/>
              <a:t> the bus leave.</a:t>
            </a:r>
          </a:p>
          <a:p>
            <a:pPr lvl="0"/>
            <a:r>
              <a:rPr lang="en-US" sz="2400" dirty="0"/>
              <a:t>The officer and his men </a:t>
            </a:r>
            <a:r>
              <a:rPr lang="en-US" sz="2400" b="1" u="sng" dirty="0"/>
              <a:t>were</a:t>
            </a:r>
            <a:r>
              <a:rPr lang="en-US" sz="2400" dirty="0"/>
              <a:t> crossing the road.</a:t>
            </a:r>
          </a:p>
          <a:p>
            <a:pPr lvl="0"/>
            <a:r>
              <a:rPr lang="en-US" sz="2400" dirty="0"/>
              <a:t>Barely had we arrived </a:t>
            </a:r>
            <a:r>
              <a:rPr lang="en-US" sz="2400" b="1" u="sng" dirty="0"/>
              <a:t>when</a:t>
            </a:r>
            <a:r>
              <a:rPr lang="en-US" sz="2400" dirty="0"/>
              <a:t> the home started flapping and cheering. </a:t>
            </a:r>
          </a:p>
          <a:p>
            <a:pPr lvl="0"/>
            <a:r>
              <a:rPr lang="en-US" sz="2400" dirty="0"/>
              <a:t>Of the twins, Spencer is the </a:t>
            </a:r>
            <a:r>
              <a:rPr lang="en-US" sz="2400" b="1" u="sng" dirty="0"/>
              <a:t>older one</a:t>
            </a:r>
            <a:r>
              <a:rPr lang="en-US" sz="2400" dirty="0"/>
              <a:t>. (Old, older, elder, eldest).</a:t>
            </a:r>
          </a:p>
          <a:p>
            <a:pPr lvl="0"/>
            <a:r>
              <a:rPr lang="en-US" sz="2400" dirty="0"/>
              <a:t>All boys but James </a:t>
            </a:r>
            <a:r>
              <a:rPr lang="en-US" sz="2400" b="1" u="sng" dirty="0"/>
              <a:t>are</a:t>
            </a:r>
            <a:r>
              <a:rPr lang="en-US" sz="2400" dirty="0"/>
              <a:t> going to the picnic. </a:t>
            </a:r>
          </a:p>
          <a:p>
            <a:pPr lvl="0"/>
            <a:r>
              <a:rPr lang="en-US" sz="2400" dirty="0"/>
              <a:t>Well </a:t>
            </a:r>
            <a:r>
              <a:rPr lang="en-US" sz="2400" b="1" u="sng" dirty="0"/>
              <a:t>perhaps you</a:t>
            </a:r>
            <a:r>
              <a:rPr lang="en-US" sz="2400" dirty="0"/>
              <a:t> will say that we have wasted your time.</a:t>
            </a:r>
          </a:p>
          <a:p>
            <a:pPr lvl="0"/>
            <a:r>
              <a:rPr lang="en-US" sz="2400" dirty="0" err="1"/>
              <a:t>Mideva</a:t>
            </a:r>
            <a:r>
              <a:rPr lang="en-US" sz="2400" dirty="0"/>
              <a:t> is poor in Kiswahili, </a:t>
            </a:r>
            <a:r>
              <a:rPr lang="en-US" sz="2400" b="1" u="sng" dirty="0"/>
              <a:t>whereas</a:t>
            </a:r>
            <a:r>
              <a:rPr lang="en-US" sz="2400" dirty="0"/>
              <a:t> </a:t>
            </a:r>
            <a:r>
              <a:rPr lang="en-US" sz="2400" dirty="0" err="1"/>
              <a:t>Manyasi</a:t>
            </a:r>
            <a:r>
              <a:rPr lang="en-US" sz="2400" dirty="0"/>
              <a:t> is good at </a:t>
            </a:r>
            <a:r>
              <a:rPr lang="en-US" sz="2400" dirty="0" err="1"/>
              <a:t>Maths</a:t>
            </a:r>
            <a:r>
              <a:rPr lang="en-US" sz="2400" dirty="0"/>
              <a:t>. </a:t>
            </a:r>
          </a:p>
          <a:p>
            <a:pPr lvl="0"/>
            <a:r>
              <a:rPr lang="en-US" sz="2400" dirty="0"/>
              <a:t>Maria was bitten by a poisonous snake as she sat under a tree. (as, since, get, after)</a:t>
            </a:r>
          </a:p>
          <a:p>
            <a:r>
              <a:rPr lang="en-US" sz="2400" dirty="0"/>
              <a:t>Only when you ask for permission _______ I will let you out. (That, when, </a:t>
            </a:r>
          </a:p>
        </p:txBody>
      </p:sp>
    </p:spTree>
    <p:extLst>
      <p:ext uri="{BB962C8B-B14F-4D97-AF65-F5344CB8AC3E}">
        <p14:creationId xmlns:p14="http://schemas.microsoft.com/office/powerpoint/2010/main" val="3834164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1"/>
            <a:ext cx="8991600" cy="6001643"/>
          </a:xfrm>
          <a:prstGeom prst="rect">
            <a:avLst/>
          </a:prstGeom>
        </p:spPr>
        <p:txBody>
          <a:bodyPr wrap="square">
            <a:spAutoFit/>
          </a:bodyPr>
          <a:lstStyle/>
          <a:p>
            <a:pPr lvl="0"/>
            <a:r>
              <a:rPr lang="en-US" sz="3200" dirty="0"/>
              <a:t>I’m afraid the food is </a:t>
            </a:r>
            <a:r>
              <a:rPr lang="en-US" sz="3200" b="1" u="sng" dirty="0"/>
              <a:t>not</a:t>
            </a:r>
            <a:r>
              <a:rPr lang="en-US" sz="3200" dirty="0"/>
              <a:t> ready.</a:t>
            </a:r>
          </a:p>
          <a:p>
            <a:pPr lvl="0"/>
            <a:r>
              <a:rPr lang="en-US" sz="3200" dirty="0"/>
              <a:t>I cannot understand how some young people get </a:t>
            </a:r>
            <a:r>
              <a:rPr lang="en-US" sz="3200" b="1" u="sng" dirty="0"/>
              <a:t>into</a:t>
            </a:r>
            <a:r>
              <a:rPr lang="en-US" sz="3200" dirty="0"/>
              <a:t> drugs.</a:t>
            </a:r>
          </a:p>
          <a:p>
            <a:pPr lvl="0"/>
            <a:r>
              <a:rPr lang="en-US" sz="3200" dirty="0"/>
              <a:t>My father walked into the </a:t>
            </a:r>
            <a:r>
              <a:rPr lang="en-US" sz="3200" dirty="0" err="1"/>
              <a:t>livingroom</a:t>
            </a:r>
            <a:r>
              <a:rPr lang="en-US" sz="3200" dirty="0"/>
              <a:t> and </a:t>
            </a:r>
            <a:r>
              <a:rPr lang="en-US" sz="3200" b="1" u="sng" dirty="0"/>
              <a:t>hung</a:t>
            </a:r>
            <a:r>
              <a:rPr lang="en-US" sz="3200" dirty="0"/>
              <a:t> his coat on a book.</a:t>
            </a:r>
          </a:p>
          <a:p>
            <a:pPr lvl="0"/>
            <a:r>
              <a:rPr lang="en-US" sz="3200" dirty="0"/>
              <a:t>When the plane crushed only two passengers were </a:t>
            </a:r>
            <a:r>
              <a:rPr lang="en-US" sz="3200" b="1" u="sng" dirty="0"/>
              <a:t>injured</a:t>
            </a:r>
            <a:r>
              <a:rPr lang="en-US" sz="3200" dirty="0"/>
              <a:t>.</a:t>
            </a:r>
          </a:p>
          <a:p>
            <a:pPr lvl="0"/>
            <a:r>
              <a:rPr lang="en-US" sz="3200" dirty="0"/>
              <a:t>We were </a:t>
            </a:r>
            <a:r>
              <a:rPr lang="en-US" sz="3200" b="1" u="sng" dirty="0"/>
              <a:t>lying</a:t>
            </a:r>
            <a:r>
              <a:rPr lang="en-US" sz="3200" dirty="0"/>
              <a:t> on the beach when we heard a defining blast.</a:t>
            </a:r>
          </a:p>
          <a:p>
            <a:pPr lvl="0"/>
            <a:r>
              <a:rPr lang="en-US" sz="3200" dirty="0" err="1"/>
              <a:t>Kikere</a:t>
            </a:r>
            <a:r>
              <a:rPr lang="en-US" sz="3200" dirty="0"/>
              <a:t> had </a:t>
            </a:r>
            <a:r>
              <a:rPr lang="en-US" sz="3200" b="1" u="sng" dirty="0"/>
              <a:t>lain</a:t>
            </a:r>
            <a:r>
              <a:rPr lang="en-US" sz="3200" dirty="0"/>
              <a:t> on bed for weeks suffering.</a:t>
            </a:r>
          </a:p>
          <a:p>
            <a:pPr lvl="0"/>
            <a:r>
              <a:rPr lang="en-US" sz="3200" dirty="0"/>
              <a:t>Mature as well as </a:t>
            </a:r>
            <a:r>
              <a:rPr lang="en-US" sz="3200" dirty="0" err="1"/>
              <a:t>Lipwoni</a:t>
            </a:r>
            <a:r>
              <a:rPr lang="en-US" sz="3200" dirty="0"/>
              <a:t> </a:t>
            </a:r>
            <a:r>
              <a:rPr lang="en-US" sz="3200" b="1" u="sng" dirty="0"/>
              <a:t>were</a:t>
            </a:r>
            <a:r>
              <a:rPr lang="en-US" sz="3200" dirty="0"/>
              <a:t> in the first world war. </a:t>
            </a:r>
          </a:p>
          <a:p>
            <a:r>
              <a:rPr lang="en-US" sz="3200" dirty="0"/>
              <a:t>Jane and John need to study harder don’t they</a:t>
            </a:r>
          </a:p>
        </p:txBody>
      </p:sp>
    </p:spTree>
    <p:extLst>
      <p:ext uri="{BB962C8B-B14F-4D97-AF65-F5344CB8AC3E}">
        <p14:creationId xmlns:p14="http://schemas.microsoft.com/office/powerpoint/2010/main" val="2140785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1"/>
            <a:ext cx="10134600" cy="6370975"/>
          </a:xfrm>
          <a:prstGeom prst="rect">
            <a:avLst/>
          </a:prstGeom>
        </p:spPr>
        <p:txBody>
          <a:bodyPr wrap="square">
            <a:spAutoFit/>
          </a:bodyPr>
          <a:lstStyle/>
          <a:p>
            <a:pPr algn="ctr"/>
            <a:r>
              <a:rPr lang="en-US" sz="2800" b="1" u="sng" dirty="0">
                <a:solidFill>
                  <a:schemeClr val="accent6">
                    <a:lumMod val="50000"/>
                  </a:schemeClr>
                </a:solidFill>
              </a:rPr>
              <a:t>DIRECT AND INDIRECT SPEECH</a:t>
            </a:r>
            <a:endParaRPr lang="en-US" sz="2800" u="sng" dirty="0">
              <a:solidFill>
                <a:schemeClr val="accent6">
                  <a:lumMod val="50000"/>
                </a:schemeClr>
              </a:solidFill>
            </a:endParaRPr>
          </a:p>
          <a:p>
            <a:pPr lvl="0"/>
            <a:endParaRPr lang="en-US" sz="1600" b="1" dirty="0">
              <a:solidFill>
                <a:srgbClr val="FFFF00"/>
              </a:solidFill>
            </a:endParaRPr>
          </a:p>
          <a:p>
            <a:pPr lvl="0"/>
            <a:r>
              <a:rPr lang="en-US" sz="2800" b="1" dirty="0">
                <a:solidFill>
                  <a:schemeClr val="accent6">
                    <a:lumMod val="50000"/>
                  </a:schemeClr>
                </a:solidFill>
              </a:rPr>
              <a:t>Direct speech</a:t>
            </a:r>
            <a:r>
              <a:rPr lang="en-US" sz="2800" dirty="0">
                <a:solidFill>
                  <a:schemeClr val="accent6">
                    <a:lumMod val="50000"/>
                  </a:schemeClr>
                </a:solidFill>
              </a:rPr>
              <a:t> </a:t>
            </a:r>
            <a:r>
              <a:rPr lang="en-US" sz="2800" dirty="0"/>
              <a:t>is a type of sentence in which we quote the exact words spoken by someone.</a:t>
            </a:r>
          </a:p>
          <a:p>
            <a:pPr lvl="0"/>
            <a:r>
              <a:rPr lang="en-US" sz="2800" dirty="0"/>
              <a:t>When writing </a:t>
            </a:r>
            <a:r>
              <a:rPr lang="en-US" sz="2800" b="1" dirty="0"/>
              <a:t>direct speech</a:t>
            </a:r>
            <a:r>
              <a:rPr lang="en-US" sz="2800" dirty="0"/>
              <a:t>, the speech marks (also called quotation marks or inverted commas) are used.</a:t>
            </a:r>
          </a:p>
          <a:p>
            <a:pPr lvl="0"/>
            <a:endParaRPr lang="en-US" sz="2800" b="1" dirty="0">
              <a:solidFill>
                <a:srgbClr val="FFFF00"/>
              </a:solidFill>
            </a:endParaRPr>
          </a:p>
          <a:p>
            <a:pPr lvl="0"/>
            <a:r>
              <a:rPr lang="en-US" sz="2800" b="1" dirty="0">
                <a:solidFill>
                  <a:schemeClr val="accent6">
                    <a:lumMod val="50000"/>
                  </a:schemeClr>
                </a:solidFill>
              </a:rPr>
              <a:t>Indirect speech</a:t>
            </a:r>
            <a:r>
              <a:rPr lang="en-US" sz="2800" dirty="0">
                <a:solidFill>
                  <a:schemeClr val="accent6">
                    <a:lumMod val="50000"/>
                  </a:schemeClr>
                </a:solidFill>
              </a:rPr>
              <a:t> </a:t>
            </a:r>
            <a:r>
              <a:rPr lang="en-US" sz="2800" dirty="0"/>
              <a:t>is a type of sentence in which we report what someone said; we do not quote the words spoken.</a:t>
            </a:r>
          </a:p>
          <a:p>
            <a:pPr lvl="0"/>
            <a:r>
              <a:rPr lang="en-US" sz="2800" dirty="0"/>
              <a:t>When writing </a:t>
            </a:r>
            <a:r>
              <a:rPr lang="en-US" sz="2800" b="1" dirty="0"/>
              <a:t>indirect speech</a:t>
            </a:r>
            <a:r>
              <a:rPr lang="en-US" sz="2800" dirty="0"/>
              <a:t>, the speech marks are not used. </a:t>
            </a:r>
            <a:r>
              <a:rPr lang="en-US" sz="2800" b="1" dirty="0"/>
              <a:t>Indirect speech</a:t>
            </a:r>
            <a:r>
              <a:rPr lang="en-US" sz="2800" dirty="0"/>
              <a:t> is also called the reported speech.</a:t>
            </a:r>
          </a:p>
          <a:p>
            <a:r>
              <a:rPr lang="en-US" sz="2800" b="1" dirty="0"/>
              <a:t> </a:t>
            </a:r>
            <a:endParaRPr lang="en-US" sz="2800" dirty="0"/>
          </a:p>
          <a:p>
            <a:r>
              <a:rPr lang="en-US" sz="2800" b="1" u="sng" dirty="0">
                <a:solidFill>
                  <a:schemeClr val="accent6">
                    <a:lumMod val="50000"/>
                  </a:schemeClr>
                </a:solidFill>
              </a:rPr>
              <a:t>Examples</a:t>
            </a:r>
            <a:r>
              <a:rPr lang="en-US" sz="2800" b="1" dirty="0">
                <a:solidFill>
                  <a:schemeClr val="accent6">
                    <a:lumMod val="50000"/>
                  </a:schemeClr>
                </a:solidFill>
              </a:rPr>
              <a:t>:</a:t>
            </a:r>
            <a:endParaRPr lang="en-US" sz="2800" dirty="0">
              <a:solidFill>
                <a:schemeClr val="accent6">
                  <a:lumMod val="50000"/>
                </a:schemeClr>
              </a:solidFill>
            </a:endParaRPr>
          </a:p>
          <a:p>
            <a:pPr lvl="0"/>
            <a:r>
              <a:rPr lang="en-US" sz="2800" dirty="0"/>
              <a:t>Aunt said, :I am resting”. (</a:t>
            </a:r>
            <a:r>
              <a:rPr lang="en-US" sz="2800" b="1" dirty="0"/>
              <a:t>DIRECT SPEECH</a:t>
            </a:r>
            <a:r>
              <a:rPr lang="en-US" sz="2800" dirty="0"/>
              <a:t>).</a:t>
            </a:r>
          </a:p>
          <a:p>
            <a:pPr lvl="0"/>
            <a:r>
              <a:rPr lang="en-US" sz="2800" dirty="0"/>
              <a:t>Aunt said that he was resting. (</a:t>
            </a:r>
            <a:r>
              <a:rPr lang="en-US" sz="2800" b="1" dirty="0"/>
              <a:t>INDIRECT SPEECH</a:t>
            </a:r>
            <a:r>
              <a:rPr lang="en-US" sz="2800" dirty="0"/>
              <a:t>)</a:t>
            </a:r>
          </a:p>
        </p:txBody>
      </p:sp>
    </p:spTree>
    <p:extLst>
      <p:ext uri="{BB962C8B-B14F-4D97-AF65-F5344CB8AC3E}">
        <p14:creationId xmlns:p14="http://schemas.microsoft.com/office/powerpoint/2010/main" val="11599203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2"/>
            <a:ext cx="8763000" cy="6001643"/>
          </a:xfrm>
          <a:prstGeom prst="rect">
            <a:avLst/>
          </a:prstGeom>
        </p:spPr>
        <p:txBody>
          <a:bodyPr wrap="square">
            <a:spAutoFit/>
          </a:bodyPr>
          <a:lstStyle/>
          <a:p>
            <a:r>
              <a:rPr lang="en-US" sz="3200" b="1" u="sng" dirty="0">
                <a:solidFill>
                  <a:schemeClr val="accent6">
                    <a:lumMod val="50000"/>
                  </a:schemeClr>
                </a:solidFill>
              </a:rPr>
              <a:t>Other examples:</a:t>
            </a:r>
            <a:endParaRPr lang="en-US" sz="3200" dirty="0">
              <a:solidFill>
                <a:schemeClr val="accent6">
                  <a:lumMod val="50000"/>
                </a:schemeClr>
              </a:solidFill>
            </a:endParaRPr>
          </a:p>
          <a:p>
            <a:pPr lvl="0"/>
            <a:r>
              <a:rPr lang="en-US" sz="3200" dirty="0" err="1"/>
              <a:t>Satia</a:t>
            </a:r>
            <a:r>
              <a:rPr lang="en-US" sz="3200" dirty="0"/>
              <a:t> said, “We will sing in the choir”.</a:t>
            </a:r>
          </a:p>
          <a:p>
            <a:pPr lvl="0"/>
            <a:r>
              <a:rPr lang="en-US" sz="3200" dirty="0"/>
              <a:t>“We will sing in the choir”, said </a:t>
            </a:r>
            <a:r>
              <a:rPr lang="en-US" sz="3200" dirty="0" err="1"/>
              <a:t>Chemutai</a:t>
            </a:r>
            <a:r>
              <a:rPr lang="en-US" sz="3200" dirty="0"/>
              <a:t>.</a:t>
            </a:r>
          </a:p>
          <a:p>
            <a:pPr lvl="0"/>
            <a:r>
              <a:rPr lang="en-US" sz="3200" dirty="0"/>
              <a:t>“We will”, began </a:t>
            </a:r>
            <a:r>
              <a:rPr lang="en-US" sz="3200" dirty="0" err="1"/>
              <a:t>Gakii</a:t>
            </a:r>
            <a:r>
              <a:rPr lang="en-US" sz="3200" dirty="0"/>
              <a:t>, “Sing in the choir”. </a:t>
            </a:r>
          </a:p>
          <a:p>
            <a:pPr lvl="0"/>
            <a:r>
              <a:rPr lang="en-US" sz="3200" dirty="0"/>
              <a:t>“I can fry the meat,” said </a:t>
            </a:r>
            <a:r>
              <a:rPr lang="en-US" sz="3200" dirty="0" err="1"/>
              <a:t>Nabalayo</a:t>
            </a:r>
            <a:r>
              <a:rPr lang="en-US" sz="3200" dirty="0"/>
              <a:t>. “You can cook </a:t>
            </a:r>
            <a:r>
              <a:rPr lang="en-US" sz="3200" dirty="0" err="1"/>
              <a:t>ugali</a:t>
            </a:r>
            <a:r>
              <a:rPr lang="en-US" sz="3200" dirty="0"/>
              <a:t>”.</a:t>
            </a:r>
          </a:p>
          <a:p>
            <a:pPr lvl="0"/>
            <a:r>
              <a:rPr lang="en-US" sz="3200" dirty="0"/>
              <a:t>“Hurray!” Our school has won!” shouted the pupils.</a:t>
            </a:r>
          </a:p>
          <a:p>
            <a:pPr lvl="0"/>
            <a:r>
              <a:rPr lang="en-US" sz="3200" dirty="0"/>
              <a:t>“Who washed the utensils?” asked </a:t>
            </a:r>
            <a:r>
              <a:rPr lang="en-US" sz="3200" dirty="0" err="1"/>
              <a:t>Matolo</a:t>
            </a:r>
            <a:r>
              <a:rPr lang="en-US" sz="3200" dirty="0"/>
              <a:t>. </a:t>
            </a:r>
          </a:p>
          <a:p>
            <a:r>
              <a:rPr lang="en-US" sz="3200" dirty="0"/>
              <a:t> </a:t>
            </a:r>
          </a:p>
          <a:p>
            <a:r>
              <a:rPr lang="en-US" sz="3200" dirty="0"/>
              <a:t>When changing sentences from direct speech to indirect, some pronouns, helping verbs and a few other words change, as shown in the table below. </a:t>
            </a:r>
          </a:p>
        </p:txBody>
      </p:sp>
    </p:spTree>
    <p:extLst>
      <p:ext uri="{BB962C8B-B14F-4D97-AF65-F5344CB8AC3E}">
        <p14:creationId xmlns:p14="http://schemas.microsoft.com/office/powerpoint/2010/main" val="1689660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8966874"/>
              </p:ext>
            </p:extLst>
          </p:nvPr>
        </p:nvGraphicFramePr>
        <p:xfrm>
          <a:off x="1828800" y="533400"/>
          <a:ext cx="8305800" cy="5913120"/>
        </p:xfrm>
        <a:graphic>
          <a:graphicData uri="http://schemas.openxmlformats.org/drawingml/2006/table">
            <a:tbl>
              <a:tblPr firstRow="1" firstCol="1" bandRow="1">
                <a:tableStyleId>{5940675A-B579-460E-94D1-54222C63F5DA}</a:tableStyleId>
              </a:tblPr>
              <a:tblGrid>
                <a:gridCol w="4389689">
                  <a:extLst>
                    <a:ext uri="{9D8B030D-6E8A-4147-A177-3AD203B41FA5}">
                      <a16:colId xmlns:a16="http://schemas.microsoft.com/office/drawing/2014/main" val="20000"/>
                    </a:ext>
                  </a:extLst>
                </a:gridCol>
                <a:gridCol w="3916111">
                  <a:extLst>
                    <a:ext uri="{9D8B030D-6E8A-4147-A177-3AD203B41FA5}">
                      <a16:colId xmlns:a16="http://schemas.microsoft.com/office/drawing/2014/main" val="20001"/>
                    </a:ext>
                  </a:extLst>
                </a:gridCol>
              </a:tblGrid>
              <a:tr h="450850">
                <a:tc>
                  <a:txBody>
                    <a:bodyPr/>
                    <a:lstStyle/>
                    <a:p>
                      <a:pPr marL="0" marR="0" algn="ctr">
                        <a:spcBef>
                          <a:spcPts val="0"/>
                        </a:spcBef>
                        <a:spcAft>
                          <a:spcPts val="0"/>
                        </a:spcAft>
                        <a:tabLst>
                          <a:tab pos="914400" algn="l"/>
                        </a:tabLst>
                      </a:pPr>
                      <a:r>
                        <a:rPr lang="en-US" sz="3600" b="1" dirty="0" smtClean="0">
                          <a:effectLst/>
                        </a:rPr>
                        <a:t>DIRECT SPEECH </a:t>
                      </a:r>
                      <a:endParaRPr lang="en-US" sz="2800" b="1"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600" b="1" dirty="0" smtClean="0">
                          <a:effectLst/>
                        </a:rPr>
                        <a:t>INDIRECT SPEECH</a:t>
                      </a:r>
                      <a:endParaRPr lang="en-US" sz="28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50850">
                <a:tc>
                  <a:txBody>
                    <a:bodyPr/>
                    <a:lstStyle/>
                    <a:p>
                      <a:pPr marL="0" marR="0">
                        <a:spcBef>
                          <a:spcPts val="0"/>
                        </a:spcBef>
                        <a:spcAft>
                          <a:spcPts val="0"/>
                        </a:spcAft>
                        <a:tabLst>
                          <a:tab pos="914400" algn="l"/>
                        </a:tabLst>
                      </a:pPr>
                      <a:r>
                        <a:rPr lang="en-US" sz="3200">
                          <a:effectLst/>
                        </a:rPr>
                        <a:t>We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They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50850">
                <a:tc>
                  <a:txBody>
                    <a:bodyPr/>
                    <a:lstStyle/>
                    <a:p>
                      <a:pPr marL="0" marR="0">
                        <a:spcBef>
                          <a:spcPts val="0"/>
                        </a:spcBef>
                        <a:spcAft>
                          <a:spcPts val="0"/>
                        </a:spcAft>
                        <a:tabLst>
                          <a:tab pos="914400" algn="l"/>
                        </a:tabLst>
                      </a:pPr>
                      <a:r>
                        <a:rPr lang="en-US" sz="3200">
                          <a:effectLst/>
                        </a:rPr>
                        <a:t>I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He, she</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50850">
                <a:tc>
                  <a:txBody>
                    <a:bodyPr/>
                    <a:lstStyle/>
                    <a:p>
                      <a:pPr marL="0" marR="0">
                        <a:spcBef>
                          <a:spcPts val="0"/>
                        </a:spcBef>
                        <a:spcAft>
                          <a:spcPts val="0"/>
                        </a:spcAft>
                        <a:tabLst>
                          <a:tab pos="914400" algn="l"/>
                        </a:tabLst>
                      </a:pPr>
                      <a:r>
                        <a:rPr lang="en-US" sz="3200">
                          <a:effectLst/>
                        </a:rPr>
                        <a:t>You (singular)</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She, he, her, him</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50850">
                <a:tc>
                  <a:txBody>
                    <a:bodyPr/>
                    <a:lstStyle/>
                    <a:p>
                      <a:pPr marL="0" marR="0">
                        <a:spcBef>
                          <a:spcPts val="0"/>
                        </a:spcBef>
                        <a:spcAft>
                          <a:spcPts val="0"/>
                        </a:spcAft>
                        <a:tabLst>
                          <a:tab pos="914400" algn="l"/>
                        </a:tabLst>
                      </a:pPr>
                      <a:r>
                        <a:rPr lang="en-US" sz="3200">
                          <a:effectLst/>
                        </a:rPr>
                        <a:t>You (plural)</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They, them</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50850">
                <a:tc>
                  <a:txBody>
                    <a:bodyPr/>
                    <a:lstStyle/>
                    <a:p>
                      <a:pPr marL="0" marR="0">
                        <a:spcBef>
                          <a:spcPts val="0"/>
                        </a:spcBef>
                        <a:spcAft>
                          <a:spcPts val="0"/>
                        </a:spcAft>
                        <a:tabLst>
                          <a:tab pos="914400" algn="l"/>
                        </a:tabLst>
                      </a:pPr>
                      <a:r>
                        <a:rPr lang="en-US" sz="3200">
                          <a:effectLst/>
                        </a:rPr>
                        <a:t>Me</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Him, her</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50850">
                <a:tc>
                  <a:txBody>
                    <a:bodyPr/>
                    <a:lstStyle/>
                    <a:p>
                      <a:pPr marL="0" marR="0">
                        <a:spcBef>
                          <a:spcPts val="0"/>
                        </a:spcBef>
                        <a:spcAft>
                          <a:spcPts val="0"/>
                        </a:spcAft>
                        <a:tabLst>
                          <a:tab pos="914400" algn="l"/>
                        </a:tabLst>
                      </a:pPr>
                      <a:r>
                        <a:rPr lang="en-US" sz="3200">
                          <a:effectLst/>
                        </a:rPr>
                        <a:t>Us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Them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50850">
                <a:tc>
                  <a:txBody>
                    <a:bodyPr/>
                    <a:lstStyle/>
                    <a:p>
                      <a:pPr marL="0" marR="0">
                        <a:spcBef>
                          <a:spcPts val="0"/>
                        </a:spcBef>
                        <a:spcAft>
                          <a:spcPts val="0"/>
                        </a:spcAft>
                        <a:tabLst>
                          <a:tab pos="914400" algn="l"/>
                        </a:tabLst>
                      </a:pPr>
                      <a:r>
                        <a:rPr lang="en-US" sz="3200">
                          <a:effectLst/>
                        </a:rPr>
                        <a:t>Our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Their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50850">
                <a:tc>
                  <a:txBody>
                    <a:bodyPr/>
                    <a:lstStyle/>
                    <a:p>
                      <a:pPr marL="0" marR="0">
                        <a:spcBef>
                          <a:spcPts val="0"/>
                        </a:spcBef>
                        <a:spcAft>
                          <a:spcPts val="0"/>
                        </a:spcAft>
                        <a:tabLst>
                          <a:tab pos="914400" algn="l"/>
                        </a:tabLst>
                      </a:pPr>
                      <a:r>
                        <a:rPr lang="en-US" sz="3200">
                          <a:effectLst/>
                        </a:rPr>
                        <a:t>Your (singular)</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His, her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450850">
                <a:tc>
                  <a:txBody>
                    <a:bodyPr/>
                    <a:lstStyle/>
                    <a:p>
                      <a:pPr marL="0" marR="0">
                        <a:spcBef>
                          <a:spcPts val="0"/>
                        </a:spcBef>
                        <a:spcAft>
                          <a:spcPts val="0"/>
                        </a:spcAft>
                        <a:tabLst>
                          <a:tab pos="914400" algn="l"/>
                        </a:tabLst>
                      </a:pPr>
                      <a:r>
                        <a:rPr lang="en-US" sz="3200">
                          <a:effectLst/>
                        </a:rPr>
                        <a:t>Your (plural)</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Their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450850">
                <a:tc>
                  <a:txBody>
                    <a:bodyPr/>
                    <a:lstStyle/>
                    <a:p>
                      <a:pPr marL="0" marR="0">
                        <a:spcBef>
                          <a:spcPts val="0"/>
                        </a:spcBef>
                        <a:spcAft>
                          <a:spcPts val="0"/>
                        </a:spcAft>
                        <a:tabLst>
                          <a:tab pos="914400" algn="l"/>
                        </a:tabLst>
                      </a:pPr>
                      <a:r>
                        <a:rPr lang="en-US" sz="3200">
                          <a:effectLst/>
                        </a:rPr>
                        <a:t>Is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Was</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450850">
                <a:tc>
                  <a:txBody>
                    <a:bodyPr/>
                    <a:lstStyle/>
                    <a:p>
                      <a:pPr marL="0" marR="0">
                        <a:spcBef>
                          <a:spcPts val="0"/>
                        </a:spcBef>
                        <a:spcAft>
                          <a:spcPts val="0"/>
                        </a:spcAft>
                        <a:tabLst>
                          <a:tab pos="914400" algn="l"/>
                        </a:tabLst>
                      </a:pPr>
                      <a:r>
                        <a:rPr lang="en-US" sz="3200">
                          <a:effectLst/>
                        </a:rPr>
                        <a:t>Is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were</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bl>
          </a:graphicData>
        </a:graphic>
      </p:graphicFrame>
      <p:sp>
        <p:nvSpPr>
          <p:cNvPr id="3" name="Rectangle 1"/>
          <p:cNvSpPr>
            <a:spLocks noChangeArrowheads="1"/>
          </p:cNvSpPr>
          <p:nvPr/>
        </p:nvSpPr>
        <p:spPr bwMode="auto">
          <a:xfrm>
            <a:off x="3489326" y="2626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914400" algn="l"/>
              </a:tabLst>
            </a:pPr>
            <a:endParaRPr lang="en-US">
              <a:latin typeface="Arial" pitchFamily="34" charset="0"/>
              <a:cs typeface="Arial" pitchFamily="34" charset="0"/>
            </a:endParaRPr>
          </a:p>
        </p:txBody>
      </p:sp>
    </p:spTree>
    <p:extLst>
      <p:ext uri="{BB962C8B-B14F-4D97-AF65-F5344CB8AC3E}">
        <p14:creationId xmlns:p14="http://schemas.microsoft.com/office/powerpoint/2010/main" val="12764997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76861865"/>
              </p:ext>
            </p:extLst>
          </p:nvPr>
        </p:nvGraphicFramePr>
        <p:xfrm>
          <a:off x="1066800" y="599868"/>
          <a:ext cx="8458200" cy="6285396"/>
        </p:xfrm>
        <a:graphic>
          <a:graphicData uri="http://schemas.openxmlformats.org/drawingml/2006/table">
            <a:tbl>
              <a:tblPr firstRow="1" firstCol="1" bandRow="1">
                <a:tableStyleId>{5940675A-B579-460E-94D1-54222C63F5DA}</a:tableStyleId>
              </a:tblPr>
              <a:tblGrid>
                <a:gridCol w="4470233">
                  <a:extLst>
                    <a:ext uri="{9D8B030D-6E8A-4147-A177-3AD203B41FA5}">
                      <a16:colId xmlns:a16="http://schemas.microsoft.com/office/drawing/2014/main" val="20000"/>
                    </a:ext>
                  </a:extLst>
                </a:gridCol>
                <a:gridCol w="3987967">
                  <a:extLst>
                    <a:ext uri="{9D8B030D-6E8A-4147-A177-3AD203B41FA5}">
                      <a16:colId xmlns:a16="http://schemas.microsoft.com/office/drawing/2014/main" val="20001"/>
                    </a:ext>
                  </a:extLst>
                </a:gridCol>
              </a:tblGrid>
              <a:tr h="704298">
                <a:tc>
                  <a:txBody>
                    <a:bodyPr/>
                    <a:lstStyle/>
                    <a:p>
                      <a:pPr marL="0" marR="0" algn="ctr">
                        <a:spcBef>
                          <a:spcPts val="0"/>
                        </a:spcBef>
                        <a:spcAft>
                          <a:spcPts val="0"/>
                        </a:spcAft>
                        <a:tabLst>
                          <a:tab pos="914400" algn="l"/>
                        </a:tabLst>
                      </a:pPr>
                      <a:r>
                        <a:rPr lang="en-US" sz="3600" b="1" dirty="0" smtClean="0">
                          <a:effectLst/>
                        </a:rPr>
                        <a:t>DIRECT SPEECH </a:t>
                      </a:r>
                      <a:endParaRPr lang="en-US" sz="2800" b="1"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600" b="1" dirty="0" smtClean="0">
                          <a:effectLst/>
                        </a:rPr>
                        <a:t>INDIRECT SPEECH</a:t>
                      </a:r>
                      <a:endParaRPr lang="en-US" sz="28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07780">
                <a:tc>
                  <a:txBody>
                    <a:bodyPr/>
                    <a:lstStyle/>
                    <a:p>
                      <a:pPr marL="0" marR="0" algn="ctr">
                        <a:spcBef>
                          <a:spcPts val="0"/>
                        </a:spcBef>
                        <a:spcAft>
                          <a:spcPts val="0"/>
                        </a:spcAft>
                        <a:tabLst>
                          <a:tab pos="914400" algn="l"/>
                        </a:tabLst>
                      </a:pPr>
                      <a:r>
                        <a:rPr lang="en-US" sz="3200" dirty="0">
                          <a:effectLst/>
                        </a:rPr>
                        <a:t>Can </a:t>
                      </a:r>
                      <a:endParaRPr lang="en-US" sz="24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a:effectLst/>
                        </a:rPr>
                        <a:t>Could </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07780">
                <a:tc>
                  <a:txBody>
                    <a:bodyPr/>
                    <a:lstStyle/>
                    <a:p>
                      <a:pPr marL="0" marR="0" algn="ctr">
                        <a:spcBef>
                          <a:spcPts val="0"/>
                        </a:spcBef>
                        <a:spcAft>
                          <a:spcPts val="0"/>
                        </a:spcAft>
                        <a:tabLst>
                          <a:tab pos="914400" algn="l"/>
                        </a:tabLst>
                      </a:pPr>
                      <a:r>
                        <a:rPr lang="en-US" sz="3200" dirty="0">
                          <a:effectLst/>
                        </a:rPr>
                        <a:t>will</a:t>
                      </a:r>
                      <a:endParaRPr lang="en-US" sz="24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a:effectLst/>
                        </a:rPr>
                        <a:t>Would </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07780">
                <a:tc>
                  <a:txBody>
                    <a:bodyPr/>
                    <a:lstStyle/>
                    <a:p>
                      <a:pPr marL="0" marR="0" algn="ctr">
                        <a:spcBef>
                          <a:spcPts val="0"/>
                        </a:spcBef>
                        <a:spcAft>
                          <a:spcPts val="0"/>
                        </a:spcAft>
                        <a:tabLst>
                          <a:tab pos="914400" algn="l"/>
                        </a:tabLst>
                      </a:pPr>
                      <a:r>
                        <a:rPr lang="en-US" sz="3200" dirty="0">
                          <a:effectLst/>
                        </a:rPr>
                        <a:t>Today </a:t>
                      </a:r>
                      <a:endParaRPr lang="en-US" sz="24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a:effectLst/>
                        </a:rPr>
                        <a:t>That day </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704298">
                <a:tc>
                  <a:txBody>
                    <a:bodyPr/>
                    <a:lstStyle/>
                    <a:p>
                      <a:pPr marL="0" marR="0" algn="ctr">
                        <a:spcBef>
                          <a:spcPts val="0"/>
                        </a:spcBef>
                        <a:spcAft>
                          <a:spcPts val="0"/>
                        </a:spcAft>
                        <a:tabLst>
                          <a:tab pos="914400" algn="l"/>
                        </a:tabLst>
                      </a:pPr>
                      <a:r>
                        <a:rPr lang="en-US" sz="3200" dirty="0">
                          <a:effectLst/>
                        </a:rPr>
                        <a:t>Tomorrow </a:t>
                      </a:r>
                      <a:endParaRPr lang="en-US" sz="24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a:effectLst/>
                        </a:rPr>
                        <a:t>Next/following day</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07780">
                <a:tc>
                  <a:txBody>
                    <a:bodyPr/>
                    <a:lstStyle/>
                    <a:p>
                      <a:pPr marL="0" marR="0" algn="ctr">
                        <a:spcBef>
                          <a:spcPts val="0"/>
                        </a:spcBef>
                        <a:spcAft>
                          <a:spcPts val="0"/>
                        </a:spcAft>
                        <a:tabLst>
                          <a:tab pos="914400" algn="l"/>
                        </a:tabLst>
                      </a:pPr>
                      <a:r>
                        <a:rPr lang="en-US" sz="3200" dirty="0">
                          <a:effectLst/>
                        </a:rPr>
                        <a:t>Yesterday </a:t>
                      </a:r>
                      <a:endParaRPr lang="en-US" sz="24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dirty="0">
                          <a:effectLst/>
                        </a:rPr>
                        <a:t>Previous day</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07780">
                <a:tc>
                  <a:txBody>
                    <a:bodyPr/>
                    <a:lstStyle/>
                    <a:p>
                      <a:pPr marL="0" marR="0" algn="ctr">
                        <a:spcBef>
                          <a:spcPts val="0"/>
                        </a:spcBef>
                        <a:spcAft>
                          <a:spcPts val="0"/>
                        </a:spcAft>
                        <a:tabLst>
                          <a:tab pos="914400" algn="l"/>
                        </a:tabLst>
                      </a:pPr>
                      <a:r>
                        <a:rPr lang="en-US" sz="3200">
                          <a:effectLst/>
                        </a:rPr>
                        <a:t>Tonight </a:t>
                      </a:r>
                      <a:endParaRPr lang="en-US" sz="240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dirty="0">
                          <a:effectLst/>
                        </a:rPr>
                        <a:t>That night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07780">
                <a:tc>
                  <a:txBody>
                    <a:bodyPr/>
                    <a:lstStyle/>
                    <a:p>
                      <a:pPr marL="0" marR="0" algn="ctr">
                        <a:spcBef>
                          <a:spcPts val="0"/>
                        </a:spcBef>
                        <a:spcAft>
                          <a:spcPts val="0"/>
                        </a:spcAft>
                        <a:tabLst>
                          <a:tab pos="914400" algn="l"/>
                        </a:tabLst>
                      </a:pPr>
                      <a:r>
                        <a:rPr lang="en-US" sz="3200">
                          <a:effectLst/>
                        </a:rPr>
                        <a:t>Now </a:t>
                      </a:r>
                      <a:endParaRPr lang="en-US" sz="240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dirty="0">
                          <a:effectLst/>
                        </a:rPr>
                        <a:t>Then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07780">
                <a:tc>
                  <a:txBody>
                    <a:bodyPr/>
                    <a:lstStyle/>
                    <a:p>
                      <a:pPr marL="0" marR="0" algn="ctr">
                        <a:spcBef>
                          <a:spcPts val="0"/>
                        </a:spcBef>
                        <a:spcAft>
                          <a:spcPts val="0"/>
                        </a:spcAft>
                        <a:tabLst>
                          <a:tab pos="914400" algn="l"/>
                        </a:tabLst>
                      </a:pPr>
                      <a:r>
                        <a:rPr lang="en-US" sz="3200">
                          <a:effectLst/>
                        </a:rPr>
                        <a:t>Here </a:t>
                      </a:r>
                      <a:endParaRPr lang="en-US" sz="240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dirty="0">
                          <a:effectLst/>
                        </a:rPr>
                        <a:t>There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407780">
                <a:tc>
                  <a:txBody>
                    <a:bodyPr/>
                    <a:lstStyle/>
                    <a:p>
                      <a:pPr marL="0" marR="0" algn="ctr">
                        <a:spcBef>
                          <a:spcPts val="0"/>
                        </a:spcBef>
                        <a:spcAft>
                          <a:spcPts val="0"/>
                        </a:spcAft>
                        <a:tabLst>
                          <a:tab pos="914400" algn="l"/>
                        </a:tabLst>
                      </a:pPr>
                      <a:r>
                        <a:rPr lang="en-US" sz="3200">
                          <a:effectLst/>
                        </a:rPr>
                        <a:t>Last </a:t>
                      </a:r>
                      <a:endParaRPr lang="en-US" sz="240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dirty="0">
                          <a:effectLst/>
                        </a:rPr>
                        <a:t>Previous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407780">
                <a:tc>
                  <a:txBody>
                    <a:bodyPr/>
                    <a:lstStyle/>
                    <a:p>
                      <a:pPr marL="0" marR="0" algn="ctr">
                        <a:spcBef>
                          <a:spcPts val="0"/>
                        </a:spcBef>
                        <a:spcAft>
                          <a:spcPts val="0"/>
                        </a:spcAft>
                        <a:tabLst>
                          <a:tab pos="914400" algn="l"/>
                        </a:tabLst>
                      </a:pPr>
                      <a:r>
                        <a:rPr lang="en-US" sz="3200">
                          <a:effectLst/>
                        </a:rPr>
                        <a:t>This </a:t>
                      </a:r>
                      <a:endParaRPr lang="en-US" sz="240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dirty="0">
                          <a:effectLst/>
                        </a:rPr>
                        <a:t>That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407780">
                <a:tc>
                  <a:txBody>
                    <a:bodyPr/>
                    <a:lstStyle/>
                    <a:p>
                      <a:pPr marL="0" marR="0" algn="ctr">
                        <a:spcBef>
                          <a:spcPts val="0"/>
                        </a:spcBef>
                        <a:spcAft>
                          <a:spcPts val="0"/>
                        </a:spcAft>
                        <a:tabLst>
                          <a:tab pos="914400" algn="l"/>
                        </a:tabLst>
                      </a:pPr>
                      <a:r>
                        <a:rPr lang="en-US" sz="3200">
                          <a:effectLst/>
                        </a:rPr>
                        <a:t>These </a:t>
                      </a:r>
                      <a:endParaRPr lang="en-US" sz="240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dirty="0">
                          <a:effectLst/>
                        </a:rPr>
                        <a:t>Those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bl>
          </a:graphicData>
        </a:graphic>
      </p:graphicFrame>
      <p:sp>
        <p:nvSpPr>
          <p:cNvPr id="3" name="Rectangle 1"/>
          <p:cNvSpPr>
            <a:spLocks noChangeArrowheads="1"/>
          </p:cNvSpPr>
          <p:nvPr/>
        </p:nvSpPr>
        <p:spPr bwMode="auto">
          <a:xfrm>
            <a:off x="3489326" y="2626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914400" algn="l"/>
              </a:tabLst>
            </a:pPr>
            <a:endParaRPr lang="en-US">
              <a:latin typeface="Arial" pitchFamily="34" charset="0"/>
              <a:cs typeface="Arial" pitchFamily="34" charset="0"/>
            </a:endParaRPr>
          </a:p>
        </p:txBody>
      </p:sp>
    </p:spTree>
    <p:extLst>
      <p:ext uri="{BB962C8B-B14F-4D97-AF65-F5344CB8AC3E}">
        <p14:creationId xmlns:p14="http://schemas.microsoft.com/office/powerpoint/2010/main" val="3520635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09460744"/>
              </p:ext>
            </p:extLst>
          </p:nvPr>
        </p:nvGraphicFramePr>
        <p:xfrm>
          <a:off x="1219200" y="685800"/>
          <a:ext cx="8839201" cy="5852160"/>
        </p:xfrm>
        <a:graphic>
          <a:graphicData uri="http://schemas.openxmlformats.org/drawingml/2006/table">
            <a:tbl>
              <a:tblPr firstRow="1" firstCol="1" bandRow="1">
                <a:tableStyleId>{5940675A-B579-460E-94D1-54222C63F5DA}</a:tableStyleId>
              </a:tblPr>
              <a:tblGrid>
                <a:gridCol w="304800">
                  <a:extLst>
                    <a:ext uri="{9D8B030D-6E8A-4147-A177-3AD203B41FA5}">
                      <a16:colId xmlns:a16="http://schemas.microsoft.com/office/drawing/2014/main" val="20000"/>
                    </a:ext>
                  </a:extLst>
                </a:gridCol>
                <a:gridCol w="4598874">
                  <a:extLst>
                    <a:ext uri="{9D8B030D-6E8A-4147-A177-3AD203B41FA5}">
                      <a16:colId xmlns:a16="http://schemas.microsoft.com/office/drawing/2014/main" val="20001"/>
                    </a:ext>
                  </a:extLst>
                </a:gridCol>
                <a:gridCol w="3935527">
                  <a:extLst>
                    <a:ext uri="{9D8B030D-6E8A-4147-A177-3AD203B41FA5}">
                      <a16:colId xmlns:a16="http://schemas.microsoft.com/office/drawing/2014/main" val="20002"/>
                    </a:ext>
                  </a:extLst>
                </a:gridCol>
              </a:tblGrid>
              <a:tr h="210457">
                <a:tc>
                  <a:txBody>
                    <a:bodyPr/>
                    <a:lstStyle/>
                    <a:p>
                      <a:pPr marL="0" marR="0">
                        <a:spcBef>
                          <a:spcPts val="0"/>
                        </a:spcBef>
                        <a:spcAft>
                          <a:spcPts val="0"/>
                        </a:spcAft>
                        <a:tabLst>
                          <a:tab pos="914400" algn="l"/>
                        </a:tabLst>
                      </a:pPr>
                      <a:r>
                        <a:rPr lang="en-US" sz="2400" b="1" dirty="0">
                          <a:effectLst/>
                        </a:rPr>
                        <a:t> </a:t>
                      </a:r>
                      <a:endParaRPr lang="en-US" sz="1800" b="1"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b="1" dirty="0">
                          <a:effectLst/>
                        </a:rPr>
                        <a:t>Direct Speech</a:t>
                      </a:r>
                      <a:endParaRPr lang="en-US" sz="1800" b="1"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b="1" dirty="0">
                          <a:effectLst/>
                        </a:rPr>
                        <a:t>Indirect Speech</a:t>
                      </a:r>
                      <a:endParaRPr lang="en-US" sz="18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20914">
                <a:tc>
                  <a:txBody>
                    <a:bodyPr/>
                    <a:lstStyle/>
                    <a:p>
                      <a:pPr marL="0" marR="0">
                        <a:spcBef>
                          <a:spcPts val="0"/>
                        </a:spcBef>
                        <a:spcAft>
                          <a:spcPts val="0"/>
                        </a:spcAft>
                        <a:tabLst>
                          <a:tab pos="914400" algn="l"/>
                        </a:tabLst>
                      </a:pPr>
                      <a:r>
                        <a:rPr lang="en-US" sz="1800">
                          <a:effectLst/>
                        </a:rPr>
                        <a:t>1.</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Present simple tense</a:t>
                      </a:r>
                      <a:endParaRPr lang="en-US" sz="1400" dirty="0">
                        <a:effectLst/>
                      </a:endParaRPr>
                    </a:p>
                    <a:p>
                      <a:pPr marL="0" marR="0">
                        <a:spcBef>
                          <a:spcPts val="0"/>
                        </a:spcBef>
                        <a:spcAft>
                          <a:spcPts val="0"/>
                        </a:spcAft>
                        <a:tabLst>
                          <a:tab pos="914400" algn="l"/>
                        </a:tabLst>
                      </a:pPr>
                      <a:r>
                        <a:rPr lang="en-US" sz="1800" dirty="0">
                          <a:effectLst/>
                        </a:rPr>
                        <a:t>“We sing aloud”</a:t>
                      </a:r>
                      <a:endParaRPr lang="en-US" sz="1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Past simple tense </a:t>
                      </a:r>
                      <a:endParaRPr lang="en-US" sz="1400" dirty="0">
                        <a:effectLst/>
                      </a:endParaRPr>
                    </a:p>
                    <a:p>
                      <a:pPr marL="0" marR="0">
                        <a:spcBef>
                          <a:spcPts val="0"/>
                        </a:spcBef>
                        <a:spcAft>
                          <a:spcPts val="0"/>
                        </a:spcAft>
                        <a:tabLst>
                          <a:tab pos="914400" algn="l"/>
                        </a:tabLst>
                      </a:pPr>
                      <a:r>
                        <a:rPr lang="en-US" sz="1800" dirty="0">
                          <a:effectLst/>
                        </a:rPr>
                        <a:t>They sang aloud</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20914">
                <a:tc>
                  <a:txBody>
                    <a:bodyPr/>
                    <a:lstStyle/>
                    <a:p>
                      <a:pPr marL="0" marR="0">
                        <a:spcBef>
                          <a:spcPts val="0"/>
                        </a:spcBef>
                        <a:spcAft>
                          <a:spcPts val="0"/>
                        </a:spcAft>
                        <a:tabLst>
                          <a:tab pos="914400" algn="l"/>
                        </a:tabLst>
                      </a:pPr>
                      <a:r>
                        <a:rPr lang="en-US" sz="1800">
                          <a:effectLst/>
                        </a:rPr>
                        <a:t>2. </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Present continuous tense </a:t>
                      </a:r>
                      <a:endParaRPr lang="en-US" sz="1400" dirty="0">
                        <a:effectLst/>
                      </a:endParaRPr>
                    </a:p>
                    <a:p>
                      <a:pPr marL="0" marR="0">
                        <a:spcBef>
                          <a:spcPts val="0"/>
                        </a:spcBef>
                        <a:spcAft>
                          <a:spcPts val="0"/>
                        </a:spcAft>
                        <a:tabLst>
                          <a:tab pos="914400" algn="l"/>
                        </a:tabLst>
                      </a:pPr>
                      <a:r>
                        <a:rPr lang="en-US" sz="1800" dirty="0">
                          <a:effectLst/>
                        </a:rPr>
                        <a:t>“We are singing aloud” </a:t>
                      </a:r>
                      <a:endParaRPr lang="en-US" sz="1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Past perfect</a:t>
                      </a:r>
                      <a:endParaRPr lang="en-US" sz="1400">
                        <a:effectLst/>
                      </a:endParaRPr>
                    </a:p>
                    <a:p>
                      <a:pPr marL="0" marR="0">
                        <a:spcBef>
                          <a:spcPts val="0"/>
                        </a:spcBef>
                        <a:spcAft>
                          <a:spcPts val="0"/>
                        </a:spcAft>
                        <a:tabLst>
                          <a:tab pos="914400" algn="l"/>
                        </a:tabLst>
                      </a:pPr>
                      <a:r>
                        <a:rPr lang="en-US" sz="1800">
                          <a:effectLst/>
                        </a:rPr>
                        <a:t>They were singing aloud.</a:t>
                      </a:r>
                      <a:endParaRPr lang="en-US" sz="14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20914">
                <a:tc>
                  <a:txBody>
                    <a:bodyPr/>
                    <a:lstStyle/>
                    <a:p>
                      <a:pPr marL="0" marR="0">
                        <a:spcBef>
                          <a:spcPts val="0"/>
                        </a:spcBef>
                        <a:spcAft>
                          <a:spcPts val="0"/>
                        </a:spcAft>
                        <a:tabLst>
                          <a:tab pos="914400" algn="l"/>
                        </a:tabLst>
                      </a:pPr>
                      <a:r>
                        <a:rPr lang="en-US" sz="1800">
                          <a:effectLst/>
                        </a:rPr>
                        <a:t>3.</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Present perfect </a:t>
                      </a:r>
                      <a:endParaRPr lang="en-US" sz="1400" dirty="0">
                        <a:effectLst/>
                      </a:endParaRPr>
                    </a:p>
                    <a:p>
                      <a:pPr marL="0" marR="0">
                        <a:spcBef>
                          <a:spcPts val="0"/>
                        </a:spcBef>
                        <a:spcAft>
                          <a:spcPts val="0"/>
                        </a:spcAft>
                        <a:tabLst>
                          <a:tab pos="914400" algn="l"/>
                        </a:tabLst>
                      </a:pPr>
                      <a:r>
                        <a:rPr lang="en-US" sz="1800" dirty="0">
                          <a:effectLst/>
                        </a:rPr>
                        <a:t>“I have sung”</a:t>
                      </a:r>
                      <a:endParaRPr lang="en-US" sz="1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Past perfect </a:t>
                      </a:r>
                      <a:endParaRPr lang="en-US" sz="1400">
                        <a:effectLst/>
                      </a:endParaRPr>
                    </a:p>
                    <a:p>
                      <a:pPr marL="0" marR="0">
                        <a:spcBef>
                          <a:spcPts val="0"/>
                        </a:spcBef>
                        <a:spcAft>
                          <a:spcPts val="0"/>
                        </a:spcAft>
                        <a:tabLst>
                          <a:tab pos="914400" algn="l"/>
                        </a:tabLst>
                      </a:pPr>
                      <a:r>
                        <a:rPr lang="en-US" sz="1800">
                          <a:effectLst/>
                        </a:rPr>
                        <a:t>He had sung.</a:t>
                      </a:r>
                      <a:endParaRPr lang="en-US" sz="14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20914">
                <a:tc>
                  <a:txBody>
                    <a:bodyPr/>
                    <a:lstStyle/>
                    <a:p>
                      <a:pPr marL="0" marR="0">
                        <a:spcBef>
                          <a:spcPts val="0"/>
                        </a:spcBef>
                        <a:spcAft>
                          <a:spcPts val="0"/>
                        </a:spcAft>
                        <a:tabLst>
                          <a:tab pos="914400" algn="l"/>
                        </a:tabLst>
                      </a:pPr>
                      <a:r>
                        <a:rPr lang="en-US" sz="1800">
                          <a:effectLst/>
                        </a:rPr>
                        <a:t>4.</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Present perfect continuous </a:t>
                      </a:r>
                      <a:endParaRPr lang="en-US" sz="1400" dirty="0">
                        <a:effectLst/>
                      </a:endParaRPr>
                    </a:p>
                    <a:p>
                      <a:pPr marL="0" marR="0">
                        <a:spcBef>
                          <a:spcPts val="0"/>
                        </a:spcBef>
                        <a:spcAft>
                          <a:spcPts val="0"/>
                        </a:spcAft>
                        <a:tabLst>
                          <a:tab pos="914400" algn="l"/>
                        </a:tabLst>
                      </a:pPr>
                      <a:r>
                        <a:rPr lang="en-US" sz="1800" dirty="0">
                          <a:effectLst/>
                        </a:rPr>
                        <a:t>“I have been singing”</a:t>
                      </a:r>
                      <a:endParaRPr lang="en-US" sz="1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Past perfect continuous </a:t>
                      </a:r>
                      <a:endParaRPr lang="en-US" sz="1400">
                        <a:effectLst/>
                      </a:endParaRPr>
                    </a:p>
                    <a:p>
                      <a:pPr marL="0" marR="0">
                        <a:spcBef>
                          <a:spcPts val="0"/>
                        </a:spcBef>
                        <a:spcAft>
                          <a:spcPts val="0"/>
                        </a:spcAft>
                        <a:tabLst>
                          <a:tab pos="914400" algn="l"/>
                        </a:tabLst>
                      </a:pPr>
                      <a:r>
                        <a:rPr lang="en-US" sz="1800">
                          <a:effectLst/>
                        </a:rPr>
                        <a:t>He had been singing </a:t>
                      </a:r>
                      <a:endParaRPr lang="en-US" sz="14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20914">
                <a:tc>
                  <a:txBody>
                    <a:bodyPr/>
                    <a:lstStyle/>
                    <a:p>
                      <a:pPr marL="0" marR="0">
                        <a:spcBef>
                          <a:spcPts val="0"/>
                        </a:spcBef>
                        <a:spcAft>
                          <a:spcPts val="0"/>
                        </a:spcAft>
                        <a:tabLst>
                          <a:tab pos="914400" algn="l"/>
                        </a:tabLst>
                      </a:pPr>
                      <a:r>
                        <a:rPr lang="en-US" sz="1800" dirty="0">
                          <a:effectLst/>
                        </a:rPr>
                        <a:t>5.</a:t>
                      </a:r>
                      <a:endParaRPr lang="en-US" sz="1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Past simple </a:t>
                      </a:r>
                      <a:endParaRPr lang="en-US" sz="1400" dirty="0">
                        <a:effectLst/>
                      </a:endParaRPr>
                    </a:p>
                    <a:p>
                      <a:pPr marL="0" marR="0">
                        <a:spcBef>
                          <a:spcPts val="0"/>
                        </a:spcBef>
                        <a:spcAft>
                          <a:spcPts val="0"/>
                        </a:spcAft>
                        <a:tabLst>
                          <a:tab pos="914400" algn="l"/>
                        </a:tabLst>
                      </a:pPr>
                      <a:r>
                        <a:rPr lang="en-US" sz="1800" dirty="0">
                          <a:effectLst/>
                        </a:rPr>
                        <a:t>“I sang aloud”</a:t>
                      </a:r>
                      <a:endParaRPr lang="en-US" sz="1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Past perfect </a:t>
                      </a:r>
                      <a:endParaRPr lang="en-US" sz="1400" dirty="0">
                        <a:effectLst/>
                      </a:endParaRPr>
                    </a:p>
                    <a:p>
                      <a:pPr marL="0" marR="0">
                        <a:spcBef>
                          <a:spcPts val="0"/>
                        </a:spcBef>
                        <a:spcAft>
                          <a:spcPts val="0"/>
                        </a:spcAft>
                        <a:tabLst>
                          <a:tab pos="914400" algn="l"/>
                        </a:tabLst>
                      </a:pPr>
                      <a:r>
                        <a:rPr lang="en-US" sz="1800" dirty="0">
                          <a:effectLst/>
                        </a:rPr>
                        <a:t>He had sung aloud </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20914">
                <a:tc>
                  <a:txBody>
                    <a:bodyPr/>
                    <a:lstStyle/>
                    <a:p>
                      <a:pPr marL="0" marR="0">
                        <a:spcBef>
                          <a:spcPts val="0"/>
                        </a:spcBef>
                        <a:spcAft>
                          <a:spcPts val="0"/>
                        </a:spcAft>
                        <a:tabLst>
                          <a:tab pos="914400" algn="l"/>
                        </a:tabLst>
                      </a:pPr>
                      <a:r>
                        <a:rPr lang="en-US" sz="1800">
                          <a:effectLst/>
                        </a:rPr>
                        <a:t>6.</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Past perfect </a:t>
                      </a:r>
                      <a:endParaRPr lang="en-US" sz="1400">
                        <a:effectLst/>
                      </a:endParaRPr>
                    </a:p>
                    <a:p>
                      <a:pPr marL="0" marR="0">
                        <a:spcBef>
                          <a:spcPts val="0"/>
                        </a:spcBef>
                        <a:spcAft>
                          <a:spcPts val="0"/>
                        </a:spcAft>
                        <a:tabLst>
                          <a:tab pos="914400" algn="l"/>
                        </a:tabLst>
                      </a:pPr>
                      <a:r>
                        <a:rPr lang="en-US" sz="1800">
                          <a:effectLst/>
                        </a:rPr>
                        <a:t>“I had sung”</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Past perfect </a:t>
                      </a:r>
                      <a:endParaRPr lang="en-US" sz="1400" dirty="0">
                        <a:effectLst/>
                      </a:endParaRPr>
                    </a:p>
                    <a:p>
                      <a:pPr marL="0" marR="0">
                        <a:spcBef>
                          <a:spcPts val="0"/>
                        </a:spcBef>
                        <a:spcAft>
                          <a:spcPts val="0"/>
                        </a:spcAft>
                        <a:tabLst>
                          <a:tab pos="914400" algn="l"/>
                        </a:tabLst>
                      </a:pPr>
                      <a:r>
                        <a:rPr lang="en-US" sz="1800" dirty="0">
                          <a:effectLst/>
                        </a:rPr>
                        <a:t>He had sung.</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20914">
                <a:tc>
                  <a:txBody>
                    <a:bodyPr/>
                    <a:lstStyle/>
                    <a:p>
                      <a:pPr marL="0" marR="0">
                        <a:spcBef>
                          <a:spcPts val="0"/>
                        </a:spcBef>
                        <a:spcAft>
                          <a:spcPts val="0"/>
                        </a:spcAft>
                        <a:tabLst>
                          <a:tab pos="914400" algn="l"/>
                        </a:tabLst>
                      </a:pPr>
                      <a:r>
                        <a:rPr lang="en-US" sz="1800">
                          <a:effectLst/>
                        </a:rPr>
                        <a:t>7. </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Past continuous </a:t>
                      </a:r>
                      <a:endParaRPr lang="en-US" sz="1400">
                        <a:effectLst/>
                      </a:endParaRPr>
                    </a:p>
                    <a:p>
                      <a:pPr marL="0" marR="0">
                        <a:spcBef>
                          <a:spcPts val="0"/>
                        </a:spcBef>
                        <a:spcAft>
                          <a:spcPts val="0"/>
                        </a:spcAft>
                        <a:tabLst>
                          <a:tab pos="914400" algn="l"/>
                        </a:tabLst>
                      </a:pPr>
                      <a:r>
                        <a:rPr lang="en-US" sz="1800">
                          <a:effectLst/>
                        </a:rPr>
                        <a:t>“I was singing”</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Past perfect continuous </a:t>
                      </a:r>
                      <a:endParaRPr lang="en-US" sz="1400">
                        <a:effectLst/>
                      </a:endParaRPr>
                    </a:p>
                    <a:p>
                      <a:pPr marL="0" marR="0">
                        <a:spcBef>
                          <a:spcPts val="0"/>
                        </a:spcBef>
                        <a:spcAft>
                          <a:spcPts val="0"/>
                        </a:spcAft>
                        <a:tabLst>
                          <a:tab pos="914400" algn="l"/>
                        </a:tabLst>
                      </a:pPr>
                      <a:r>
                        <a:rPr lang="en-US" sz="1800">
                          <a:effectLst/>
                        </a:rPr>
                        <a:t>He had been singing </a:t>
                      </a:r>
                      <a:endParaRPr lang="en-US" sz="14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20914">
                <a:tc>
                  <a:txBody>
                    <a:bodyPr/>
                    <a:lstStyle/>
                    <a:p>
                      <a:pPr marL="0" marR="0">
                        <a:spcBef>
                          <a:spcPts val="0"/>
                        </a:spcBef>
                        <a:spcAft>
                          <a:spcPts val="0"/>
                        </a:spcAft>
                        <a:tabLst>
                          <a:tab pos="914400" algn="l"/>
                        </a:tabLst>
                      </a:pPr>
                      <a:r>
                        <a:rPr lang="en-US" sz="1800">
                          <a:effectLst/>
                        </a:rPr>
                        <a:t>8.</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Past perfect continuous </a:t>
                      </a:r>
                      <a:endParaRPr lang="en-US" sz="1400">
                        <a:effectLst/>
                      </a:endParaRPr>
                    </a:p>
                    <a:p>
                      <a:pPr marL="0" marR="0">
                        <a:spcBef>
                          <a:spcPts val="0"/>
                        </a:spcBef>
                        <a:spcAft>
                          <a:spcPts val="0"/>
                        </a:spcAft>
                        <a:tabLst>
                          <a:tab pos="914400" algn="l"/>
                        </a:tabLst>
                      </a:pPr>
                      <a:r>
                        <a:rPr lang="en-US" sz="1800">
                          <a:effectLst/>
                        </a:rPr>
                        <a:t>“I had been singing”</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Past perfect continuous </a:t>
                      </a:r>
                      <a:endParaRPr lang="en-US" sz="1400" dirty="0">
                        <a:effectLst/>
                      </a:endParaRPr>
                    </a:p>
                    <a:p>
                      <a:pPr marL="0" marR="0">
                        <a:spcBef>
                          <a:spcPts val="0"/>
                        </a:spcBef>
                        <a:spcAft>
                          <a:spcPts val="0"/>
                        </a:spcAft>
                        <a:tabLst>
                          <a:tab pos="914400" algn="l"/>
                        </a:tabLst>
                      </a:pPr>
                      <a:r>
                        <a:rPr lang="en-US" sz="1800" dirty="0">
                          <a:effectLst/>
                        </a:rPr>
                        <a:t>He had been singing.</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841829">
                <a:tc>
                  <a:txBody>
                    <a:bodyPr/>
                    <a:lstStyle/>
                    <a:p>
                      <a:pPr marL="0" marR="0">
                        <a:spcBef>
                          <a:spcPts val="0"/>
                        </a:spcBef>
                        <a:spcAft>
                          <a:spcPts val="0"/>
                        </a:spcAft>
                        <a:tabLst>
                          <a:tab pos="914400" algn="l"/>
                        </a:tabLst>
                      </a:pPr>
                      <a:r>
                        <a:rPr lang="en-US" sz="1800">
                          <a:effectLst/>
                        </a:rPr>
                        <a:t>9.</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All future tenses </a:t>
                      </a:r>
                      <a:endParaRPr lang="en-US" sz="1400">
                        <a:effectLst/>
                      </a:endParaRPr>
                    </a:p>
                    <a:p>
                      <a:pPr marL="0" marR="0">
                        <a:spcBef>
                          <a:spcPts val="0"/>
                        </a:spcBef>
                        <a:spcAft>
                          <a:spcPts val="0"/>
                        </a:spcAft>
                        <a:tabLst>
                          <a:tab pos="914400" algn="l"/>
                        </a:tabLst>
                      </a:pPr>
                      <a:r>
                        <a:rPr lang="en-US" sz="1800">
                          <a:effectLst/>
                        </a:rPr>
                        <a:t>“Will” changes to “would”</a:t>
                      </a:r>
                      <a:endParaRPr lang="en-US" sz="1400">
                        <a:effectLst/>
                      </a:endParaRPr>
                    </a:p>
                    <a:p>
                      <a:pPr marL="0" marR="0">
                        <a:spcBef>
                          <a:spcPts val="0"/>
                        </a:spcBef>
                        <a:spcAft>
                          <a:spcPts val="0"/>
                        </a:spcAft>
                        <a:tabLst>
                          <a:tab pos="914400" algn="l"/>
                        </a:tabLst>
                      </a:pPr>
                      <a:r>
                        <a:rPr lang="en-US" sz="1800">
                          <a:effectLst/>
                        </a:rPr>
                        <a:t>“I will be singing”.</a:t>
                      </a:r>
                      <a:endParaRPr lang="en-US" sz="1400">
                        <a:effectLst/>
                      </a:endParaRPr>
                    </a:p>
                    <a:p>
                      <a:pPr marL="0" marR="0">
                        <a:spcBef>
                          <a:spcPts val="0"/>
                        </a:spcBef>
                        <a:spcAft>
                          <a:spcPts val="0"/>
                        </a:spcAft>
                        <a:tabLst>
                          <a:tab pos="914400" algn="l"/>
                        </a:tabLst>
                      </a:pPr>
                      <a:r>
                        <a:rPr lang="en-US" sz="1800">
                          <a:effectLst/>
                        </a:rPr>
                        <a:t>“You will play”.</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All future tenses </a:t>
                      </a:r>
                      <a:endParaRPr lang="en-US" sz="1400" dirty="0">
                        <a:effectLst/>
                      </a:endParaRPr>
                    </a:p>
                    <a:p>
                      <a:pPr marL="0" marR="0">
                        <a:spcBef>
                          <a:spcPts val="0"/>
                        </a:spcBef>
                        <a:spcAft>
                          <a:spcPts val="0"/>
                        </a:spcAft>
                        <a:tabLst>
                          <a:tab pos="914400" algn="l"/>
                        </a:tabLst>
                      </a:pPr>
                      <a:r>
                        <a:rPr lang="en-US" sz="1800" dirty="0">
                          <a:effectLst/>
                        </a:rPr>
                        <a:t>“Will” changes to “would”</a:t>
                      </a:r>
                      <a:endParaRPr lang="en-US" sz="1400" dirty="0">
                        <a:effectLst/>
                      </a:endParaRPr>
                    </a:p>
                    <a:p>
                      <a:pPr marL="0" marR="0">
                        <a:spcBef>
                          <a:spcPts val="0"/>
                        </a:spcBef>
                        <a:spcAft>
                          <a:spcPts val="0"/>
                        </a:spcAft>
                        <a:tabLst>
                          <a:tab pos="914400" algn="l"/>
                        </a:tabLst>
                      </a:pPr>
                      <a:r>
                        <a:rPr lang="en-US" sz="1800" dirty="0">
                          <a:effectLst/>
                        </a:rPr>
                        <a:t>He would be singing.</a:t>
                      </a:r>
                      <a:endParaRPr lang="en-US" sz="1400" dirty="0">
                        <a:effectLst/>
                      </a:endParaRPr>
                    </a:p>
                    <a:p>
                      <a:pPr marL="0" marR="0">
                        <a:spcBef>
                          <a:spcPts val="0"/>
                        </a:spcBef>
                        <a:spcAft>
                          <a:spcPts val="0"/>
                        </a:spcAft>
                        <a:tabLst>
                          <a:tab pos="914400" algn="l"/>
                        </a:tabLst>
                      </a:pPr>
                      <a:r>
                        <a:rPr lang="en-US" sz="1800" dirty="0">
                          <a:effectLst/>
                        </a:rPr>
                        <a:t>He/she would play. </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sp>
        <p:nvSpPr>
          <p:cNvPr id="3" name="Rectangle 1"/>
          <p:cNvSpPr>
            <a:spLocks noChangeArrowheads="1"/>
          </p:cNvSpPr>
          <p:nvPr/>
        </p:nvSpPr>
        <p:spPr bwMode="auto">
          <a:xfrm>
            <a:off x="2339561" y="1"/>
            <a:ext cx="79324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914400" algn="l"/>
              </a:tabLst>
            </a:pPr>
            <a:r>
              <a:rPr lang="en-US" sz="2400" b="1" dirty="0">
                <a:solidFill>
                  <a:schemeClr val="accent6">
                    <a:lumMod val="50000"/>
                  </a:schemeClr>
                </a:solidFill>
                <a:latin typeface="Arial" pitchFamily="34" charset="0"/>
                <a:ea typeface="Calibri" pitchFamily="34" charset="0"/>
                <a:cs typeface="Arial" pitchFamily="34" charset="0"/>
              </a:rPr>
              <a:t>SOME TENSES ALSO CHANGE, </a:t>
            </a:r>
            <a:r>
              <a:rPr lang="en-US" sz="2400" b="1" dirty="0">
                <a:solidFill>
                  <a:schemeClr val="bg1">
                    <a:lumMod val="95000"/>
                  </a:schemeClr>
                </a:solidFill>
                <a:latin typeface="Arial" pitchFamily="34" charset="0"/>
                <a:ea typeface="Calibri" pitchFamily="34" charset="0"/>
                <a:cs typeface="Arial" pitchFamily="34" charset="0"/>
              </a:rPr>
              <a:t>AS</a:t>
            </a:r>
            <a:r>
              <a:rPr lang="en-US" sz="2400" b="1" dirty="0">
                <a:solidFill>
                  <a:schemeClr val="accent6">
                    <a:lumMod val="50000"/>
                  </a:schemeClr>
                </a:solidFill>
                <a:latin typeface="Arial" pitchFamily="34" charset="0"/>
                <a:ea typeface="Calibri" pitchFamily="34" charset="0"/>
                <a:cs typeface="Arial" pitchFamily="34" charset="0"/>
              </a:rPr>
              <a:t> SHOWN BELOW:</a:t>
            </a:r>
            <a:endParaRPr lang="en-US" sz="3200" dirty="0">
              <a:solidFill>
                <a:schemeClr val="accent6">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577492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98122"/>
            <a:ext cx="8991600" cy="5816977"/>
          </a:xfrm>
          <a:prstGeom prst="rect">
            <a:avLst/>
          </a:prstGeom>
        </p:spPr>
        <p:txBody>
          <a:bodyPr wrap="square">
            <a:spAutoFit/>
          </a:bodyPr>
          <a:lstStyle/>
          <a:p>
            <a:r>
              <a:rPr lang="en-US" sz="3600" b="1" u="sng" dirty="0">
                <a:solidFill>
                  <a:schemeClr val="accent6">
                    <a:lumMod val="50000"/>
                  </a:schemeClr>
                </a:solidFill>
              </a:rPr>
              <a:t>HYPHEN (-)</a:t>
            </a:r>
            <a:endParaRPr lang="en-US" sz="3600" b="1" dirty="0">
              <a:solidFill>
                <a:schemeClr val="accent6">
                  <a:lumMod val="50000"/>
                </a:schemeClr>
              </a:solidFill>
            </a:endParaRPr>
          </a:p>
          <a:p>
            <a:pPr lvl="0"/>
            <a:r>
              <a:rPr lang="en-US" sz="2800" dirty="0"/>
              <a:t>1. Used in affixes </a:t>
            </a:r>
            <a:r>
              <a:rPr lang="en-US" sz="2800" dirty="0" err="1"/>
              <a:t>e.g</a:t>
            </a:r>
            <a:r>
              <a:rPr lang="en-US" sz="2800" dirty="0"/>
              <a:t> </a:t>
            </a:r>
          </a:p>
          <a:p>
            <a:pPr marL="742950" lvl="1" indent="-285750">
              <a:buFont typeface="Wingdings" pitchFamily="2" charset="2"/>
              <a:buChar char="Ø"/>
            </a:pPr>
            <a:r>
              <a:rPr lang="en-US" sz="2800" dirty="0"/>
              <a:t>Ex</a:t>
            </a:r>
            <a:r>
              <a:rPr lang="en-US" sz="2800" b="1" dirty="0"/>
              <a:t>-</a:t>
            </a:r>
            <a:r>
              <a:rPr lang="en-US" sz="2800" dirty="0"/>
              <a:t>president</a:t>
            </a:r>
          </a:p>
          <a:p>
            <a:pPr marL="742950" lvl="1" indent="-285750">
              <a:buFont typeface="Wingdings" pitchFamily="2" charset="2"/>
              <a:buChar char="Ø"/>
            </a:pPr>
            <a:r>
              <a:rPr lang="en-US" sz="2800" dirty="0"/>
              <a:t>Self</a:t>
            </a:r>
            <a:r>
              <a:rPr lang="en-US" sz="2800" b="1" dirty="0"/>
              <a:t>-</a:t>
            </a:r>
            <a:r>
              <a:rPr lang="en-US" sz="2800" dirty="0"/>
              <a:t>seeker </a:t>
            </a:r>
          </a:p>
          <a:p>
            <a:pPr lvl="0"/>
            <a:r>
              <a:rPr lang="en-US" sz="2800" dirty="0"/>
              <a:t>2. Used in compound words </a:t>
            </a:r>
            <a:r>
              <a:rPr lang="en-US" sz="2800" dirty="0" err="1"/>
              <a:t>e.g</a:t>
            </a:r>
            <a:r>
              <a:rPr lang="en-US" sz="2800" dirty="0"/>
              <a:t> </a:t>
            </a:r>
          </a:p>
          <a:p>
            <a:pPr marL="742950" lvl="1" indent="-285750">
              <a:buFont typeface="Wingdings" pitchFamily="2" charset="2"/>
              <a:buChar char="Ø"/>
            </a:pPr>
            <a:r>
              <a:rPr lang="en-US" sz="2800" dirty="0"/>
              <a:t>A four</a:t>
            </a:r>
            <a:r>
              <a:rPr lang="en-US" sz="2800" b="1" dirty="0"/>
              <a:t>-</a:t>
            </a:r>
            <a:r>
              <a:rPr lang="en-US" sz="2800" dirty="0"/>
              <a:t>year old girl.</a:t>
            </a:r>
          </a:p>
          <a:p>
            <a:pPr marL="742950" lvl="1" indent="-285750">
              <a:buFont typeface="Wingdings" pitchFamily="2" charset="2"/>
              <a:buChar char="Ø"/>
            </a:pPr>
            <a:r>
              <a:rPr lang="en-US" sz="2800" dirty="0"/>
              <a:t>A three</a:t>
            </a:r>
            <a:r>
              <a:rPr lang="en-US" sz="2800" b="1" dirty="0"/>
              <a:t>-</a:t>
            </a:r>
            <a:r>
              <a:rPr lang="en-US" sz="2800" dirty="0"/>
              <a:t>legged stool. </a:t>
            </a:r>
          </a:p>
          <a:p>
            <a:pPr lvl="0"/>
            <a:r>
              <a:rPr lang="en-US" sz="2800" dirty="0"/>
              <a:t>3. Used with numbers </a:t>
            </a:r>
            <a:r>
              <a:rPr lang="en-US" sz="2800" dirty="0" err="1"/>
              <a:t>e.g</a:t>
            </a:r>
            <a:endParaRPr lang="en-US" sz="2800" dirty="0"/>
          </a:p>
          <a:p>
            <a:pPr marL="742950" lvl="1" indent="-285750">
              <a:buFont typeface="Wingdings" pitchFamily="2" charset="2"/>
              <a:buChar char="Ø"/>
            </a:pPr>
            <a:r>
              <a:rPr lang="en-US" sz="2800" dirty="0"/>
              <a:t>Ninety</a:t>
            </a:r>
            <a:r>
              <a:rPr lang="en-US" sz="2800" b="1" dirty="0"/>
              <a:t>-</a:t>
            </a:r>
            <a:r>
              <a:rPr lang="en-US" sz="2800" dirty="0"/>
              <a:t>eight</a:t>
            </a:r>
          </a:p>
          <a:p>
            <a:pPr marL="742950" lvl="1" indent="-285750">
              <a:buFont typeface="Wingdings" pitchFamily="2" charset="2"/>
              <a:buChar char="Ø"/>
            </a:pPr>
            <a:r>
              <a:rPr lang="en-US" sz="2800" dirty="0"/>
              <a:t>Twenty</a:t>
            </a:r>
            <a:r>
              <a:rPr lang="en-US" sz="2800" b="1" dirty="0"/>
              <a:t>-</a:t>
            </a:r>
            <a:r>
              <a:rPr lang="en-US" sz="2800" dirty="0"/>
              <a:t>first </a:t>
            </a:r>
          </a:p>
          <a:p>
            <a:pPr marL="742950" lvl="1" indent="-285750">
              <a:buFont typeface="Wingdings" pitchFamily="2" charset="2"/>
              <a:buChar char="Ø"/>
            </a:pPr>
            <a:r>
              <a:rPr lang="en-US" sz="2800" dirty="0"/>
              <a:t>Sixty</a:t>
            </a:r>
            <a:r>
              <a:rPr lang="en-US" sz="2800" b="1" dirty="0"/>
              <a:t>-</a:t>
            </a:r>
            <a:r>
              <a:rPr lang="en-US" sz="2800" dirty="0"/>
              <a:t>five </a:t>
            </a:r>
          </a:p>
          <a:p>
            <a:pPr lvl="0"/>
            <a:r>
              <a:rPr lang="en-US" sz="2800" dirty="0"/>
              <a:t>4. Can be also be used to add extra information the same as a comma or a dash does. </a:t>
            </a:r>
          </a:p>
        </p:txBody>
      </p:sp>
    </p:spTree>
    <p:extLst>
      <p:ext uri="{BB962C8B-B14F-4D97-AF65-F5344CB8AC3E}">
        <p14:creationId xmlns:p14="http://schemas.microsoft.com/office/powerpoint/2010/main" val="22991665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76201"/>
            <a:ext cx="8763000" cy="6524863"/>
          </a:xfrm>
          <a:prstGeom prst="rect">
            <a:avLst/>
          </a:prstGeom>
        </p:spPr>
        <p:txBody>
          <a:bodyPr wrap="square">
            <a:spAutoFit/>
          </a:bodyPr>
          <a:lstStyle/>
          <a:p>
            <a:r>
              <a:rPr lang="en-US" sz="2200" b="1" i="1" dirty="0">
                <a:solidFill>
                  <a:schemeClr val="accent6">
                    <a:lumMod val="50000"/>
                  </a:schemeClr>
                </a:solidFill>
              </a:rPr>
              <a:t>Examples:</a:t>
            </a:r>
            <a:endParaRPr lang="en-US" sz="2200" b="1" dirty="0">
              <a:solidFill>
                <a:schemeClr val="accent6">
                  <a:lumMod val="50000"/>
                </a:schemeClr>
              </a:solidFill>
            </a:endParaRPr>
          </a:p>
          <a:p>
            <a:pPr lvl="0"/>
            <a:r>
              <a:rPr lang="en-US" sz="2200" dirty="0"/>
              <a:t>“We are knitting now”, said the girls. (direct speech).</a:t>
            </a:r>
          </a:p>
          <a:p>
            <a:r>
              <a:rPr lang="en-US" sz="2200" dirty="0"/>
              <a:t>The girls said they were knitting then. (indirect speech)</a:t>
            </a:r>
          </a:p>
          <a:p>
            <a:r>
              <a:rPr lang="en-US" sz="2200" dirty="0"/>
              <a:t> </a:t>
            </a:r>
          </a:p>
          <a:p>
            <a:pPr lvl="0"/>
            <a:r>
              <a:rPr lang="en-US" sz="2200" dirty="0" err="1"/>
              <a:t>Mwita</a:t>
            </a:r>
            <a:r>
              <a:rPr lang="en-US" sz="2200" dirty="0"/>
              <a:t> said, “</a:t>
            </a:r>
            <a:r>
              <a:rPr lang="en-US" sz="2200" dirty="0" err="1"/>
              <a:t>Chacha</a:t>
            </a:r>
            <a:r>
              <a:rPr lang="en-US" sz="2200" dirty="0"/>
              <a:t> went home yesterday”. (direct speech).</a:t>
            </a:r>
          </a:p>
          <a:p>
            <a:r>
              <a:rPr lang="en-US" sz="2200" dirty="0" err="1"/>
              <a:t>Mwita</a:t>
            </a:r>
            <a:r>
              <a:rPr lang="en-US" sz="2200" dirty="0"/>
              <a:t> said that </a:t>
            </a:r>
            <a:r>
              <a:rPr lang="en-US" sz="2200" dirty="0" err="1"/>
              <a:t>Chacha</a:t>
            </a:r>
            <a:r>
              <a:rPr lang="en-US" sz="2200" dirty="0"/>
              <a:t> had gone home the previous day. (Indirect speech)</a:t>
            </a:r>
          </a:p>
          <a:p>
            <a:r>
              <a:rPr lang="en-US" sz="2200" dirty="0"/>
              <a:t> </a:t>
            </a:r>
          </a:p>
          <a:p>
            <a:pPr lvl="0"/>
            <a:r>
              <a:rPr lang="en-US" sz="2200" dirty="0"/>
              <a:t>“Will you add tea, mother?” asked </a:t>
            </a:r>
            <a:r>
              <a:rPr lang="en-US" sz="2200" dirty="0" err="1"/>
              <a:t>Cherop</a:t>
            </a:r>
            <a:r>
              <a:rPr lang="en-US" sz="2200" dirty="0"/>
              <a:t>. (direct speech).</a:t>
            </a:r>
          </a:p>
          <a:p>
            <a:r>
              <a:rPr lang="en-US" sz="2200" dirty="0" err="1"/>
              <a:t>Cherop</a:t>
            </a:r>
            <a:r>
              <a:rPr lang="en-US" sz="2200" dirty="0"/>
              <a:t> asked her mother is she would add tea. (indirect speech).</a:t>
            </a:r>
          </a:p>
          <a:p>
            <a:r>
              <a:rPr lang="en-US" sz="2200" dirty="0"/>
              <a:t> </a:t>
            </a:r>
          </a:p>
          <a:p>
            <a:r>
              <a:rPr lang="en-US" sz="2200" b="1" u="sng" dirty="0">
                <a:solidFill>
                  <a:schemeClr val="accent6">
                    <a:lumMod val="50000"/>
                  </a:schemeClr>
                </a:solidFill>
              </a:rPr>
              <a:t>ACTIVE AND PASSIVE VOICE</a:t>
            </a:r>
            <a:endParaRPr lang="en-US" sz="2200" b="1" dirty="0">
              <a:solidFill>
                <a:schemeClr val="accent6">
                  <a:lumMod val="50000"/>
                </a:schemeClr>
              </a:solidFill>
            </a:endParaRPr>
          </a:p>
          <a:p>
            <a:pPr lvl="0"/>
            <a:r>
              <a:rPr lang="en-US" sz="2200" dirty="0"/>
              <a:t>An active verb is the form of a verb which shows that somebody performed an action. For example, Rachel baked a cake.</a:t>
            </a:r>
          </a:p>
          <a:p>
            <a:pPr lvl="0"/>
            <a:r>
              <a:rPr lang="en-US" sz="2200" dirty="0"/>
              <a:t>A passive verb is the form of a verb which shows something was done to somebody or something else. For example, a cake was baked by Rachel. </a:t>
            </a:r>
          </a:p>
          <a:p>
            <a:pPr lvl="0"/>
            <a:r>
              <a:rPr lang="en-US" sz="2200" dirty="0"/>
              <a:t>Active voice, therefore, is a sentence in which the subject (doer of the action) does something. Passive voice, on the other hand, is a sentence that focuses on the action that was done and the thing or person to whom the action was performed.</a:t>
            </a:r>
          </a:p>
        </p:txBody>
      </p:sp>
    </p:spTree>
    <p:extLst>
      <p:ext uri="{BB962C8B-B14F-4D97-AF65-F5344CB8AC3E}">
        <p14:creationId xmlns:p14="http://schemas.microsoft.com/office/powerpoint/2010/main" val="8924669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1"/>
            <a:ext cx="8686800" cy="6524863"/>
          </a:xfrm>
          <a:prstGeom prst="rect">
            <a:avLst/>
          </a:prstGeom>
        </p:spPr>
        <p:txBody>
          <a:bodyPr wrap="square">
            <a:spAutoFit/>
          </a:bodyPr>
          <a:lstStyle/>
          <a:p>
            <a:r>
              <a:rPr lang="en-US" sz="2400" b="1" dirty="0">
                <a:solidFill>
                  <a:schemeClr val="accent6">
                    <a:lumMod val="50000"/>
                  </a:schemeClr>
                </a:solidFill>
              </a:rPr>
              <a:t>Examples:</a:t>
            </a:r>
            <a:endParaRPr lang="en-US" sz="2400" dirty="0">
              <a:solidFill>
                <a:schemeClr val="accent6">
                  <a:lumMod val="50000"/>
                </a:schemeClr>
              </a:solidFill>
            </a:endParaRPr>
          </a:p>
          <a:p>
            <a:pPr lvl="0"/>
            <a:r>
              <a:rPr lang="en-US" sz="2200" dirty="0"/>
              <a:t>The police arrested two suspects. (active voice)</a:t>
            </a:r>
          </a:p>
          <a:p>
            <a:r>
              <a:rPr lang="en-US" sz="2200" dirty="0"/>
              <a:t>Two suspects were arrested by the police. (passive voice).</a:t>
            </a:r>
          </a:p>
          <a:p>
            <a:r>
              <a:rPr lang="en-US" sz="2200" dirty="0"/>
              <a:t> </a:t>
            </a:r>
          </a:p>
          <a:p>
            <a:pPr lvl="0"/>
            <a:r>
              <a:rPr lang="en-US" sz="2200" dirty="0"/>
              <a:t>Mother milked the cows. (active voice).</a:t>
            </a:r>
          </a:p>
          <a:p>
            <a:r>
              <a:rPr lang="en-US" sz="2200" dirty="0"/>
              <a:t>The cows were milked by mother. (passive voice)</a:t>
            </a:r>
          </a:p>
          <a:p>
            <a:r>
              <a:rPr lang="en-US" sz="2200" dirty="0"/>
              <a:t> </a:t>
            </a:r>
          </a:p>
          <a:p>
            <a:r>
              <a:rPr lang="en-US" sz="2400" b="1" dirty="0">
                <a:solidFill>
                  <a:schemeClr val="accent6">
                    <a:lumMod val="50000"/>
                  </a:schemeClr>
                </a:solidFill>
              </a:rPr>
              <a:t>Examples </a:t>
            </a:r>
            <a:endParaRPr lang="en-US" sz="2400" dirty="0">
              <a:solidFill>
                <a:schemeClr val="accent6">
                  <a:lumMod val="50000"/>
                </a:schemeClr>
              </a:solidFill>
            </a:endParaRPr>
          </a:p>
          <a:p>
            <a:pPr lvl="0"/>
            <a:r>
              <a:rPr lang="en-US" sz="2200" dirty="0"/>
              <a:t>Sammy eats </a:t>
            </a:r>
            <a:r>
              <a:rPr lang="en-US" sz="2200" dirty="0" err="1"/>
              <a:t>ugali</a:t>
            </a:r>
            <a:r>
              <a:rPr lang="en-US" sz="2200" dirty="0"/>
              <a:t>. (</a:t>
            </a:r>
            <a:r>
              <a:rPr lang="en-US" sz="2200" b="1" i="1" dirty="0"/>
              <a:t>present simple tense</a:t>
            </a:r>
            <a:r>
              <a:rPr lang="en-US" sz="2200" dirty="0"/>
              <a:t>)</a:t>
            </a:r>
          </a:p>
          <a:p>
            <a:r>
              <a:rPr lang="en-US" sz="2200" dirty="0" err="1"/>
              <a:t>Ugali</a:t>
            </a:r>
            <a:r>
              <a:rPr lang="en-US" sz="2200" dirty="0"/>
              <a:t> is eaten by Sammy.</a:t>
            </a:r>
          </a:p>
          <a:p>
            <a:r>
              <a:rPr lang="en-US" sz="2200" dirty="0"/>
              <a:t> </a:t>
            </a:r>
          </a:p>
          <a:p>
            <a:pPr lvl="0"/>
            <a:r>
              <a:rPr lang="en-US" sz="2200" dirty="0"/>
              <a:t>Sammy is eating </a:t>
            </a:r>
            <a:r>
              <a:rPr lang="en-US" sz="2200" dirty="0" err="1"/>
              <a:t>ugali</a:t>
            </a:r>
            <a:r>
              <a:rPr lang="en-US" sz="2200" dirty="0"/>
              <a:t>. (</a:t>
            </a:r>
            <a:r>
              <a:rPr lang="en-US" sz="2200" b="1" i="1" dirty="0"/>
              <a:t>present continuous</a:t>
            </a:r>
            <a:r>
              <a:rPr lang="en-US" sz="2200" dirty="0"/>
              <a:t>)</a:t>
            </a:r>
          </a:p>
          <a:p>
            <a:r>
              <a:rPr lang="en-US" sz="2200" dirty="0" err="1"/>
              <a:t>Ugali</a:t>
            </a:r>
            <a:r>
              <a:rPr lang="en-US" sz="2200" dirty="0"/>
              <a:t> is being eaten by Sammy. </a:t>
            </a:r>
          </a:p>
          <a:p>
            <a:r>
              <a:rPr lang="en-US" sz="2200" dirty="0"/>
              <a:t> </a:t>
            </a:r>
          </a:p>
          <a:p>
            <a:pPr lvl="0"/>
            <a:r>
              <a:rPr lang="en-US" sz="2200" dirty="0"/>
              <a:t>Sammy has eaten </a:t>
            </a:r>
            <a:r>
              <a:rPr lang="en-US" sz="2200" dirty="0" err="1"/>
              <a:t>ugali</a:t>
            </a:r>
            <a:r>
              <a:rPr lang="en-US" sz="2200" dirty="0"/>
              <a:t>. (</a:t>
            </a:r>
            <a:r>
              <a:rPr lang="en-US" sz="2200" b="1" i="1" dirty="0"/>
              <a:t>present perfect</a:t>
            </a:r>
            <a:r>
              <a:rPr lang="en-US" sz="2200" dirty="0"/>
              <a:t>)</a:t>
            </a:r>
          </a:p>
          <a:p>
            <a:r>
              <a:rPr lang="en-US" sz="2200" dirty="0" err="1"/>
              <a:t>Ugali</a:t>
            </a:r>
            <a:r>
              <a:rPr lang="en-US" sz="2200" dirty="0"/>
              <a:t> has been eaten by Sammy. </a:t>
            </a:r>
          </a:p>
          <a:p>
            <a:r>
              <a:rPr lang="en-US" sz="2200" dirty="0"/>
              <a:t> </a:t>
            </a:r>
          </a:p>
          <a:p>
            <a:pPr lvl="0"/>
            <a:r>
              <a:rPr lang="en-US" sz="2200" dirty="0"/>
              <a:t>Sammy ate </a:t>
            </a:r>
            <a:r>
              <a:rPr lang="en-US" sz="2200" dirty="0" err="1"/>
              <a:t>ugali</a:t>
            </a:r>
            <a:r>
              <a:rPr lang="en-US" sz="2200" dirty="0"/>
              <a:t>. (</a:t>
            </a:r>
            <a:r>
              <a:rPr lang="en-US" sz="2200" b="1" i="1" dirty="0"/>
              <a:t>Past simple tense</a:t>
            </a:r>
            <a:r>
              <a:rPr lang="en-US" sz="2200" dirty="0"/>
              <a:t>)</a:t>
            </a:r>
          </a:p>
          <a:p>
            <a:r>
              <a:rPr lang="en-US" sz="2200" dirty="0" err="1"/>
              <a:t>Ugali</a:t>
            </a:r>
            <a:r>
              <a:rPr lang="en-US" sz="2200" dirty="0"/>
              <a:t> was eaten by Sammy.</a:t>
            </a:r>
          </a:p>
        </p:txBody>
      </p:sp>
    </p:spTree>
    <p:extLst>
      <p:ext uri="{BB962C8B-B14F-4D97-AF65-F5344CB8AC3E}">
        <p14:creationId xmlns:p14="http://schemas.microsoft.com/office/powerpoint/2010/main" val="24895240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81000"/>
            <a:ext cx="8686800" cy="5509200"/>
          </a:xfrm>
          <a:prstGeom prst="rect">
            <a:avLst/>
          </a:prstGeom>
        </p:spPr>
        <p:txBody>
          <a:bodyPr wrap="square">
            <a:spAutoFit/>
          </a:bodyPr>
          <a:lstStyle/>
          <a:p>
            <a:pPr lvl="0"/>
            <a:r>
              <a:rPr lang="en-US" sz="3200" dirty="0"/>
              <a:t>Sammy was eating </a:t>
            </a:r>
            <a:r>
              <a:rPr lang="en-US" sz="3200" dirty="0" err="1"/>
              <a:t>ugali</a:t>
            </a:r>
            <a:r>
              <a:rPr lang="en-US" sz="3200" dirty="0"/>
              <a:t>. (</a:t>
            </a:r>
            <a:r>
              <a:rPr lang="en-US" sz="3200" b="1" i="1" dirty="0"/>
              <a:t>past continuous</a:t>
            </a:r>
            <a:r>
              <a:rPr lang="en-US" sz="3200" dirty="0"/>
              <a:t>)</a:t>
            </a:r>
          </a:p>
          <a:p>
            <a:r>
              <a:rPr lang="en-US" sz="3200" dirty="0" err="1"/>
              <a:t>Ugali</a:t>
            </a:r>
            <a:r>
              <a:rPr lang="en-US" sz="3200" dirty="0"/>
              <a:t> was being eaten by Sammy.</a:t>
            </a:r>
          </a:p>
          <a:p>
            <a:r>
              <a:rPr lang="en-US" sz="3200" dirty="0"/>
              <a:t> </a:t>
            </a:r>
          </a:p>
          <a:p>
            <a:pPr lvl="0"/>
            <a:r>
              <a:rPr lang="en-US" sz="3200" dirty="0"/>
              <a:t>Sammy had eaten </a:t>
            </a:r>
            <a:r>
              <a:rPr lang="en-US" sz="3200" dirty="0" err="1"/>
              <a:t>ugali</a:t>
            </a:r>
            <a:r>
              <a:rPr lang="en-US" sz="3200" dirty="0"/>
              <a:t>. (</a:t>
            </a:r>
            <a:r>
              <a:rPr lang="en-US" sz="3200" b="1" i="1" dirty="0"/>
              <a:t>past perfect</a:t>
            </a:r>
            <a:r>
              <a:rPr lang="en-US" sz="3200" dirty="0"/>
              <a:t>)</a:t>
            </a:r>
          </a:p>
          <a:p>
            <a:r>
              <a:rPr lang="en-US" sz="3200" dirty="0" err="1"/>
              <a:t>Ugali</a:t>
            </a:r>
            <a:r>
              <a:rPr lang="en-US" sz="3200" dirty="0"/>
              <a:t> had been eaten by Sammy.</a:t>
            </a:r>
          </a:p>
          <a:p>
            <a:r>
              <a:rPr lang="en-US" sz="3200" dirty="0"/>
              <a:t> </a:t>
            </a:r>
          </a:p>
          <a:p>
            <a:pPr lvl="0"/>
            <a:r>
              <a:rPr lang="en-US" sz="3200" dirty="0"/>
              <a:t>Sammy will eat </a:t>
            </a:r>
            <a:r>
              <a:rPr lang="en-US" sz="3200" dirty="0" err="1"/>
              <a:t>ugali</a:t>
            </a:r>
            <a:r>
              <a:rPr lang="en-US" sz="3200" dirty="0"/>
              <a:t>. (</a:t>
            </a:r>
            <a:r>
              <a:rPr lang="en-US" sz="3200" b="1" i="1" dirty="0"/>
              <a:t>future simple tense</a:t>
            </a:r>
            <a:r>
              <a:rPr lang="en-US" sz="3200" dirty="0"/>
              <a:t>)</a:t>
            </a:r>
          </a:p>
          <a:p>
            <a:r>
              <a:rPr lang="en-US" sz="3200" dirty="0" err="1"/>
              <a:t>Ugali</a:t>
            </a:r>
            <a:r>
              <a:rPr lang="en-US" sz="3200" dirty="0"/>
              <a:t> will be eaten by Sammy.</a:t>
            </a:r>
          </a:p>
          <a:p>
            <a:r>
              <a:rPr lang="en-US" sz="3200" dirty="0"/>
              <a:t> </a:t>
            </a:r>
          </a:p>
          <a:p>
            <a:pPr lvl="0"/>
            <a:r>
              <a:rPr lang="en-US" sz="3200" dirty="0"/>
              <a:t>Sammy will have eaten </a:t>
            </a:r>
            <a:r>
              <a:rPr lang="en-US" sz="3200" dirty="0" err="1"/>
              <a:t>ugali</a:t>
            </a:r>
            <a:r>
              <a:rPr lang="en-US" sz="3200" dirty="0"/>
              <a:t>. (</a:t>
            </a:r>
            <a:r>
              <a:rPr lang="en-US" sz="3200" b="1" i="1" dirty="0"/>
              <a:t>future perfect</a:t>
            </a:r>
            <a:r>
              <a:rPr lang="en-US" sz="3200" dirty="0"/>
              <a:t>)</a:t>
            </a:r>
          </a:p>
          <a:p>
            <a:r>
              <a:rPr lang="en-US" sz="3200" dirty="0" err="1"/>
              <a:t>Ugali</a:t>
            </a:r>
            <a:r>
              <a:rPr lang="en-US" sz="3200" dirty="0"/>
              <a:t> will have been eaten by Sammy. </a:t>
            </a:r>
          </a:p>
        </p:txBody>
      </p:sp>
    </p:spTree>
    <p:extLst>
      <p:ext uri="{BB962C8B-B14F-4D97-AF65-F5344CB8AC3E}">
        <p14:creationId xmlns:p14="http://schemas.microsoft.com/office/powerpoint/2010/main" val="5081949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57200"/>
            <a:ext cx="8915400" cy="5570756"/>
          </a:xfrm>
          <a:prstGeom prst="rect">
            <a:avLst/>
          </a:prstGeom>
        </p:spPr>
        <p:txBody>
          <a:bodyPr wrap="square">
            <a:spAutoFit/>
          </a:bodyPr>
          <a:lstStyle/>
          <a:p>
            <a:r>
              <a:rPr lang="en-US" sz="3600" b="1" u="sng" dirty="0">
                <a:solidFill>
                  <a:schemeClr val="accent6">
                    <a:lumMod val="50000"/>
                  </a:schemeClr>
                </a:solidFill>
              </a:rPr>
              <a:t>BUILDING A PARAGRAPH</a:t>
            </a:r>
            <a:endParaRPr lang="en-US" sz="3600" b="1" dirty="0">
              <a:solidFill>
                <a:schemeClr val="accent6">
                  <a:lumMod val="50000"/>
                </a:schemeClr>
              </a:solidFill>
            </a:endParaRPr>
          </a:p>
          <a:p>
            <a:r>
              <a:rPr lang="en-US" sz="3200" dirty="0"/>
              <a:t>A paragraph is confusing if ideas are not related.</a:t>
            </a:r>
          </a:p>
          <a:p>
            <a:r>
              <a:rPr lang="en-US" sz="3200" dirty="0"/>
              <a:t>To build a good paragraph, put related sentences together.</a:t>
            </a:r>
          </a:p>
          <a:p>
            <a:r>
              <a:rPr lang="en-US" sz="3200" u="sng" dirty="0"/>
              <a:t> </a:t>
            </a:r>
            <a:r>
              <a:rPr lang="en-US" sz="3200" b="1" u="sng" dirty="0">
                <a:solidFill>
                  <a:schemeClr val="accent6">
                    <a:lumMod val="50000"/>
                  </a:schemeClr>
                </a:solidFill>
              </a:rPr>
              <a:t>How to put related sentences together </a:t>
            </a:r>
            <a:endParaRPr lang="en-US" sz="3200" u="sng" dirty="0">
              <a:solidFill>
                <a:schemeClr val="accent6">
                  <a:lumMod val="50000"/>
                </a:schemeClr>
              </a:solidFill>
            </a:endParaRPr>
          </a:p>
          <a:p>
            <a:r>
              <a:rPr lang="en-US" sz="3200" b="1" dirty="0">
                <a:solidFill>
                  <a:schemeClr val="accent6">
                    <a:lumMod val="50000"/>
                  </a:schemeClr>
                </a:solidFill>
              </a:rPr>
              <a:t>Topic sentence:</a:t>
            </a:r>
            <a:r>
              <a:rPr lang="en-US" sz="3200" dirty="0"/>
              <a:t>	This is the sentence that gives the main idea of a paragraph. This is always the first sentence.</a:t>
            </a:r>
          </a:p>
          <a:p>
            <a:r>
              <a:rPr lang="en-US" sz="3200" dirty="0">
                <a:solidFill>
                  <a:schemeClr val="accent6">
                    <a:lumMod val="50000"/>
                  </a:schemeClr>
                </a:solidFill>
              </a:rPr>
              <a:t> </a:t>
            </a:r>
            <a:r>
              <a:rPr lang="en-US" sz="3200" b="1" dirty="0">
                <a:solidFill>
                  <a:schemeClr val="accent6">
                    <a:lumMod val="50000"/>
                  </a:schemeClr>
                </a:solidFill>
              </a:rPr>
              <a:t>Detail sentences:</a:t>
            </a:r>
            <a:r>
              <a:rPr lang="en-US" sz="3200" dirty="0"/>
              <a:t>	These sentences give details about the main idea. This sentences completes or compliments the topical </a:t>
            </a:r>
          </a:p>
        </p:txBody>
      </p:sp>
    </p:spTree>
    <p:extLst>
      <p:ext uri="{BB962C8B-B14F-4D97-AF65-F5344CB8AC3E}">
        <p14:creationId xmlns:p14="http://schemas.microsoft.com/office/powerpoint/2010/main" val="797456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7200" y="1"/>
            <a:ext cx="8940800" cy="7109639"/>
          </a:xfrm>
          <a:prstGeom prst="rect">
            <a:avLst/>
          </a:prstGeom>
        </p:spPr>
        <p:txBody>
          <a:bodyPr wrap="square">
            <a:spAutoFit/>
          </a:bodyPr>
          <a:lstStyle/>
          <a:p>
            <a:r>
              <a:rPr lang="en-US" sz="2400" b="1" dirty="0">
                <a:solidFill>
                  <a:schemeClr val="accent6">
                    <a:lumMod val="50000"/>
                  </a:schemeClr>
                </a:solidFill>
              </a:rPr>
              <a:t>Concluding sentence</a:t>
            </a:r>
            <a:r>
              <a:rPr lang="en-US" sz="2400" dirty="0">
                <a:solidFill>
                  <a:schemeClr val="accent6">
                    <a:lumMod val="50000"/>
                  </a:schemeClr>
                </a:solidFill>
              </a:rPr>
              <a:t> : </a:t>
            </a:r>
          </a:p>
          <a:p>
            <a:r>
              <a:rPr lang="en-US" sz="2400" dirty="0"/>
              <a:t>	Sentence that completes ideas of the paragraph</a:t>
            </a:r>
          </a:p>
          <a:p>
            <a:r>
              <a:rPr lang="en-US" sz="2400" dirty="0"/>
              <a:t> </a:t>
            </a:r>
          </a:p>
          <a:p>
            <a:r>
              <a:rPr lang="en-US" sz="2400" b="1" dirty="0">
                <a:solidFill>
                  <a:schemeClr val="accent6">
                    <a:lumMod val="50000"/>
                  </a:schemeClr>
                </a:solidFill>
              </a:rPr>
              <a:t>NB:</a:t>
            </a:r>
            <a:r>
              <a:rPr lang="en-US" sz="2400" dirty="0">
                <a:solidFill>
                  <a:schemeClr val="accent6">
                    <a:lumMod val="50000"/>
                  </a:schemeClr>
                </a:solidFill>
              </a:rPr>
              <a:t> </a:t>
            </a:r>
            <a:r>
              <a:rPr lang="en-US" sz="2400" dirty="0"/>
              <a:t>	Some time – order words that help you follow the action are first, next, then, finally and at last.</a:t>
            </a:r>
          </a:p>
          <a:p>
            <a:r>
              <a:rPr lang="en-US" sz="2400" dirty="0"/>
              <a:t> </a:t>
            </a:r>
          </a:p>
          <a:p>
            <a:r>
              <a:rPr lang="en-US" sz="2400" b="1" dirty="0"/>
              <a:t>e.g.:</a:t>
            </a:r>
            <a:r>
              <a:rPr lang="en-US" sz="2400" dirty="0"/>
              <a:t> 	</a:t>
            </a:r>
            <a:r>
              <a:rPr lang="en-US" sz="2400" b="1" dirty="0"/>
              <a:t>T.S </a:t>
            </a:r>
            <a:r>
              <a:rPr lang="en-US" sz="2400" dirty="0"/>
              <a:t>– Adhiambo discovered her belt was missing.</a:t>
            </a:r>
          </a:p>
          <a:p>
            <a:r>
              <a:rPr lang="en-US" sz="2400" dirty="0"/>
              <a:t>	D.S 1. </a:t>
            </a:r>
            <a:r>
              <a:rPr lang="en-US" sz="2400" b="1" u="sng" dirty="0"/>
              <a:t>First</a:t>
            </a:r>
            <a:r>
              <a:rPr lang="en-US" sz="2400" dirty="0"/>
              <a:t> she looked upstairs for it but to no avail.</a:t>
            </a:r>
          </a:p>
          <a:p>
            <a:r>
              <a:rPr lang="en-US" sz="2400" dirty="0"/>
              <a:t>	D.S 2. </a:t>
            </a:r>
            <a:r>
              <a:rPr lang="en-US" sz="2400" b="1" u="sng" dirty="0"/>
              <a:t>Next</a:t>
            </a:r>
            <a:r>
              <a:rPr lang="en-US" sz="2400" dirty="0"/>
              <a:t> she searched downstairs,</a:t>
            </a:r>
          </a:p>
          <a:p>
            <a:r>
              <a:rPr lang="en-US" sz="2400" dirty="0"/>
              <a:t>	D.S 3. </a:t>
            </a:r>
            <a:r>
              <a:rPr lang="en-US" sz="2400" b="1" u="sng" dirty="0"/>
              <a:t>Then</a:t>
            </a:r>
            <a:r>
              <a:rPr lang="en-US" sz="2400" dirty="0"/>
              <a:t> she decided to look in one last place,</a:t>
            </a:r>
          </a:p>
          <a:p>
            <a:r>
              <a:rPr lang="en-US" sz="2400" dirty="0"/>
              <a:t>	C.S. 	 </a:t>
            </a:r>
            <a:r>
              <a:rPr lang="en-US" sz="2400" b="1" u="sng" dirty="0"/>
              <a:t>Finally</a:t>
            </a:r>
            <a:r>
              <a:rPr lang="en-US" sz="2400" dirty="0"/>
              <a:t> she found it in the puppy’s bed.</a:t>
            </a:r>
          </a:p>
          <a:p>
            <a:r>
              <a:rPr lang="en-US" sz="2400" dirty="0"/>
              <a:t> </a:t>
            </a:r>
            <a:r>
              <a:rPr lang="en-US" sz="2400" b="1" u="sng" dirty="0">
                <a:solidFill>
                  <a:schemeClr val="accent6">
                    <a:lumMod val="50000"/>
                  </a:schemeClr>
                </a:solidFill>
              </a:rPr>
              <a:t>Summary </a:t>
            </a:r>
            <a:endParaRPr lang="en-US" sz="2400" dirty="0">
              <a:solidFill>
                <a:schemeClr val="accent6">
                  <a:lumMod val="50000"/>
                </a:schemeClr>
              </a:solidFill>
            </a:endParaRPr>
          </a:p>
          <a:p>
            <a:r>
              <a:rPr lang="en-US" sz="2400" dirty="0"/>
              <a:t>1. Write topic sentence first.</a:t>
            </a:r>
          </a:p>
          <a:p>
            <a:r>
              <a:rPr lang="en-US" sz="2400" dirty="0"/>
              <a:t>2. Order or arrange, the detail sentences according to time or relevance.</a:t>
            </a:r>
          </a:p>
          <a:p>
            <a:pPr lvl="0"/>
            <a:r>
              <a:rPr lang="en-US" sz="2400" dirty="0"/>
              <a:t>You should also notice that the first line of a paragraph looks different from the other sentences. </a:t>
            </a:r>
          </a:p>
          <a:p>
            <a:pPr lvl="0"/>
            <a:r>
              <a:rPr lang="en-US" sz="2400" dirty="0"/>
              <a:t>Indent the first word – leave some little space. </a:t>
            </a:r>
          </a:p>
          <a:p>
            <a:r>
              <a:rPr lang="en-US" sz="2400" dirty="0"/>
              <a:t> </a:t>
            </a:r>
          </a:p>
        </p:txBody>
      </p:sp>
    </p:spTree>
    <p:extLst>
      <p:ext uri="{BB962C8B-B14F-4D97-AF65-F5344CB8AC3E}">
        <p14:creationId xmlns:p14="http://schemas.microsoft.com/office/powerpoint/2010/main" val="26352852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1"/>
            <a:ext cx="9067800" cy="6186309"/>
          </a:xfrm>
          <a:prstGeom prst="rect">
            <a:avLst/>
          </a:prstGeom>
        </p:spPr>
        <p:txBody>
          <a:bodyPr wrap="square">
            <a:spAutoFit/>
          </a:bodyPr>
          <a:lstStyle/>
          <a:p>
            <a:r>
              <a:rPr lang="en-US" sz="2200" b="1" u="sng" dirty="0">
                <a:solidFill>
                  <a:schemeClr val="accent6">
                    <a:lumMod val="50000"/>
                  </a:schemeClr>
                </a:solidFill>
              </a:rPr>
              <a:t>SPELLING AND PRONOUNCIATION RULES</a:t>
            </a:r>
            <a:endParaRPr lang="en-US" sz="2200" b="1" dirty="0">
              <a:solidFill>
                <a:schemeClr val="accent6">
                  <a:lumMod val="50000"/>
                </a:schemeClr>
              </a:solidFill>
            </a:endParaRPr>
          </a:p>
          <a:p>
            <a:pPr lvl="0"/>
            <a:r>
              <a:rPr lang="en-US" sz="2200" dirty="0"/>
              <a:t>If a word ends in a </a:t>
            </a:r>
            <a:r>
              <a:rPr lang="en-US" sz="2200" b="1" dirty="0"/>
              <a:t>vowel  y</a:t>
            </a:r>
            <a:r>
              <a:rPr lang="en-US" sz="2200" dirty="0"/>
              <a:t>, add </a:t>
            </a:r>
            <a:r>
              <a:rPr lang="en-US" sz="2200" b="1" dirty="0"/>
              <a:t>s</a:t>
            </a:r>
            <a:r>
              <a:rPr lang="en-US" sz="2200" dirty="0"/>
              <a:t>. (keys).</a:t>
            </a:r>
          </a:p>
          <a:p>
            <a:pPr lvl="0"/>
            <a:r>
              <a:rPr lang="en-US" sz="2200" dirty="0"/>
              <a:t>If a word ends in a </a:t>
            </a:r>
            <a:r>
              <a:rPr lang="en-US" sz="2200" b="1" dirty="0"/>
              <a:t>consonant  y</a:t>
            </a:r>
            <a:r>
              <a:rPr lang="en-US" sz="2200" dirty="0"/>
              <a:t>, change the </a:t>
            </a:r>
            <a:r>
              <a:rPr lang="en-US" sz="2200" b="1" dirty="0"/>
              <a:t>y</a:t>
            </a:r>
            <a:r>
              <a:rPr lang="en-US" sz="2200" dirty="0"/>
              <a:t> to </a:t>
            </a:r>
            <a:r>
              <a:rPr lang="en-US" sz="2200" b="1" dirty="0" err="1"/>
              <a:t>i</a:t>
            </a:r>
            <a:r>
              <a:rPr lang="en-US" sz="2200" dirty="0"/>
              <a:t> and add </a:t>
            </a:r>
            <a:r>
              <a:rPr lang="en-US" sz="2200" b="1" dirty="0" err="1"/>
              <a:t>es</a:t>
            </a:r>
            <a:r>
              <a:rPr lang="en-US" sz="2200" dirty="0"/>
              <a:t>. (babies).</a:t>
            </a:r>
          </a:p>
          <a:p>
            <a:pPr lvl="0"/>
            <a:r>
              <a:rPr lang="en-US" sz="2200" dirty="0"/>
              <a:t>If a word ends in </a:t>
            </a:r>
            <a:r>
              <a:rPr lang="en-US" sz="2200" b="1" dirty="0" err="1"/>
              <a:t>ch</a:t>
            </a:r>
            <a:r>
              <a:rPr lang="en-US" sz="2200" b="1" dirty="0"/>
              <a:t>, </a:t>
            </a:r>
            <a:r>
              <a:rPr lang="en-US" sz="2200" b="1" dirty="0" err="1"/>
              <a:t>sh</a:t>
            </a:r>
            <a:r>
              <a:rPr lang="en-US" sz="2200" b="1" dirty="0"/>
              <a:t>, s, x, </a:t>
            </a:r>
            <a:r>
              <a:rPr lang="en-US" sz="2200" dirty="0"/>
              <a:t>and </a:t>
            </a:r>
            <a:r>
              <a:rPr lang="en-US" sz="2200" b="1" dirty="0" err="1"/>
              <a:t>es</a:t>
            </a:r>
            <a:r>
              <a:rPr lang="en-US" sz="2200" b="1" dirty="0"/>
              <a:t>.</a:t>
            </a:r>
            <a:r>
              <a:rPr lang="en-US" sz="2200" dirty="0"/>
              <a:t> (marches, bushes, losses, foxes).</a:t>
            </a:r>
          </a:p>
          <a:p>
            <a:pPr lvl="0"/>
            <a:r>
              <a:rPr lang="en-US" sz="2200" dirty="0"/>
              <a:t>If a word ends in </a:t>
            </a:r>
            <a:r>
              <a:rPr lang="en-US" sz="2200" b="1" dirty="0"/>
              <a:t>f</a:t>
            </a:r>
            <a:r>
              <a:rPr lang="en-US" sz="2200" dirty="0"/>
              <a:t>, change the </a:t>
            </a:r>
            <a:r>
              <a:rPr lang="en-US" sz="2200" b="1" dirty="0"/>
              <a:t>f</a:t>
            </a:r>
            <a:r>
              <a:rPr lang="en-US" sz="2200" dirty="0"/>
              <a:t> to </a:t>
            </a:r>
            <a:r>
              <a:rPr lang="en-US" sz="2200" b="1" dirty="0"/>
              <a:t>v</a:t>
            </a:r>
            <a:r>
              <a:rPr lang="en-US" sz="2200" dirty="0"/>
              <a:t> and as</a:t>
            </a:r>
            <a:r>
              <a:rPr lang="en-US" sz="2200" b="1" dirty="0"/>
              <a:t> </a:t>
            </a:r>
            <a:r>
              <a:rPr lang="en-US" sz="2200" b="1" dirty="0" err="1"/>
              <a:t>es</a:t>
            </a:r>
            <a:r>
              <a:rPr lang="en-US" sz="2200" dirty="0"/>
              <a:t>. (wolves).</a:t>
            </a:r>
          </a:p>
          <a:p>
            <a:pPr lvl="0"/>
            <a:r>
              <a:rPr lang="en-US" sz="2200" dirty="0"/>
              <a:t>If a word ends in a </a:t>
            </a:r>
            <a:r>
              <a:rPr lang="en-US" sz="2200" b="1" dirty="0"/>
              <a:t>silent  e</a:t>
            </a:r>
            <a:r>
              <a:rPr lang="en-US" sz="2200" dirty="0"/>
              <a:t>, drop the </a:t>
            </a:r>
            <a:r>
              <a:rPr lang="en-US" sz="2200" b="1" dirty="0"/>
              <a:t>e</a:t>
            </a:r>
            <a:r>
              <a:rPr lang="en-US" sz="2200" dirty="0"/>
              <a:t> and add the ending such as</a:t>
            </a:r>
            <a:r>
              <a:rPr lang="en-US" sz="2200" b="1" dirty="0"/>
              <a:t> </a:t>
            </a:r>
            <a:r>
              <a:rPr lang="en-US" sz="2200" b="1" dirty="0" err="1"/>
              <a:t>ed</a:t>
            </a:r>
            <a:r>
              <a:rPr lang="en-US" sz="2200" dirty="0"/>
              <a:t> or </a:t>
            </a:r>
            <a:r>
              <a:rPr lang="en-US" sz="2200" b="1" dirty="0" err="1"/>
              <a:t>ing</a:t>
            </a:r>
            <a:r>
              <a:rPr lang="en-US" sz="2200" b="1" dirty="0"/>
              <a:t>.</a:t>
            </a:r>
            <a:r>
              <a:rPr lang="en-US" sz="2200" dirty="0"/>
              <a:t> (biking). </a:t>
            </a:r>
          </a:p>
          <a:p>
            <a:pPr lvl="0"/>
            <a:r>
              <a:rPr lang="en-US" sz="2200" dirty="0"/>
              <a:t>If a word ends with a </a:t>
            </a:r>
            <a:r>
              <a:rPr lang="en-US" sz="2200" b="1" dirty="0"/>
              <a:t>vowel consonant,</a:t>
            </a:r>
            <a:r>
              <a:rPr lang="en-US" sz="2200" dirty="0"/>
              <a:t> double the consonant and add the ending such as </a:t>
            </a:r>
            <a:r>
              <a:rPr lang="en-US" sz="2200" b="1" dirty="0" err="1"/>
              <a:t>ed</a:t>
            </a:r>
            <a:r>
              <a:rPr lang="en-US" sz="2200" b="1" dirty="0"/>
              <a:t> </a:t>
            </a:r>
            <a:r>
              <a:rPr lang="en-US" sz="2200" dirty="0"/>
              <a:t>or </a:t>
            </a:r>
            <a:r>
              <a:rPr lang="en-US" sz="2200" b="1" dirty="0" err="1"/>
              <a:t>ing</a:t>
            </a:r>
            <a:r>
              <a:rPr lang="en-US" sz="2200" b="1" dirty="0"/>
              <a:t>.</a:t>
            </a:r>
            <a:r>
              <a:rPr lang="en-US" sz="2200" dirty="0"/>
              <a:t> (hopping).</a:t>
            </a:r>
          </a:p>
          <a:p>
            <a:pPr lvl="0"/>
            <a:r>
              <a:rPr lang="en-US" sz="2200" dirty="0"/>
              <a:t>Don’t change anything when adding a </a:t>
            </a:r>
            <a:r>
              <a:rPr lang="en-US" sz="2200" b="1" dirty="0"/>
              <a:t>prefix</a:t>
            </a:r>
            <a:r>
              <a:rPr lang="en-US" sz="2200" dirty="0"/>
              <a:t> or </a:t>
            </a:r>
            <a:r>
              <a:rPr lang="en-US" sz="2200" b="1" dirty="0"/>
              <a:t>suffix</a:t>
            </a:r>
            <a:r>
              <a:rPr lang="en-US" sz="2200" dirty="0"/>
              <a:t> to a word. (misspell, finally). </a:t>
            </a:r>
          </a:p>
          <a:p>
            <a:pPr lvl="0"/>
            <a:r>
              <a:rPr lang="en-US" sz="2200" dirty="0"/>
              <a:t>Doubling of consonants after a short vowel sound </a:t>
            </a:r>
            <a:r>
              <a:rPr lang="en-US" sz="2200" dirty="0" err="1"/>
              <a:t>e.g</a:t>
            </a:r>
            <a:r>
              <a:rPr lang="en-US" sz="2200" dirty="0"/>
              <a:t> travel – travelled, clap – clapped , stop – stopping </a:t>
            </a:r>
          </a:p>
          <a:p>
            <a:r>
              <a:rPr lang="en-US" sz="2200" dirty="0"/>
              <a:t> </a:t>
            </a:r>
          </a:p>
          <a:p>
            <a:pPr lvl="0"/>
            <a:r>
              <a:rPr lang="en-US" sz="2200" dirty="0"/>
              <a:t>Pronunciation of /s/ and /</a:t>
            </a:r>
            <a:r>
              <a:rPr lang="en-US" sz="2200" dirty="0" err="1"/>
              <a:t>sh</a:t>
            </a:r>
            <a:r>
              <a:rPr lang="en-US" sz="2200" dirty="0"/>
              <a:t>/ in </a:t>
            </a:r>
            <a:r>
              <a:rPr lang="en-US" sz="2200" b="1" dirty="0"/>
              <a:t>sea /she</a:t>
            </a:r>
            <a:r>
              <a:rPr lang="en-US" sz="2200" dirty="0"/>
              <a:t>.</a:t>
            </a:r>
          </a:p>
          <a:p>
            <a:pPr lvl="0"/>
            <a:r>
              <a:rPr lang="en-US" sz="2200" dirty="0"/>
              <a:t>Silent consonants (b, w, l, h, k, </a:t>
            </a:r>
            <a:r>
              <a:rPr lang="en-US" sz="2200" dirty="0" err="1"/>
              <a:t>gh</a:t>
            </a:r>
            <a:r>
              <a:rPr lang="en-US" sz="2200" dirty="0"/>
              <a:t>) </a:t>
            </a:r>
            <a:r>
              <a:rPr lang="en-US" sz="2200" dirty="0" err="1"/>
              <a:t>e.g</a:t>
            </a:r>
            <a:r>
              <a:rPr lang="en-US" sz="2200" dirty="0"/>
              <a:t> doubt, graph, honest, write, walk, kneel etc. </a:t>
            </a:r>
          </a:p>
          <a:p>
            <a:pPr lvl="0"/>
            <a:r>
              <a:rPr lang="en-US" sz="2200" dirty="0"/>
              <a:t>Use of sound /</a:t>
            </a:r>
            <a:r>
              <a:rPr lang="en-US" sz="2200" dirty="0" err="1"/>
              <a:t>i</a:t>
            </a:r>
            <a:r>
              <a:rPr lang="en-US" sz="2200" dirty="0"/>
              <a:t>/ and /i:/ </a:t>
            </a:r>
            <a:r>
              <a:rPr lang="en-US" sz="2200" dirty="0" err="1"/>
              <a:t>i.e</a:t>
            </a:r>
            <a:r>
              <a:rPr lang="en-US" sz="2200" dirty="0"/>
              <a:t> </a:t>
            </a:r>
            <a:r>
              <a:rPr lang="en-US" sz="2200" b="1" dirty="0"/>
              <a:t>sit</a:t>
            </a:r>
            <a:r>
              <a:rPr lang="en-US" sz="2200" dirty="0"/>
              <a:t> and </a:t>
            </a:r>
            <a:r>
              <a:rPr lang="en-US" sz="2200" b="1" dirty="0"/>
              <a:t>seat</a:t>
            </a:r>
            <a:r>
              <a:rPr lang="en-US" sz="2200" dirty="0"/>
              <a:t>.</a:t>
            </a:r>
          </a:p>
        </p:txBody>
      </p:sp>
    </p:spTree>
    <p:extLst>
      <p:ext uri="{BB962C8B-B14F-4D97-AF65-F5344CB8AC3E}">
        <p14:creationId xmlns:p14="http://schemas.microsoft.com/office/powerpoint/2010/main" val="4120325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228600"/>
            <a:ext cx="8610600" cy="2677656"/>
          </a:xfrm>
          <a:prstGeom prst="rect">
            <a:avLst/>
          </a:prstGeom>
        </p:spPr>
        <p:txBody>
          <a:bodyPr wrap="square">
            <a:spAutoFit/>
          </a:bodyPr>
          <a:lstStyle/>
          <a:p>
            <a:pPr lvl="0"/>
            <a:r>
              <a:rPr lang="en-US" sz="2400" dirty="0"/>
              <a:t>Silent </a:t>
            </a:r>
            <a:r>
              <a:rPr lang="en-US" sz="2400" b="1" dirty="0"/>
              <a:t>e</a:t>
            </a:r>
            <a:r>
              <a:rPr lang="en-US" sz="2400" dirty="0"/>
              <a:t> after vowels </a:t>
            </a:r>
            <a:r>
              <a:rPr lang="en-US" sz="2400" b="1" dirty="0"/>
              <a:t>a</a:t>
            </a:r>
            <a:r>
              <a:rPr lang="en-US" sz="2400" dirty="0"/>
              <a:t> and </a:t>
            </a:r>
            <a:r>
              <a:rPr lang="en-US" sz="2400" b="1" dirty="0" err="1"/>
              <a:t>i</a:t>
            </a:r>
            <a:r>
              <a:rPr lang="en-US" sz="2400" dirty="0"/>
              <a:t>, </a:t>
            </a:r>
            <a:r>
              <a:rPr lang="en-US" sz="2400" b="1" dirty="0"/>
              <a:t>-o</a:t>
            </a:r>
            <a:r>
              <a:rPr lang="en-US" sz="2400" dirty="0"/>
              <a:t> and </a:t>
            </a:r>
            <a:r>
              <a:rPr lang="en-US" sz="2400" b="1" dirty="0"/>
              <a:t>-u</a:t>
            </a:r>
            <a:r>
              <a:rPr lang="en-US" sz="2400" dirty="0"/>
              <a:t>. </a:t>
            </a:r>
            <a:r>
              <a:rPr lang="en-US" sz="2400" dirty="0" err="1"/>
              <a:t>e.g</a:t>
            </a:r>
            <a:r>
              <a:rPr lang="en-US" sz="2400" dirty="0"/>
              <a:t> ……………</a:t>
            </a:r>
          </a:p>
          <a:p>
            <a:pPr lvl="0"/>
            <a:r>
              <a:rPr lang="en-US" sz="2400" dirty="0"/>
              <a:t>Words containing </a:t>
            </a:r>
            <a:r>
              <a:rPr lang="en-US" sz="2400" dirty="0" err="1"/>
              <a:t>ph</a:t>
            </a:r>
            <a:r>
              <a:rPr lang="en-US" sz="2400" dirty="0"/>
              <a:t>/</a:t>
            </a:r>
            <a:r>
              <a:rPr lang="en-US" sz="2400" dirty="0" err="1"/>
              <a:t>gh</a:t>
            </a:r>
            <a:r>
              <a:rPr lang="en-US" sz="2400" dirty="0"/>
              <a:t> with the sound /f/ </a:t>
            </a:r>
            <a:r>
              <a:rPr lang="en-US" sz="2400" dirty="0" err="1"/>
              <a:t>e.g</a:t>
            </a:r>
            <a:r>
              <a:rPr lang="en-US" sz="2400" dirty="0"/>
              <a:t> </a:t>
            </a:r>
            <a:r>
              <a:rPr lang="en-US" sz="2400" b="1" u="sng" dirty="0"/>
              <a:t>ph</a:t>
            </a:r>
            <a:r>
              <a:rPr lang="en-US" sz="2400" dirty="0"/>
              <a:t>otograph, lau</a:t>
            </a:r>
            <a:r>
              <a:rPr lang="en-US" sz="2400" u="sng" dirty="0"/>
              <a:t>gh</a:t>
            </a:r>
            <a:r>
              <a:rPr lang="en-US" sz="2400" dirty="0"/>
              <a:t>.</a:t>
            </a:r>
          </a:p>
          <a:p>
            <a:pPr lvl="0"/>
            <a:r>
              <a:rPr lang="en-US" sz="2400" dirty="0"/>
              <a:t>The </a:t>
            </a:r>
            <a:r>
              <a:rPr lang="en-US" sz="2400" b="1" dirty="0"/>
              <a:t>-</a:t>
            </a:r>
            <a:r>
              <a:rPr lang="en-US" sz="2400" b="1" dirty="0" err="1"/>
              <a:t>i</a:t>
            </a:r>
            <a:r>
              <a:rPr lang="en-US" sz="2400" dirty="0"/>
              <a:t> before </a:t>
            </a:r>
            <a:r>
              <a:rPr lang="en-US" sz="2400" b="1" dirty="0"/>
              <a:t>-e</a:t>
            </a:r>
            <a:r>
              <a:rPr lang="en-US" sz="2400" dirty="0"/>
              <a:t> rule </a:t>
            </a:r>
            <a:r>
              <a:rPr lang="en-US" sz="2400" dirty="0" err="1"/>
              <a:t>e.g</a:t>
            </a:r>
            <a:r>
              <a:rPr lang="en-US" sz="2400" dirty="0"/>
              <a:t> receive, deceive, perceive.</a:t>
            </a:r>
          </a:p>
          <a:p>
            <a:pPr lvl="0"/>
            <a:r>
              <a:rPr lang="en-US" sz="2400" dirty="0"/>
              <a:t>Voiceless and voiced consonants </a:t>
            </a:r>
            <a:r>
              <a:rPr lang="en-US" sz="2400" dirty="0" err="1"/>
              <a:t>e.g</a:t>
            </a:r>
            <a:r>
              <a:rPr lang="en-US" sz="2400" dirty="0"/>
              <a:t> sue, zoo.</a:t>
            </a:r>
          </a:p>
          <a:p>
            <a:pPr lvl="0"/>
            <a:r>
              <a:rPr lang="en-US" sz="2400" dirty="0"/>
              <a:t>Pronunciation of words with sound </a:t>
            </a:r>
            <a:r>
              <a:rPr lang="en-US" sz="2400" b="1" dirty="0"/>
              <a:t>-</a:t>
            </a:r>
            <a:r>
              <a:rPr lang="en-US" sz="2400" b="1" dirty="0" err="1"/>
              <a:t>ou</a:t>
            </a:r>
            <a:r>
              <a:rPr lang="en-US" sz="2400" dirty="0"/>
              <a:t> and </a:t>
            </a:r>
            <a:r>
              <a:rPr lang="en-US" sz="2400" b="1" dirty="0"/>
              <a:t>-o</a:t>
            </a:r>
            <a:r>
              <a:rPr lang="en-US" sz="2400" dirty="0"/>
              <a:t>. </a:t>
            </a:r>
            <a:r>
              <a:rPr lang="en-US" sz="2400" dirty="0" err="1"/>
              <a:t>e.g</a:t>
            </a:r>
            <a:r>
              <a:rPr lang="en-US" sz="2400" dirty="0"/>
              <a:t> cough, lot.</a:t>
            </a:r>
          </a:p>
          <a:p>
            <a:pPr lvl="0"/>
            <a:r>
              <a:rPr lang="en-US" sz="2400" dirty="0"/>
              <a:t>Silent </a:t>
            </a:r>
            <a:r>
              <a:rPr lang="en-US" sz="2400" b="1" u="sng" dirty="0" err="1"/>
              <a:t>gh</a:t>
            </a:r>
            <a:r>
              <a:rPr lang="en-US" sz="2400" dirty="0"/>
              <a:t> </a:t>
            </a:r>
            <a:r>
              <a:rPr lang="en-US" sz="2400" dirty="0" err="1"/>
              <a:t>i.e</a:t>
            </a:r>
            <a:r>
              <a:rPr lang="en-US" sz="2400" dirty="0"/>
              <a:t> dough, though, thorough. </a:t>
            </a:r>
          </a:p>
          <a:p>
            <a:r>
              <a:rPr lang="en-US" sz="2400" dirty="0"/>
              <a:t> </a:t>
            </a:r>
          </a:p>
        </p:txBody>
      </p:sp>
      <p:sp>
        <p:nvSpPr>
          <p:cNvPr id="3" name="Rectangle 2"/>
          <p:cNvSpPr/>
          <p:nvPr/>
        </p:nvSpPr>
        <p:spPr>
          <a:xfrm>
            <a:off x="1816100" y="2667000"/>
            <a:ext cx="8623300" cy="4154984"/>
          </a:xfrm>
          <a:prstGeom prst="rect">
            <a:avLst/>
          </a:prstGeom>
        </p:spPr>
        <p:txBody>
          <a:bodyPr wrap="square">
            <a:spAutoFit/>
          </a:bodyPr>
          <a:lstStyle/>
          <a:p>
            <a:r>
              <a:rPr lang="en-US" sz="2400" b="1" u="sng" dirty="0">
                <a:solidFill>
                  <a:schemeClr val="accent6">
                    <a:lumMod val="50000"/>
                  </a:schemeClr>
                </a:solidFill>
              </a:rPr>
              <a:t>CONDITIONALITIES IN SENTENCES.</a:t>
            </a:r>
            <a:endParaRPr lang="en-US" sz="2400" dirty="0">
              <a:solidFill>
                <a:schemeClr val="accent6">
                  <a:lumMod val="50000"/>
                </a:schemeClr>
              </a:solidFill>
            </a:endParaRPr>
          </a:p>
          <a:p>
            <a:r>
              <a:rPr lang="en-US" sz="2400" dirty="0"/>
              <a:t> There are five known conditions in sentence construction as shown below; </a:t>
            </a:r>
          </a:p>
          <a:p>
            <a:pPr lvl="0"/>
            <a:r>
              <a:rPr lang="en-US" sz="2400" dirty="0"/>
              <a:t>Would be condition – If all humanity practiced humility, there would be peace in the world. </a:t>
            </a:r>
          </a:p>
          <a:p>
            <a:pPr lvl="0"/>
            <a:r>
              <a:rPr lang="en-US" sz="2400" dirty="0"/>
              <a:t>Likely/probable condition – I will teach you the song if you came.</a:t>
            </a:r>
          </a:p>
          <a:p>
            <a:pPr lvl="0"/>
            <a:r>
              <a:rPr lang="en-US" sz="2400" dirty="0"/>
              <a:t>Unlikely/improbable condition – If I had a lot of food I could give some to the poor.</a:t>
            </a:r>
          </a:p>
          <a:p>
            <a:pPr lvl="0"/>
            <a:r>
              <a:rPr lang="en-US" sz="2400" dirty="0"/>
              <a:t>Impossible conditions – if he had listened to the doctor he would have lived longer.</a:t>
            </a:r>
          </a:p>
          <a:p>
            <a:r>
              <a:rPr lang="en-US" sz="2400" dirty="0"/>
              <a:t> </a:t>
            </a:r>
          </a:p>
        </p:txBody>
      </p:sp>
    </p:spTree>
    <p:extLst>
      <p:ext uri="{BB962C8B-B14F-4D97-AF65-F5344CB8AC3E}">
        <p14:creationId xmlns:p14="http://schemas.microsoft.com/office/powerpoint/2010/main" val="2286960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14575297"/>
              </p:ext>
            </p:extLst>
          </p:nvPr>
        </p:nvGraphicFramePr>
        <p:xfrm>
          <a:off x="1905001" y="914400"/>
          <a:ext cx="8534399" cy="5791200"/>
        </p:xfrm>
        <a:graphic>
          <a:graphicData uri="http://schemas.openxmlformats.org/drawingml/2006/table">
            <a:tbl>
              <a:tblPr firstRow="1" firstCol="1" bandRow="1">
                <a:tableStyleId>{5940675A-B579-460E-94D1-54222C63F5DA}</a:tableStyleId>
              </a:tblPr>
              <a:tblGrid>
                <a:gridCol w="2844245">
                  <a:extLst>
                    <a:ext uri="{9D8B030D-6E8A-4147-A177-3AD203B41FA5}">
                      <a16:colId xmlns:a16="http://schemas.microsoft.com/office/drawing/2014/main" val="20000"/>
                    </a:ext>
                  </a:extLst>
                </a:gridCol>
                <a:gridCol w="2184955">
                  <a:extLst>
                    <a:ext uri="{9D8B030D-6E8A-4147-A177-3AD203B41FA5}">
                      <a16:colId xmlns:a16="http://schemas.microsoft.com/office/drawing/2014/main" val="20001"/>
                    </a:ext>
                  </a:extLst>
                </a:gridCol>
                <a:gridCol w="3505199">
                  <a:extLst>
                    <a:ext uri="{9D8B030D-6E8A-4147-A177-3AD203B41FA5}">
                      <a16:colId xmlns:a16="http://schemas.microsoft.com/office/drawing/2014/main" val="20002"/>
                    </a:ext>
                  </a:extLst>
                </a:gridCol>
              </a:tblGrid>
              <a:tr h="262288">
                <a:tc>
                  <a:txBody>
                    <a:bodyPr/>
                    <a:lstStyle/>
                    <a:p>
                      <a:pPr marL="0" marR="0">
                        <a:spcBef>
                          <a:spcPts val="0"/>
                        </a:spcBef>
                        <a:spcAft>
                          <a:spcPts val="0"/>
                        </a:spcAft>
                      </a:pPr>
                      <a:r>
                        <a:rPr lang="en-US" sz="2000" dirty="0">
                          <a:effectLst/>
                        </a:rPr>
                        <a:t>Length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Safari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Invitation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62288">
                <a:tc>
                  <a:txBody>
                    <a:bodyPr/>
                    <a:lstStyle/>
                    <a:p>
                      <a:pPr marL="0" marR="0">
                        <a:spcBef>
                          <a:spcPts val="0"/>
                        </a:spcBef>
                        <a:spcAft>
                          <a:spcPts val="0"/>
                        </a:spcAft>
                      </a:pPr>
                      <a:r>
                        <a:rPr lang="en-US" sz="2000" dirty="0">
                          <a:effectLst/>
                        </a:rPr>
                        <a:t>Height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Wheel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Birthday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62288">
                <a:tc>
                  <a:txBody>
                    <a:bodyPr/>
                    <a:lstStyle/>
                    <a:p>
                      <a:pPr marL="0" marR="0">
                        <a:spcBef>
                          <a:spcPts val="0"/>
                        </a:spcBef>
                        <a:spcAft>
                          <a:spcPts val="0"/>
                        </a:spcAft>
                      </a:pPr>
                      <a:r>
                        <a:rPr lang="en-US" sz="2000" dirty="0">
                          <a:effectLst/>
                        </a:rPr>
                        <a:t>Depth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Trip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Wedding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62288">
                <a:tc>
                  <a:txBody>
                    <a:bodyPr/>
                    <a:lstStyle/>
                    <a:p>
                      <a:pPr marL="0" marR="0">
                        <a:spcBef>
                          <a:spcPts val="0"/>
                        </a:spcBef>
                        <a:spcAft>
                          <a:spcPts val="0"/>
                        </a:spcAft>
                      </a:pPr>
                      <a:r>
                        <a:rPr lang="en-US" sz="2000" dirty="0" err="1">
                          <a:effectLst/>
                        </a:rPr>
                        <a:t>Metre</a:t>
                      </a:r>
                      <a:r>
                        <a:rPr lang="en-US" sz="2000" dirty="0">
                          <a:effectLst/>
                        </a:rPr>
                        <a:t>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Courteous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Gift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62288">
                <a:tc>
                  <a:txBody>
                    <a:bodyPr/>
                    <a:lstStyle/>
                    <a:p>
                      <a:pPr marL="0" marR="0">
                        <a:spcBef>
                          <a:spcPts val="0"/>
                        </a:spcBef>
                        <a:spcAft>
                          <a:spcPts val="0"/>
                        </a:spcAft>
                      </a:pPr>
                      <a:r>
                        <a:rPr lang="en-US" sz="2000" dirty="0">
                          <a:effectLst/>
                        </a:rPr>
                        <a:t>Measurement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Depart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Wedding gown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62288">
                <a:tc>
                  <a:txBody>
                    <a:bodyPr/>
                    <a:lstStyle/>
                    <a:p>
                      <a:pPr marL="0" marR="0">
                        <a:spcBef>
                          <a:spcPts val="0"/>
                        </a:spcBef>
                        <a:spcAft>
                          <a:spcPts val="0"/>
                        </a:spcAft>
                      </a:pPr>
                      <a:r>
                        <a:rPr lang="en-US" sz="2000" dirty="0">
                          <a:effectLst/>
                        </a:rPr>
                        <a:t>Narrow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Bicycle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Bride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62288">
                <a:tc>
                  <a:txBody>
                    <a:bodyPr/>
                    <a:lstStyle/>
                    <a:p>
                      <a:pPr marL="0" marR="0">
                        <a:spcBef>
                          <a:spcPts val="0"/>
                        </a:spcBef>
                        <a:spcAft>
                          <a:spcPts val="0"/>
                        </a:spcAft>
                      </a:pPr>
                      <a:r>
                        <a:rPr lang="en-US" sz="2000" dirty="0">
                          <a:effectLst/>
                        </a:rPr>
                        <a:t>Kilogram</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Ticket (bus)</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Bridegroom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62288">
                <a:tc>
                  <a:txBody>
                    <a:bodyPr/>
                    <a:lstStyle/>
                    <a:p>
                      <a:pPr marL="0" marR="0">
                        <a:spcBef>
                          <a:spcPts val="0"/>
                        </a:spcBef>
                        <a:spcAft>
                          <a:spcPts val="0"/>
                        </a:spcAft>
                      </a:pPr>
                      <a:r>
                        <a:rPr lang="en-US" sz="2000" dirty="0">
                          <a:effectLst/>
                        </a:rPr>
                        <a:t>Broad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Job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Party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62288">
                <a:tc>
                  <a:txBody>
                    <a:bodyPr/>
                    <a:lstStyle/>
                    <a:p>
                      <a:pPr marL="0" marR="0">
                        <a:spcBef>
                          <a:spcPts val="0"/>
                        </a:spcBef>
                        <a:spcAft>
                          <a:spcPts val="0"/>
                        </a:spcAft>
                        <a:tabLst>
                          <a:tab pos="914400" algn="l"/>
                        </a:tabLst>
                      </a:pPr>
                      <a:r>
                        <a:rPr lang="en-US" sz="2000" dirty="0">
                          <a:effectLst/>
                        </a:rPr>
                        <a:t>High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Engineer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Ceremony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262288">
                <a:tc>
                  <a:txBody>
                    <a:bodyPr/>
                    <a:lstStyle/>
                    <a:p>
                      <a:pPr marL="0" marR="0">
                        <a:spcBef>
                          <a:spcPts val="0"/>
                        </a:spcBef>
                        <a:spcAft>
                          <a:spcPts val="0"/>
                        </a:spcAft>
                        <a:tabLst>
                          <a:tab pos="914400" algn="l"/>
                        </a:tabLst>
                      </a:pPr>
                      <a:r>
                        <a:rPr lang="en-US" sz="2000" dirty="0">
                          <a:effectLst/>
                        </a:rPr>
                        <a:t>Tall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Electrician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Master of ceremonies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262288">
                <a:tc>
                  <a:txBody>
                    <a:bodyPr/>
                    <a:lstStyle/>
                    <a:p>
                      <a:pPr marL="0" marR="0">
                        <a:spcBef>
                          <a:spcPts val="0"/>
                        </a:spcBef>
                        <a:spcAft>
                          <a:spcPts val="0"/>
                        </a:spcAft>
                        <a:tabLst>
                          <a:tab pos="914400" algn="l"/>
                        </a:tabLst>
                      </a:pPr>
                      <a:r>
                        <a:rPr lang="en-US" sz="2000" dirty="0">
                          <a:effectLst/>
                        </a:rPr>
                        <a:t>Short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Technician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Present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262288">
                <a:tc>
                  <a:txBody>
                    <a:bodyPr/>
                    <a:lstStyle/>
                    <a:p>
                      <a:pPr marL="0" marR="0">
                        <a:spcBef>
                          <a:spcPts val="0"/>
                        </a:spcBef>
                        <a:spcAft>
                          <a:spcPts val="0"/>
                        </a:spcAft>
                        <a:tabLst>
                          <a:tab pos="914400" algn="l"/>
                        </a:tabLst>
                      </a:pPr>
                      <a:r>
                        <a:rPr lang="en-US" sz="2000" dirty="0">
                          <a:effectLst/>
                        </a:rPr>
                        <a:t>Adult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Doctor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Excitement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262288">
                <a:tc>
                  <a:txBody>
                    <a:bodyPr/>
                    <a:lstStyle/>
                    <a:p>
                      <a:pPr marL="0" marR="0">
                        <a:spcBef>
                          <a:spcPts val="0"/>
                        </a:spcBef>
                        <a:spcAft>
                          <a:spcPts val="0"/>
                        </a:spcAft>
                        <a:tabLst>
                          <a:tab pos="914400" algn="l"/>
                        </a:tabLst>
                      </a:pPr>
                      <a:r>
                        <a:rPr lang="en-US" sz="2000" dirty="0">
                          <a:effectLst/>
                        </a:rPr>
                        <a:t>Child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Pretend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Hills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262288">
                <a:tc>
                  <a:txBody>
                    <a:bodyPr/>
                    <a:lstStyle/>
                    <a:p>
                      <a:pPr marL="0" marR="0">
                        <a:spcBef>
                          <a:spcPts val="0"/>
                        </a:spcBef>
                        <a:spcAft>
                          <a:spcPts val="0"/>
                        </a:spcAft>
                        <a:tabLst>
                          <a:tab pos="914400" algn="l"/>
                        </a:tabLst>
                      </a:pPr>
                      <a:r>
                        <a:rPr lang="en-US" sz="2000" dirty="0">
                          <a:effectLst/>
                        </a:rPr>
                        <a:t>Human beings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Nurse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Valleys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262288">
                <a:tc>
                  <a:txBody>
                    <a:bodyPr/>
                    <a:lstStyle/>
                    <a:p>
                      <a:pPr marL="0" marR="0">
                        <a:spcBef>
                          <a:spcPts val="0"/>
                        </a:spcBef>
                        <a:spcAft>
                          <a:spcPts val="0"/>
                        </a:spcAft>
                        <a:tabLst>
                          <a:tab pos="914400" algn="l"/>
                        </a:tabLst>
                      </a:pPr>
                      <a:r>
                        <a:rPr lang="en-US" sz="2000" dirty="0">
                          <a:effectLst/>
                        </a:rPr>
                        <a:t>Basic needs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Hoe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Bush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r h="262288">
                <a:tc>
                  <a:txBody>
                    <a:bodyPr/>
                    <a:lstStyle/>
                    <a:p>
                      <a:pPr marL="0" marR="0">
                        <a:spcBef>
                          <a:spcPts val="0"/>
                        </a:spcBef>
                        <a:spcAft>
                          <a:spcPts val="0"/>
                        </a:spcAft>
                        <a:tabLst>
                          <a:tab pos="914400" algn="l"/>
                        </a:tabLst>
                      </a:pPr>
                      <a:r>
                        <a:rPr lang="en-US" sz="2000" dirty="0">
                          <a:effectLst/>
                        </a:rPr>
                        <a:t>Education</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Bucket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Compound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5"/>
                  </a:ext>
                </a:extLst>
              </a:tr>
              <a:tr h="262288">
                <a:tc>
                  <a:txBody>
                    <a:bodyPr/>
                    <a:lstStyle/>
                    <a:p>
                      <a:pPr marL="0" marR="0">
                        <a:spcBef>
                          <a:spcPts val="0"/>
                        </a:spcBef>
                        <a:spcAft>
                          <a:spcPts val="0"/>
                        </a:spcAft>
                        <a:tabLst>
                          <a:tab pos="914400" algn="l"/>
                        </a:tabLst>
                      </a:pPr>
                      <a:r>
                        <a:rPr lang="en-US" sz="2000" dirty="0">
                          <a:effectLst/>
                        </a:rPr>
                        <a:t>Housing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Tractor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Bridge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6"/>
                  </a:ext>
                </a:extLst>
              </a:tr>
              <a:tr h="262288">
                <a:tc>
                  <a:txBody>
                    <a:bodyPr/>
                    <a:lstStyle/>
                    <a:p>
                      <a:pPr marL="0" marR="0">
                        <a:spcBef>
                          <a:spcPts val="0"/>
                        </a:spcBef>
                        <a:spcAft>
                          <a:spcPts val="0"/>
                        </a:spcAft>
                        <a:tabLst>
                          <a:tab pos="914400" algn="l"/>
                        </a:tabLst>
                      </a:pPr>
                      <a:r>
                        <a:rPr lang="en-US" sz="2000" dirty="0">
                          <a:effectLst/>
                        </a:rPr>
                        <a:t>Clothing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Donkey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Fast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7"/>
                  </a:ext>
                </a:extLst>
              </a:tr>
              <a:tr h="262288">
                <a:tc>
                  <a:txBody>
                    <a:bodyPr/>
                    <a:lstStyle/>
                    <a:p>
                      <a:pPr marL="0" marR="0">
                        <a:spcBef>
                          <a:spcPts val="0"/>
                        </a:spcBef>
                        <a:spcAft>
                          <a:spcPts val="0"/>
                        </a:spcAft>
                        <a:tabLst>
                          <a:tab pos="914400" algn="l"/>
                        </a:tabLst>
                      </a:pPr>
                      <a:r>
                        <a:rPr lang="en-US" sz="2000" dirty="0">
                          <a:effectLst/>
                        </a:rPr>
                        <a:t>Moral upbringing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Hedge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Conserve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18"/>
                  </a:ext>
                </a:extLst>
              </a:tr>
            </a:tbl>
          </a:graphicData>
        </a:graphic>
      </p:graphicFrame>
      <p:sp>
        <p:nvSpPr>
          <p:cNvPr id="3" name="Rectangle 1"/>
          <p:cNvSpPr>
            <a:spLocks noChangeArrowheads="1"/>
          </p:cNvSpPr>
          <p:nvPr/>
        </p:nvSpPr>
        <p:spPr bwMode="auto">
          <a:xfrm>
            <a:off x="1676400" y="76201"/>
            <a:ext cx="876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914400" algn="l"/>
              </a:tabLst>
            </a:pPr>
            <a:r>
              <a:rPr lang="en-US" sz="2800" b="1" u="sng" dirty="0">
                <a:solidFill>
                  <a:schemeClr val="accent6">
                    <a:lumMod val="50000"/>
                  </a:schemeClr>
                </a:solidFill>
                <a:latin typeface="Adobe Gothic Std B" pitchFamily="34" charset="-128"/>
                <a:ea typeface="Adobe Gothic Std B" pitchFamily="34" charset="-128"/>
                <a:cs typeface="Arial" pitchFamily="34" charset="0"/>
              </a:rPr>
              <a:t>SPELLING LIST </a:t>
            </a:r>
            <a:endParaRPr lang="en-US" sz="1100" b="1" dirty="0">
              <a:solidFill>
                <a:schemeClr val="accent6">
                  <a:lumMod val="50000"/>
                </a:schemeClr>
              </a:solidFill>
              <a:latin typeface="Adobe Gothic Std B" pitchFamily="34" charset="-128"/>
              <a:ea typeface="Adobe Gothic Std B" pitchFamily="34" charset="-128"/>
              <a:cs typeface="Arial" pitchFamily="34" charset="0"/>
            </a:endParaRPr>
          </a:p>
          <a:p>
            <a:pPr algn="ctr" eaLnBrk="0" fontAlgn="base" hangingPunct="0">
              <a:spcBef>
                <a:spcPct val="0"/>
              </a:spcBef>
              <a:spcAft>
                <a:spcPct val="0"/>
              </a:spcAft>
              <a:tabLst>
                <a:tab pos="914400" algn="l"/>
              </a:tabLst>
            </a:pPr>
            <a:r>
              <a:rPr lang="en-US" sz="2000" b="1" u="sng" dirty="0">
                <a:solidFill>
                  <a:schemeClr val="accent6">
                    <a:lumMod val="50000"/>
                  </a:schemeClr>
                </a:solidFill>
                <a:latin typeface="Adobe Gothic Std B" pitchFamily="34" charset="-128"/>
                <a:ea typeface="Adobe Gothic Std B" pitchFamily="34" charset="-128"/>
                <a:cs typeface="Arial" pitchFamily="34" charset="0"/>
              </a:rPr>
              <a:t>VOCABULARIES</a:t>
            </a:r>
            <a:r>
              <a:rPr lang="en-US" sz="1100" b="1" dirty="0">
                <a:solidFill>
                  <a:schemeClr val="accent6">
                    <a:lumMod val="50000"/>
                  </a:schemeClr>
                </a:solidFill>
                <a:latin typeface="Adobe Gothic Std B" pitchFamily="34" charset="-128"/>
                <a:ea typeface="Adobe Gothic Std B" pitchFamily="34" charset="-128"/>
                <a:cs typeface="Arial" pitchFamily="34" charset="0"/>
              </a:rPr>
              <a:t> - ----</a:t>
            </a:r>
            <a:r>
              <a:rPr lang="en-US" sz="1600" b="1" u="sng" dirty="0">
                <a:solidFill>
                  <a:schemeClr val="accent6">
                    <a:lumMod val="50000"/>
                  </a:schemeClr>
                </a:solidFill>
                <a:latin typeface="Adobe Gothic Std B" pitchFamily="34" charset="-128"/>
                <a:ea typeface="Adobe Gothic Std B" pitchFamily="34" charset="-128"/>
                <a:cs typeface="Arial" pitchFamily="34" charset="0"/>
              </a:rPr>
              <a:t>STD FOUR</a:t>
            </a:r>
            <a:endParaRPr lang="en-US" sz="2400" b="1" dirty="0">
              <a:solidFill>
                <a:schemeClr val="accent6">
                  <a:lumMod val="50000"/>
                </a:schemeClr>
              </a:solidFill>
              <a:latin typeface="Adobe Gothic Std B" pitchFamily="34" charset="-128"/>
              <a:ea typeface="Adobe Gothic Std B" pitchFamily="34" charset="-128"/>
              <a:cs typeface="Arial" pitchFamily="34" charset="0"/>
            </a:endParaRPr>
          </a:p>
        </p:txBody>
      </p:sp>
    </p:spTree>
    <p:extLst>
      <p:ext uri="{BB962C8B-B14F-4D97-AF65-F5344CB8AC3E}">
        <p14:creationId xmlns:p14="http://schemas.microsoft.com/office/powerpoint/2010/main" val="1595317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94369816"/>
              </p:ext>
            </p:extLst>
          </p:nvPr>
        </p:nvGraphicFramePr>
        <p:xfrm>
          <a:off x="304800" y="518025"/>
          <a:ext cx="8610600" cy="6324595"/>
        </p:xfrm>
        <a:graphic>
          <a:graphicData uri="http://schemas.openxmlformats.org/drawingml/2006/table">
            <a:tbl>
              <a:tblPr firstRow="1" firstCol="1" bandRow="1">
                <a:tableStyleId>{5940675A-B579-460E-94D1-54222C63F5DA}</a:tableStyleId>
              </a:tblPr>
              <a:tblGrid>
                <a:gridCol w="2869640">
                  <a:extLst>
                    <a:ext uri="{9D8B030D-6E8A-4147-A177-3AD203B41FA5}">
                      <a16:colId xmlns:a16="http://schemas.microsoft.com/office/drawing/2014/main" val="20000"/>
                    </a:ext>
                  </a:extLst>
                </a:gridCol>
                <a:gridCol w="2870480">
                  <a:extLst>
                    <a:ext uri="{9D8B030D-6E8A-4147-A177-3AD203B41FA5}">
                      <a16:colId xmlns:a16="http://schemas.microsoft.com/office/drawing/2014/main" val="20001"/>
                    </a:ext>
                  </a:extLst>
                </a:gridCol>
                <a:gridCol w="2870480">
                  <a:extLst>
                    <a:ext uri="{9D8B030D-6E8A-4147-A177-3AD203B41FA5}">
                      <a16:colId xmlns:a16="http://schemas.microsoft.com/office/drawing/2014/main" val="20002"/>
                    </a:ext>
                  </a:extLst>
                </a:gridCol>
              </a:tblGrid>
              <a:tr h="372035">
                <a:tc>
                  <a:txBody>
                    <a:bodyPr/>
                    <a:lstStyle/>
                    <a:p>
                      <a:pPr marL="0" marR="0">
                        <a:spcBef>
                          <a:spcPts val="0"/>
                        </a:spcBef>
                        <a:spcAft>
                          <a:spcPts val="0"/>
                        </a:spcAft>
                        <a:tabLst>
                          <a:tab pos="914400" algn="l"/>
                        </a:tabLst>
                      </a:pPr>
                      <a:r>
                        <a:rPr lang="en-US" sz="2400" dirty="0">
                          <a:effectLst/>
                        </a:rPr>
                        <a:t>Look after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Dignity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Information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2035">
                <a:tc>
                  <a:txBody>
                    <a:bodyPr/>
                    <a:lstStyle/>
                    <a:p>
                      <a:pPr marL="0" marR="0">
                        <a:spcBef>
                          <a:spcPts val="0"/>
                        </a:spcBef>
                        <a:spcAft>
                          <a:spcPts val="0"/>
                        </a:spcAft>
                        <a:tabLst>
                          <a:tab pos="914400" algn="l"/>
                        </a:tabLst>
                      </a:pPr>
                      <a:r>
                        <a:rPr lang="en-US" sz="2400">
                          <a:effectLst/>
                        </a:rPr>
                        <a:t>Affection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Plough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Care of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2035">
                <a:tc>
                  <a:txBody>
                    <a:bodyPr/>
                    <a:lstStyle/>
                    <a:p>
                      <a:pPr marL="0" marR="0">
                        <a:spcBef>
                          <a:spcPts val="0"/>
                        </a:spcBef>
                        <a:spcAft>
                          <a:spcPts val="0"/>
                        </a:spcAft>
                        <a:tabLst>
                          <a:tab pos="914400" algn="l"/>
                        </a:tabLst>
                      </a:pPr>
                      <a:r>
                        <a:rPr lang="en-US" sz="2400">
                          <a:effectLst/>
                        </a:rPr>
                        <a:t>Affectionate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Wheelbarrow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Tree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2035">
                <a:tc>
                  <a:txBody>
                    <a:bodyPr/>
                    <a:lstStyle/>
                    <a:p>
                      <a:pPr marL="0" marR="0">
                        <a:spcBef>
                          <a:spcPts val="0"/>
                        </a:spcBef>
                        <a:spcAft>
                          <a:spcPts val="0"/>
                        </a:spcAft>
                        <a:tabLst>
                          <a:tab pos="914400" algn="l"/>
                        </a:tabLst>
                      </a:pPr>
                      <a:r>
                        <a:rPr lang="en-US" sz="2400" dirty="0">
                          <a:effectLst/>
                        </a:rPr>
                        <a:t>Handicapped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Dispensary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Forest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72035">
                <a:tc>
                  <a:txBody>
                    <a:bodyPr/>
                    <a:lstStyle/>
                    <a:p>
                      <a:pPr marL="0" marR="0">
                        <a:spcBef>
                          <a:spcPts val="0"/>
                        </a:spcBef>
                        <a:spcAft>
                          <a:spcPts val="0"/>
                        </a:spcAft>
                        <a:tabLst>
                          <a:tab pos="914400" algn="l"/>
                        </a:tabLst>
                      </a:pPr>
                      <a:r>
                        <a:rPr lang="en-US" sz="2400">
                          <a:effectLst/>
                        </a:rPr>
                        <a:t>Cruelty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Hospital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Umbrella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72035">
                <a:tc>
                  <a:txBody>
                    <a:bodyPr/>
                    <a:lstStyle/>
                    <a:p>
                      <a:pPr marL="0" marR="0">
                        <a:spcBef>
                          <a:spcPts val="0"/>
                        </a:spcBef>
                        <a:spcAft>
                          <a:spcPts val="0"/>
                        </a:spcAft>
                        <a:tabLst>
                          <a:tab pos="914400" algn="l"/>
                        </a:tabLst>
                      </a:pPr>
                      <a:r>
                        <a:rPr lang="en-US" sz="2400">
                          <a:effectLst/>
                        </a:rPr>
                        <a:t>Abuse of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Disease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Community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2035">
                <a:tc>
                  <a:txBody>
                    <a:bodyPr/>
                    <a:lstStyle/>
                    <a:p>
                      <a:pPr marL="0" marR="0">
                        <a:spcBef>
                          <a:spcPts val="0"/>
                        </a:spcBef>
                        <a:spcAft>
                          <a:spcPts val="0"/>
                        </a:spcAft>
                        <a:tabLst>
                          <a:tab pos="914400" algn="l"/>
                        </a:tabLst>
                      </a:pPr>
                      <a:r>
                        <a:rPr lang="en-US" sz="2400">
                          <a:effectLst/>
                        </a:rPr>
                        <a:t>Honesty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Malaria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Neighbour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72035">
                <a:tc>
                  <a:txBody>
                    <a:bodyPr/>
                    <a:lstStyle/>
                    <a:p>
                      <a:pPr marL="0" marR="0">
                        <a:spcBef>
                          <a:spcPts val="0"/>
                        </a:spcBef>
                        <a:spcAft>
                          <a:spcPts val="0"/>
                        </a:spcAft>
                        <a:tabLst>
                          <a:tab pos="914400" algn="l"/>
                        </a:tabLst>
                      </a:pPr>
                      <a:r>
                        <a:rPr lang="en-US" sz="2400">
                          <a:effectLst/>
                        </a:rPr>
                        <a:t>Obedience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Typhoid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Relative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72035">
                <a:tc>
                  <a:txBody>
                    <a:bodyPr/>
                    <a:lstStyle/>
                    <a:p>
                      <a:pPr marL="0" marR="0">
                        <a:spcBef>
                          <a:spcPts val="0"/>
                        </a:spcBef>
                        <a:spcAft>
                          <a:spcPts val="0"/>
                        </a:spcAft>
                        <a:tabLst>
                          <a:tab pos="914400" algn="l"/>
                        </a:tabLst>
                      </a:pPr>
                      <a:r>
                        <a:rPr lang="en-US" sz="2400">
                          <a:effectLst/>
                        </a:rPr>
                        <a:t>Loving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Diarrhoea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Clan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72035">
                <a:tc>
                  <a:txBody>
                    <a:bodyPr/>
                    <a:lstStyle/>
                    <a:p>
                      <a:pPr marL="0" marR="0">
                        <a:spcBef>
                          <a:spcPts val="0"/>
                        </a:spcBef>
                        <a:spcAft>
                          <a:spcPts val="0"/>
                        </a:spcAft>
                        <a:tabLst>
                          <a:tab pos="914400" algn="l"/>
                        </a:tabLst>
                      </a:pPr>
                      <a:r>
                        <a:rPr lang="en-US" sz="2400">
                          <a:effectLst/>
                        </a:rPr>
                        <a:t>Hardworking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Vomit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District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372035">
                <a:tc>
                  <a:txBody>
                    <a:bodyPr/>
                    <a:lstStyle/>
                    <a:p>
                      <a:pPr marL="0" marR="0">
                        <a:spcBef>
                          <a:spcPts val="0"/>
                        </a:spcBef>
                        <a:spcAft>
                          <a:spcPts val="0"/>
                        </a:spcAft>
                        <a:tabLst>
                          <a:tab pos="914400" algn="l"/>
                        </a:tabLst>
                      </a:pPr>
                      <a:r>
                        <a:rPr lang="en-US" sz="2400">
                          <a:effectLst/>
                        </a:rPr>
                        <a:t>Personal hygiene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Blood test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County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372035">
                <a:tc>
                  <a:txBody>
                    <a:bodyPr/>
                    <a:lstStyle/>
                    <a:p>
                      <a:pPr marL="0" marR="0">
                        <a:spcBef>
                          <a:spcPts val="0"/>
                        </a:spcBef>
                        <a:spcAft>
                          <a:spcPts val="0"/>
                        </a:spcAft>
                        <a:tabLst>
                          <a:tab pos="914400" algn="l"/>
                        </a:tabLst>
                      </a:pPr>
                      <a:r>
                        <a:rPr lang="en-US" sz="2400">
                          <a:effectLst/>
                        </a:rPr>
                        <a:t>Service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HIV/AIDS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Sorry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372035">
                <a:tc>
                  <a:txBody>
                    <a:bodyPr/>
                    <a:lstStyle/>
                    <a:p>
                      <a:pPr marL="0" marR="0">
                        <a:spcBef>
                          <a:spcPts val="0"/>
                        </a:spcBef>
                        <a:spcAft>
                          <a:spcPts val="0"/>
                        </a:spcAft>
                        <a:tabLst>
                          <a:tab pos="914400" algn="l"/>
                        </a:tabLst>
                      </a:pPr>
                      <a:r>
                        <a:rPr lang="en-US" sz="2400">
                          <a:effectLst/>
                        </a:rPr>
                        <a:t>Special treatment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Pierce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Excuse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372035">
                <a:tc>
                  <a:txBody>
                    <a:bodyPr/>
                    <a:lstStyle/>
                    <a:p>
                      <a:pPr marL="0" marR="0">
                        <a:spcBef>
                          <a:spcPts val="0"/>
                        </a:spcBef>
                        <a:spcAft>
                          <a:spcPts val="0"/>
                        </a:spcAft>
                        <a:tabLst>
                          <a:tab pos="914400" algn="l"/>
                        </a:tabLst>
                      </a:pPr>
                      <a:r>
                        <a:rPr lang="en-US" sz="2400">
                          <a:effectLst/>
                        </a:rPr>
                        <a:t>Leave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Prick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Welcome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372035">
                <a:tc>
                  <a:txBody>
                    <a:bodyPr/>
                    <a:lstStyle/>
                    <a:p>
                      <a:pPr marL="0" marR="0">
                        <a:spcBef>
                          <a:spcPts val="0"/>
                        </a:spcBef>
                        <a:spcAft>
                          <a:spcPts val="0"/>
                        </a:spcAft>
                        <a:tabLst>
                          <a:tab pos="914400" algn="l"/>
                        </a:tabLst>
                      </a:pPr>
                      <a:r>
                        <a:rPr lang="en-US" sz="2400">
                          <a:effectLst/>
                        </a:rPr>
                        <a:t>Transport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Pills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May I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r h="372035">
                <a:tc>
                  <a:txBody>
                    <a:bodyPr/>
                    <a:lstStyle/>
                    <a:p>
                      <a:pPr marL="0" marR="0">
                        <a:spcBef>
                          <a:spcPts val="0"/>
                        </a:spcBef>
                        <a:spcAft>
                          <a:spcPts val="0"/>
                        </a:spcAft>
                        <a:tabLst>
                          <a:tab pos="914400" algn="l"/>
                        </a:tabLst>
                      </a:pPr>
                      <a:r>
                        <a:rPr lang="en-US" sz="2400">
                          <a:effectLst/>
                        </a:rPr>
                        <a:t>Puncture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Infection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Polite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5"/>
                  </a:ext>
                </a:extLst>
              </a:tr>
              <a:tr h="372035">
                <a:tc>
                  <a:txBody>
                    <a:bodyPr/>
                    <a:lstStyle/>
                    <a:p>
                      <a:pPr marL="0" marR="0">
                        <a:spcBef>
                          <a:spcPts val="0"/>
                        </a:spcBef>
                        <a:spcAft>
                          <a:spcPts val="0"/>
                        </a:spcAft>
                        <a:tabLst>
                          <a:tab pos="914400" algn="l"/>
                        </a:tabLst>
                      </a:pPr>
                      <a:r>
                        <a:rPr lang="en-US" sz="2400">
                          <a:effectLst/>
                        </a:rPr>
                        <a:t>Tyre burst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Celebrate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Politeness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2675692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9164378"/>
              </p:ext>
            </p:extLst>
          </p:nvPr>
        </p:nvGraphicFramePr>
        <p:xfrm>
          <a:off x="1752600" y="304800"/>
          <a:ext cx="8305800" cy="6084570"/>
        </p:xfrm>
        <a:graphic>
          <a:graphicData uri="http://schemas.openxmlformats.org/drawingml/2006/table">
            <a:tbl>
              <a:tblPr firstRow="1" firstCol="1" bandRow="1">
                <a:tableStyleId>{5940675A-B579-460E-94D1-54222C63F5DA}</a:tableStyleId>
              </a:tblPr>
              <a:tblGrid>
                <a:gridCol w="2768060">
                  <a:extLst>
                    <a:ext uri="{9D8B030D-6E8A-4147-A177-3AD203B41FA5}">
                      <a16:colId xmlns:a16="http://schemas.microsoft.com/office/drawing/2014/main" val="20000"/>
                    </a:ext>
                  </a:extLst>
                </a:gridCol>
                <a:gridCol w="2768870">
                  <a:extLst>
                    <a:ext uri="{9D8B030D-6E8A-4147-A177-3AD203B41FA5}">
                      <a16:colId xmlns:a16="http://schemas.microsoft.com/office/drawing/2014/main" val="20001"/>
                    </a:ext>
                  </a:extLst>
                </a:gridCol>
                <a:gridCol w="2768870">
                  <a:extLst>
                    <a:ext uri="{9D8B030D-6E8A-4147-A177-3AD203B41FA5}">
                      <a16:colId xmlns:a16="http://schemas.microsoft.com/office/drawing/2014/main" val="20002"/>
                    </a:ext>
                  </a:extLst>
                </a:gridCol>
              </a:tblGrid>
              <a:tr h="57150">
                <a:tc>
                  <a:txBody>
                    <a:bodyPr/>
                    <a:lstStyle/>
                    <a:p>
                      <a:pPr marL="0" marR="0">
                        <a:spcBef>
                          <a:spcPts val="0"/>
                        </a:spcBef>
                        <a:spcAft>
                          <a:spcPts val="0"/>
                        </a:spcAft>
                        <a:tabLst>
                          <a:tab pos="914400" algn="l"/>
                        </a:tabLst>
                      </a:pPr>
                      <a:r>
                        <a:rPr lang="en-US" sz="2800" dirty="0">
                          <a:effectLst/>
                        </a:rPr>
                        <a:t>Bolt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Cashier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Canteen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14350">
                <a:tc>
                  <a:txBody>
                    <a:bodyPr/>
                    <a:lstStyle/>
                    <a:p>
                      <a:pPr marL="0" marR="0">
                        <a:spcBef>
                          <a:spcPts val="0"/>
                        </a:spcBef>
                        <a:spcAft>
                          <a:spcPts val="0"/>
                        </a:spcAft>
                        <a:tabLst>
                          <a:tab pos="914400" algn="l"/>
                        </a:tabLst>
                      </a:pPr>
                      <a:r>
                        <a:rPr lang="en-US" sz="2800">
                          <a:effectLst/>
                        </a:rPr>
                        <a:t>Bedroom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Punch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Receive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14350">
                <a:tc>
                  <a:txBody>
                    <a:bodyPr/>
                    <a:lstStyle/>
                    <a:p>
                      <a:pPr marL="0" marR="0">
                        <a:spcBef>
                          <a:spcPts val="0"/>
                        </a:spcBef>
                        <a:spcAft>
                          <a:spcPts val="0"/>
                        </a:spcAft>
                        <a:tabLst>
                          <a:tab pos="914400" algn="l"/>
                        </a:tabLst>
                      </a:pPr>
                      <a:r>
                        <a:rPr lang="en-US" sz="2800">
                          <a:effectLst/>
                        </a:rPr>
                        <a:t>Kitchen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Pins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Field events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14350">
                <a:tc>
                  <a:txBody>
                    <a:bodyPr/>
                    <a:lstStyle/>
                    <a:p>
                      <a:pPr marL="0" marR="0">
                        <a:spcBef>
                          <a:spcPts val="0"/>
                        </a:spcBef>
                        <a:spcAft>
                          <a:spcPts val="0"/>
                        </a:spcAft>
                        <a:tabLst>
                          <a:tab pos="914400" algn="l"/>
                        </a:tabLst>
                      </a:pPr>
                      <a:r>
                        <a:rPr lang="en-US" sz="2800">
                          <a:effectLst/>
                        </a:rPr>
                        <a:t>Uniform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Messenger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Athletics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14350">
                <a:tc>
                  <a:txBody>
                    <a:bodyPr/>
                    <a:lstStyle/>
                    <a:p>
                      <a:pPr marL="0" marR="0">
                        <a:spcBef>
                          <a:spcPts val="0"/>
                        </a:spcBef>
                        <a:spcAft>
                          <a:spcPts val="0"/>
                        </a:spcAft>
                        <a:tabLst>
                          <a:tab pos="914400" algn="l"/>
                        </a:tabLst>
                      </a:pPr>
                      <a:r>
                        <a:rPr lang="en-US" sz="2800">
                          <a:effectLst/>
                        </a:rPr>
                        <a:t>Verandah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Telephone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Compete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14350">
                <a:tc>
                  <a:txBody>
                    <a:bodyPr/>
                    <a:lstStyle/>
                    <a:p>
                      <a:pPr marL="0" marR="0">
                        <a:spcBef>
                          <a:spcPts val="0"/>
                        </a:spcBef>
                        <a:spcAft>
                          <a:spcPts val="0"/>
                        </a:spcAft>
                        <a:tabLst>
                          <a:tab pos="914400" algn="l"/>
                        </a:tabLst>
                      </a:pPr>
                      <a:r>
                        <a:rPr lang="en-US" sz="2800" dirty="0">
                          <a:effectLst/>
                        </a:rPr>
                        <a:t>Corridor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Computer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Competition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514350">
                <a:tc>
                  <a:txBody>
                    <a:bodyPr/>
                    <a:lstStyle/>
                    <a:p>
                      <a:pPr marL="0" marR="0">
                        <a:spcBef>
                          <a:spcPts val="0"/>
                        </a:spcBef>
                        <a:spcAft>
                          <a:spcPts val="0"/>
                        </a:spcAft>
                        <a:tabLst>
                          <a:tab pos="914400" algn="l"/>
                        </a:tabLst>
                      </a:pPr>
                      <a:r>
                        <a:rPr lang="en-US" sz="2800">
                          <a:effectLst/>
                        </a:rPr>
                        <a:t>Ceiling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Photocopier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Long distance</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514350">
                <a:tc>
                  <a:txBody>
                    <a:bodyPr/>
                    <a:lstStyle/>
                    <a:p>
                      <a:pPr marL="0" marR="0">
                        <a:spcBef>
                          <a:spcPts val="0"/>
                        </a:spcBef>
                        <a:spcAft>
                          <a:spcPts val="0"/>
                        </a:spcAft>
                        <a:tabLst>
                          <a:tab pos="914400" algn="l"/>
                        </a:tabLst>
                      </a:pPr>
                      <a:r>
                        <a:rPr lang="en-US" sz="2800">
                          <a:effectLst/>
                        </a:rPr>
                        <a:t>Drawer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Stapler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Starter (n)</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514350">
                <a:tc>
                  <a:txBody>
                    <a:bodyPr/>
                    <a:lstStyle/>
                    <a:p>
                      <a:pPr marL="0" marR="0">
                        <a:spcBef>
                          <a:spcPts val="0"/>
                        </a:spcBef>
                        <a:spcAft>
                          <a:spcPts val="0"/>
                        </a:spcAft>
                        <a:tabLst>
                          <a:tab pos="914400" algn="l"/>
                        </a:tabLst>
                      </a:pPr>
                      <a:r>
                        <a:rPr lang="en-US" sz="2800">
                          <a:effectLst/>
                        </a:rPr>
                        <a:t>Equipment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Secretary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Pant (v)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514350">
                <a:tc>
                  <a:txBody>
                    <a:bodyPr/>
                    <a:lstStyle/>
                    <a:p>
                      <a:pPr marL="0" marR="0">
                        <a:spcBef>
                          <a:spcPts val="0"/>
                        </a:spcBef>
                        <a:spcAft>
                          <a:spcPts val="0"/>
                        </a:spcAft>
                        <a:tabLst>
                          <a:tab pos="914400" algn="l"/>
                        </a:tabLst>
                      </a:pPr>
                      <a:r>
                        <a:rPr lang="en-US" sz="2800">
                          <a:effectLst/>
                        </a:rPr>
                        <a:t>Fill in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Waiting room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Steeplechase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514350">
                <a:tc>
                  <a:txBody>
                    <a:bodyPr/>
                    <a:lstStyle/>
                    <a:p>
                      <a:pPr marL="0" marR="0">
                        <a:spcBef>
                          <a:spcPts val="0"/>
                        </a:spcBef>
                        <a:spcAft>
                          <a:spcPts val="0"/>
                        </a:spcAft>
                        <a:tabLst>
                          <a:tab pos="914400" algn="l"/>
                        </a:tabLst>
                      </a:pPr>
                      <a:r>
                        <a:rPr lang="en-US" sz="2800">
                          <a:effectLst/>
                        </a:rPr>
                        <a:t>Receipt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Clerk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Coach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514350">
                <a:tc>
                  <a:txBody>
                    <a:bodyPr/>
                    <a:lstStyle/>
                    <a:p>
                      <a:pPr marL="0" marR="0">
                        <a:spcBef>
                          <a:spcPts val="0"/>
                        </a:spcBef>
                        <a:spcAft>
                          <a:spcPts val="0"/>
                        </a:spcAft>
                        <a:tabLst>
                          <a:tab pos="914400" algn="l"/>
                        </a:tabLst>
                      </a:pPr>
                      <a:r>
                        <a:rPr lang="en-US" sz="2800">
                          <a:effectLst/>
                        </a:rPr>
                        <a:t>Relay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a:effectLst/>
                        </a:rPr>
                        <a:t>Sprint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800" dirty="0">
                          <a:effectLst/>
                        </a:rPr>
                        <a:t>Button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bl>
          </a:graphicData>
        </a:graphic>
      </p:graphicFrame>
      <p:sp>
        <p:nvSpPr>
          <p:cNvPr id="4" name="Rectangle 1"/>
          <p:cNvSpPr>
            <a:spLocks noChangeArrowheads="1"/>
          </p:cNvSpPr>
          <p:nvPr/>
        </p:nvSpPr>
        <p:spPr bwMode="auto">
          <a:xfrm>
            <a:off x="2840039" y="2626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914400" algn="l"/>
              </a:tabLst>
            </a:pPr>
            <a:endParaRPr lang="en-US">
              <a:latin typeface="Arial" pitchFamily="34" charset="0"/>
              <a:cs typeface="Arial" pitchFamily="34" charset="0"/>
            </a:endParaRPr>
          </a:p>
        </p:txBody>
      </p:sp>
    </p:spTree>
    <p:extLst>
      <p:ext uri="{BB962C8B-B14F-4D97-AF65-F5344CB8AC3E}">
        <p14:creationId xmlns:p14="http://schemas.microsoft.com/office/powerpoint/2010/main" val="16451190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533400"/>
            <a:ext cx="9067800" cy="6247864"/>
          </a:xfrm>
          <a:prstGeom prst="rect">
            <a:avLst/>
          </a:prstGeom>
        </p:spPr>
        <p:txBody>
          <a:bodyPr wrap="square">
            <a:spAutoFit/>
          </a:bodyPr>
          <a:lstStyle/>
          <a:p>
            <a:r>
              <a:rPr lang="en-US" sz="3500" b="1" u="sng" dirty="0">
                <a:solidFill>
                  <a:schemeClr val="accent6">
                    <a:lumMod val="50000"/>
                  </a:schemeClr>
                </a:solidFill>
              </a:rPr>
              <a:t>INVERTED COMMAS/SPEECH MARKS (“…”)</a:t>
            </a:r>
            <a:endParaRPr lang="en-US" sz="3500" b="1" dirty="0">
              <a:solidFill>
                <a:schemeClr val="accent6">
                  <a:lumMod val="50000"/>
                </a:schemeClr>
              </a:solidFill>
            </a:endParaRPr>
          </a:p>
          <a:p>
            <a:pPr marL="457200" indent="-457200">
              <a:buFont typeface="Wingdings" pitchFamily="2" charset="2"/>
              <a:buChar char="v"/>
            </a:pPr>
            <a:r>
              <a:rPr lang="en-US" sz="3200" dirty="0"/>
              <a:t>Also known as quotation marks.</a:t>
            </a:r>
          </a:p>
          <a:p>
            <a:pPr lvl="0"/>
            <a:r>
              <a:rPr lang="en-US" sz="3200" dirty="0"/>
              <a:t>	1. Are used in direct speech to quote what 		somebody actually said </a:t>
            </a:r>
            <a:r>
              <a:rPr lang="en-US" sz="3200" dirty="0" err="1"/>
              <a:t>e.g</a:t>
            </a:r>
            <a:endParaRPr lang="en-US" sz="3200" dirty="0"/>
          </a:p>
          <a:p>
            <a:pPr marL="1371600" lvl="2" indent="-457200">
              <a:buFont typeface="Wingdings" pitchFamily="2" charset="2"/>
              <a:buChar char="§"/>
            </a:pPr>
            <a:r>
              <a:rPr lang="en-US" sz="3200" dirty="0"/>
              <a:t>The teacher said, “Take that trash outside”. </a:t>
            </a:r>
          </a:p>
          <a:p>
            <a:pPr marL="1371600" lvl="2" indent="-457200">
              <a:buFont typeface="Wingdings" pitchFamily="2" charset="2"/>
              <a:buChar char="§"/>
            </a:pPr>
            <a:r>
              <a:rPr lang="en-US" sz="3200" dirty="0"/>
              <a:t>“Joy”, the teacher said, “Is a very promising girl”.</a:t>
            </a:r>
          </a:p>
          <a:p>
            <a:pPr marL="1371600" lvl="2" indent="-457200">
              <a:buFont typeface="Wingdings" pitchFamily="2" charset="2"/>
              <a:buChar char="§"/>
            </a:pPr>
            <a:r>
              <a:rPr lang="en-US" sz="3200" dirty="0"/>
              <a:t>You must have heard that, “Ignorance is no </a:t>
            </a:r>
            <a:r>
              <a:rPr lang="en-US" sz="3200" dirty="0" err="1"/>
              <a:t>defence</a:t>
            </a:r>
            <a:r>
              <a:rPr lang="en-US" sz="3200" dirty="0"/>
              <a:t>”. </a:t>
            </a:r>
          </a:p>
          <a:p>
            <a:pPr lvl="2"/>
            <a:r>
              <a:rPr lang="en-US" sz="3200" dirty="0"/>
              <a:t>2. Can be used to quote titles and saying e.g. “</a:t>
            </a:r>
            <a:r>
              <a:rPr lang="en-US" sz="3200" dirty="0" err="1"/>
              <a:t>Vitimbi</a:t>
            </a:r>
            <a:r>
              <a:rPr lang="en-US" sz="3200" dirty="0"/>
              <a:t>”. </a:t>
            </a:r>
          </a:p>
          <a:p>
            <a:pPr lvl="2"/>
            <a:endParaRPr lang="en-US" sz="2700" dirty="0"/>
          </a:p>
          <a:p>
            <a:r>
              <a:rPr lang="en-US" dirty="0"/>
              <a:t> </a:t>
            </a:r>
          </a:p>
        </p:txBody>
      </p:sp>
    </p:spTree>
    <p:extLst>
      <p:ext uri="{BB962C8B-B14F-4D97-AF65-F5344CB8AC3E}">
        <p14:creationId xmlns:p14="http://schemas.microsoft.com/office/powerpoint/2010/main" val="36135578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44070311"/>
              </p:ext>
            </p:extLst>
          </p:nvPr>
        </p:nvGraphicFramePr>
        <p:xfrm>
          <a:off x="1752600" y="609600"/>
          <a:ext cx="8686800" cy="5791200"/>
        </p:xfrm>
        <a:graphic>
          <a:graphicData uri="http://schemas.openxmlformats.org/drawingml/2006/table">
            <a:tbl>
              <a:tblPr firstRow="1" firstCol="1" bandRow="1">
                <a:tableStyleId>{5940675A-B579-460E-94D1-54222C63F5DA}</a:tableStyleId>
              </a:tblPr>
              <a:tblGrid>
                <a:gridCol w="2521083">
                  <a:extLst>
                    <a:ext uri="{9D8B030D-6E8A-4147-A177-3AD203B41FA5}">
                      <a16:colId xmlns:a16="http://schemas.microsoft.com/office/drawing/2014/main" val="20000"/>
                    </a:ext>
                  </a:extLst>
                </a:gridCol>
                <a:gridCol w="2128132">
                  <a:extLst>
                    <a:ext uri="{9D8B030D-6E8A-4147-A177-3AD203B41FA5}">
                      <a16:colId xmlns:a16="http://schemas.microsoft.com/office/drawing/2014/main" val="20001"/>
                    </a:ext>
                  </a:extLst>
                </a:gridCol>
                <a:gridCol w="2087077">
                  <a:extLst>
                    <a:ext uri="{9D8B030D-6E8A-4147-A177-3AD203B41FA5}">
                      <a16:colId xmlns:a16="http://schemas.microsoft.com/office/drawing/2014/main" val="20002"/>
                    </a:ext>
                  </a:extLst>
                </a:gridCol>
                <a:gridCol w="1950508">
                  <a:extLst>
                    <a:ext uri="{9D8B030D-6E8A-4147-A177-3AD203B41FA5}">
                      <a16:colId xmlns:a16="http://schemas.microsoft.com/office/drawing/2014/main" val="20003"/>
                    </a:ext>
                  </a:extLst>
                </a:gridCol>
              </a:tblGrid>
              <a:tr h="196738">
                <a:tc>
                  <a:txBody>
                    <a:bodyPr/>
                    <a:lstStyle/>
                    <a:p>
                      <a:pPr marL="0" marR="0">
                        <a:spcBef>
                          <a:spcPts val="0"/>
                        </a:spcBef>
                        <a:spcAft>
                          <a:spcPts val="0"/>
                        </a:spcAft>
                      </a:pPr>
                      <a:r>
                        <a:rPr lang="en-US" sz="2000" dirty="0">
                          <a:effectLst/>
                        </a:rPr>
                        <a:t>Advise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Tourism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Saddle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Fireman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95846">
                <a:tc>
                  <a:txBody>
                    <a:bodyPr/>
                    <a:lstStyle/>
                    <a:p>
                      <a:pPr marL="0" marR="0">
                        <a:spcBef>
                          <a:spcPts val="0"/>
                        </a:spcBef>
                        <a:spcAft>
                          <a:spcPts val="0"/>
                        </a:spcAft>
                      </a:pPr>
                      <a:r>
                        <a:rPr lang="en-US" sz="2000">
                          <a:effectLst/>
                        </a:rPr>
                        <a:t>Advice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Tourist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Pump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Captain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95846">
                <a:tc>
                  <a:txBody>
                    <a:bodyPr/>
                    <a:lstStyle/>
                    <a:p>
                      <a:pPr marL="0" marR="0">
                        <a:spcBef>
                          <a:spcPts val="0"/>
                        </a:spcBef>
                        <a:spcAft>
                          <a:spcPts val="0"/>
                        </a:spcAft>
                      </a:pPr>
                      <a:r>
                        <a:rPr lang="en-US" sz="2000">
                          <a:effectLst/>
                        </a:rPr>
                        <a:t>Certificate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Trade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Road map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Editor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95846">
                <a:tc>
                  <a:txBody>
                    <a:bodyPr/>
                    <a:lstStyle/>
                    <a:p>
                      <a:pPr marL="0" marR="0">
                        <a:spcBef>
                          <a:spcPts val="0"/>
                        </a:spcBef>
                        <a:spcAft>
                          <a:spcPts val="0"/>
                        </a:spcAft>
                      </a:pPr>
                      <a:r>
                        <a:rPr lang="en-US" sz="2000">
                          <a:effectLst/>
                        </a:rPr>
                        <a:t>Anthem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Foreign exchange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Parking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Writer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95846">
                <a:tc>
                  <a:txBody>
                    <a:bodyPr/>
                    <a:lstStyle/>
                    <a:p>
                      <a:pPr marL="0" marR="0">
                        <a:spcBef>
                          <a:spcPts val="0"/>
                        </a:spcBef>
                        <a:spcAft>
                          <a:spcPts val="0"/>
                        </a:spcAft>
                      </a:pPr>
                      <a:r>
                        <a:rPr lang="en-US" sz="2000">
                          <a:effectLst/>
                        </a:rPr>
                        <a:t>Greetings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National park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Pack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Journalist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95846">
                <a:tc>
                  <a:txBody>
                    <a:bodyPr/>
                    <a:lstStyle/>
                    <a:p>
                      <a:pPr marL="0" marR="0">
                        <a:spcBef>
                          <a:spcPts val="0"/>
                        </a:spcBef>
                        <a:spcAft>
                          <a:spcPts val="0"/>
                        </a:spcAft>
                      </a:pPr>
                      <a:r>
                        <a:rPr lang="en-US" sz="2000">
                          <a:effectLst/>
                        </a:rPr>
                        <a:t>Punctuation marks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Game reserve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Pump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Headline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95846">
                <a:tc>
                  <a:txBody>
                    <a:bodyPr/>
                    <a:lstStyle/>
                    <a:p>
                      <a:pPr marL="0" marR="0">
                        <a:spcBef>
                          <a:spcPts val="0"/>
                        </a:spcBef>
                        <a:spcAft>
                          <a:spcPts val="0"/>
                        </a:spcAft>
                      </a:pPr>
                      <a:r>
                        <a:rPr lang="en-US" sz="2000">
                          <a:effectLst/>
                        </a:rPr>
                        <a:t>Fullstop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View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Spokes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Sailor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95846">
                <a:tc>
                  <a:txBody>
                    <a:bodyPr/>
                    <a:lstStyle/>
                    <a:p>
                      <a:pPr marL="0" marR="0">
                        <a:spcBef>
                          <a:spcPts val="0"/>
                        </a:spcBef>
                        <a:spcAft>
                          <a:spcPts val="0"/>
                        </a:spcAft>
                      </a:pPr>
                      <a:r>
                        <a:rPr lang="en-US" sz="2000">
                          <a:effectLst/>
                        </a:rPr>
                        <a:t>Question marks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Landscape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Considerate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Advertisement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95846">
                <a:tc>
                  <a:txBody>
                    <a:bodyPr/>
                    <a:lstStyle/>
                    <a:p>
                      <a:pPr marL="0" marR="0">
                        <a:spcBef>
                          <a:spcPts val="0"/>
                        </a:spcBef>
                        <a:spcAft>
                          <a:spcPts val="0"/>
                        </a:spcAft>
                        <a:tabLst>
                          <a:tab pos="914400" algn="l"/>
                        </a:tabLst>
                      </a:pPr>
                      <a:r>
                        <a:rPr lang="en-US" sz="2000">
                          <a:effectLst/>
                        </a:rPr>
                        <a:t>Capital letters</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Culture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Cyclist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Process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295846">
                <a:tc>
                  <a:txBody>
                    <a:bodyPr/>
                    <a:lstStyle/>
                    <a:p>
                      <a:pPr marL="0" marR="0">
                        <a:spcBef>
                          <a:spcPts val="0"/>
                        </a:spcBef>
                        <a:spcAft>
                          <a:spcPts val="0"/>
                        </a:spcAft>
                        <a:tabLst>
                          <a:tab pos="914400" algn="l"/>
                        </a:tabLst>
                      </a:pPr>
                      <a:r>
                        <a:rPr lang="en-US" sz="1800">
                          <a:effectLst/>
                        </a:rPr>
                        <a:t>Hardwork (industrious)</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Art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Pedestrian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Factory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295846">
                <a:tc>
                  <a:txBody>
                    <a:bodyPr/>
                    <a:lstStyle/>
                    <a:p>
                      <a:pPr marL="0" marR="0">
                        <a:spcBef>
                          <a:spcPts val="0"/>
                        </a:spcBef>
                        <a:spcAft>
                          <a:spcPts val="0"/>
                        </a:spcAft>
                        <a:tabLst>
                          <a:tab pos="914400" algn="l"/>
                        </a:tabLst>
                      </a:pPr>
                      <a:r>
                        <a:rPr lang="en-US" sz="2000">
                          <a:effectLst/>
                        </a:rPr>
                        <a:t>Prefect</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Mountains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Mud guard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Manager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295846">
                <a:tc>
                  <a:txBody>
                    <a:bodyPr/>
                    <a:lstStyle/>
                    <a:p>
                      <a:pPr marL="0" marR="0">
                        <a:spcBef>
                          <a:spcPts val="0"/>
                        </a:spcBef>
                        <a:spcAft>
                          <a:spcPts val="0"/>
                        </a:spcAft>
                        <a:tabLst>
                          <a:tab pos="914400" algn="l"/>
                        </a:tabLst>
                      </a:pPr>
                      <a:r>
                        <a:rPr lang="en-US" sz="2000">
                          <a:effectLst/>
                        </a:rPr>
                        <a:t>Monitor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Furniture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Fax machine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Operations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295846">
                <a:tc>
                  <a:txBody>
                    <a:bodyPr/>
                    <a:lstStyle/>
                    <a:p>
                      <a:pPr marL="0" marR="0">
                        <a:spcBef>
                          <a:spcPts val="0"/>
                        </a:spcBef>
                        <a:spcAft>
                          <a:spcPts val="0"/>
                        </a:spcAft>
                        <a:tabLst>
                          <a:tab pos="914400" algn="l"/>
                        </a:tabLst>
                      </a:pPr>
                      <a:r>
                        <a:rPr lang="en-US" sz="2000">
                          <a:effectLst/>
                        </a:rPr>
                        <a:t>Wait for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Gas cooker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Photocopy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Safety measures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295846">
                <a:tc>
                  <a:txBody>
                    <a:bodyPr/>
                    <a:lstStyle/>
                    <a:p>
                      <a:pPr marL="0" marR="0">
                        <a:spcBef>
                          <a:spcPts val="0"/>
                        </a:spcBef>
                        <a:spcAft>
                          <a:spcPts val="0"/>
                        </a:spcAft>
                        <a:tabLst>
                          <a:tab pos="914400" algn="l"/>
                        </a:tabLst>
                      </a:pPr>
                      <a:r>
                        <a:rPr lang="en-US" sz="2000">
                          <a:effectLst/>
                        </a:rPr>
                        <a:t>Classmates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Switch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Sealing machine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By product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295846">
                <a:tc>
                  <a:txBody>
                    <a:bodyPr/>
                    <a:lstStyle/>
                    <a:p>
                      <a:pPr marL="0" marR="0">
                        <a:spcBef>
                          <a:spcPts val="0"/>
                        </a:spcBef>
                        <a:spcAft>
                          <a:spcPts val="0"/>
                        </a:spcAft>
                        <a:tabLst>
                          <a:tab pos="914400" algn="l"/>
                        </a:tabLst>
                      </a:pPr>
                      <a:r>
                        <a:rPr lang="en-US" sz="2000">
                          <a:effectLst/>
                        </a:rPr>
                        <a:t>Boutique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Buld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Mobile phones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Company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r h="295846">
                <a:tc>
                  <a:txBody>
                    <a:bodyPr/>
                    <a:lstStyle/>
                    <a:p>
                      <a:pPr marL="0" marR="0">
                        <a:spcBef>
                          <a:spcPts val="0"/>
                        </a:spcBef>
                        <a:spcAft>
                          <a:spcPts val="0"/>
                        </a:spcAft>
                        <a:tabLst>
                          <a:tab pos="914400" algn="l"/>
                        </a:tabLst>
                      </a:pPr>
                      <a:r>
                        <a:rPr lang="en-US" sz="2000">
                          <a:effectLst/>
                        </a:rPr>
                        <a:t>Styles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Bowl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Funeral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5"/>
                  </a:ext>
                </a:extLst>
              </a:tr>
              <a:tr h="295846">
                <a:tc>
                  <a:txBody>
                    <a:bodyPr/>
                    <a:lstStyle/>
                    <a:p>
                      <a:pPr marL="0" marR="0">
                        <a:spcBef>
                          <a:spcPts val="0"/>
                        </a:spcBef>
                        <a:spcAft>
                          <a:spcPts val="0"/>
                        </a:spcAft>
                        <a:tabLst>
                          <a:tab pos="914400" algn="l"/>
                        </a:tabLst>
                      </a:pPr>
                      <a:r>
                        <a:rPr lang="en-US" sz="2000">
                          <a:effectLst/>
                        </a:rPr>
                        <a:t>Fashion show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Flower garden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Burial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6"/>
                  </a:ext>
                </a:extLst>
              </a:tr>
              <a:tr h="295846">
                <a:tc>
                  <a:txBody>
                    <a:bodyPr/>
                    <a:lstStyle/>
                    <a:p>
                      <a:pPr marL="0" marR="0">
                        <a:spcBef>
                          <a:spcPts val="0"/>
                        </a:spcBef>
                        <a:spcAft>
                          <a:spcPts val="0"/>
                        </a:spcAft>
                        <a:tabLst>
                          <a:tab pos="914400" algn="l"/>
                        </a:tabLst>
                      </a:pPr>
                      <a:r>
                        <a:rPr lang="en-US" sz="2000">
                          <a:effectLst/>
                        </a:rPr>
                        <a:t>Judges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Lawn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Mourn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7"/>
                  </a:ext>
                </a:extLst>
              </a:tr>
              <a:tr h="295846">
                <a:tc>
                  <a:txBody>
                    <a:bodyPr/>
                    <a:lstStyle/>
                    <a:p>
                      <a:pPr marL="0" marR="0">
                        <a:spcBef>
                          <a:spcPts val="0"/>
                        </a:spcBef>
                        <a:spcAft>
                          <a:spcPts val="0"/>
                        </a:spcAft>
                        <a:tabLst>
                          <a:tab pos="914400" algn="l"/>
                        </a:tabLst>
                      </a:pPr>
                      <a:r>
                        <a:rPr lang="en-US" sz="2000" dirty="0">
                          <a:effectLst/>
                        </a:rPr>
                        <a:t>Stroll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Path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Grave yard</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18"/>
                  </a:ext>
                </a:extLst>
              </a:tr>
            </a:tbl>
          </a:graphicData>
        </a:graphic>
      </p:graphicFrame>
      <p:sp>
        <p:nvSpPr>
          <p:cNvPr id="3" name="Rectangle 1"/>
          <p:cNvSpPr>
            <a:spLocks noChangeArrowheads="1"/>
          </p:cNvSpPr>
          <p:nvPr/>
        </p:nvSpPr>
        <p:spPr bwMode="auto">
          <a:xfrm>
            <a:off x="4589693" y="30778"/>
            <a:ext cx="20391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tabLst>
                <a:tab pos="914400" algn="l"/>
              </a:tabLst>
            </a:pPr>
            <a:r>
              <a:rPr lang="en-US" sz="1200" dirty="0">
                <a:latin typeface="Arial" pitchFamily="34" charset="0"/>
                <a:ea typeface="Calibri" pitchFamily="34" charset="0"/>
                <a:cs typeface="Arial" pitchFamily="34" charset="0"/>
              </a:rPr>
              <a:t>   </a:t>
            </a:r>
            <a:r>
              <a:rPr lang="en-US" sz="2400" u="sng" dirty="0">
                <a:solidFill>
                  <a:schemeClr val="accent6">
                    <a:lumMod val="50000"/>
                  </a:schemeClr>
                </a:solidFill>
                <a:latin typeface="Elephant" pitchFamily="18" charset="0"/>
                <a:ea typeface="Calibri" pitchFamily="34" charset="0"/>
                <a:cs typeface="Arial" pitchFamily="34" charset="0"/>
              </a:rPr>
              <a:t>STD FIVE</a:t>
            </a:r>
            <a:endParaRPr lang="en-US" sz="3600" dirty="0">
              <a:solidFill>
                <a:schemeClr val="accent6">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264479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81452170"/>
              </p:ext>
            </p:extLst>
          </p:nvPr>
        </p:nvGraphicFramePr>
        <p:xfrm>
          <a:off x="1828800" y="152387"/>
          <a:ext cx="8534400" cy="6583680"/>
        </p:xfrm>
        <a:graphic>
          <a:graphicData uri="http://schemas.openxmlformats.org/drawingml/2006/table">
            <a:tbl>
              <a:tblPr firstRow="1" firstCol="1" bandRow="1">
                <a:tableStyleId>{5940675A-B579-460E-94D1-54222C63F5DA}</a:tableStyleId>
              </a:tblPr>
              <a:tblGrid>
                <a:gridCol w="3194031">
                  <a:extLst>
                    <a:ext uri="{9D8B030D-6E8A-4147-A177-3AD203B41FA5}">
                      <a16:colId xmlns:a16="http://schemas.microsoft.com/office/drawing/2014/main" val="20000"/>
                    </a:ext>
                  </a:extLst>
                </a:gridCol>
                <a:gridCol w="2696191">
                  <a:extLst>
                    <a:ext uri="{9D8B030D-6E8A-4147-A177-3AD203B41FA5}">
                      <a16:colId xmlns:a16="http://schemas.microsoft.com/office/drawing/2014/main" val="20001"/>
                    </a:ext>
                  </a:extLst>
                </a:gridCol>
                <a:gridCol w="2644178">
                  <a:extLst>
                    <a:ext uri="{9D8B030D-6E8A-4147-A177-3AD203B41FA5}">
                      <a16:colId xmlns:a16="http://schemas.microsoft.com/office/drawing/2014/main" val="20002"/>
                    </a:ext>
                  </a:extLst>
                </a:gridCol>
              </a:tblGrid>
              <a:tr h="359834">
                <a:tc>
                  <a:txBody>
                    <a:bodyPr/>
                    <a:lstStyle/>
                    <a:p>
                      <a:pPr marL="0" marR="0">
                        <a:spcBef>
                          <a:spcPts val="0"/>
                        </a:spcBef>
                        <a:spcAft>
                          <a:spcPts val="0"/>
                        </a:spcAft>
                        <a:tabLst>
                          <a:tab pos="914400" algn="l"/>
                        </a:tabLst>
                      </a:pPr>
                      <a:r>
                        <a:rPr lang="en-US" sz="2400" dirty="0">
                          <a:effectLst/>
                        </a:rPr>
                        <a:t>Necklace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Bathroom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Procession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59834">
                <a:tc>
                  <a:txBody>
                    <a:bodyPr/>
                    <a:lstStyle/>
                    <a:p>
                      <a:pPr marL="0" marR="0">
                        <a:spcBef>
                          <a:spcPts val="0"/>
                        </a:spcBef>
                        <a:spcAft>
                          <a:spcPts val="0"/>
                        </a:spcAft>
                        <a:tabLst>
                          <a:tab pos="914400" algn="l"/>
                        </a:tabLst>
                      </a:pPr>
                      <a:r>
                        <a:rPr lang="en-US" sz="2400">
                          <a:effectLst/>
                        </a:rPr>
                        <a:t>Earrings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Lantern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Prayer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59834">
                <a:tc>
                  <a:txBody>
                    <a:bodyPr/>
                    <a:lstStyle/>
                    <a:p>
                      <a:pPr marL="0" marR="0">
                        <a:spcBef>
                          <a:spcPts val="0"/>
                        </a:spcBef>
                        <a:spcAft>
                          <a:spcPts val="0"/>
                        </a:spcAft>
                        <a:tabLst>
                          <a:tab pos="914400" algn="l"/>
                        </a:tabLst>
                      </a:pPr>
                      <a:r>
                        <a:rPr lang="en-US" sz="2400">
                          <a:effectLst/>
                        </a:rPr>
                        <a:t>Elegant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Fire place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Eulogy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59834">
                <a:tc>
                  <a:txBody>
                    <a:bodyPr/>
                    <a:lstStyle/>
                    <a:p>
                      <a:pPr marL="0" marR="0">
                        <a:spcBef>
                          <a:spcPts val="0"/>
                        </a:spcBef>
                        <a:spcAft>
                          <a:spcPts val="0"/>
                        </a:spcAft>
                        <a:tabLst>
                          <a:tab pos="914400" algn="l"/>
                        </a:tabLst>
                      </a:pPr>
                      <a:r>
                        <a:rPr lang="en-US" sz="2400">
                          <a:effectLst/>
                        </a:rPr>
                        <a:t>Head gear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Shower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Condolence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59834">
                <a:tc>
                  <a:txBody>
                    <a:bodyPr/>
                    <a:lstStyle/>
                    <a:p>
                      <a:pPr marL="0" marR="0">
                        <a:spcBef>
                          <a:spcPts val="0"/>
                        </a:spcBef>
                        <a:spcAft>
                          <a:spcPts val="0"/>
                        </a:spcAft>
                        <a:tabLst>
                          <a:tab pos="914400" algn="l"/>
                        </a:tabLst>
                      </a:pPr>
                      <a:r>
                        <a:rPr lang="en-US" sz="2400">
                          <a:effectLst/>
                        </a:rPr>
                        <a:t>Head scarf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Nephew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Sympathy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59834">
                <a:tc>
                  <a:txBody>
                    <a:bodyPr/>
                    <a:lstStyle/>
                    <a:p>
                      <a:pPr marL="0" marR="0">
                        <a:spcBef>
                          <a:spcPts val="0"/>
                        </a:spcBef>
                        <a:spcAft>
                          <a:spcPts val="0"/>
                        </a:spcAft>
                        <a:tabLst>
                          <a:tab pos="914400" algn="l"/>
                        </a:tabLst>
                      </a:pPr>
                      <a:r>
                        <a:rPr lang="en-US" sz="2400">
                          <a:effectLst/>
                        </a:rPr>
                        <a:t>Spectator’s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Niece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Illness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59834">
                <a:tc>
                  <a:txBody>
                    <a:bodyPr/>
                    <a:lstStyle/>
                    <a:p>
                      <a:pPr marL="0" marR="0">
                        <a:spcBef>
                          <a:spcPts val="0"/>
                        </a:spcBef>
                        <a:spcAft>
                          <a:spcPts val="0"/>
                        </a:spcAft>
                        <a:tabLst>
                          <a:tab pos="914400" algn="l"/>
                        </a:tabLst>
                      </a:pPr>
                      <a:r>
                        <a:rPr lang="en-US" sz="2400">
                          <a:effectLst/>
                        </a:rPr>
                        <a:t>Ride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Cousin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Sickness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59834">
                <a:tc>
                  <a:txBody>
                    <a:bodyPr/>
                    <a:lstStyle/>
                    <a:p>
                      <a:pPr marL="0" marR="0">
                        <a:spcBef>
                          <a:spcPts val="0"/>
                        </a:spcBef>
                        <a:spcAft>
                          <a:spcPts val="0"/>
                        </a:spcAft>
                        <a:tabLst>
                          <a:tab pos="914400" algn="l"/>
                        </a:tabLst>
                      </a:pPr>
                      <a:r>
                        <a:rPr lang="en-US" sz="2400">
                          <a:effectLst/>
                        </a:rPr>
                        <a:t>Camel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Mother-in-law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Thermometer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59834">
                <a:tc>
                  <a:txBody>
                    <a:bodyPr/>
                    <a:lstStyle/>
                    <a:p>
                      <a:pPr marL="0" marR="0">
                        <a:spcBef>
                          <a:spcPts val="0"/>
                        </a:spcBef>
                        <a:spcAft>
                          <a:spcPts val="0"/>
                        </a:spcAft>
                        <a:tabLst>
                          <a:tab pos="914400" algn="l"/>
                        </a:tabLst>
                      </a:pPr>
                      <a:r>
                        <a:rPr lang="en-US" sz="2400">
                          <a:effectLst/>
                        </a:rPr>
                        <a:t>Cart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Step mother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Cough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59834">
                <a:tc>
                  <a:txBody>
                    <a:bodyPr/>
                    <a:lstStyle/>
                    <a:p>
                      <a:pPr marL="0" marR="0">
                        <a:spcBef>
                          <a:spcPts val="0"/>
                        </a:spcBef>
                        <a:spcAft>
                          <a:spcPts val="0"/>
                        </a:spcAft>
                        <a:tabLst>
                          <a:tab pos="914400" algn="l"/>
                        </a:tabLst>
                      </a:pPr>
                      <a:r>
                        <a:rPr lang="en-US" sz="2400">
                          <a:effectLst/>
                        </a:rPr>
                        <a:t>Speed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Brother/sister-in-law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Toothache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359834">
                <a:tc>
                  <a:txBody>
                    <a:bodyPr/>
                    <a:lstStyle/>
                    <a:p>
                      <a:pPr marL="0" marR="0">
                        <a:spcBef>
                          <a:spcPts val="0"/>
                        </a:spcBef>
                        <a:spcAft>
                          <a:spcPts val="0"/>
                        </a:spcAft>
                        <a:tabLst>
                          <a:tab pos="914400" algn="l"/>
                        </a:tabLst>
                      </a:pPr>
                      <a:r>
                        <a:rPr lang="en-US" sz="2400">
                          <a:effectLst/>
                        </a:rPr>
                        <a:t>Caravan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Son/daughter-in-law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Fever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359834">
                <a:tc>
                  <a:txBody>
                    <a:bodyPr/>
                    <a:lstStyle/>
                    <a:p>
                      <a:pPr marL="0" marR="0">
                        <a:spcBef>
                          <a:spcPts val="0"/>
                        </a:spcBef>
                        <a:spcAft>
                          <a:spcPts val="0"/>
                        </a:spcAft>
                        <a:tabLst>
                          <a:tab pos="914400" algn="l"/>
                        </a:tabLst>
                      </a:pPr>
                      <a:r>
                        <a:rPr lang="en-US" sz="2400">
                          <a:effectLst/>
                        </a:rPr>
                        <a:t>Ship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Relatives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Ward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359834">
                <a:tc>
                  <a:txBody>
                    <a:bodyPr/>
                    <a:lstStyle/>
                    <a:p>
                      <a:pPr marL="0" marR="0">
                        <a:spcBef>
                          <a:spcPts val="0"/>
                        </a:spcBef>
                        <a:spcAft>
                          <a:spcPts val="0"/>
                        </a:spcAft>
                        <a:tabLst>
                          <a:tab pos="914400" algn="l"/>
                        </a:tabLst>
                      </a:pPr>
                      <a:r>
                        <a:rPr lang="en-US" sz="2400">
                          <a:effectLst/>
                        </a:rPr>
                        <a:t>Desert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First/last born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In-patient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359834">
                <a:tc>
                  <a:txBody>
                    <a:bodyPr/>
                    <a:lstStyle/>
                    <a:p>
                      <a:pPr marL="0" marR="0">
                        <a:spcBef>
                          <a:spcPts val="0"/>
                        </a:spcBef>
                        <a:spcAft>
                          <a:spcPts val="0"/>
                        </a:spcAft>
                        <a:tabLst>
                          <a:tab pos="914400" algn="l"/>
                        </a:tabLst>
                      </a:pPr>
                      <a:r>
                        <a:rPr lang="en-US" sz="2400">
                          <a:effectLst/>
                        </a:rPr>
                        <a:t>Paddle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Peak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Slim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359834">
                <a:tc>
                  <a:txBody>
                    <a:bodyPr/>
                    <a:lstStyle/>
                    <a:p>
                      <a:pPr marL="0" marR="0">
                        <a:spcBef>
                          <a:spcPts val="0"/>
                        </a:spcBef>
                        <a:spcAft>
                          <a:spcPts val="0"/>
                        </a:spcAft>
                        <a:tabLst>
                          <a:tab pos="914400" algn="l"/>
                        </a:tabLst>
                      </a:pPr>
                      <a:r>
                        <a:rPr lang="en-US" sz="2400">
                          <a:effectLst/>
                        </a:rPr>
                        <a:t>Oasis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Swamp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Bull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r h="359834">
                <a:tc>
                  <a:txBody>
                    <a:bodyPr/>
                    <a:lstStyle/>
                    <a:p>
                      <a:pPr marL="0" marR="0">
                        <a:spcBef>
                          <a:spcPts val="0"/>
                        </a:spcBef>
                        <a:spcAft>
                          <a:spcPts val="0"/>
                        </a:spcAft>
                        <a:tabLst>
                          <a:tab pos="914400" algn="l"/>
                        </a:tabLst>
                      </a:pPr>
                      <a:r>
                        <a:rPr lang="en-US" sz="2400">
                          <a:effectLst/>
                        </a:rPr>
                        <a:t>Train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Slope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Oxen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5"/>
                  </a:ext>
                </a:extLst>
              </a:tr>
              <a:tr h="359834">
                <a:tc>
                  <a:txBody>
                    <a:bodyPr/>
                    <a:lstStyle/>
                    <a:p>
                      <a:pPr marL="0" marR="0">
                        <a:spcBef>
                          <a:spcPts val="0"/>
                        </a:spcBef>
                        <a:spcAft>
                          <a:spcPts val="0"/>
                        </a:spcAft>
                        <a:tabLst>
                          <a:tab pos="914400" algn="l"/>
                        </a:tabLst>
                      </a:pPr>
                      <a:r>
                        <a:rPr lang="en-US" sz="2400">
                          <a:effectLst/>
                        </a:rPr>
                        <a:t>Terraces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Vegetation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Heifer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6"/>
                  </a:ext>
                </a:extLst>
              </a:tr>
              <a:tr h="359834">
                <a:tc>
                  <a:txBody>
                    <a:bodyPr/>
                    <a:lstStyle/>
                    <a:p>
                      <a:pPr marL="0" marR="0">
                        <a:spcBef>
                          <a:spcPts val="0"/>
                        </a:spcBef>
                        <a:spcAft>
                          <a:spcPts val="0"/>
                        </a:spcAft>
                        <a:tabLst>
                          <a:tab pos="914400" algn="l"/>
                        </a:tabLst>
                      </a:pPr>
                      <a:r>
                        <a:rPr lang="en-US" sz="2400">
                          <a:effectLst/>
                        </a:rPr>
                        <a:t>Altitude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Terrace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Calf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3505804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19163451"/>
              </p:ext>
            </p:extLst>
          </p:nvPr>
        </p:nvGraphicFramePr>
        <p:xfrm>
          <a:off x="1676400" y="457200"/>
          <a:ext cx="8686800" cy="5709285"/>
        </p:xfrm>
        <a:graphic>
          <a:graphicData uri="http://schemas.openxmlformats.org/drawingml/2006/table">
            <a:tbl>
              <a:tblPr firstRow="1" firstCol="1" bandRow="1">
                <a:tableStyleId>{616DA210-FB5B-4158-B5E0-FEB733F419BA}</a:tableStyleId>
              </a:tblPr>
              <a:tblGrid>
                <a:gridCol w="3251067">
                  <a:extLst>
                    <a:ext uri="{9D8B030D-6E8A-4147-A177-3AD203B41FA5}">
                      <a16:colId xmlns:a16="http://schemas.microsoft.com/office/drawing/2014/main" val="20000"/>
                    </a:ext>
                  </a:extLst>
                </a:gridCol>
                <a:gridCol w="2744337">
                  <a:extLst>
                    <a:ext uri="{9D8B030D-6E8A-4147-A177-3AD203B41FA5}">
                      <a16:colId xmlns:a16="http://schemas.microsoft.com/office/drawing/2014/main" val="20001"/>
                    </a:ext>
                  </a:extLst>
                </a:gridCol>
                <a:gridCol w="2691396">
                  <a:extLst>
                    <a:ext uri="{9D8B030D-6E8A-4147-A177-3AD203B41FA5}">
                      <a16:colId xmlns:a16="http://schemas.microsoft.com/office/drawing/2014/main" val="20002"/>
                    </a:ext>
                  </a:extLst>
                </a:gridCol>
              </a:tblGrid>
              <a:tr h="676275">
                <a:tc>
                  <a:txBody>
                    <a:bodyPr/>
                    <a:lstStyle/>
                    <a:p>
                      <a:pPr marL="0" marR="0">
                        <a:spcBef>
                          <a:spcPts val="0"/>
                        </a:spcBef>
                        <a:spcAft>
                          <a:spcPts val="0"/>
                        </a:spcAft>
                        <a:tabLst>
                          <a:tab pos="914400" algn="l"/>
                        </a:tabLst>
                      </a:pPr>
                      <a:r>
                        <a:rPr lang="en-US" sz="3200" dirty="0">
                          <a:effectLst/>
                        </a:rPr>
                        <a:t>Soil erosion </a:t>
                      </a:r>
                      <a:endParaRPr lang="en-US" sz="32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Stream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Trough </a:t>
                      </a:r>
                      <a:endParaRPr lang="en-US" sz="32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76275">
                <a:tc>
                  <a:txBody>
                    <a:bodyPr/>
                    <a:lstStyle/>
                    <a:p>
                      <a:pPr marL="0" marR="0">
                        <a:spcBef>
                          <a:spcPts val="0"/>
                        </a:spcBef>
                        <a:spcAft>
                          <a:spcPts val="0"/>
                        </a:spcAft>
                        <a:tabLst>
                          <a:tab pos="914400" algn="l"/>
                        </a:tabLst>
                      </a:pPr>
                      <a:r>
                        <a:rPr lang="en-US" sz="3200">
                          <a:effectLst/>
                        </a:rPr>
                        <a:t>Canopy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Scenic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Water tank </a:t>
                      </a:r>
                      <a:endParaRPr lang="en-US" sz="32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76275">
                <a:tc>
                  <a:txBody>
                    <a:bodyPr/>
                    <a:lstStyle/>
                    <a:p>
                      <a:pPr marL="0" marR="0">
                        <a:spcBef>
                          <a:spcPts val="0"/>
                        </a:spcBef>
                        <a:spcAft>
                          <a:spcPts val="0"/>
                        </a:spcAft>
                        <a:tabLst>
                          <a:tab pos="914400" algn="l"/>
                        </a:tabLst>
                      </a:pPr>
                      <a:r>
                        <a:rPr lang="en-US" sz="3200">
                          <a:effectLst/>
                        </a:rPr>
                        <a:t>Splash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Route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Lamb /kid </a:t>
                      </a:r>
                      <a:endParaRPr lang="en-US" sz="32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76275">
                <a:tc>
                  <a:txBody>
                    <a:bodyPr/>
                    <a:lstStyle/>
                    <a:p>
                      <a:pPr marL="0" marR="0">
                        <a:spcBef>
                          <a:spcPts val="0"/>
                        </a:spcBef>
                        <a:spcAft>
                          <a:spcPts val="0"/>
                        </a:spcAft>
                        <a:tabLst>
                          <a:tab pos="914400" algn="l"/>
                        </a:tabLst>
                      </a:pPr>
                      <a:r>
                        <a:rPr lang="en-US" sz="3200">
                          <a:effectLst/>
                        </a:rPr>
                        <a:t>Top soil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Brakes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Piglet </a:t>
                      </a:r>
                      <a:endParaRPr lang="en-US" sz="32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76275">
                <a:tc>
                  <a:txBody>
                    <a:bodyPr/>
                    <a:lstStyle/>
                    <a:p>
                      <a:pPr marL="0" marR="0">
                        <a:spcBef>
                          <a:spcPts val="0"/>
                        </a:spcBef>
                        <a:spcAft>
                          <a:spcPts val="0"/>
                        </a:spcAft>
                        <a:tabLst>
                          <a:tab pos="914400" algn="l"/>
                        </a:tabLst>
                      </a:pPr>
                      <a:r>
                        <a:rPr lang="en-US" sz="3200">
                          <a:effectLst/>
                        </a:rPr>
                        <a:t>Fertile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Motor cycle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Ram </a:t>
                      </a:r>
                      <a:endParaRPr lang="en-US" sz="32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676275">
                <a:tc>
                  <a:txBody>
                    <a:bodyPr/>
                    <a:lstStyle/>
                    <a:p>
                      <a:pPr marL="0" marR="0">
                        <a:spcBef>
                          <a:spcPts val="0"/>
                        </a:spcBef>
                        <a:spcAft>
                          <a:spcPts val="0"/>
                        </a:spcAft>
                        <a:tabLst>
                          <a:tab pos="914400" algn="l"/>
                        </a:tabLst>
                      </a:pPr>
                      <a:r>
                        <a:rPr lang="en-US" sz="3200">
                          <a:effectLst/>
                        </a:rPr>
                        <a:t>Farming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Cycle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Seed bed/seedlings </a:t>
                      </a:r>
                      <a:endParaRPr lang="en-US" sz="32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676275">
                <a:tc>
                  <a:txBody>
                    <a:bodyPr/>
                    <a:lstStyle/>
                    <a:p>
                      <a:pPr marL="0" marR="0">
                        <a:spcBef>
                          <a:spcPts val="0"/>
                        </a:spcBef>
                        <a:spcAft>
                          <a:spcPts val="0"/>
                        </a:spcAft>
                        <a:tabLst>
                          <a:tab pos="914400" algn="l"/>
                        </a:tabLst>
                      </a:pPr>
                      <a:r>
                        <a:rPr lang="en-US" sz="3200">
                          <a:effectLst/>
                        </a:rPr>
                        <a:t>Trenches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Handle bar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Fertilizer </a:t>
                      </a:r>
                      <a:endParaRPr lang="en-US" sz="32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676275">
                <a:tc>
                  <a:txBody>
                    <a:bodyPr/>
                    <a:lstStyle/>
                    <a:p>
                      <a:pPr marL="0" marR="0">
                        <a:spcBef>
                          <a:spcPts val="0"/>
                        </a:spcBef>
                        <a:spcAft>
                          <a:spcPts val="0"/>
                        </a:spcAft>
                        <a:tabLst>
                          <a:tab pos="914400" algn="l"/>
                        </a:tabLst>
                      </a:pPr>
                      <a:r>
                        <a:rPr lang="en-US" sz="3200">
                          <a:effectLst/>
                        </a:rPr>
                        <a:t>Down pour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Pedal </a:t>
                      </a:r>
                      <a:endParaRPr lang="en-US" sz="32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Pesticide</a:t>
                      </a:r>
                      <a:endParaRPr lang="en-US" sz="32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9031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44675761"/>
              </p:ext>
            </p:extLst>
          </p:nvPr>
        </p:nvGraphicFramePr>
        <p:xfrm>
          <a:off x="1828800" y="457200"/>
          <a:ext cx="8686800" cy="6309360"/>
        </p:xfrm>
        <a:graphic>
          <a:graphicData uri="http://schemas.openxmlformats.org/drawingml/2006/table">
            <a:tbl>
              <a:tblPr firstRow="1" firstCol="1" bandRow="1">
                <a:tableStyleId>{5940675A-B579-460E-94D1-54222C63F5DA}</a:tableStyleId>
              </a:tblPr>
              <a:tblGrid>
                <a:gridCol w="2339383">
                  <a:extLst>
                    <a:ext uri="{9D8B030D-6E8A-4147-A177-3AD203B41FA5}">
                      <a16:colId xmlns:a16="http://schemas.microsoft.com/office/drawing/2014/main" val="20000"/>
                    </a:ext>
                  </a:extLst>
                </a:gridCol>
                <a:gridCol w="1974753">
                  <a:extLst>
                    <a:ext uri="{9D8B030D-6E8A-4147-A177-3AD203B41FA5}">
                      <a16:colId xmlns:a16="http://schemas.microsoft.com/office/drawing/2014/main" val="20001"/>
                    </a:ext>
                  </a:extLst>
                </a:gridCol>
                <a:gridCol w="1936658">
                  <a:extLst>
                    <a:ext uri="{9D8B030D-6E8A-4147-A177-3AD203B41FA5}">
                      <a16:colId xmlns:a16="http://schemas.microsoft.com/office/drawing/2014/main" val="20002"/>
                    </a:ext>
                  </a:extLst>
                </a:gridCol>
                <a:gridCol w="2436006">
                  <a:extLst>
                    <a:ext uri="{9D8B030D-6E8A-4147-A177-3AD203B41FA5}">
                      <a16:colId xmlns:a16="http://schemas.microsoft.com/office/drawing/2014/main" val="20003"/>
                    </a:ext>
                  </a:extLst>
                </a:gridCol>
              </a:tblGrid>
              <a:tr h="229054">
                <a:tc>
                  <a:txBody>
                    <a:bodyPr/>
                    <a:lstStyle/>
                    <a:p>
                      <a:pPr marL="0" marR="0">
                        <a:spcBef>
                          <a:spcPts val="0"/>
                        </a:spcBef>
                        <a:spcAft>
                          <a:spcPts val="0"/>
                        </a:spcAft>
                      </a:pPr>
                      <a:r>
                        <a:rPr lang="en-US" sz="1800" dirty="0">
                          <a:effectLst/>
                        </a:rPr>
                        <a:t>Ambulance </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Cardinal points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Head/rear lights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Campaign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0"/>
                  </a:ext>
                </a:extLst>
              </a:tr>
              <a:tr h="229054">
                <a:tc>
                  <a:txBody>
                    <a:bodyPr/>
                    <a:lstStyle/>
                    <a:p>
                      <a:pPr marL="0" marR="0">
                        <a:spcBef>
                          <a:spcPts val="0"/>
                        </a:spcBef>
                        <a:spcAft>
                          <a:spcPts val="0"/>
                        </a:spcAft>
                      </a:pPr>
                      <a:r>
                        <a:rPr lang="en-US" sz="1800">
                          <a:effectLst/>
                        </a:rPr>
                        <a:t>Specimen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Straight on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Virtues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Globe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1"/>
                  </a:ext>
                </a:extLst>
              </a:tr>
              <a:tr h="229054">
                <a:tc>
                  <a:txBody>
                    <a:bodyPr/>
                    <a:lstStyle/>
                    <a:p>
                      <a:pPr marL="0" marR="0">
                        <a:spcBef>
                          <a:spcPts val="0"/>
                        </a:spcBef>
                        <a:spcAft>
                          <a:spcPts val="0"/>
                        </a:spcAft>
                      </a:pPr>
                      <a:r>
                        <a:rPr lang="en-US" sz="1800">
                          <a:effectLst/>
                        </a:rPr>
                        <a:t>Vaccinations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dirty="0">
                          <a:effectLst/>
                        </a:rPr>
                        <a:t>Far away</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Responsibility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err="1">
                          <a:effectLst/>
                        </a:rPr>
                        <a:t>Programme</a:t>
                      </a:r>
                      <a:r>
                        <a:rPr lang="en-US" sz="1800" dirty="0">
                          <a:effectLst/>
                        </a:rPr>
                        <a:t> </a:t>
                      </a:r>
                      <a:endParaRPr lang="en-US" sz="1600" dirty="0">
                        <a:effectLst/>
                        <a:latin typeface="Calibri"/>
                        <a:ea typeface="Calibri"/>
                        <a:cs typeface="Times New Roman"/>
                      </a:endParaRPr>
                    </a:p>
                  </a:txBody>
                  <a:tcPr marL="68117" marR="68117" marT="0" marB="0"/>
                </a:tc>
                <a:extLst>
                  <a:ext uri="{0D108BD9-81ED-4DB2-BD59-A6C34878D82A}">
                    <a16:rowId xmlns:a16="http://schemas.microsoft.com/office/drawing/2014/main" val="10002"/>
                  </a:ext>
                </a:extLst>
              </a:tr>
              <a:tr h="229054">
                <a:tc>
                  <a:txBody>
                    <a:bodyPr/>
                    <a:lstStyle/>
                    <a:p>
                      <a:pPr marL="0" marR="0">
                        <a:spcBef>
                          <a:spcPts val="0"/>
                        </a:spcBef>
                        <a:spcAft>
                          <a:spcPts val="0"/>
                        </a:spcAft>
                      </a:pPr>
                      <a:r>
                        <a:rPr lang="en-US" sz="1800">
                          <a:effectLst/>
                        </a:rPr>
                        <a:t>Tuberculosis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Next to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Generosity </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Income generating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3"/>
                  </a:ext>
                </a:extLst>
              </a:tr>
              <a:tr h="229054">
                <a:tc>
                  <a:txBody>
                    <a:bodyPr/>
                    <a:lstStyle/>
                    <a:p>
                      <a:pPr marL="0" marR="0">
                        <a:spcBef>
                          <a:spcPts val="0"/>
                        </a:spcBef>
                        <a:spcAft>
                          <a:spcPts val="0"/>
                        </a:spcAft>
                      </a:pPr>
                      <a:r>
                        <a:rPr lang="en-US" sz="1800">
                          <a:effectLst/>
                        </a:rPr>
                        <a:t>Pneumonia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Turn right/left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Honest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Slavery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4"/>
                  </a:ext>
                </a:extLst>
              </a:tr>
              <a:tr h="229054">
                <a:tc>
                  <a:txBody>
                    <a:bodyPr/>
                    <a:lstStyle/>
                    <a:p>
                      <a:pPr marL="0" marR="0">
                        <a:spcBef>
                          <a:spcPts val="0"/>
                        </a:spcBef>
                        <a:spcAft>
                          <a:spcPts val="0"/>
                        </a:spcAft>
                      </a:pPr>
                      <a:r>
                        <a:rPr lang="en-US" sz="1800">
                          <a:effectLst/>
                        </a:rPr>
                        <a:t>Virus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Sign post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Trustworthy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Prostitution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5"/>
                  </a:ext>
                </a:extLst>
              </a:tr>
              <a:tr h="229054">
                <a:tc>
                  <a:txBody>
                    <a:bodyPr/>
                    <a:lstStyle/>
                    <a:p>
                      <a:pPr marL="0" marR="0">
                        <a:spcBef>
                          <a:spcPts val="0"/>
                        </a:spcBef>
                        <a:spcAft>
                          <a:spcPts val="0"/>
                        </a:spcAft>
                      </a:pPr>
                      <a:r>
                        <a:rPr lang="en-US" sz="1800">
                          <a:effectLst/>
                        </a:rPr>
                        <a:t>Germs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Beside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Humility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Moral values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6"/>
                  </a:ext>
                </a:extLst>
              </a:tr>
              <a:tr h="229054">
                <a:tc>
                  <a:txBody>
                    <a:bodyPr/>
                    <a:lstStyle/>
                    <a:p>
                      <a:pPr marL="0" marR="0">
                        <a:spcBef>
                          <a:spcPts val="0"/>
                        </a:spcBef>
                        <a:spcAft>
                          <a:spcPts val="0"/>
                        </a:spcAft>
                      </a:pPr>
                      <a:r>
                        <a:rPr lang="en-US" sz="1800">
                          <a:effectLst/>
                        </a:rPr>
                        <a:t>Persist</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Opposite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Weave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Bondage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7"/>
                  </a:ext>
                </a:extLst>
              </a:tr>
              <a:tr h="229054">
                <a:tc>
                  <a:txBody>
                    <a:bodyPr/>
                    <a:lstStyle/>
                    <a:p>
                      <a:pPr marL="0" marR="0">
                        <a:spcBef>
                          <a:spcPts val="0"/>
                        </a:spcBef>
                        <a:spcAft>
                          <a:spcPts val="0"/>
                        </a:spcAft>
                      </a:pPr>
                      <a:r>
                        <a:rPr lang="en-US" sz="1800">
                          <a:effectLst/>
                        </a:rPr>
                        <a:t>Persistence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Junction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Carve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Hazardous work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8"/>
                  </a:ext>
                </a:extLst>
              </a:tr>
              <a:tr h="229054">
                <a:tc>
                  <a:txBody>
                    <a:bodyPr/>
                    <a:lstStyle/>
                    <a:p>
                      <a:pPr marL="0" marR="0">
                        <a:spcBef>
                          <a:spcPts val="0"/>
                        </a:spcBef>
                        <a:spcAft>
                          <a:spcPts val="0"/>
                        </a:spcAft>
                      </a:pPr>
                      <a:r>
                        <a:rPr lang="en-US" sz="1800">
                          <a:effectLst/>
                        </a:rPr>
                        <a:t>Lose weight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Further than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Dye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Drug-trafficker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9"/>
                  </a:ext>
                </a:extLst>
              </a:tr>
              <a:tr h="229054">
                <a:tc>
                  <a:txBody>
                    <a:bodyPr/>
                    <a:lstStyle/>
                    <a:p>
                      <a:pPr marL="0" marR="0">
                        <a:spcBef>
                          <a:spcPts val="0"/>
                        </a:spcBef>
                        <a:spcAft>
                          <a:spcPts val="0"/>
                        </a:spcAft>
                      </a:pPr>
                      <a:r>
                        <a:rPr lang="en-US" sz="1800">
                          <a:effectLst/>
                        </a:rPr>
                        <a:t>Suffering from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Cross roads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Skills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Eliminate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0"/>
                  </a:ext>
                </a:extLst>
              </a:tr>
              <a:tr h="229054">
                <a:tc>
                  <a:txBody>
                    <a:bodyPr/>
                    <a:lstStyle/>
                    <a:p>
                      <a:pPr marL="0" marR="0">
                        <a:spcBef>
                          <a:spcPts val="0"/>
                        </a:spcBef>
                        <a:spcAft>
                          <a:spcPts val="0"/>
                        </a:spcAft>
                      </a:pPr>
                      <a:r>
                        <a:rPr lang="en-US" sz="1800">
                          <a:effectLst/>
                        </a:rPr>
                        <a:t>Died of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Chores</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Tending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Umpire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1"/>
                  </a:ext>
                </a:extLst>
              </a:tr>
              <a:tr h="229054">
                <a:tc>
                  <a:txBody>
                    <a:bodyPr/>
                    <a:lstStyle/>
                    <a:p>
                      <a:pPr marL="0" marR="0">
                        <a:spcBef>
                          <a:spcPts val="0"/>
                        </a:spcBef>
                        <a:spcAft>
                          <a:spcPts val="0"/>
                        </a:spcAft>
                      </a:pPr>
                      <a:r>
                        <a:rPr lang="en-US" sz="1800">
                          <a:effectLst/>
                        </a:rPr>
                        <a:t>Symptoms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Cook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Florist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Whistler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2"/>
                  </a:ext>
                </a:extLst>
              </a:tr>
              <a:tr h="229054">
                <a:tc>
                  <a:txBody>
                    <a:bodyPr/>
                    <a:lstStyle/>
                    <a:p>
                      <a:pPr marL="0" marR="0">
                        <a:spcBef>
                          <a:spcPts val="0"/>
                        </a:spcBef>
                        <a:spcAft>
                          <a:spcPts val="0"/>
                        </a:spcAft>
                      </a:pPr>
                      <a:r>
                        <a:rPr lang="en-US" sz="1800">
                          <a:effectLst/>
                        </a:rPr>
                        <a:t>Short-change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Mend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Flower setting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Table tennis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3"/>
                  </a:ext>
                </a:extLst>
              </a:tr>
              <a:tr h="229054">
                <a:tc>
                  <a:txBody>
                    <a:bodyPr/>
                    <a:lstStyle/>
                    <a:p>
                      <a:pPr marL="0" marR="0">
                        <a:spcBef>
                          <a:spcPts val="0"/>
                        </a:spcBef>
                        <a:spcAft>
                          <a:spcPts val="0"/>
                        </a:spcAft>
                      </a:pPr>
                      <a:r>
                        <a:rPr lang="en-US" sz="1800">
                          <a:effectLst/>
                        </a:rPr>
                        <a:t>Shop-lifting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Polish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Papyrus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Indoor games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4"/>
                  </a:ext>
                </a:extLst>
              </a:tr>
              <a:tr h="229054">
                <a:tc>
                  <a:txBody>
                    <a:bodyPr/>
                    <a:lstStyle/>
                    <a:p>
                      <a:pPr marL="0" marR="0">
                        <a:spcBef>
                          <a:spcPts val="0"/>
                        </a:spcBef>
                        <a:spcAft>
                          <a:spcPts val="0"/>
                        </a:spcAft>
                      </a:pPr>
                      <a:r>
                        <a:rPr lang="en-US" sz="1800">
                          <a:effectLst/>
                        </a:rPr>
                        <a:t>Shop-attendant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Draw the curtains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Design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Score board</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5"/>
                  </a:ext>
                </a:extLst>
              </a:tr>
              <a:tr h="229054">
                <a:tc>
                  <a:txBody>
                    <a:bodyPr/>
                    <a:lstStyle/>
                    <a:p>
                      <a:pPr marL="0" marR="0">
                        <a:spcBef>
                          <a:spcPts val="0"/>
                        </a:spcBef>
                        <a:spcAft>
                          <a:spcPts val="0"/>
                        </a:spcAft>
                      </a:pPr>
                      <a:r>
                        <a:rPr lang="en-US" sz="1800">
                          <a:effectLst/>
                        </a:rPr>
                        <a:t>Entrance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Repair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Sew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Outdoor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6"/>
                  </a:ext>
                </a:extLst>
              </a:tr>
              <a:tr h="229054">
                <a:tc>
                  <a:txBody>
                    <a:bodyPr/>
                    <a:lstStyle/>
                    <a:p>
                      <a:pPr marL="0" marR="0">
                        <a:spcBef>
                          <a:spcPts val="0"/>
                        </a:spcBef>
                        <a:spcAft>
                          <a:spcPts val="0"/>
                        </a:spcAft>
                      </a:pPr>
                      <a:r>
                        <a:rPr lang="en-US" sz="1800">
                          <a:effectLst/>
                        </a:rPr>
                        <a:t>Exit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Slash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Thread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Cheer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7"/>
                  </a:ext>
                </a:extLst>
              </a:tr>
              <a:tr h="229054">
                <a:tc>
                  <a:txBody>
                    <a:bodyPr/>
                    <a:lstStyle/>
                    <a:p>
                      <a:pPr marL="0" marR="0">
                        <a:spcBef>
                          <a:spcPts val="0"/>
                        </a:spcBef>
                        <a:spcAft>
                          <a:spcPts val="0"/>
                        </a:spcAft>
                      </a:pPr>
                      <a:r>
                        <a:rPr lang="en-US" sz="1800">
                          <a:effectLst/>
                        </a:rPr>
                        <a:t>Luggage</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Mow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Palate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Accept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8"/>
                  </a:ext>
                </a:extLst>
              </a:tr>
              <a:tr h="229054">
                <a:tc>
                  <a:txBody>
                    <a:bodyPr/>
                    <a:lstStyle/>
                    <a:p>
                      <a:pPr marL="0" marR="0">
                        <a:spcBef>
                          <a:spcPts val="0"/>
                        </a:spcBef>
                        <a:spcAft>
                          <a:spcPts val="0"/>
                        </a:spcAft>
                      </a:pPr>
                      <a:r>
                        <a:rPr lang="en-US" sz="1800">
                          <a:effectLst/>
                        </a:rPr>
                        <a:t>Green grocery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Neighbourhood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Sticker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Defeat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9"/>
                  </a:ext>
                </a:extLst>
              </a:tr>
              <a:tr h="229054">
                <a:tc>
                  <a:txBody>
                    <a:bodyPr/>
                    <a:lstStyle/>
                    <a:p>
                      <a:pPr marL="0" marR="0">
                        <a:spcBef>
                          <a:spcPts val="0"/>
                        </a:spcBef>
                        <a:spcAft>
                          <a:spcPts val="0"/>
                        </a:spcAft>
                      </a:pPr>
                      <a:r>
                        <a:rPr lang="en-US" sz="1800">
                          <a:effectLst/>
                        </a:rPr>
                        <a:t>Shopping basket</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Homestead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Keep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Exhausted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20"/>
                  </a:ext>
                </a:extLst>
              </a:tr>
              <a:tr h="229054">
                <a:tc>
                  <a:txBody>
                    <a:bodyPr/>
                    <a:lstStyle/>
                    <a:p>
                      <a:pPr marL="0" marR="0">
                        <a:spcBef>
                          <a:spcPts val="0"/>
                        </a:spcBef>
                        <a:spcAft>
                          <a:spcPts val="0"/>
                        </a:spcAft>
                      </a:pPr>
                      <a:r>
                        <a:rPr lang="en-US" sz="1800">
                          <a:effectLst/>
                        </a:rPr>
                        <a:t>Tills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Horse pipe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Put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Rejoice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21"/>
                  </a:ext>
                </a:extLst>
              </a:tr>
              <a:tr h="229054">
                <a:tc>
                  <a:txBody>
                    <a:bodyPr/>
                    <a:lstStyle/>
                    <a:p>
                      <a:pPr marL="0" marR="0">
                        <a:spcBef>
                          <a:spcPts val="0"/>
                        </a:spcBef>
                        <a:spcAft>
                          <a:spcPts val="0"/>
                        </a:spcAft>
                      </a:pPr>
                      <a:r>
                        <a:rPr lang="en-US" sz="1800" dirty="0">
                          <a:effectLst/>
                        </a:rPr>
                        <a:t>A kilo of </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Accident victims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Fibre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Trafficking </a:t>
                      </a:r>
                      <a:endParaRPr lang="en-US" sz="1600" dirty="0">
                        <a:effectLst/>
                        <a:latin typeface="Calibri"/>
                        <a:ea typeface="Calibri"/>
                        <a:cs typeface="Times New Roman"/>
                      </a:endParaRPr>
                    </a:p>
                  </a:txBody>
                  <a:tcPr marL="68117" marR="68117" marT="0" marB="0"/>
                </a:tc>
                <a:extLst>
                  <a:ext uri="{0D108BD9-81ED-4DB2-BD59-A6C34878D82A}">
                    <a16:rowId xmlns:a16="http://schemas.microsoft.com/office/drawing/2014/main" val="10022"/>
                  </a:ext>
                </a:extLst>
              </a:tr>
            </a:tbl>
          </a:graphicData>
        </a:graphic>
      </p:graphicFrame>
      <p:sp>
        <p:nvSpPr>
          <p:cNvPr id="4" name="Rectangle 1"/>
          <p:cNvSpPr>
            <a:spLocks noChangeArrowheads="1"/>
          </p:cNvSpPr>
          <p:nvPr/>
        </p:nvSpPr>
        <p:spPr bwMode="auto">
          <a:xfrm>
            <a:off x="4343400" y="1"/>
            <a:ext cx="36575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tabLst>
                <a:tab pos="914400" algn="l"/>
              </a:tabLst>
            </a:pPr>
            <a:r>
              <a:rPr lang="en-US" sz="1100" dirty="0">
                <a:solidFill>
                  <a:schemeClr val="accent6">
                    <a:lumMod val="50000"/>
                  </a:schemeClr>
                </a:solidFill>
                <a:latin typeface="Adobe Gothic Std B" pitchFamily="34" charset="-128"/>
                <a:ea typeface="Adobe Gothic Std B" pitchFamily="34" charset="-128"/>
                <a:cs typeface="Arial" pitchFamily="34" charset="0"/>
              </a:rPr>
              <a:t>   </a:t>
            </a:r>
            <a:r>
              <a:rPr lang="en-US" sz="2400" u="sng" dirty="0">
                <a:solidFill>
                  <a:schemeClr val="accent6">
                    <a:lumMod val="50000"/>
                  </a:schemeClr>
                </a:solidFill>
                <a:latin typeface="Adobe Gothic Std B" pitchFamily="34" charset="-128"/>
                <a:ea typeface="Adobe Gothic Std B" pitchFamily="34" charset="-128"/>
                <a:cs typeface="Arial" pitchFamily="34" charset="0"/>
              </a:rPr>
              <a:t>STD SIX</a:t>
            </a:r>
            <a:endParaRPr lang="en-US" sz="3600" dirty="0">
              <a:solidFill>
                <a:schemeClr val="accent6">
                  <a:lumMod val="50000"/>
                </a:schemeClr>
              </a:solidFill>
              <a:latin typeface="Adobe Gothic Std B" pitchFamily="34" charset="-128"/>
              <a:ea typeface="Adobe Gothic Std B" pitchFamily="34" charset="-128"/>
              <a:cs typeface="Arial" pitchFamily="34" charset="0"/>
            </a:endParaRPr>
          </a:p>
        </p:txBody>
      </p:sp>
    </p:spTree>
    <p:extLst>
      <p:ext uri="{BB962C8B-B14F-4D97-AF65-F5344CB8AC3E}">
        <p14:creationId xmlns:p14="http://schemas.microsoft.com/office/powerpoint/2010/main" val="20250578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63294716"/>
              </p:ext>
            </p:extLst>
          </p:nvPr>
        </p:nvGraphicFramePr>
        <p:xfrm>
          <a:off x="1561532" y="27296"/>
          <a:ext cx="9106469" cy="6663064"/>
        </p:xfrm>
        <a:graphic>
          <a:graphicData uri="http://schemas.openxmlformats.org/drawingml/2006/table">
            <a:tbl>
              <a:tblPr firstRow="1" firstCol="1" bandRow="1">
                <a:tableStyleId>{5940675A-B579-460E-94D1-54222C63F5DA}</a:tableStyleId>
              </a:tblPr>
              <a:tblGrid>
                <a:gridCol w="2858069">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353704">
                <a:tc>
                  <a:txBody>
                    <a:bodyPr/>
                    <a:lstStyle/>
                    <a:p>
                      <a:pPr marL="0" marR="0">
                        <a:spcBef>
                          <a:spcPts val="0"/>
                        </a:spcBef>
                        <a:spcAft>
                          <a:spcPts val="0"/>
                        </a:spcAft>
                      </a:pPr>
                      <a:r>
                        <a:rPr lang="en-US" sz="1800" dirty="0">
                          <a:effectLst/>
                        </a:rPr>
                        <a:t>Mister/master of ceremonies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Traffic lights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Needle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Debt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0"/>
                  </a:ext>
                </a:extLst>
              </a:tr>
              <a:tr h="237744">
                <a:tc>
                  <a:txBody>
                    <a:bodyPr/>
                    <a:lstStyle/>
                    <a:p>
                      <a:pPr marL="0" marR="0">
                        <a:spcBef>
                          <a:spcPts val="0"/>
                        </a:spcBef>
                        <a:spcAft>
                          <a:spcPts val="0"/>
                        </a:spcAft>
                      </a:pPr>
                      <a:r>
                        <a:rPr lang="en-US" sz="1800" dirty="0">
                          <a:effectLst/>
                        </a:rPr>
                        <a:t>Bride maids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Road safety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Model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Labour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1"/>
                  </a:ext>
                </a:extLst>
              </a:tr>
              <a:tr h="237744">
                <a:tc>
                  <a:txBody>
                    <a:bodyPr/>
                    <a:lstStyle/>
                    <a:p>
                      <a:pPr marL="0" marR="0">
                        <a:spcBef>
                          <a:spcPts val="0"/>
                        </a:spcBef>
                        <a:spcAft>
                          <a:spcPts val="0"/>
                        </a:spcAft>
                      </a:pPr>
                      <a:r>
                        <a:rPr lang="en-US" sz="1800" dirty="0">
                          <a:effectLst/>
                        </a:rPr>
                        <a:t>Best man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Side walk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Weather/climate</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Game ball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2"/>
                  </a:ext>
                </a:extLst>
              </a:tr>
              <a:tr h="237744">
                <a:tc>
                  <a:txBody>
                    <a:bodyPr/>
                    <a:lstStyle/>
                    <a:p>
                      <a:pPr marL="0" marR="0">
                        <a:spcBef>
                          <a:spcPts val="0"/>
                        </a:spcBef>
                        <a:spcAft>
                          <a:spcPts val="0"/>
                        </a:spcAft>
                      </a:pPr>
                      <a:r>
                        <a:rPr lang="en-US" sz="1800" dirty="0">
                          <a:effectLst/>
                        </a:rPr>
                        <a:t>Reception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dirty="0">
                          <a:effectLst/>
                        </a:rPr>
                        <a:t>Traffic rules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Storm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Service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3"/>
                  </a:ext>
                </a:extLst>
              </a:tr>
              <a:tr h="237744">
                <a:tc>
                  <a:txBody>
                    <a:bodyPr/>
                    <a:lstStyle/>
                    <a:p>
                      <a:pPr marL="0" marR="0">
                        <a:spcBef>
                          <a:spcPts val="0"/>
                        </a:spcBef>
                        <a:spcAft>
                          <a:spcPts val="0"/>
                        </a:spcAft>
                      </a:pPr>
                      <a:r>
                        <a:rPr lang="en-US" sz="1800" dirty="0">
                          <a:effectLst/>
                        </a:rPr>
                        <a:t>Bouquet of flowers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Traffic police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Thunder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Serve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4"/>
                  </a:ext>
                </a:extLst>
              </a:tr>
              <a:tr h="237744">
                <a:tc>
                  <a:txBody>
                    <a:bodyPr/>
                    <a:lstStyle/>
                    <a:p>
                      <a:pPr marL="0" marR="0">
                        <a:spcBef>
                          <a:spcPts val="0"/>
                        </a:spcBef>
                        <a:spcAft>
                          <a:spcPts val="0"/>
                        </a:spcAft>
                      </a:pPr>
                      <a:r>
                        <a:rPr lang="en-US" sz="1800">
                          <a:effectLst/>
                        </a:rPr>
                        <a:t>Feast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Bleeding profusely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Lightning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Finishing line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5"/>
                  </a:ext>
                </a:extLst>
              </a:tr>
              <a:tr h="237744">
                <a:tc>
                  <a:txBody>
                    <a:bodyPr/>
                    <a:lstStyle/>
                    <a:p>
                      <a:pPr marL="0" marR="0">
                        <a:spcBef>
                          <a:spcPts val="0"/>
                        </a:spcBef>
                        <a:spcAft>
                          <a:spcPts val="0"/>
                        </a:spcAft>
                      </a:pPr>
                      <a:r>
                        <a:rPr lang="en-US" sz="1800">
                          <a:effectLst/>
                        </a:rPr>
                        <a:t>Cards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Bandage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Cloudy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Score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6"/>
                  </a:ext>
                </a:extLst>
              </a:tr>
              <a:tr h="237744">
                <a:tc>
                  <a:txBody>
                    <a:bodyPr/>
                    <a:lstStyle/>
                    <a:p>
                      <a:pPr marL="0" marR="0">
                        <a:spcBef>
                          <a:spcPts val="0"/>
                        </a:spcBef>
                        <a:spcAft>
                          <a:spcPts val="0"/>
                        </a:spcAft>
                      </a:pPr>
                      <a:r>
                        <a:rPr lang="en-US" sz="1800" dirty="0">
                          <a:effectLst/>
                        </a:rPr>
                        <a:t>Decorate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Plaster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Windy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Scorer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7"/>
                  </a:ext>
                </a:extLst>
              </a:tr>
              <a:tr h="237744">
                <a:tc>
                  <a:txBody>
                    <a:bodyPr/>
                    <a:lstStyle/>
                    <a:p>
                      <a:pPr marL="0" marR="0">
                        <a:spcBef>
                          <a:spcPts val="0"/>
                        </a:spcBef>
                        <a:spcAft>
                          <a:spcPts val="0"/>
                        </a:spcAft>
                      </a:pPr>
                      <a:r>
                        <a:rPr lang="en-US" sz="1800">
                          <a:effectLst/>
                        </a:rPr>
                        <a:t>Balloons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Speeding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Misty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Goal keeper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8"/>
                  </a:ext>
                </a:extLst>
              </a:tr>
              <a:tr h="237744">
                <a:tc>
                  <a:txBody>
                    <a:bodyPr/>
                    <a:lstStyle/>
                    <a:p>
                      <a:pPr marL="0" marR="0">
                        <a:spcBef>
                          <a:spcPts val="0"/>
                        </a:spcBef>
                        <a:spcAft>
                          <a:spcPts val="0"/>
                        </a:spcAft>
                      </a:pPr>
                      <a:r>
                        <a:rPr lang="en-US" sz="1800">
                          <a:effectLst/>
                        </a:rPr>
                        <a:t>Crepe papers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dirty="0">
                          <a:effectLst/>
                        </a:rPr>
                        <a:t>Head on collision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Rainbow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Custodian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09"/>
                  </a:ext>
                </a:extLst>
              </a:tr>
              <a:tr h="237744">
                <a:tc>
                  <a:txBody>
                    <a:bodyPr/>
                    <a:lstStyle/>
                    <a:p>
                      <a:pPr marL="0" marR="0">
                        <a:spcBef>
                          <a:spcPts val="0"/>
                        </a:spcBef>
                        <a:spcAft>
                          <a:spcPts val="0"/>
                        </a:spcAft>
                      </a:pPr>
                      <a:r>
                        <a:rPr lang="en-US" sz="1800">
                          <a:effectLst/>
                        </a:rPr>
                        <a:t>Ushers</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dirty="0">
                          <a:effectLst/>
                        </a:rPr>
                        <a:t>Stretcher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Cyclone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Spike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0"/>
                  </a:ext>
                </a:extLst>
              </a:tr>
              <a:tr h="237744">
                <a:tc>
                  <a:txBody>
                    <a:bodyPr/>
                    <a:lstStyle/>
                    <a:p>
                      <a:pPr marL="0" marR="0">
                        <a:spcBef>
                          <a:spcPts val="0"/>
                        </a:spcBef>
                        <a:spcAft>
                          <a:spcPts val="0"/>
                        </a:spcAft>
                      </a:pPr>
                      <a:r>
                        <a:rPr lang="en-US" sz="1800">
                          <a:effectLst/>
                        </a:rPr>
                        <a:t>Invitation cards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Windscreen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Rain gauge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Decorations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1"/>
                  </a:ext>
                </a:extLst>
              </a:tr>
              <a:tr h="237744">
                <a:tc>
                  <a:txBody>
                    <a:bodyPr/>
                    <a:lstStyle/>
                    <a:p>
                      <a:pPr marL="0" marR="0">
                        <a:spcBef>
                          <a:spcPts val="0"/>
                        </a:spcBef>
                        <a:spcAft>
                          <a:spcPts val="0"/>
                        </a:spcAft>
                      </a:pPr>
                      <a:r>
                        <a:rPr lang="en-US" sz="1800">
                          <a:effectLst/>
                        </a:rPr>
                        <a:t>Drugs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dirty="0">
                          <a:effectLst/>
                        </a:rPr>
                        <a:t>Wipers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Hurricane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Resist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2"/>
                  </a:ext>
                </a:extLst>
              </a:tr>
              <a:tr h="237744">
                <a:tc>
                  <a:txBody>
                    <a:bodyPr/>
                    <a:lstStyle/>
                    <a:p>
                      <a:pPr marL="0" marR="0">
                        <a:spcBef>
                          <a:spcPts val="0"/>
                        </a:spcBef>
                        <a:spcAft>
                          <a:spcPts val="0"/>
                        </a:spcAft>
                      </a:pPr>
                      <a:r>
                        <a:rPr lang="en-US" sz="1800">
                          <a:effectLst/>
                        </a:rPr>
                        <a:t>Medicinal drugs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dirty="0">
                          <a:effectLst/>
                        </a:rPr>
                        <a:t>Dash board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Floods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Fabric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3"/>
                  </a:ext>
                </a:extLst>
              </a:tr>
              <a:tr h="237744">
                <a:tc>
                  <a:txBody>
                    <a:bodyPr/>
                    <a:lstStyle/>
                    <a:p>
                      <a:pPr marL="0" marR="0">
                        <a:spcBef>
                          <a:spcPts val="0"/>
                        </a:spcBef>
                        <a:spcAft>
                          <a:spcPts val="0"/>
                        </a:spcAft>
                      </a:pPr>
                      <a:r>
                        <a:rPr lang="en-US" sz="1800">
                          <a:effectLst/>
                        </a:rPr>
                        <a:t>Dose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Speedometer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Windvane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Squeegee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4"/>
                  </a:ext>
                </a:extLst>
              </a:tr>
              <a:tr h="237744">
                <a:tc>
                  <a:txBody>
                    <a:bodyPr/>
                    <a:lstStyle/>
                    <a:p>
                      <a:pPr marL="0" marR="0">
                        <a:spcBef>
                          <a:spcPts val="0"/>
                        </a:spcBef>
                        <a:spcAft>
                          <a:spcPts val="0"/>
                        </a:spcAft>
                      </a:pPr>
                      <a:r>
                        <a:rPr lang="en-US" sz="1800">
                          <a:effectLst/>
                        </a:rPr>
                        <a:t>Dosage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Safety belt</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dirty="0">
                          <a:effectLst/>
                        </a:rPr>
                        <a:t>Windsock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Bleach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5"/>
                  </a:ext>
                </a:extLst>
              </a:tr>
              <a:tr h="237744">
                <a:tc>
                  <a:txBody>
                    <a:bodyPr/>
                    <a:lstStyle/>
                    <a:p>
                      <a:pPr marL="0" marR="0">
                        <a:spcBef>
                          <a:spcPts val="0"/>
                        </a:spcBef>
                        <a:spcAft>
                          <a:spcPts val="0"/>
                        </a:spcAft>
                      </a:pPr>
                      <a:r>
                        <a:rPr lang="en-US" sz="1800">
                          <a:effectLst/>
                        </a:rPr>
                        <a:t>Over/under dose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Oil gauge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dirty="0">
                          <a:effectLst/>
                        </a:rPr>
                        <a:t>Foggy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Transfer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6"/>
                  </a:ext>
                </a:extLst>
              </a:tr>
              <a:tr h="237744">
                <a:tc>
                  <a:txBody>
                    <a:bodyPr/>
                    <a:lstStyle/>
                    <a:p>
                      <a:pPr marL="0" marR="0">
                        <a:spcBef>
                          <a:spcPts val="0"/>
                        </a:spcBef>
                        <a:spcAft>
                          <a:spcPts val="0"/>
                        </a:spcAft>
                      </a:pPr>
                      <a:r>
                        <a:rPr lang="en-US" sz="1800">
                          <a:effectLst/>
                        </a:rPr>
                        <a:t>Pain killer</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Bonnet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dirty="0">
                          <a:effectLst/>
                        </a:rPr>
                        <a:t>Humus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Jaunting tools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7"/>
                  </a:ext>
                </a:extLst>
              </a:tr>
              <a:tr h="237744">
                <a:tc>
                  <a:txBody>
                    <a:bodyPr/>
                    <a:lstStyle/>
                    <a:p>
                      <a:pPr marL="0" marR="0">
                        <a:spcBef>
                          <a:spcPts val="0"/>
                        </a:spcBef>
                        <a:spcAft>
                          <a:spcPts val="0"/>
                        </a:spcAft>
                      </a:pPr>
                      <a:r>
                        <a:rPr lang="en-US" sz="1800">
                          <a:effectLst/>
                        </a:rPr>
                        <a:t>Harmful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Clutch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dirty="0">
                          <a:effectLst/>
                        </a:rPr>
                        <a:t>Moisture</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Material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8"/>
                  </a:ext>
                </a:extLst>
              </a:tr>
              <a:tr h="237744">
                <a:tc>
                  <a:txBody>
                    <a:bodyPr/>
                    <a:lstStyle/>
                    <a:p>
                      <a:pPr marL="0" marR="0">
                        <a:spcBef>
                          <a:spcPts val="0"/>
                        </a:spcBef>
                        <a:spcAft>
                          <a:spcPts val="0"/>
                        </a:spcAft>
                      </a:pPr>
                      <a:r>
                        <a:rPr lang="en-US" sz="1800">
                          <a:effectLst/>
                        </a:rPr>
                        <a:t>Effects of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Acceleration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dirty="0">
                          <a:effectLst/>
                        </a:rPr>
                        <a:t>Cactus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Batik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19"/>
                  </a:ext>
                </a:extLst>
              </a:tr>
              <a:tr h="237744">
                <a:tc>
                  <a:txBody>
                    <a:bodyPr/>
                    <a:lstStyle/>
                    <a:p>
                      <a:pPr marL="0" marR="0">
                        <a:spcBef>
                          <a:spcPts val="0"/>
                        </a:spcBef>
                        <a:spcAft>
                          <a:spcPts val="0"/>
                        </a:spcAft>
                      </a:pPr>
                      <a:r>
                        <a:rPr lang="en-US" sz="1800">
                          <a:effectLst/>
                        </a:rPr>
                        <a:t>Misuse of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Front wheel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Weather conditions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Starch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20"/>
                  </a:ext>
                </a:extLst>
              </a:tr>
              <a:tr h="237744">
                <a:tc>
                  <a:txBody>
                    <a:bodyPr/>
                    <a:lstStyle/>
                    <a:p>
                      <a:pPr marL="0" marR="0">
                        <a:spcBef>
                          <a:spcPts val="0"/>
                        </a:spcBef>
                        <a:spcAft>
                          <a:spcPts val="0"/>
                        </a:spcAft>
                      </a:pPr>
                      <a:r>
                        <a:rPr lang="en-US" sz="1800">
                          <a:effectLst/>
                        </a:rPr>
                        <a:t>Addiction/addict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First Aid Kit</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Favourable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 </a:t>
                      </a:r>
                      <a:endParaRPr lang="en-US" sz="1200">
                        <a:effectLst/>
                        <a:latin typeface="Calibri"/>
                        <a:ea typeface="Calibri"/>
                        <a:cs typeface="Times New Roman"/>
                      </a:endParaRPr>
                    </a:p>
                  </a:txBody>
                  <a:tcPr marL="62667" marR="62667" marT="0" marB="0"/>
                </a:tc>
                <a:extLst>
                  <a:ext uri="{0D108BD9-81ED-4DB2-BD59-A6C34878D82A}">
                    <a16:rowId xmlns:a16="http://schemas.microsoft.com/office/drawing/2014/main" val="10021"/>
                  </a:ext>
                </a:extLst>
              </a:tr>
              <a:tr h="237744">
                <a:tc>
                  <a:txBody>
                    <a:bodyPr/>
                    <a:lstStyle/>
                    <a:p>
                      <a:pPr marL="0" marR="0">
                        <a:spcBef>
                          <a:spcPts val="0"/>
                        </a:spcBef>
                        <a:spcAft>
                          <a:spcPts val="0"/>
                        </a:spcAft>
                      </a:pPr>
                      <a:r>
                        <a:rPr lang="en-US" sz="1800">
                          <a:effectLst/>
                        </a:rPr>
                        <a:t>Drug abuse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Steering wheel</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dirty="0">
                          <a:effectLst/>
                        </a:rPr>
                        <a:t>Tree-trunk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dirty="0">
                          <a:effectLst/>
                        </a:rPr>
                        <a:t> </a:t>
                      </a:r>
                      <a:endParaRPr lang="en-US" sz="1200" dirty="0">
                        <a:effectLst/>
                        <a:latin typeface="Calibri"/>
                        <a:ea typeface="Calibri"/>
                        <a:cs typeface="Times New Roman"/>
                      </a:endParaRPr>
                    </a:p>
                  </a:txBody>
                  <a:tcPr marL="62667" marR="62667" marT="0" marB="0"/>
                </a:tc>
                <a:extLst>
                  <a:ext uri="{0D108BD9-81ED-4DB2-BD59-A6C34878D82A}">
                    <a16:rowId xmlns:a16="http://schemas.microsoft.com/office/drawing/2014/main" val="10022"/>
                  </a:ext>
                </a:extLst>
              </a:tr>
              <a:tr h="237744">
                <a:tc>
                  <a:txBody>
                    <a:bodyPr/>
                    <a:lstStyle/>
                    <a:p>
                      <a:pPr marL="0" marR="0">
                        <a:spcBef>
                          <a:spcPts val="0"/>
                        </a:spcBef>
                        <a:spcAft>
                          <a:spcPts val="0"/>
                        </a:spcAft>
                      </a:pPr>
                      <a:r>
                        <a:rPr lang="en-US" sz="1800" dirty="0">
                          <a:effectLst/>
                        </a:rPr>
                        <a:t>Bhang </a:t>
                      </a:r>
                      <a:endParaRPr lang="en-US" sz="1200" dirty="0">
                        <a:effectLst/>
                        <a:latin typeface="Calibri"/>
                        <a:ea typeface="Calibri"/>
                        <a:cs typeface="Times New Roman"/>
                      </a:endParaRPr>
                    </a:p>
                  </a:txBody>
                  <a:tcPr marL="62667" marR="62667" marT="0" marB="0"/>
                </a:tc>
                <a:tc>
                  <a:txBody>
                    <a:bodyPr/>
                    <a:lstStyle/>
                    <a:p>
                      <a:pPr marL="0" marR="0">
                        <a:spcBef>
                          <a:spcPts val="0"/>
                        </a:spcBef>
                        <a:spcAft>
                          <a:spcPts val="0"/>
                        </a:spcAft>
                      </a:pPr>
                      <a:r>
                        <a:rPr lang="en-US" sz="1800">
                          <a:effectLst/>
                        </a:rPr>
                        <a:t>Puncture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a:effectLst/>
                        </a:rPr>
                        <a:t>Soft/hard wood </a:t>
                      </a:r>
                      <a:endParaRPr lang="en-US" sz="1200">
                        <a:effectLst/>
                        <a:latin typeface="Calibri"/>
                        <a:ea typeface="Calibri"/>
                        <a:cs typeface="Times New Roman"/>
                      </a:endParaRPr>
                    </a:p>
                  </a:txBody>
                  <a:tcPr marL="62667" marR="62667" marT="0" marB="0"/>
                </a:tc>
                <a:tc>
                  <a:txBody>
                    <a:bodyPr/>
                    <a:lstStyle/>
                    <a:p>
                      <a:pPr marL="0" marR="0">
                        <a:spcBef>
                          <a:spcPts val="0"/>
                        </a:spcBef>
                        <a:spcAft>
                          <a:spcPts val="0"/>
                        </a:spcAft>
                        <a:tabLst>
                          <a:tab pos="914400" algn="l"/>
                        </a:tabLst>
                      </a:pPr>
                      <a:r>
                        <a:rPr lang="en-US" sz="1800" dirty="0">
                          <a:effectLst/>
                        </a:rPr>
                        <a:t> </a:t>
                      </a:r>
                      <a:endParaRPr lang="en-US" sz="1200" dirty="0">
                        <a:effectLst/>
                        <a:latin typeface="Calibri"/>
                        <a:ea typeface="Calibri"/>
                        <a:cs typeface="Times New Roman"/>
                      </a:endParaRPr>
                    </a:p>
                  </a:txBody>
                  <a:tcPr marL="62667" marR="62667" marT="0" marB="0"/>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5566488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3120686"/>
              </p:ext>
            </p:extLst>
          </p:nvPr>
        </p:nvGraphicFramePr>
        <p:xfrm>
          <a:off x="1752600" y="228599"/>
          <a:ext cx="8839200" cy="6400800"/>
        </p:xfrm>
        <a:graphic>
          <a:graphicData uri="http://schemas.openxmlformats.org/drawingml/2006/table">
            <a:tbl>
              <a:tblPr firstRow="1" firstCol="1" bandRow="1">
                <a:tableStyleId>{5940675A-B579-460E-94D1-54222C63F5DA}</a:tableStyleId>
              </a:tblPr>
              <a:tblGrid>
                <a:gridCol w="2010304">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2301876">
                  <a:extLst>
                    <a:ext uri="{9D8B030D-6E8A-4147-A177-3AD203B41FA5}">
                      <a16:colId xmlns:a16="http://schemas.microsoft.com/office/drawing/2014/main" val="20002"/>
                    </a:ext>
                  </a:extLst>
                </a:gridCol>
                <a:gridCol w="2685520">
                  <a:extLst>
                    <a:ext uri="{9D8B030D-6E8A-4147-A177-3AD203B41FA5}">
                      <a16:colId xmlns:a16="http://schemas.microsoft.com/office/drawing/2014/main" val="20003"/>
                    </a:ext>
                  </a:extLst>
                </a:gridCol>
              </a:tblGrid>
              <a:tr h="297543">
                <a:tc>
                  <a:txBody>
                    <a:bodyPr/>
                    <a:lstStyle/>
                    <a:p>
                      <a:pPr marL="0" marR="0">
                        <a:spcBef>
                          <a:spcPts val="0"/>
                        </a:spcBef>
                        <a:spcAft>
                          <a:spcPts val="0"/>
                        </a:spcAft>
                      </a:pPr>
                      <a:r>
                        <a:rPr lang="en-US" sz="2000" dirty="0">
                          <a:effectLst/>
                        </a:rPr>
                        <a:t>Arid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Transparency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Index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Smoker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97543">
                <a:tc>
                  <a:txBody>
                    <a:bodyPr/>
                    <a:lstStyle/>
                    <a:p>
                      <a:pPr marL="0" marR="0">
                        <a:spcBef>
                          <a:spcPts val="0"/>
                        </a:spcBef>
                        <a:spcAft>
                          <a:spcPts val="0"/>
                        </a:spcAft>
                      </a:pPr>
                      <a:r>
                        <a:rPr lang="en-US" sz="2000" dirty="0">
                          <a:effectLst/>
                        </a:rPr>
                        <a:t>Semi-arid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Police inspector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Book mark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Storm</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97543">
                <a:tc>
                  <a:txBody>
                    <a:bodyPr/>
                    <a:lstStyle/>
                    <a:p>
                      <a:pPr marL="0" marR="0">
                        <a:spcBef>
                          <a:spcPts val="0"/>
                        </a:spcBef>
                        <a:spcAft>
                          <a:spcPts val="0"/>
                        </a:spcAft>
                      </a:pPr>
                      <a:r>
                        <a:rPr lang="en-US" sz="2000" dirty="0">
                          <a:effectLst/>
                        </a:rPr>
                        <a:t>Nomad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Petty crime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Ledger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Ruins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97543">
                <a:tc>
                  <a:txBody>
                    <a:bodyPr/>
                    <a:lstStyle/>
                    <a:p>
                      <a:pPr marL="0" marR="0">
                        <a:spcBef>
                          <a:spcPts val="0"/>
                        </a:spcBef>
                        <a:spcAft>
                          <a:spcPts val="0"/>
                        </a:spcAft>
                      </a:pPr>
                      <a:r>
                        <a:rPr lang="en-US" sz="2000">
                          <a:effectLst/>
                        </a:rPr>
                        <a:t>Pastoral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Complaint</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Borrowing card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Pillar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97543">
                <a:tc>
                  <a:txBody>
                    <a:bodyPr/>
                    <a:lstStyle/>
                    <a:p>
                      <a:pPr marL="0" marR="0">
                        <a:spcBef>
                          <a:spcPts val="0"/>
                        </a:spcBef>
                        <a:spcAft>
                          <a:spcPts val="0"/>
                        </a:spcAft>
                      </a:pPr>
                      <a:r>
                        <a:rPr lang="en-US" sz="2000">
                          <a:effectLst/>
                        </a:rPr>
                        <a:t>Irrigation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Emergency call</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Disaster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Pollination</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97543">
                <a:tc>
                  <a:txBody>
                    <a:bodyPr/>
                    <a:lstStyle/>
                    <a:p>
                      <a:pPr marL="0" marR="0">
                        <a:spcBef>
                          <a:spcPts val="0"/>
                        </a:spcBef>
                        <a:spcAft>
                          <a:spcPts val="0"/>
                        </a:spcAft>
                      </a:pPr>
                      <a:r>
                        <a:rPr lang="en-US" sz="2000">
                          <a:effectLst/>
                        </a:rPr>
                        <a:t>Manyatta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Embezzle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Propeller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Extract</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97543">
                <a:tc>
                  <a:txBody>
                    <a:bodyPr/>
                    <a:lstStyle/>
                    <a:p>
                      <a:pPr marL="0" marR="0">
                        <a:spcBef>
                          <a:spcPts val="0"/>
                        </a:spcBef>
                        <a:spcAft>
                          <a:spcPts val="0"/>
                        </a:spcAft>
                      </a:pPr>
                      <a:r>
                        <a:rPr lang="en-US" sz="2000">
                          <a:effectLst/>
                        </a:rPr>
                        <a:t>Initiate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Fraud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Voyage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Sieve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97543">
                <a:tc>
                  <a:txBody>
                    <a:bodyPr/>
                    <a:lstStyle/>
                    <a:p>
                      <a:pPr marL="0" marR="0">
                        <a:spcBef>
                          <a:spcPts val="0"/>
                        </a:spcBef>
                        <a:spcAft>
                          <a:spcPts val="0"/>
                        </a:spcAft>
                      </a:pPr>
                      <a:r>
                        <a:rPr lang="en-US" sz="2000">
                          <a:effectLst/>
                        </a:rPr>
                        <a:t>Ochre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Thugs</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Vessel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Harvest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97543">
                <a:tc>
                  <a:txBody>
                    <a:bodyPr/>
                    <a:lstStyle/>
                    <a:p>
                      <a:pPr marL="0" marR="0">
                        <a:spcBef>
                          <a:spcPts val="0"/>
                        </a:spcBef>
                        <a:spcAft>
                          <a:spcPts val="0"/>
                        </a:spcAft>
                      </a:pPr>
                      <a:r>
                        <a:rPr lang="en-US" sz="2000">
                          <a:effectLst/>
                        </a:rPr>
                        <a:t>Herd of cattle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Gang</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Havoc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Airborne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297543">
                <a:tc>
                  <a:txBody>
                    <a:bodyPr/>
                    <a:lstStyle/>
                    <a:p>
                      <a:pPr marL="0" marR="0">
                        <a:spcBef>
                          <a:spcPts val="0"/>
                        </a:spcBef>
                        <a:spcAft>
                          <a:spcPts val="0"/>
                        </a:spcAft>
                      </a:pPr>
                      <a:r>
                        <a:rPr lang="en-US" sz="2000">
                          <a:effectLst/>
                        </a:rPr>
                        <a:t>Cultivate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Bribery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Main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Liner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297543">
                <a:tc>
                  <a:txBody>
                    <a:bodyPr/>
                    <a:lstStyle/>
                    <a:p>
                      <a:pPr marL="0" marR="0">
                        <a:spcBef>
                          <a:spcPts val="0"/>
                        </a:spcBef>
                        <a:spcAft>
                          <a:spcPts val="0"/>
                        </a:spcAft>
                      </a:pPr>
                      <a:r>
                        <a:rPr lang="en-US" sz="2000">
                          <a:effectLst/>
                        </a:rPr>
                        <a:t>Hot/dry</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Corruption</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Disable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Yacht</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297543">
                <a:tc>
                  <a:txBody>
                    <a:bodyPr/>
                    <a:lstStyle/>
                    <a:p>
                      <a:pPr marL="0" marR="0">
                        <a:spcBef>
                          <a:spcPts val="0"/>
                        </a:spcBef>
                        <a:spcAft>
                          <a:spcPts val="0"/>
                        </a:spcAft>
                      </a:pPr>
                      <a:r>
                        <a:rPr lang="en-US" sz="2000">
                          <a:effectLst/>
                        </a:rPr>
                        <a:t>Sand dune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Festival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Injure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Oven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297543">
                <a:tc>
                  <a:txBody>
                    <a:bodyPr/>
                    <a:lstStyle/>
                    <a:p>
                      <a:pPr marL="0" marR="0">
                        <a:spcBef>
                          <a:spcPts val="0"/>
                        </a:spcBef>
                        <a:spcAft>
                          <a:spcPts val="0"/>
                        </a:spcAft>
                      </a:pPr>
                      <a:r>
                        <a:rPr lang="en-US" sz="2000">
                          <a:effectLst/>
                        </a:rPr>
                        <a:t>Adapt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Schedule</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Specialized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Flour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297543">
                <a:tc>
                  <a:txBody>
                    <a:bodyPr/>
                    <a:lstStyle/>
                    <a:p>
                      <a:pPr marL="0" marR="0">
                        <a:spcBef>
                          <a:spcPts val="0"/>
                        </a:spcBef>
                        <a:spcAft>
                          <a:spcPts val="0"/>
                        </a:spcAft>
                      </a:pPr>
                      <a:r>
                        <a:rPr lang="en-US" sz="2000">
                          <a:effectLst/>
                        </a:rPr>
                        <a:t>Four-wheel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Tow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Precaution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Linen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297543">
                <a:tc>
                  <a:txBody>
                    <a:bodyPr/>
                    <a:lstStyle/>
                    <a:p>
                      <a:pPr marL="0" marR="0">
                        <a:spcBef>
                          <a:spcPts val="0"/>
                        </a:spcBef>
                        <a:spcAft>
                          <a:spcPts val="0"/>
                        </a:spcAft>
                      </a:pPr>
                      <a:r>
                        <a:rPr lang="en-US" sz="2000">
                          <a:effectLst/>
                        </a:rPr>
                        <a:t>Drive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Shipwreck</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Revenge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Baking powder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r h="297543">
                <a:tc>
                  <a:txBody>
                    <a:bodyPr/>
                    <a:lstStyle/>
                    <a:p>
                      <a:pPr marL="0" marR="0">
                        <a:spcBef>
                          <a:spcPts val="0"/>
                        </a:spcBef>
                        <a:spcAft>
                          <a:spcPts val="0"/>
                        </a:spcAft>
                      </a:pPr>
                      <a:r>
                        <a:rPr lang="en-US" sz="2000">
                          <a:effectLst/>
                        </a:rPr>
                        <a:t>Acacia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Disembark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Suicide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Ingredients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5"/>
                  </a:ext>
                </a:extLst>
              </a:tr>
              <a:tr h="297543">
                <a:tc>
                  <a:txBody>
                    <a:bodyPr/>
                    <a:lstStyle/>
                    <a:p>
                      <a:pPr marL="0" marR="0">
                        <a:spcBef>
                          <a:spcPts val="0"/>
                        </a:spcBef>
                        <a:spcAft>
                          <a:spcPts val="0"/>
                        </a:spcAft>
                      </a:pPr>
                      <a:r>
                        <a:rPr lang="en-US" sz="2000">
                          <a:effectLst/>
                        </a:rPr>
                        <a:t>Cactus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Paddle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Suicidal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Procedure</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6"/>
                  </a:ext>
                </a:extLst>
              </a:tr>
              <a:tr h="297543">
                <a:tc>
                  <a:txBody>
                    <a:bodyPr/>
                    <a:lstStyle/>
                    <a:p>
                      <a:pPr marL="0" marR="0">
                        <a:spcBef>
                          <a:spcPts val="0"/>
                        </a:spcBef>
                        <a:spcAft>
                          <a:spcPts val="0"/>
                        </a:spcAft>
                      </a:pPr>
                      <a:r>
                        <a:rPr lang="en-US" sz="2000">
                          <a:effectLst/>
                        </a:rPr>
                        <a:t>Nomadism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Oar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Murder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Crockery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7"/>
                  </a:ext>
                </a:extLst>
              </a:tr>
              <a:tr h="297543">
                <a:tc>
                  <a:txBody>
                    <a:bodyPr/>
                    <a:lstStyle/>
                    <a:p>
                      <a:pPr marL="0" marR="0">
                        <a:spcBef>
                          <a:spcPts val="0"/>
                        </a:spcBef>
                        <a:spcAft>
                          <a:spcPts val="0"/>
                        </a:spcAft>
                      </a:pPr>
                      <a:r>
                        <a:rPr lang="en-US" sz="2000">
                          <a:effectLst/>
                        </a:rPr>
                        <a:t>Referee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Pirates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Murderous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Apron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8"/>
                  </a:ext>
                </a:extLst>
              </a:tr>
              <a:tr h="297543">
                <a:tc>
                  <a:txBody>
                    <a:bodyPr/>
                    <a:lstStyle/>
                    <a:p>
                      <a:pPr marL="0" marR="0">
                        <a:spcBef>
                          <a:spcPts val="0"/>
                        </a:spcBef>
                        <a:spcAft>
                          <a:spcPts val="0"/>
                        </a:spcAft>
                      </a:pPr>
                      <a:r>
                        <a:rPr lang="en-US" sz="2000">
                          <a:effectLst/>
                        </a:rPr>
                        <a:t>Goal post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Capsize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Negligence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Utensils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9"/>
                  </a:ext>
                </a:extLst>
              </a:tr>
              <a:tr h="297543">
                <a:tc>
                  <a:txBody>
                    <a:bodyPr/>
                    <a:lstStyle/>
                    <a:p>
                      <a:pPr marL="0" marR="0">
                        <a:spcBef>
                          <a:spcPts val="0"/>
                        </a:spcBef>
                        <a:spcAft>
                          <a:spcPts val="0"/>
                        </a:spcAft>
                      </a:pPr>
                      <a:r>
                        <a:rPr lang="en-US" sz="2000">
                          <a:effectLst/>
                        </a:rPr>
                        <a:t>Pitch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Adjudicator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Rescue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Stationery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16504649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23919461"/>
              </p:ext>
            </p:extLst>
          </p:nvPr>
        </p:nvGraphicFramePr>
        <p:xfrm>
          <a:off x="1676401" y="152400"/>
          <a:ext cx="8839199" cy="6476998"/>
        </p:xfrm>
        <a:graphic>
          <a:graphicData uri="http://schemas.openxmlformats.org/drawingml/2006/table">
            <a:tbl>
              <a:tblPr firstRow="1" firstCol="1" bandRow="1">
                <a:tableStyleId>{5940675A-B579-460E-94D1-54222C63F5DA}</a:tableStyleId>
              </a:tblPr>
              <a:tblGrid>
                <a:gridCol w="2010304">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2301875">
                  <a:extLst>
                    <a:ext uri="{9D8B030D-6E8A-4147-A177-3AD203B41FA5}">
                      <a16:colId xmlns:a16="http://schemas.microsoft.com/office/drawing/2014/main" val="20002"/>
                    </a:ext>
                  </a:extLst>
                </a:gridCol>
                <a:gridCol w="2685520">
                  <a:extLst>
                    <a:ext uri="{9D8B030D-6E8A-4147-A177-3AD203B41FA5}">
                      <a16:colId xmlns:a16="http://schemas.microsoft.com/office/drawing/2014/main" val="20003"/>
                    </a:ext>
                  </a:extLst>
                </a:gridCol>
              </a:tblGrid>
              <a:tr h="294409">
                <a:tc>
                  <a:txBody>
                    <a:bodyPr/>
                    <a:lstStyle/>
                    <a:p>
                      <a:pPr marL="0" marR="0">
                        <a:spcBef>
                          <a:spcPts val="0"/>
                        </a:spcBef>
                        <a:spcAft>
                          <a:spcPts val="0"/>
                        </a:spcAft>
                      </a:pPr>
                      <a:r>
                        <a:rPr lang="en-US" sz="1800" dirty="0">
                          <a:effectLst/>
                        </a:rPr>
                        <a:t>Football field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Competitor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Life saver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Bake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94409">
                <a:tc>
                  <a:txBody>
                    <a:bodyPr/>
                    <a:lstStyle/>
                    <a:p>
                      <a:pPr marL="0" marR="0">
                        <a:spcBef>
                          <a:spcPts val="0"/>
                        </a:spcBef>
                        <a:spcAft>
                          <a:spcPts val="0"/>
                        </a:spcAft>
                      </a:pPr>
                      <a:r>
                        <a:rPr lang="en-US" sz="1800" dirty="0">
                          <a:effectLst/>
                        </a:rPr>
                        <a:t>1</a:t>
                      </a:r>
                      <a:r>
                        <a:rPr lang="en-US" sz="1800" baseline="30000" dirty="0">
                          <a:effectLst/>
                        </a:rPr>
                        <a:t>st</a:t>
                      </a:r>
                      <a:r>
                        <a:rPr lang="en-US" sz="1800" dirty="0">
                          <a:effectLst/>
                        </a:rPr>
                        <a:t> /2</a:t>
                      </a:r>
                      <a:r>
                        <a:rPr lang="en-US" sz="1800" baseline="30000" dirty="0">
                          <a:effectLst/>
                        </a:rPr>
                        <a:t>nd</a:t>
                      </a:r>
                      <a:r>
                        <a:rPr lang="en-US" sz="1800" dirty="0">
                          <a:effectLst/>
                        </a:rPr>
                        <a:t> half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Drama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ICU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Mix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94409">
                <a:tc>
                  <a:txBody>
                    <a:bodyPr/>
                    <a:lstStyle/>
                    <a:p>
                      <a:pPr marL="0" marR="0">
                        <a:spcBef>
                          <a:spcPts val="0"/>
                        </a:spcBef>
                        <a:spcAft>
                          <a:spcPts val="0"/>
                        </a:spcAft>
                      </a:pPr>
                      <a:r>
                        <a:rPr lang="en-US" sz="1800" dirty="0">
                          <a:effectLst/>
                        </a:rPr>
                        <a:t>Dribble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Music festival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Evacuate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Pour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94409">
                <a:tc>
                  <a:txBody>
                    <a:bodyPr/>
                    <a:lstStyle/>
                    <a:p>
                      <a:pPr marL="0" marR="0">
                        <a:spcBef>
                          <a:spcPts val="0"/>
                        </a:spcBef>
                        <a:spcAft>
                          <a:spcPts val="0"/>
                        </a:spcAft>
                      </a:pPr>
                      <a:r>
                        <a:rPr lang="en-US" sz="1800" dirty="0">
                          <a:effectLst/>
                        </a:rPr>
                        <a:t>Penalty kick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dirty="0">
                          <a:effectLst/>
                        </a:rPr>
                        <a:t>Rehearsal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Avert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Pan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94409">
                <a:tc>
                  <a:txBody>
                    <a:bodyPr/>
                    <a:lstStyle/>
                    <a:p>
                      <a:pPr marL="0" marR="0">
                        <a:spcBef>
                          <a:spcPts val="0"/>
                        </a:spcBef>
                        <a:spcAft>
                          <a:spcPts val="0"/>
                        </a:spcAft>
                      </a:pPr>
                      <a:r>
                        <a:rPr lang="en-US" sz="1800">
                          <a:effectLst/>
                        </a:rPr>
                        <a:t>Foul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dirty="0">
                          <a:effectLst/>
                        </a:rPr>
                        <a:t>Curtain raiser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Earth quake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Subside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94409">
                <a:tc>
                  <a:txBody>
                    <a:bodyPr/>
                    <a:lstStyle/>
                    <a:p>
                      <a:pPr marL="0" marR="0">
                        <a:spcBef>
                          <a:spcPts val="0"/>
                        </a:spcBef>
                        <a:spcAft>
                          <a:spcPts val="0"/>
                        </a:spcAft>
                      </a:pPr>
                      <a:r>
                        <a:rPr lang="en-US" sz="1800">
                          <a:effectLst/>
                        </a:rPr>
                        <a:t>Dodge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dirty="0">
                          <a:effectLst/>
                        </a:rPr>
                        <a:t>Auditorium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Fire brigade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Hull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94409">
                <a:tc>
                  <a:txBody>
                    <a:bodyPr/>
                    <a:lstStyle/>
                    <a:p>
                      <a:pPr marL="0" marR="0">
                        <a:spcBef>
                          <a:spcPts val="0"/>
                        </a:spcBef>
                        <a:spcAft>
                          <a:spcPts val="0"/>
                        </a:spcAft>
                      </a:pPr>
                      <a:r>
                        <a:rPr lang="en-US" sz="1800">
                          <a:effectLst/>
                        </a:rPr>
                        <a:t>Extra/injury time</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dirty="0">
                          <a:effectLst/>
                        </a:rPr>
                        <a:t>Set piece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Tragic / fatal</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Life boat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94409">
                <a:tc>
                  <a:txBody>
                    <a:bodyPr/>
                    <a:lstStyle/>
                    <a:p>
                      <a:pPr marL="0" marR="0">
                        <a:spcBef>
                          <a:spcPts val="0"/>
                        </a:spcBef>
                        <a:spcAft>
                          <a:spcPts val="0"/>
                        </a:spcAft>
                      </a:pPr>
                      <a:r>
                        <a:rPr lang="en-US" sz="1800">
                          <a:effectLst/>
                        </a:rPr>
                        <a:t>Fixture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dirty="0">
                          <a:effectLst/>
                        </a:rPr>
                        <a:t>Marshal-pillar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Pleasure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Butter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94409">
                <a:tc>
                  <a:txBody>
                    <a:bodyPr/>
                    <a:lstStyle/>
                    <a:p>
                      <a:pPr marL="0" marR="0">
                        <a:spcBef>
                          <a:spcPts val="0"/>
                        </a:spcBef>
                        <a:spcAft>
                          <a:spcPts val="0"/>
                        </a:spcAft>
                      </a:pPr>
                      <a:r>
                        <a:rPr lang="en-US" sz="1800">
                          <a:effectLst/>
                        </a:rPr>
                        <a:t>Mark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Audience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Leisure time</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Dough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294409">
                <a:tc>
                  <a:txBody>
                    <a:bodyPr/>
                    <a:lstStyle/>
                    <a:p>
                      <a:pPr marL="0" marR="0">
                        <a:spcBef>
                          <a:spcPts val="0"/>
                        </a:spcBef>
                        <a:spcAft>
                          <a:spcPts val="0"/>
                        </a:spcAft>
                      </a:pPr>
                      <a:r>
                        <a:rPr lang="en-US" sz="1800">
                          <a:effectLst/>
                        </a:rPr>
                        <a:t>Spectators</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Stage</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Concentrate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Garnish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294409">
                <a:tc>
                  <a:txBody>
                    <a:bodyPr/>
                    <a:lstStyle/>
                    <a:p>
                      <a:pPr marL="0" marR="0">
                        <a:spcBef>
                          <a:spcPts val="0"/>
                        </a:spcBef>
                        <a:spcAft>
                          <a:spcPts val="0"/>
                        </a:spcAft>
                      </a:pPr>
                      <a:r>
                        <a:rPr lang="en-US" sz="1800">
                          <a:effectLst/>
                        </a:rPr>
                        <a:t>Opponents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Excavate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Endure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Steam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294409">
                <a:tc>
                  <a:txBody>
                    <a:bodyPr/>
                    <a:lstStyle/>
                    <a:p>
                      <a:pPr marL="0" marR="0">
                        <a:spcBef>
                          <a:spcPts val="0"/>
                        </a:spcBef>
                        <a:spcAft>
                          <a:spcPts val="0"/>
                        </a:spcAft>
                      </a:pPr>
                      <a:r>
                        <a:rPr lang="en-US" sz="1800">
                          <a:effectLst/>
                        </a:rPr>
                        <a:t>Team mates</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Artifacts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Discover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Recipe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294409">
                <a:tc>
                  <a:txBody>
                    <a:bodyPr/>
                    <a:lstStyle/>
                    <a:p>
                      <a:pPr marL="0" marR="0">
                        <a:spcBef>
                          <a:spcPts val="0"/>
                        </a:spcBef>
                        <a:spcAft>
                          <a:spcPts val="0"/>
                        </a:spcAft>
                      </a:pPr>
                      <a:r>
                        <a:rPr lang="en-US" sz="1800">
                          <a:effectLst/>
                        </a:rPr>
                        <a:t>Tournament</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Shelves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Knowledge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Unique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294409">
                <a:tc>
                  <a:txBody>
                    <a:bodyPr/>
                    <a:lstStyle/>
                    <a:p>
                      <a:pPr marL="0" marR="0">
                        <a:spcBef>
                          <a:spcPts val="0"/>
                        </a:spcBef>
                        <a:spcAft>
                          <a:spcPts val="0"/>
                        </a:spcAft>
                      </a:pPr>
                      <a:r>
                        <a:rPr lang="en-US" sz="1800">
                          <a:effectLst/>
                        </a:rPr>
                        <a:t>Free-kick</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Prefer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Excel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Profession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294409">
                <a:tc>
                  <a:txBody>
                    <a:bodyPr/>
                    <a:lstStyle/>
                    <a:p>
                      <a:pPr marL="0" marR="0">
                        <a:spcBef>
                          <a:spcPts val="0"/>
                        </a:spcBef>
                        <a:spcAft>
                          <a:spcPts val="0"/>
                        </a:spcAft>
                      </a:pPr>
                      <a:r>
                        <a:rPr lang="en-US" sz="1800">
                          <a:effectLst/>
                        </a:rPr>
                        <a:t>Kick off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Reference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Determine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Qualification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r h="294409">
                <a:tc>
                  <a:txBody>
                    <a:bodyPr/>
                    <a:lstStyle/>
                    <a:p>
                      <a:pPr marL="0" marR="0">
                        <a:spcBef>
                          <a:spcPts val="0"/>
                        </a:spcBef>
                        <a:spcAft>
                          <a:spcPts val="0"/>
                        </a:spcAft>
                      </a:pPr>
                      <a:r>
                        <a:rPr lang="en-US" sz="1800">
                          <a:effectLst/>
                        </a:rPr>
                        <a:t>Resume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Borrow/lend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Relate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Tutor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5"/>
                  </a:ext>
                </a:extLst>
              </a:tr>
              <a:tr h="294409">
                <a:tc>
                  <a:txBody>
                    <a:bodyPr/>
                    <a:lstStyle/>
                    <a:p>
                      <a:pPr marL="0" marR="0">
                        <a:spcBef>
                          <a:spcPts val="0"/>
                        </a:spcBef>
                        <a:spcAft>
                          <a:spcPts val="0"/>
                        </a:spcAft>
                      </a:pPr>
                      <a:r>
                        <a:rPr lang="en-US" sz="1800">
                          <a:effectLst/>
                        </a:rPr>
                        <a:t>Arrest</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Reserve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Relax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Guide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16"/>
                  </a:ext>
                </a:extLst>
              </a:tr>
              <a:tr h="294409">
                <a:tc>
                  <a:txBody>
                    <a:bodyPr/>
                    <a:lstStyle/>
                    <a:p>
                      <a:pPr marL="0" marR="0">
                        <a:spcBef>
                          <a:spcPts val="0"/>
                        </a:spcBef>
                        <a:spcAft>
                          <a:spcPts val="0"/>
                        </a:spcAft>
                      </a:pPr>
                      <a:r>
                        <a:rPr lang="en-US" sz="1800">
                          <a:effectLst/>
                        </a:rPr>
                        <a:t>Occurrence book</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Wildlife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Experience</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Invigilator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7"/>
                  </a:ext>
                </a:extLst>
              </a:tr>
              <a:tr h="294409">
                <a:tc>
                  <a:txBody>
                    <a:bodyPr/>
                    <a:lstStyle/>
                    <a:p>
                      <a:pPr marL="0" marR="0">
                        <a:spcBef>
                          <a:spcPts val="0"/>
                        </a:spcBef>
                        <a:spcAft>
                          <a:spcPts val="0"/>
                        </a:spcAft>
                      </a:pPr>
                      <a:r>
                        <a:rPr lang="en-US" sz="1800">
                          <a:effectLst/>
                        </a:rPr>
                        <a:t>Apprehend</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Periodical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Conducive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Instructor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18"/>
                  </a:ext>
                </a:extLst>
              </a:tr>
              <a:tr h="294409">
                <a:tc>
                  <a:txBody>
                    <a:bodyPr/>
                    <a:lstStyle/>
                    <a:p>
                      <a:pPr marL="0" marR="0">
                        <a:spcBef>
                          <a:spcPts val="0"/>
                        </a:spcBef>
                        <a:spcAft>
                          <a:spcPts val="0"/>
                        </a:spcAft>
                      </a:pPr>
                      <a:r>
                        <a:rPr lang="en-US" sz="1800">
                          <a:effectLst/>
                        </a:rPr>
                        <a:t>Officer on duty</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Requisition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Novel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Teach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19"/>
                  </a:ext>
                </a:extLst>
              </a:tr>
              <a:tr h="294409">
                <a:tc>
                  <a:txBody>
                    <a:bodyPr/>
                    <a:lstStyle/>
                    <a:p>
                      <a:pPr marL="0" marR="0">
                        <a:spcBef>
                          <a:spcPts val="0"/>
                        </a:spcBef>
                        <a:spcAft>
                          <a:spcPts val="0"/>
                        </a:spcAft>
                      </a:pPr>
                      <a:r>
                        <a:rPr lang="en-US" sz="1800">
                          <a:effectLst/>
                        </a:rPr>
                        <a:t>CID</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Journal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Hobby</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Inform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20"/>
                  </a:ext>
                </a:extLst>
              </a:tr>
              <a:tr h="294409">
                <a:tc>
                  <a:txBody>
                    <a:bodyPr/>
                    <a:lstStyle/>
                    <a:p>
                      <a:pPr marL="0" marR="0">
                        <a:spcBef>
                          <a:spcPts val="0"/>
                        </a:spcBef>
                        <a:spcAft>
                          <a:spcPts val="0"/>
                        </a:spcAft>
                      </a:pPr>
                      <a:r>
                        <a:rPr lang="en-US" sz="1800">
                          <a:effectLst/>
                        </a:rPr>
                        <a:t>Constable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Librarian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Talent</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dirty="0">
                          <a:effectLst/>
                        </a:rPr>
                        <a:t>Supervision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12897999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964506627"/>
              </p:ext>
            </p:extLst>
          </p:nvPr>
        </p:nvGraphicFramePr>
        <p:xfrm>
          <a:off x="1676400" y="152406"/>
          <a:ext cx="8991600" cy="6156955"/>
        </p:xfrm>
        <a:graphic>
          <a:graphicData uri="http://schemas.openxmlformats.org/drawingml/2006/table">
            <a:tbl>
              <a:tblPr firstRow="1" firstCol="1" bandRow="1">
                <a:tableStyleId>{5940675A-B579-460E-94D1-54222C63F5DA}</a:tableStyleId>
              </a:tblPr>
              <a:tblGrid>
                <a:gridCol w="1766207">
                  <a:extLst>
                    <a:ext uri="{9D8B030D-6E8A-4147-A177-3AD203B41FA5}">
                      <a16:colId xmlns:a16="http://schemas.microsoft.com/office/drawing/2014/main" val="20000"/>
                    </a:ext>
                  </a:extLst>
                </a:gridCol>
                <a:gridCol w="1685925">
                  <a:extLst>
                    <a:ext uri="{9D8B030D-6E8A-4147-A177-3AD203B41FA5}">
                      <a16:colId xmlns:a16="http://schemas.microsoft.com/office/drawing/2014/main" val="20001"/>
                    </a:ext>
                  </a:extLst>
                </a:gridCol>
                <a:gridCol w="2643868">
                  <a:extLst>
                    <a:ext uri="{9D8B030D-6E8A-4147-A177-3AD203B41FA5}">
                      <a16:colId xmlns:a16="http://schemas.microsoft.com/office/drawing/2014/main" val="20002"/>
                    </a:ext>
                  </a:extLst>
                </a:gridCol>
                <a:gridCol w="2895600">
                  <a:extLst>
                    <a:ext uri="{9D8B030D-6E8A-4147-A177-3AD203B41FA5}">
                      <a16:colId xmlns:a16="http://schemas.microsoft.com/office/drawing/2014/main" val="20003"/>
                    </a:ext>
                  </a:extLst>
                </a:gridCol>
              </a:tblGrid>
              <a:tr h="271669">
                <a:tc>
                  <a:txBody>
                    <a:bodyPr/>
                    <a:lstStyle/>
                    <a:p>
                      <a:pPr marL="0" marR="0">
                        <a:spcBef>
                          <a:spcPts val="0"/>
                        </a:spcBef>
                        <a:spcAft>
                          <a:spcPts val="0"/>
                        </a:spcAft>
                      </a:pPr>
                      <a:r>
                        <a:rPr lang="en-US" sz="1800" dirty="0">
                          <a:effectLst/>
                        </a:rPr>
                        <a:t>Apprehend</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Periodical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Conducive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Instructor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0"/>
                  </a:ext>
                </a:extLst>
              </a:tr>
              <a:tr h="271669">
                <a:tc>
                  <a:txBody>
                    <a:bodyPr/>
                    <a:lstStyle/>
                    <a:p>
                      <a:pPr marL="0" marR="0">
                        <a:spcBef>
                          <a:spcPts val="0"/>
                        </a:spcBef>
                        <a:spcAft>
                          <a:spcPts val="0"/>
                        </a:spcAft>
                      </a:pPr>
                      <a:r>
                        <a:rPr lang="en-US" sz="1800" dirty="0">
                          <a:effectLst/>
                        </a:rPr>
                        <a:t>Officer on duty</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Requisition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Novel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Teach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1"/>
                  </a:ext>
                </a:extLst>
              </a:tr>
              <a:tr h="271669">
                <a:tc>
                  <a:txBody>
                    <a:bodyPr/>
                    <a:lstStyle/>
                    <a:p>
                      <a:pPr marL="0" marR="0">
                        <a:spcBef>
                          <a:spcPts val="0"/>
                        </a:spcBef>
                        <a:spcAft>
                          <a:spcPts val="0"/>
                        </a:spcAft>
                      </a:pPr>
                      <a:r>
                        <a:rPr lang="en-US" sz="1800">
                          <a:effectLst/>
                        </a:rPr>
                        <a:t>CID</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dirty="0">
                          <a:effectLst/>
                        </a:rPr>
                        <a:t>Journal </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Hobby</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Inform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2"/>
                  </a:ext>
                </a:extLst>
              </a:tr>
              <a:tr h="271669">
                <a:tc>
                  <a:txBody>
                    <a:bodyPr/>
                    <a:lstStyle/>
                    <a:p>
                      <a:pPr marL="0" marR="0">
                        <a:spcBef>
                          <a:spcPts val="0"/>
                        </a:spcBef>
                        <a:spcAft>
                          <a:spcPts val="0"/>
                        </a:spcAft>
                      </a:pPr>
                      <a:r>
                        <a:rPr lang="en-US" sz="1800">
                          <a:effectLst/>
                        </a:rPr>
                        <a:t>Constable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dirty="0">
                          <a:effectLst/>
                        </a:rPr>
                        <a:t>Librarian </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Talent</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Supervision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3"/>
                  </a:ext>
                </a:extLst>
              </a:tr>
              <a:tr h="271669">
                <a:tc>
                  <a:txBody>
                    <a:bodyPr/>
                    <a:lstStyle/>
                    <a:p>
                      <a:pPr marL="0" marR="0">
                        <a:spcBef>
                          <a:spcPts val="0"/>
                        </a:spcBef>
                        <a:spcAft>
                          <a:spcPts val="0"/>
                        </a:spcAft>
                      </a:pPr>
                      <a:r>
                        <a:rPr lang="en-US" sz="1800">
                          <a:effectLst/>
                        </a:rPr>
                        <a:t>Felony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dirty="0">
                          <a:effectLst/>
                        </a:rPr>
                        <a:t>Encyclopedia </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Honey comb</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Examiner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4"/>
                  </a:ext>
                </a:extLst>
              </a:tr>
              <a:tr h="271669">
                <a:tc>
                  <a:txBody>
                    <a:bodyPr/>
                    <a:lstStyle/>
                    <a:p>
                      <a:pPr marL="0" marR="0">
                        <a:spcBef>
                          <a:spcPts val="0"/>
                        </a:spcBef>
                        <a:spcAft>
                          <a:spcPts val="0"/>
                        </a:spcAft>
                      </a:pPr>
                      <a:r>
                        <a:rPr lang="en-US" sz="1800">
                          <a:effectLst/>
                        </a:rPr>
                        <a:t>Accountability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Counterfoil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Bee hive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Discipline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5"/>
                  </a:ext>
                </a:extLst>
              </a:tr>
              <a:tr h="271669">
                <a:tc>
                  <a:txBody>
                    <a:bodyPr/>
                    <a:lstStyle/>
                    <a:p>
                      <a:pPr marL="0" marR="0">
                        <a:spcBef>
                          <a:spcPts val="0"/>
                        </a:spcBef>
                        <a:spcAft>
                          <a:spcPts val="0"/>
                        </a:spcAft>
                      </a:pPr>
                      <a:r>
                        <a:rPr lang="en-US" sz="1800">
                          <a:effectLst/>
                        </a:rPr>
                        <a:t>Corporal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Receipt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Queen /drone</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Announce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6"/>
                  </a:ext>
                </a:extLst>
              </a:tr>
              <a:tr h="271669">
                <a:tc>
                  <a:txBody>
                    <a:bodyPr/>
                    <a:lstStyle/>
                    <a:p>
                      <a:pPr marL="0" marR="0">
                        <a:spcBef>
                          <a:spcPts val="0"/>
                        </a:spcBef>
                        <a:spcAft>
                          <a:spcPts val="0"/>
                        </a:spcAft>
                      </a:pPr>
                      <a:r>
                        <a:rPr lang="en-US" sz="1800">
                          <a:effectLst/>
                        </a:rPr>
                        <a:t>Sergeant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Daily issue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Worker bee</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Punish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7"/>
                  </a:ext>
                </a:extLst>
              </a:tr>
              <a:tr h="271669">
                <a:tc>
                  <a:txBody>
                    <a:bodyPr/>
                    <a:lstStyle/>
                    <a:p>
                      <a:pPr marL="0" marR="0">
                        <a:spcBef>
                          <a:spcPts val="0"/>
                        </a:spcBef>
                        <a:spcAft>
                          <a:spcPts val="0"/>
                        </a:spcAft>
                      </a:pPr>
                      <a:r>
                        <a:rPr lang="en-US" sz="1800">
                          <a:effectLst/>
                        </a:rPr>
                        <a:t>Security detail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Magazine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Sting nectar </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Assembly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8"/>
                  </a:ext>
                </a:extLst>
              </a:tr>
              <a:tr h="271669">
                <a:tc>
                  <a:txBody>
                    <a:bodyPr/>
                    <a:lstStyle/>
                    <a:p>
                      <a:pPr marL="0" marR="0">
                        <a:spcBef>
                          <a:spcPts val="0"/>
                        </a:spcBef>
                        <a:spcAft>
                          <a:spcPts val="0"/>
                        </a:spcAft>
                      </a:pPr>
                      <a:r>
                        <a:rPr lang="en-US" sz="1800">
                          <a:effectLst/>
                        </a:rPr>
                        <a:t>Assemble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Power button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Runners up</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Passbook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09"/>
                  </a:ext>
                </a:extLst>
              </a:tr>
              <a:tr h="271669">
                <a:tc>
                  <a:txBody>
                    <a:bodyPr/>
                    <a:lstStyle/>
                    <a:p>
                      <a:pPr marL="0" marR="0">
                        <a:spcBef>
                          <a:spcPts val="0"/>
                        </a:spcBef>
                        <a:spcAft>
                          <a:spcPts val="0"/>
                        </a:spcAft>
                      </a:pPr>
                      <a:r>
                        <a:rPr lang="en-US" sz="1800">
                          <a:effectLst/>
                        </a:rPr>
                        <a:t>Actor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Microphone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Laboratory </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Signature</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0"/>
                  </a:ext>
                </a:extLst>
              </a:tr>
              <a:tr h="271669">
                <a:tc>
                  <a:txBody>
                    <a:bodyPr/>
                    <a:lstStyle/>
                    <a:p>
                      <a:pPr marL="0" marR="0">
                        <a:spcBef>
                          <a:spcPts val="0"/>
                        </a:spcBef>
                        <a:spcAft>
                          <a:spcPts val="0"/>
                        </a:spcAft>
                      </a:pPr>
                      <a:r>
                        <a:rPr lang="en-US" sz="1800">
                          <a:effectLst/>
                        </a:rPr>
                        <a:t>Empathize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Ear phone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Diagnosis</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Deposit </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1"/>
                  </a:ext>
                </a:extLst>
              </a:tr>
              <a:tr h="271669">
                <a:tc>
                  <a:txBody>
                    <a:bodyPr/>
                    <a:lstStyle/>
                    <a:p>
                      <a:pPr marL="0" marR="0">
                        <a:spcBef>
                          <a:spcPts val="0"/>
                        </a:spcBef>
                        <a:spcAft>
                          <a:spcPts val="0"/>
                        </a:spcAft>
                      </a:pPr>
                      <a:r>
                        <a:rPr lang="en-US" sz="1800">
                          <a:effectLst/>
                        </a:rPr>
                        <a:t>Sympathize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Volume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Disinfectant</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Withdrawal</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2"/>
                  </a:ext>
                </a:extLst>
              </a:tr>
              <a:tr h="396235">
                <a:tc>
                  <a:txBody>
                    <a:bodyPr/>
                    <a:lstStyle/>
                    <a:p>
                      <a:pPr marL="0" marR="0">
                        <a:spcBef>
                          <a:spcPts val="0"/>
                        </a:spcBef>
                        <a:spcAft>
                          <a:spcPts val="0"/>
                        </a:spcAft>
                      </a:pPr>
                      <a:r>
                        <a:rPr lang="en-US" sz="1800">
                          <a:effectLst/>
                        </a:rPr>
                        <a:t>Pharmacist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Amplifier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smtClean="0">
                          <a:effectLst/>
                        </a:rPr>
                        <a:t>Stethoscope/</a:t>
                      </a:r>
                      <a:r>
                        <a:rPr lang="en-US" sz="1600" baseline="0" dirty="0">
                          <a:effectLst/>
                        </a:rPr>
                        <a:t> </a:t>
                      </a:r>
                      <a:r>
                        <a:rPr lang="en-US" sz="1800" dirty="0" smtClean="0">
                          <a:effectLst/>
                        </a:rPr>
                        <a:t>microscope</a:t>
                      </a:r>
                      <a:endParaRPr lang="en-US" sz="1600" dirty="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Forge</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3"/>
                  </a:ext>
                </a:extLst>
              </a:tr>
              <a:tr h="271669">
                <a:tc>
                  <a:txBody>
                    <a:bodyPr/>
                    <a:lstStyle/>
                    <a:p>
                      <a:pPr marL="0" marR="0">
                        <a:spcBef>
                          <a:spcPts val="0"/>
                        </a:spcBef>
                        <a:spcAft>
                          <a:spcPts val="0"/>
                        </a:spcAft>
                      </a:pPr>
                      <a:r>
                        <a:rPr lang="en-US" sz="1800">
                          <a:effectLst/>
                        </a:rPr>
                        <a:t>Chemist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Dial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Prescription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Forgery</a:t>
                      </a:r>
                      <a:endParaRPr lang="en-US" sz="1600">
                        <a:effectLst/>
                        <a:latin typeface="Calibri"/>
                        <a:ea typeface="Calibri"/>
                        <a:cs typeface="Times New Roman"/>
                      </a:endParaRPr>
                    </a:p>
                  </a:txBody>
                  <a:tcPr marL="68117" marR="68117" marT="0" marB="0"/>
                </a:tc>
                <a:extLst>
                  <a:ext uri="{0D108BD9-81ED-4DB2-BD59-A6C34878D82A}">
                    <a16:rowId xmlns:a16="http://schemas.microsoft.com/office/drawing/2014/main" val="10014"/>
                  </a:ext>
                </a:extLst>
              </a:tr>
              <a:tr h="271669">
                <a:tc>
                  <a:txBody>
                    <a:bodyPr/>
                    <a:lstStyle/>
                    <a:p>
                      <a:pPr marL="0" marR="0">
                        <a:spcBef>
                          <a:spcPts val="0"/>
                        </a:spcBef>
                        <a:spcAft>
                          <a:spcPts val="0"/>
                        </a:spcAft>
                      </a:pPr>
                      <a:r>
                        <a:rPr lang="en-US" sz="1800">
                          <a:effectLst/>
                        </a:rPr>
                        <a:t>Ethics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Channel</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Contagious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Balance inquiry </a:t>
                      </a:r>
                      <a:endParaRPr lang="en-US" sz="1600" dirty="0">
                        <a:effectLst/>
                        <a:latin typeface="Calibri"/>
                        <a:ea typeface="Calibri"/>
                        <a:cs typeface="Times New Roman"/>
                      </a:endParaRPr>
                    </a:p>
                  </a:txBody>
                  <a:tcPr marL="68117" marR="68117" marT="0" marB="0"/>
                </a:tc>
                <a:extLst>
                  <a:ext uri="{0D108BD9-81ED-4DB2-BD59-A6C34878D82A}">
                    <a16:rowId xmlns:a16="http://schemas.microsoft.com/office/drawing/2014/main" val="10015"/>
                  </a:ext>
                </a:extLst>
              </a:tr>
              <a:tr h="365760">
                <a:tc>
                  <a:txBody>
                    <a:bodyPr/>
                    <a:lstStyle/>
                    <a:p>
                      <a:pPr marL="0" marR="0">
                        <a:spcBef>
                          <a:spcPts val="0"/>
                        </a:spcBef>
                        <a:spcAft>
                          <a:spcPts val="0"/>
                        </a:spcAft>
                      </a:pPr>
                      <a:r>
                        <a:rPr lang="en-US" sz="1800">
                          <a:effectLst/>
                        </a:rPr>
                        <a:t>Code of conduct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Eject</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Lab test /results</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Personal Identification Number (PIN)</a:t>
                      </a:r>
                      <a:endParaRPr lang="en-US" sz="1600" dirty="0">
                        <a:effectLst/>
                        <a:latin typeface="Calibri"/>
                        <a:ea typeface="Calibri"/>
                        <a:cs typeface="Times New Roman"/>
                      </a:endParaRPr>
                    </a:p>
                  </a:txBody>
                  <a:tcPr marL="68117" marR="68117" marT="0" marB="0"/>
                </a:tc>
                <a:extLst>
                  <a:ext uri="{0D108BD9-81ED-4DB2-BD59-A6C34878D82A}">
                    <a16:rowId xmlns:a16="http://schemas.microsoft.com/office/drawing/2014/main" val="10016"/>
                  </a:ext>
                </a:extLst>
              </a:tr>
              <a:tr h="543339">
                <a:tc>
                  <a:txBody>
                    <a:bodyPr/>
                    <a:lstStyle/>
                    <a:p>
                      <a:pPr marL="0" marR="0">
                        <a:spcBef>
                          <a:spcPts val="0"/>
                        </a:spcBef>
                        <a:spcAft>
                          <a:spcPts val="0"/>
                        </a:spcAft>
                      </a:pPr>
                      <a:r>
                        <a:rPr lang="en-US" sz="1800">
                          <a:effectLst/>
                        </a:rPr>
                        <a:t>Illustrate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Deck</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Vaccine</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Automated Teller Machine(ATM)</a:t>
                      </a:r>
                      <a:endParaRPr lang="en-US" sz="1600" dirty="0">
                        <a:effectLst/>
                        <a:latin typeface="Calibri"/>
                        <a:ea typeface="Calibri"/>
                        <a:cs typeface="Times New Roman"/>
                      </a:endParaRPr>
                    </a:p>
                  </a:txBody>
                  <a:tcPr marL="68117" marR="68117" marT="0" marB="0"/>
                </a:tc>
                <a:extLst>
                  <a:ext uri="{0D108BD9-81ED-4DB2-BD59-A6C34878D82A}">
                    <a16:rowId xmlns:a16="http://schemas.microsoft.com/office/drawing/2014/main" val="10017"/>
                  </a:ext>
                </a:extLst>
              </a:tr>
              <a:tr h="271669">
                <a:tc>
                  <a:txBody>
                    <a:bodyPr/>
                    <a:lstStyle/>
                    <a:p>
                      <a:pPr marL="0" marR="0">
                        <a:spcBef>
                          <a:spcPts val="0"/>
                        </a:spcBef>
                        <a:spcAft>
                          <a:spcPts val="0"/>
                        </a:spcAft>
                      </a:pPr>
                      <a:r>
                        <a:rPr lang="en-US" sz="1800">
                          <a:effectLst/>
                        </a:rPr>
                        <a:t>Explain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Cursor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Inoculate</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Overdraft </a:t>
                      </a:r>
                      <a:endParaRPr lang="en-US" sz="1600" dirty="0">
                        <a:effectLst/>
                        <a:latin typeface="Calibri"/>
                        <a:ea typeface="Calibri"/>
                        <a:cs typeface="Times New Roman"/>
                      </a:endParaRPr>
                    </a:p>
                  </a:txBody>
                  <a:tcPr marL="68117" marR="68117" marT="0" marB="0"/>
                </a:tc>
                <a:extLst>
                  <a:ext uri="{0D108BD9-81ED-4DB2-BD59-A6C34878D82A}">
                    <a16:rowId xmlns:a16="http://schemas.microsoft.com/office/drawing/2014/main" val="10018"/>
                  </a:ext>
                </a:extLst>
              </a:tr>
              <a:tr h="271669">
                <a:tc>
                  <a:txBody>
                    <a:bodyPr/>
                    <a:lstStyle/>
                    <a:p>
                      <a:pPr marL="0" marR="0">
                        <a:spcBef>
                          <a:spcPts val="0"/>
                        </a:spcBef>
                        <a:spcAft>
                          <a:spcPts val="0"/>
                        </a:spcAft>
                      </a:pPr>
                      <a:r>
                        <a:rPr lang="en-US" sz="1800">
                          <a:effectLst/>
                        </a:rPr>
                        <a:t>Counselor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pPr>
                      <a:r>
                        <a:rPr lang="en-US" sz="1800">
                          <a:effectLst/>
                        </a:rPr>
                        <a:t>Lap top </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a:effectLst/>
                        </a:rPr>
                        <a:t>Airspace/base/pork</a:t>
                      </a:r>
                      <a:endParaRPr lang="en-US" sz="1600">
                        <a:effectLst/>
                        <a:latin typeface="Calibri"/>
                        <a:ea typeface="Calibri"/>
                        <a:cs typeface="Times New Roman"/>
                      </a:endParaRPr>
                    </a:p>
                  </a:txBody>
                  <a:tcPr marL="68117" marR="68117" marT="0" marB="0"/>
                </a:tc>
                <a:tc>
                  <a:txBody>
                    <a:bodyPr/>
                    <a:lstStyle/>
                    <a:p>
                      <a:pPr marL="0" marR="0">
                        <a:spcBef>
                          <a:spcPts val="0"/>
                        </a:spcBef>
                        <a:spcAft>
                          <a:spcPts val="0"/>
                        </a:spcAft>
                        <a:tabLst>
                          <a:tab pos="914400" algn="l"/>
                        </a:tabLst>
                      </a:pPr>
                      <a:r>
                        <a:rPr lang="en-US" sz="1800" dirty="0">
                          <a:effectLst/>
                        </a:rPr>
                        <a:t>Banking hall </a:t>
                      </a:r>
                      <a:endParaRPr lang="en-US" sz="1600" dirty="0">
                        <a:effectLst/>
                        <a:latin typeface="Calibri"/>
                        <a:ea typeface="Calibri"/>
                        <a:cs typeface="Times New Roman"/>
                      </a:endParaRPr>
                    </a:p>
                  </a:txBody>
                  <a:tcPr marL="68117" marR="68117" marT="0" marB="0"/>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9190894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72150209"/>
              </p:ext>
            </p:extLst>
          </p:nvPr>
        </p:nvGraphicFramePr>
        <p:xfrm>
          <a:off x="1752600" y="304802"/>
          <a:ext cx="8458200" cy="6411880"/>
        </p:xfrm>
        <a:graphic>
          <a:graphicData uri="http://schemas.openxmlformats.org/drawingml/2006/table">
            <a:tbl>
              <a:tblPr firstRow="1" firstCol="1" bandRow="1">
                <a:tableStyleId>{5940675A-B579-460E-94D1-54222C63F5DA}</a:tableStyleId>
              </a:tblPr>
              <a:tblGrid>
                <a:gridCol w="2168769">
                  <a:extLst>
                    <a:ext uri="{9D8B030D-6E8A-4147-A177-3AD203B41FA5}">
                      <a16:colId xmlns:a16="http://schemas.microsoft.com/office/drawing/2014/main" val="20000"/>
                    </a:ext>
                  </a:extLst>
                </a:gridCol>
                <a:gridCol w="1662723">
                  <a:extLst>
                    <a:ext uri="{9D8B030D-6E8A-4147-A177-3AD203B41FA5}">
                      <a16:colId xmlns:a16="http://schemas.microsoft.com/office/drawing/2014/main" val="20001"/>
                    </a:ext>
                  </a:extLst>
                </a:gridCol>
                <a:gridCol w="2493108">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568036">
                <a:tc>
                  <a:txBody>
                    <a:bodyPr/>
                    <a:lstStyle/>
                    <a:p>
                      <a:pPr marL="0" marR="0">
                        <a:spcBef>
                          <a:spcPts val="0"/>
                        </a:spcBef>
                        <a:spcAft>
                          <a:spcPts val="0"/>
                        </a:spcAft>
                      </a:pPr>
                      <a:r>
                        <a:rPr lang="en-US" sz="2400" dirty="0">
                          <a:effectLst/>
                        </a:rPr>
                        <a:t>Charter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a:effectLst/>
                        </a:rPr>
                        <a:t>Show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Passport</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Check book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68036">
                <a:tc>
                  <a:txBody>
                    <a:bodyPr/>
                    <a:lstStyle/>
                    <a:p>
                      <a:pPr marL="0" marR="0">
                        <a:spcBef>
                          <a:spcPts val="0"/>
                        </a:spcBef>
                        <a:spcAft>
                          <a:spcPts val="0"/>
                        </a:spcAft>
                      </a:pPr>
                      <a:r>
                        <a:rPr lang="en-US" sz="2400" dirty="0">
                          <a:effectLst/>
                        </a:rPr>
                        <a:t>Sextant</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a:effectLst/>
                        </a:rPr>
                        <a:t>Exhibitions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Cocktail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Credit card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68036">
                <a:tc>
                  <a:txBody>
                    <a:bodyPr/>
                    <a:lstStyle/>
                    <a:p>
                      <a:pPr marL="0" marR="0">
                        <a:spcBef>
                          <a:spcPts val="0"/>
                        </a:spcBef>
                        <a:spcAft>
                          <a:spcPts val="0"/>
                        </a:spcAft>
                      </a:pPr>
                      <a:r>
                        <a:rPr lang="en-US" sz="2400" dirty="0">
                          <a:effectLst/>
                        </a:rPr>
                        <a:t>Cruise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dirty="0">
                          <a:effectLst/>
                        </a:rPr>
                        <a:t>Arena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Cabin</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Account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68036">
                <a:tc>
                  <a:txBody>
                    <a:bodyPr/>
                    <a:lstStyle/>
                    <a:p>
                      <a:pPr marL="0" marR="0">
                        <a:spcBef>
                          <a:spcPts val="0"/>
                        </a:spcBef>
                        <a:spcAft>
                          <a:spcPts val="0"/>
                        </a:spcAft>
                      </a:pPr>
                      <a:r>
                        <a:rPr lang="en-US" sz="2400" dirty="0">
                          <a:effectLst/>
                        </a:rPr>
                        <a:t>Entertainment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dirty="0">
                          <a:effectLst/>
                        </a:rPr>
                        <a:t>Acrobats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Museum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Banking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68036">
                <a:tc>
                  <a:txBody>
                    <a:bodyPr/>
                    <a:lstStyle/>
                    <a:p>
                      <a:pPr marL="0" marR="0">
                        <a:spcBef>
                          <a:spcPts val="0"/>
                        </a:spcBef>
                        <a:spcAft>
                          <a:spcPts val="0"/>
                        </a:spcAft>
                      </a:pPr>
                      <a:r>
                        <a:rPr lang="en-US" sz="2400">
                          <a:effectLst/>
                        </a:rPr>
                        <a:t>Video</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dirty="0">
                          <a:effectLst/>
                        </a:rPr>
                        <a:t>Grade cattle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Jumbo jet</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Bank manager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68036">
                <a:tc>
                  <a:txBody>
                    <a:bodyPr/>
                    <a:lstStyle/>
                    <a:p>
                      <a:pPr marL="0" marR="0">
                        <a:spcBef>
                          <a:spcPts val="0"/>
                        </a:spcBef>
                        <a:spcAft>
                          <a:spcPts val="0"/>
                        </a:spcAft>
                      </a:pPr>
                      <a:r>
                        <a:rPr lang="en-US" sz="2400">
                          <a:effectLst/>
                        </a:rPr>
                        <a:t>Stereo</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dirty="0">
                          <a:effectLst/>
                        </a:rPr>
                        <a:t>Restaurant </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Flight</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Deposit slip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568036">
                <a:tc>
                  <a:txBody>
                    <a:bodyPr/>
                    <a:lstStyle/>
                    <a:p>
                      <a:pPr marL="0" marR="0">
                        <a:spcBef>
                          <a:spcPts val="0"/>
                        </a:spcBef>
                        <a:spcAft>
                          <a:spcPts val="0"/>
                        </a:spcAft>
                      </a:pPr>
                      <a:r>
                        <a:rPr lang="en-US" sz="2400">
                          <a:effectLst/>
                        </a:rPr>
                        <a:t>TV/VCR/DVD/CD</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dirty="0">
                          <a:effectLst/>
                        </a:rPr>
                        <a:t>Breed</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Helicopter</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Credit /debit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568036">
                <a:tc>
                  <a:txBody>
                    <a:bodyPr/>
                    <a:lstStyle/>
                    <a:p>
                      <a:pPr marL="0" marR="0">
                        <a:spcBef>
                          <a:spcPts val="0"/>
                        </a:spcBef>
                        <a:spcAft>
                          <a:spcPts val="0"/>
                        </a:spcAft>
                      </a:pPr>
                      <a:r>
                        <a:rPr lang="en-US" sz="2400">
                          <a:effectLst/>
                        </a:rPr>
                        <a:t>Screen</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a:effectLst/>
                        </a:rPr>
                        <a:t>Parade</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Cargo plane</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Bounce</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568036">
                <a:tc>
                  <a:txBody>
                    <a:bodyPr/>
                    <a:lstStyle/>
                    <a:p>
                      <a:pPr marL="0" marR="0">
                        <a:spcBef>
                          <a:spcPts val="0"/>
                        </a:spcBef>
                        <a:spcAft>
                          <a:spcPts val="0"/>
                        </a:spcAft>
                      </a:pPr>
                      <a:r>
                        <a:rPr lang="en-US" sz="2400">
                          <a:effectLst/>
                        </a:rPr>
                        <a:t>Disc jockery (DJ)</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a:effectLst/>
                        </a:rPr>
                        <a:t>Display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Control tower</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Teller</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1136072">
                <a:tc>
                  <a:txBody>
                    <a:bodyPr/>
                    <a:lstStyle/>
                    <a:p>
                      <a:pPr marL="0" marR="0">
                        <a:spcBef>
                          <a:spcPts val="0"/>
                        </a:spcBef>
                        <a:spcAft>
                          <a:spcPts val="0"/>
                        </a:spcAft>
                      </a:pPr>
                      <a:r>
                        <a:rPr lang="en-US" sz="2400">
                          <a:effectLst/>
                        </a:rPr>
                        <a:t>Rewind </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400">
                          <a:effectLst/>
                        </a:rPr>
                        <a:t>Winners</a:t>
                      </a:r>
                      <a:endParaRPr lang="en-US" sz="20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Air hostess/</a:t>
                      </a:r>
                      <a:endParaRPr lang="en-US" sz="2000" dirty="0">
                        <a:effectLst/>
                      </a:endParaRPr>
                    </a:p>
                    <a:p>
                      <a:pPr marL="0" marR="0">
                        <a:spcBef>
                          <a:spcPts val="0"/>
                        </a:spcBef>
                        <a:spcAft>
                          <a:spcPts val="0"/>
                        </a:spcAft>
                        <a:tabLst>
                          <a:tab pos="914400" algn="l"/>
                        </a:tabLst>
                      </a:pPr>
                      <a:r>
                        <a:rPr lang="en-US" sz="2400" dirty="0">
                          <a:effectLst/>
                        </a:rPr>
                        <a:t>attendant</a:t>
                      </a:r>
                      <a:endParaRPr lang="en-US" sz="20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Key in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543730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91238919"/>
              </p:ext>
            </p:extLst>
          </p:nvPr>
        </p:nvGraphicFramePr>
        <p:xfrm>
          <a:off x="1752602" y="381006"/>
          <a:ext cx="8610599" cy="6172200"/>
        </p:xfrm>
        <a:graphic>
          <a:graphicData uri="http://schemas.openxmlformats.org/drawingml/2006/table">
            <a:tbl>
              <a:tblPr firstRow="1" firstCol="1" bandRow="1">
                <a:tableStyleId>{5940675A-B579-460E-94D1-54222C63F5DA}</a:tableStyleId>
              </a:tblPr>
              <a:tblGrid>
                <a:gridCol w="1933398">
                  <a:extLst>
                    <a:ext uri="{9D8B030D-6E8A-4147-A177-3AD203B41FA5}">
                      <a16:colId xmlns:a16="http://schemas.microsoft.com/office/drawing/2014/main" val="20000"/>
                    </a:ext>
                  </a:extLst>
                </a:gridCol>
                <a:gridCol w="2192514">
                  <a:extLst>
                    <a:ext uri="{9D8B030D-6E8A-4147-A177-3AD203B41FA5}">
                      <a16:colId xmlns:a16="http://schemas.microsoft.com/office/drawing/2014/main" val="20001"/>
                    </a:ext>
                  </a:extLst>
                </a:gridCol>
                <a:gridCol w="2541323">
                  <a:extLst>
                    <a:ext uri="{9D8B030D-6E8A-4147-A177-3AD203B41FA5}">
                      <a16:colId xmlns:a16="http://schemas.microsoft.com/office/drawing/2014/main" val="20002"/>
                    </a:ext>
                  </a:extLst>
                </a:gridCol>
                <a:gridCol w="1943364">
                  <a:extLst>
                    <a:ext uri="{9D8B030D-6E8A-4147-A177-3AD203B41FA5}">
                      <a16:colId xmlns:a16="http://schemas.microsoft.com/office/drawing/2014/main" val="20003"/>
                    </a:ext>
                  </a:extLst>
                </a:gridCol>
              </a:tblGrid>
              <a:tr h="411480">
                <a:tc>
                  <a:txBody>
                    <a:bodyPr/>
                    <a:lstStyle/>
                    <a:p>
                      <a:pPr marL="0" marR="0">
                        <a:spcBef>
                          <a:spcPts val="0"/>
                        </a:spcBef>
                        <a:spcAft>
                          <a:spcPts val="0"/>
                        </a:spcAft>
                      </a:pPr>
                      <a:r>
                        <a:rPr lang="en-US" sz="2000" dirty="0">
                          <a:effectLst/>
                        </a:rPr>
                        <a:t>Generous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Delinquent</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Code of conduct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Convict</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1480">
                <a:tc>
                  <a:txBody>
                    <a:bodyPr/>
                    <a:lstStyle/>
                    <a:p>
                      <a:pPr marL="0" marR="0">
                        <a:spcBef>
                          <a:spcPts val="0"/>
                        </a:spcBef>
                        <a:spcAft>
                          <a:spcPts val="0"/>
                        </a:spcAft>
                      </a:pPr>
                      <a:r>
                        <a:rPr lang="en-US" sz="2000" dirty="0">
                          <a:effectLst/>
                        </a:rPr>
                        <a:t>Honesty</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Irresponsible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Guest of honour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Suspect</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11480">
                <a:tc>
                  <a:txBody>
                    <a:bodyPr/>
                    <a:lstStyle/>
                    <a:p>
                      <a:pPr marL="0" marR="0">
                        <a:spcBef>
                          <a:spcPts val="0"/>
                        </a:spcBef>
                        <a:spcAft>
                          <a:spcPts val="0"/>
                        </a:spcAft>
                      </a:pPr>
                      <a:r>
                        <a:rPr lang="en-US" sz="2000">
                          <a:effectLst/>
                        </a:rPr>
                        <a:t>Kindness</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Responsible</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Resolution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Defence lawyer</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11480">
                <a:tc>
                  <a:txBody>
                    <a:bodyPr/>
                    <a:lstStyle/>
                    <a:p>
                      <a:pPr marL="0" marR="0">
                        <a:spcBef>
                          <a:spcPts val="0"/>
                        </a:spcBef>
                        <a:spcAft>
                          <a:spcPts val="0"/>
                        </a:spcAft>
                      </a:pPr>
                      <a:r>
                        <a:rPr lang="en-US" sz="2000">
                          <a:effectLst/>
                        </a:rPr>
                        <a:t>Love for others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Employer</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Agenda</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Platform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11480">
                <a:tc>
                  <a:txBody>
                    <a:bodyPr/>
                    <a:lstStyle/>
                    <a:p>
                      <a:pPr marL="0" marR="0">
                        <a:spcBef>
                          <a:spcPts val="0"/>
                        </a:spcBef>
                        <a:spcAft>
                          <a:spcPts val="0"/>
                        </a:spcAft>
                      </a:pPr>
                      <a:r>
                        <a:rPr lang="en-US" sz="2000">
                          <a:effectLst/>
                        </a:rPr>
                        <a:t>Goodness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Shoe shine</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Fundraise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Floats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11480">
                <a:tc>
                  <a:txBody>
                    <a:bodyPr/>
                    <a:lstStyle/>
                    <a:p>
                      <a:pPr marL="0" marR="0">
                        <a:spcBef>
                          <a:spcPts val="0"/>
                        </a:spcBef>
                        <a:spcAft>
                          <a:spcPts val="0"/>
                        </a:spcAft>
                      </a:pPr>
                      <a:r>
                        <a:rPr lang="en-US" sz="2000">
                          <a:effectLst/>
                        </a:rPr>
                        <a:t>Chastity</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Domestic</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AOB</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Dinghy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11480">
                <a:tc>
                  <a:txBody>
                    <a:bodyPr/>
                    <a:lstStyle/>
                    <a:p>
                      <a:pPr marL="0" marR="0">
                        <a:spcBef>
                          <a:spcPts val="0"/>
                        </a:spcBef>
                        <a:spcAft>
                          <a:spcPts val="0"/>
                        </a:spcAft>
                      </a:pPr>
                      <a:r>
                        <a:rPr lang="en-US" sz="2000">
                          <a:effectLst/>
                        </a:rPr>
                        <a:t>Morality</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Child </a:t>
                      </a:r>
                      <a:r>
                        <a:rPr lang="en-US" sz="2000" dirty="0" err="1">
                          <a:effectLst/>
                        </a:rPr>
                        <a:t>labour</a:t>
                      </a:r>
                      <a:r>
                        <a:rPr lang="en-US" sz="2000" dirty="0">
                          <a:effectLst/>
                        </a:rPr>
                        <a:t>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Matters arising</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Coxswain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11480">
                <a:tc>
                  <a:txBody>
                    <a:bodyPr/>
                    <a:lstStyle/>
                    <a:p>
                      <a:pPr marL="0" marR="0">
                        <a:spcBef>
                          <a:spcPts val="0"/>
                        </a:spcBef>
                        <a:spcAft>
                          <a:spcPts val="0"/>
                        </a:spcAft>
                      </a:pPr>
                      <a:r>
                        <a:rPr lang="en-US" sz="2000">
                          <a:effectLst/>
                        </a:rPr>
                        <a:t>Self control</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House help</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Court of law</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Canoe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11480">
                <a:tc>
                  <a:txBody>
                    <a:bodyPr/>
                    <a:lstStyle/>
                    <a:p>
                      <a:pPr marL="0" marR="0">
                        <a:spcBef>
                          <a:spcPts val="0"/>
                        </a:spcBef>
                        <a:spcAft>
                          <a:spcPts val="0"/>
                        </a:spcAft>
                      </a:pPr>
                      <a:r>
                        <a:rPr lang="en-US" sz="2000">
                          <a:effectLst/>
                        </a:rPr>
                        <a:t>Obedience</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Duty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Laws</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Propel</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411480">
                <a:tc>
                  <a:txBody>
                    <a:bodyPr/>
                    <a:lstStyle/>
                    <a:p>
                      <a:pPr marL="0" marR="0">
                        <a:spcBef>
                          <a:spcPts val="0"/>
                        </a:spcBef>
                        <a:spcAft>
                          <a:spcPts val="0"/>
                        </a:spcAft>
                      </a:pPr>
                      <a:r>
                        <a:rPr lang="en-US" sz="2000">
                          <a:effectLst/>
                        </a:rPr>
                        <a:t>Respect(ful)</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Leisure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Lawyer</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Rudder</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411480">
                <a:tc>
                  <a:txBody>
                    <a:bodyPr/>
                    <a:lstStyle/>
                    <a:p>
                      <a:pPr marL="0" marR="0">
                        <a:spcBef>
                          <a:spcPts val="0"/>
                        </a:spcBef>
                        <a:spcAft>
                          <a:spcPts val="0"/>
                        </a:spcAft>
                      </a:pPr>
                      <a:r>
                        <a:rPr lang="en-US" sz="2000">
                          <a:effectLst/>
                        </a:rPr>
                        <a:t>Forgiveness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Border</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Magistrate</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Anchor</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411480">
                <a:tc>
                  <a:txBody>
                    <a:bodyPr/>
                    <a:lstStyle/>
                    <a:p>
                      <a:pPr marL="0" marR="0">
                        <a:spcBef>
                          <a:spcPts val="0"/>
                        </a:spcBef>
                        <a:spcAft>
                          <a:spcPts val="0"/>
                        </a:spcAft>
                      </a:pPr>
                      <a:r>
                        <a:rPr lang="en-US" sz="2000">
                          <a:effectLst/>
                        </a:rPr>
                        <a:t>Politeness</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Co-operation</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Judge</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Sterner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411480">
                <a:tc>
                  <a:txBody>
                    <a:bodyPr/>
                    <a:lstStyle/>
                    <a:p>
                      <a:pPr marL="0" marR="0">
                        <a:spcBef>
                          <a:spcPts val="0"/>
                        </a:spcBef>
                        <a:spcAft>
                          <a:spcPts val="0"/>
                        </a:spcAft>
                      </a:pPr>
                      <a:r>
                        <a:rPr lang="en-US" sz="2000">
                          <a:effectLst/>
                        </a:rPr>
                        <a:t>Truth</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Export</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Chief justice</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Cargo ship</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411480">
                <a:tc>
                  <a:txBody>
                    <a:bodyPr/>
                    <a:lstStyle/>
                    <a:p>
                      <a:pPr marL="0" marR="0">
                        <a:spcBef>
                          <a:spcPts val="0"/>
                        </a:spcBef>
                        <a:spcAft>
                          <a:spcPts val="0"/>
                        </a:spcAft>
                      </a:pPr>
                      <a:r>
                        <a:rPr lang="en-US" sz="2000">
                          <a:effectLst/>
                        </a:rPr>
                        <a:t>Career</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Import</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Charges</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Sea farer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411480">
                <a:tc>
                  <a:txBody>
                    <a:bodyPr/>
                    <a:lstStyle/>
                    <a:p>
                      <a:pPr marL="0" marR="0">
                        <a:spcBef>
                          <a:spcPts val="0"/>
                        </a:spcBef>
                        <a:spcAft>
                          <a:spcPts val="0"/>
                        </a:spcAft>
                      </a:pPr>
                      <a:r>
                        <a:rPr lang="en-US" sz="2000">
                          <a:effectLst/>
                        </a:rPr>
                        <a:t>Interview</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International</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Offences</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Course</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bl>
          </a:graphicData>
        </a:graphic>
      </p:graphicFrame>
      <p:sp>
        <p:nvSpPr>
          <p:cNvPr id="3" name="Rectangle 1"/>
          <p:cNvSpPr>
            <a:spLocks noChangeArrowheads="1"/>
          </p:cNvSpPr>
          <p:nvPr/>
        </p:nvSpPr>
        <p:spPr bwMode="auto">
          <a:xfrm>
            <a:off x="5056306" y="-32266"/>
            <a:ext cx="1774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tabLst>
                <a:tab pos="914400" algn="l"/>
              </a:tabLst>
            </a:pPr>
            <a:r>
              <a:rPr lang="en-US" dirty="0">
                <a:solidFill>
                  <a:srgbClr val="FFFF00"/>
                </a:solidFill>
                <a:latin typeface="Arial" pitchFamily="34" charset="0"/>
                <a:ea typeface="Calibri" pitchFamily="34" charset="0"/>
                <a:cs typeface="Arial" pitchFamily="34" charset="0"/>
              </a:rPr>
              <a:t>   </a:t>
            </a:r>
            <a:r>
              <a:rPr lang="en-US" sz="1600" u="sng" dirty="0">
                <a:solidFill>
                  <a:schemeClr val="accent6">
                    <a:lumMod val="50000"/>
                  </a:schemeClr>
                </a:solidFill>
                <a:latin typeface="Elephant" pitchFamily="18" charset="0"/>
                <a:ea typeface="Calibri" pitchFamily="34" charset="0"/>
                <a:cs typeface="Arial" pitchFamily="34" charset="0"/>
              </a:rPr>
              <a:t>STD EIGHT</a:t>
            </a:r>
            <a:endParaRPr lang="en-US" sz="2400" dirty="0">
              <a:solidFill>
                <a:schemeClr val="accent6">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204715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81001"/>
            <a:ext cx="9144000" cy="6186309"/>
          </a:xfrm>
          <a:prstGeom prst="rect">
            <a:avLst/>
          </a:prstGeom>
        </p:spPr>
        <p:txBody>
          <a:bodyPr wrap="square">
            <a:spAutoFit/>
          </a:bodyPr>
          <a:lstStyle/>
          <a:p>
            <a:r>
              <a:rPr lang="en-US" sz="3600" b="1" u="sng" dirty="0">
                <a:solidFill>
                  <a:schemeClr val="accent6">
                    <a:lumMod val="50000"/>
                  </a:schemeClr>
                </a:solidFill>
              </a:rPr>
              <a:t>INTERJECTION/EXCLAMATION (!) </a:t>
            </a:r>
            <a:endParaRPr lang="en-US" sz="3600" b="1" dirty="0">
              <a:solidFill>
                <a:schemeClr val="accent6">
                  <a:lumMod val="50000"/>
                </a:schemeClr>
              </a:solidFill>
            </a:endParaRPr>
          </a:p>
          <a:p>
            <a:pPr marL="457200" indent="-457200">
              <a:buFont typeface="Wingdings" pitchFamily="2" charset="2"/>
              <a:buChar char="v"/>
            </a:pPr>
            <a:r>
              <a:rPr lang="en-US" sz="3200" dirty="0"/>
              <a:t> </a:t>
            </a:r>
            <a:r>
              <a:rPr lang="en-US" sz="3600" dirty="0"/>
              <a:t>Used to indicate or express strong feelings, commands or warning e.g.</a:t>
            </a:r>
          </a:p>
          <a:p>
            <a:pPr marL="1371600" lvl="2" indent="-457200">
              <a:buFont typeface="Arial" pitchFamily="34" charset="0"/>
              <a:buChar char="•"/>
            </a:pPr>
            <a:r>
              <a:rPr lang="en-US" sz="3600" dirty="0"/>
              <a:t>How lovely!</a:t>
            </a:r>
          </a:p>
          <a:p>
            <a:pPr marL="1371600" lvl="2" indent="-457200">
              <a:buFont typeface="Arial" pitchFamily="34" charset="0"/>
              <a:buChar char="•"/>
            </a:pPr>
            <a:r>
              <a:rPr lang="en-US" sz="3600" dirty="0"/>
              <a:t>The way the wind blow! </a:t>
            </a:r>
          </a:p>
          <a:p>
            <a:pPr marL="1371600" lvl="2" indent="-457200">
              <a:buFont typeface="Arial" pitchFamily="34" charset="0"/>
              <a:buChar char="•"/>
            </a:pPr>
            <a:r>
              <a:rPr lang="en-US" sz="3600" dirty="0"/>
              <a:t>Stop it!</a:t>
            </a:r>
          </a:p>
          <a:p>
            <a:pPr marL="1371600" lvl="2" indent="-457200">
              <a:buFont typeface="Arial" pitchFamily="34" charset="0"/>
              <a:buChar char="•"/>
            </a:pPr>
            <a:r>
              <a:rPr lang="en-US" sz="3600" dirty="0" err="1"/>
              <a:t>Ooops</a:t>
            </a:r>
            <a:r>
              <a:rPr lang="en-US" sz="3600" dirty="0"/>
              <a:t>!</a:t>
            </a:r>
          </a:p>
          <a:p>
            <a:pPr marL="1371600" lvl="2" indent="-457200">
              <a:buFont typeface="Arial" pitchFamily="34" charset="0"/>
              <a:buChar char="•"/>
            </a:pPr>
            <a:r>
              <a:rPr lang="en-US" sz="3600" dirty="0"/>
              <a:t>The way the wind blows!</a:t>
            </a:r>
          </a:p>
          <a:p>
            <a:pPr marL="1371600" lvl="2" indent="-457200">
              <a:buFont typeface="Arial" pitchFamily="34" charset="0"/>
              <a:buChar char="•"/>
            </a:pPr>
            <a:r>
              <a:rPr lang="en-US" sz="3600" dirty="0"/>
              <a:t>Are you for real!</a:t>
            </a:r>
          </a:p>
          <a:p>
            <a:pPr marL="1371600" lvl="2" indent="-457200">
              <a:buFont typeface="Arial" pitchFamily="34" charset="0"/>
              <a:buChar char="•"/>
            </a:pPr>
            <a:r>
              <a:rPr lang="en-US" sz="3600" dirty="0"/>
              <a:t>What the heck are you talking about!</a:t>
            </a:r>
          </a:p>
          <a:p>
            <a:pPr lvl="2"/>
            <a:endParaRPr lang="en-US" dirty="0"/>
          </a:p>
          <a:p>
            <a:r>
              <a:rPr lang="en-US" dirty="0"/>
              <a:t> </a:t>
            </a:r>
          </a:p>
        </p:txBody>
      </p:sp>
    </p:spTree>
    <p:extLst>
      <p:ext uri="{BB962C8B-B14F-4D97-AF65-F5344CB8AC3E}">
        <p14:creationId xmlns:p14="http://schemas.microsoft.com/office/powerpoint/2010/main" val="28392144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1070948"/>
              </p:ext>
            </p:extLst>
          </p:nvPr>
        </p:nvGraphicFramePr>
        <p:xfrm>
          <a:off x="1752601" y="152400"/>
          <a:ext cx="8534399" cy="6248400"/>
        </p:xfrm>
        <a:graphic>
          <a:graphicData uri="http://schemas.openxmlformats.org/drawingml/2006/table">
            <a:tbl>
              <a:tblPr firstRow="1" firstCol="1" bandRow="1">
                <a:tableStyleId>{5940675A-B579-460E-94D1-54222C63F5DA}</a:tableStyleId>
              </a:tblPr>
              <a:tblGrid>
                <a:gridCol w="1916289">
                  <a:extLst>
                    <a:ext uri="{9D8B030D-6E8A-4147-A177-3AD203B41FA5}">
                      <a16:colId xmlns:a16="http://schemas.microsoft.com/office/drawing/2014/main" val="20000"/>
                    </a:ext>
                  </a:extLst>
                </a:gridCol>
                <a:gridCol w="2173111">
                  <a:extLst>
                    <a:ext uri="{9D8B030D-6E8A-4147-A177-3AD203B41FA5}">
                      <a16:colId xmlns:a16="http://schemas.microsoft.com/office/drawing/2014/main" val="20001"/>
                    </a:ext>
                  </a:extLst>
                </a:gridCol>
                <a:gridCol w="2518833">
                  <a:extLst>
                    <a:ext uri="{9D8B030D-6E8A-4147-A177-3AD203B41FA5}">
                      <a16:colId xmlns:a16="http://schemas.microsoft.com/office/drawing/2014/main" val="20002"/>
                    </a:ext>
                  </a:extLst>
                </a:gridCol>
                <a:gridCol w="1926166">
                  <a:extLst>
                    <a:ext uri="{9D8B030D-6E8A-4147-A177-3AD203B41FA5}">
                      <a16:colId xmlns:a16="http://schemas.microsoft.com/office/drawing/2014/main" val="20003"/>
                    </a:ext>
                  </a:extLst>
                </a:gridCol>
              </a:tblGrid>
              <a:tr h="260350">
                <a:tc>
                  <a:txBody>
                    <a:bodyPr/>
                    <a:lstStyle/>
                    <a:p>
                      <a:pPr marL="0" marR="0">
                        <a:spcBef>
                          <a:spcPts val="0"/>
                        </a:spcBef>
                        <a:spcAft>
                          <a:spcPts val="0"/>
                        </a:spcAft>
                      </a:pPr>
                      <a:r>
                        <a:rPr lang="en-US" sz="1600" dirty="0">
                          <a:effectLst/>
                        </a:rPr>
                        <a:t>Application</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Passport</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Plaintive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Call at a port</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0"/>
                  </a:ext>
                </a:extLst>
              </a:tr>
              <a:tr h="260350">
                <a:tc>
                  <a:txBody>
                    <a:bodyPr/>
                    <a:lstStyle/>
                    <a:p>
                      <a:pPr marL="0" marR="0">
                        <a:spcBef>
                          <a:spcPts val="0"/>
                        </a:spcBef>
                        <a:spcAft>
                          <a:spcPts val="0"/>
                        </a:spcAft>
                      </a:pPr>
                      <a:r>
                        <a:rPr lang="en-US" sz="1600" dirty="0">
                          <a:effectLst/>
                        </a:rPr>
                        <a:t>Curriculum vitae</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Visa</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Respondent</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Put anchor</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1"/>
                  </a:ext>
                </a:extLst>
              </a:tr>
              <a:tr h="260350">
                <a:tc>
                  <a:txBody>
                    <a:bodyPr/>
                    <a:lstStyle/>
                    <a:p>
                      <a:pPr marL="0" marR="0">
                        <a:spcBef>
                          <a:spcPts val="0"/>
                        </a:spcBef>
                        <a:spcAft>
                          <a:spcPts val="0"/>
                        </a:spcAft>
                      </a:pPr>
                      <a:r>
                        <a:rPr lang="en-US" sz="1600" dirty="0">
                          <a:effectLst/>
                        </a:rPr>
                        <a:t>Industry</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Customs</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Accused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Ply a route</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2"/>
                  </a:ext>
                </a:extLst>
              </a:tr>
              <a:tr h="260350">
                <a:tc>
                  <a:txBody>
                    <a:bodyPr/>
                    <a:lstStyle/>
                    <a:p>
                      <a:pPr marL="0" marR="0">
                        <a:spcBef>
                          <a:spcPts val="0"/>
                        </a:spcBef>
                        <a:spcAft>
                          <a:spcPts val="0"/>
                        </a:spcAft>
                      </a:pPr>
                      <a:r>
                        <a:rPr lang="en-US" sz="1600" dirty="0">
                          <a:effectLst/>
                        </a:rPr>
                        <a:t>Formal</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Immigration</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Witness</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Schedule</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3"/>
                  </a:ext>
                </a:extLst>
              </a:tr>
              <a:tr h="260350">
                <a:tc>
                  <a:txBody>
                    <a:bodyPr/>
                    <a:lstStyle/>
                    <a:p>
                      <a:pPr marL="0" marR="0">
                        <a:spcBef>
                          <a:spcPts val="0"/>
                        </a:spcBef>
                        <a:spcAft>
                          <a:spcPts val="0"/>
                        </a:spcAft>
                      </a:pPr>
                      <a:r>
                        <a:rPr lang="en-US" sz="1600">
                          <a:effectLst/>
                        </a:rPr>
                        <a:t>Informal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Strengthen</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Evidence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Tugged</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4"/>
                  </a:ext>
                </a:extLst>
              </a:tr>
              <a:tr h="260350">
                <a:tc>
                  <a:txBody>
                    <a:bodyPr/>
                    <a:lstStyle/>
                    <a:p>
                      <a:pPr marL="0" marR="0">
                        <a:spcBef>
                          <a:spcPts val="0"/>
                        </a:spcBef>
                        <a:spcAft>
                          <a:spcPts val="0"/>
                        </a:spcAft>
                      </a:pPr>
                      <a:r>
                        <a:rPr lang="en-US" sz="1600" dirty="0">
                          <a:effectLst/>
                        </a:rPr>
                        <a:t>Applicant</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Relationship </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Arbitrator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Cruise</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5"/>
                  </a:ext>
                </a:extLst>
              </a:tr>
              <a:tr h="260350">
                <a:tc>
                  <a:txBody>
                    <a:bodyPr/>
                    <a:lstStyle/>
                    <a:p>
                      <a:pPr marL="0" marR="0">
                        <a:spcBef>
                          <a:spcPts val="0"/>
                        </a:spcBef>
                        <a:spcAft>
                          <a:spcPts val="0"/>
                        </a:spcAft>
                      </a:pPr>
                      <a:r>
                        <a:rPr lang="en-US" sz="1600">
                          <a:effectLst/>
                        </a:rPr>
                        <a:t>Heroin</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Common market</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Advocate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Passenger ships</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6"/>
                  </a:ext>
                </a:extLst>
              </a:tr>
              <a:tr h="260350">
                <a:tc>
                  <a:txBody>
                    <a:bodyPr/>
                    <a:lstStyle/>
                    <a:p>
                      <a:pPr marL="0" marR="0">
                        <a:spcBef>
                          <a:spcPts val="0"/>
                        </a:spcBef>
                        <a:spcAft>
                          <a:spcPts val="0"/>
                        </a:spcAft>
                      </a:pPr>
                      <a:r>
                        <a:rPr lang="en-US" sz="1600">
                          <a:effectLst/>
                        </a:rPr>
                        <a:t>Cocaine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Local/regional trade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Circumstantial/direct</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Oil tankers</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7"/>
                  </a:ext>
                </a:extLst>
              </a:tr>
              <a:tr h="260350">
                <a:tc>
                  <a:txBody>
                    <a:bodyPr/>
                    <a:lstStyle/>
                    <a:p>
                      <a:pPr marL="0" marR="0">
                        <a:spcBef>
                          <a:spcPts val="0"/>
                        </a:spcBef>
                        <a:spcAft>
                          <a:spcPts val="0"/>
                        </a:spcAft>
                      </a:pPr>
                      <a:r>
                        <a:rPr lang="en-US" sz="1600">
                          <a:effectLst/>
                        </a:rPr>
                        <a:t>Hallucinations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Shopkeeper</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A.G</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Marine</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8"/>
                  </a:ext>
                </a:extLst>
              </a:tr>
              <a:tr h="260350">
                <a:tc>
                  <a:txBody>
                    <a:bodyPr/>
                    <a:lstStyle/>
                    <a:p>
                      <a:pPr marL="0" marR="0">
                        <a:spcBef>
                          <a:spcPts val="0"/>
                        </a:spcBef>
                        <a:spcAft>
                          <a:spcPts val="0"/>
                        </a:spcAft>
                      </a:pPr>
                      <a:r>
                        <a:rPr lang="en-US" sz="1600">
                          <a:effectLst/>
                        </a:rPr>
                        <a:t>Dependence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Profit</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Solicitor general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Maritime </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09"/>
                  </a:ext>
                </a:extLst>
              </a:tr>
              <a:tr h="260350">
                <a:tc>
                  <a:txBody>
                    <a:bodyPr/>
                    <a:lstStyle/>
                    <a:p>
                      <a:pPr marL="0" marR="0">
                        <a:spcBef>
                          <a:spcPts val="0"/>
                        </a:spcBef>
                        <a:spcAft>
                          <a:spcPts val="0"/>
                        </a:spcAft>
                      </a:pPr>
                      <a:r>
                        <a:rPr lang="en-US" sz="1600">
                          <a:effectLst/>
                        </a:rPr>
                        <a:t>Withdrawal</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Demand</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Guilty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Stern</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0"/>
                  </a:ext>
                </a:extLst>
              </a:tr>
              <a:tr h="260350">
                <a:tc>
                  <a:txBody>
                    <a:bodyPr/>
                    <a:lstStyle/>
                    <a:p>
                      <a:pPr marL="0" marR="0">
                        <a:spcBef>
                          <a:spcPts val="0"/>
                        </a:spcBef>
                        <a:spcAft>
                          <a:spcPts val="0"/>
                        </a:spcAft>
                      </a:pPr>
                      <a:r>
                        <a:rPr lang="en-US" sz="1600">
                          <a:effectLst/>
                        </a:rPr>
                        <a:t>Addiction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Bargain</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Guilty of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Keel</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1"/>
                  </a:ext>
                </a:extLst>
              </a:tr>
              <a:tr h="260350">
                <a:tc>
                  <a:txBody>
                    <a:bodyPr/>
                    <a:lstStyle/>
                    <a:p>
                      <a:pPr marL="0" marR="0">
                        <a:spcBef>
                          <a:spcPts val="0"/>
                        </a:spcBef>
                        <a:spcAft>
                          <a:spcPts val="0"/>
                        </a:spcAft>
                      </a:pPr>
                      <a:r>
                        <a:rPr lang="en-US" sz="1600">
                          <a:effectLst/>
                        </a:rPr>
                        <a:t>Drug trafficker</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Grocery</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Innocent</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Birth</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2"/>
                  </a:ext>
                </a:extLst>
              </a:tr>
              <a:tr h="260350">
                <a:tc>
                  <a:txBody>
                    <a:bodyPr/>
                    <a:lstStyle/>
                    <a:p>
                      <a:pPr marL="0" marR="0">
                        <a:spcBef>
                          <a:spcPts val="0"/>
                        </a:spcBef>
                        <a:spcAft>
                          <a:spcPts val="0"/>
                        </a:spcAft>
                      </a:pPr>
                      <a:r>
                        <a:rPr lang="en-US" sz="1600">
                          <a:effectLst/>
                        </a:rPr>
                        <a:t>Decision making</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Green grocer</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Cross examine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Life jacket</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3"/>
                  </a:ext>
                </a:extLst>
              </a:tr>
              <a:tr h="260350">
                <a:tc>
                  <a:txBody>
                    <a:bodyPr/>
                    <a:lstStyle/>
                    <a:p>
                      <a:pPr marL="0" marR="0">
                        <a:spcBef>
                          <a:spcPts val="0"/>
                        </a:spcBef>
                        <a:spcAft>
                          <a:spcPts val="0"/>
                        </a:spcAft>
                      </a:pPr>
                      <a:r>
                        <a:rPr lang="en-US" sz="1600">
                          <a:effectLst/>
                        </a:rPr>
                        <a:t>Critical thinking</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Fair price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Sentenced</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Set sail</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4"/>
                  </a:ext>
                </a:extLst>
              </a:tr>
              <a:tr h="260350">
                <a:tc>
                  <a:txBody>
                    <a:bodyPr/>
                    <a:lstStyle/>
                    <a:p>
                      <a:pPr marL="0" marR="0">
                        <a:spcBef>
                          <a:spcPts val="0"/>
                        </a:spcBef>
                        <a:spcAft>
                          <a:spcPts val="0"/>
                        </a:spcAft>
                      </a:pPr>
                      <a:r>
                        <a:rPr lang="en-US" sz="1600">
                          <a:effectLst/>
                        </a:rPr>
                        <a:t>Self-esteem</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Weighing scales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Jail term</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Streamship</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5"/>
                  </a:ext>
                </a:extLst>
              </a:tr>
              <a:tr h="260350">
                <a:tc>
                  <a:txBody>
                    <a:bodyPr/>
                    <a:lstStyle/>
                    <a:p>
                      <a:pPr marL="0" marR="0">
                        <a:spcBef>
                          <a:spcPts val="0"/>
                        </a:spcBef>
                        <a:spcAft>
                          <a:spcPts val="0"/>
                        </a:spcAft>
                      </a:pPr>
                      <a:r>
                        <a:rPr lang="en-US" sz="1600">
                          <a:effectLst/>
                        </a:rPr>
                        <a:t>Assertiveness</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Cheap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Drop charges</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Immune </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6"/>
                  </a:ext>
                </a:extLst>
              </a:tr>
              <a:tr h="260350">
                <a:tc>
                  <a:txBody>
                    <a:bodyPr/>
                    <a:lstStyle/>
                    <a:p>
                      <a:pPr marL="0" marR="0">
                        <a:spcBef>
                          <a:spcPts val="0"/>
                        </a:spcBef>
                        <a:spcAft>
                          <a:spcPts val="0"/>
                        </a:spcAft>
                      </a:pPr>
                      <a:r>
                        <a:rPr lang="en-US" sz="1600">
                          <a:effectLst/>
                        </a:rPr>
                        <a:t>Problem solving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Expensive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Withdraw case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Immunity</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7"/>
                  </a:ext>
                </a:extLst>
              </a:tr>
              <a:tr h="260350">
                <a:tc>
                  <a:txBody>
                    <a:bodyPr/>
                    <a:lstStyle/>
                    <a:p>
                      <a:pPr marL="0" marR="0">
                        <a:spcBef>
                          <a:spcPts val="0"/>
                        </a:spcBef>
                        <a:spcAft>
                          <a:spcPts val="0"/>
                        </a:spcAft>
                      </a:pPr>
                      <a:r>
                        <a:rPr lang="en-US" sz="1600">
                          <a:effectLst/>
                        </a:rPr>
                        <a:t>Conflict resolution</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Cash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400" dirty="0">
                          <a:effectLst/>
                        </a:rPr>
                        <a:t>Appeal against a sentence</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Deficiency </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8"/>
                  </a:ext>
                </a:extLst>
              </a:tr>
              <a:tr h="260350">
                <a:tc>
                  <a:txBody>
                    <a:bodyPr/>
                    <a:lstStyle/>
                    <a:p>
                      <a:pPr marL="0" marR="0">
                        <a:spcBef>
                          <a:spcPts val="0"/>
                        </a:spcBef>
                        <a:spcAft>
                          <a:spcPts val="0"/>
                        </a:spcAft>
                      </a:pPr>
                      <a:r>
                        <a:rPr lang="en-US" sz="1600">
                          <a:effectLst/>
                        </a:rPr>
                        <a:t>Creative thinking</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Credit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Capital offence</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Syndrome</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19"/>
                  </a:ext>
                </a:extLst>
              </a:tr>
              <a:tr h="260350">
                <a:tc>
                  <a:txBody>
                    <a:bodyPr/>
                    <a:lstStyle/>
                    <a:p>
                      <a:pPr marL="0" marR="0">
                        <a:spcBef>
                          <a:spcPts val="0"/>
                        </a:spcBef>
                        <a:spcAft>
                          <a:spcPts val="0"/>
                        </a:spcAft>
                      </a:pPr>
                      <a:r>
                        <a:rPr lang="en-US" sz="1600">
                          <a:effectLst/>
                        </a:rPr>
                        <a:t>Facial expression</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National anthem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Lose a case</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Acquired</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20"/>
                  </a:ext>
                </a:extLst>
              </a:tr>
              <a:tr h="260350">
                <a:tc>
                  <a:txBody>
                    <a:bodyPr/>
                    <a:lstStyle/>
                    <a:p>
                      <a:pPr marL="0" marR="0">
                        <a:spcBef>
                          <a:spcPts val="0"/>
                        </a:spcBef>
                        <a:spcAft>
                          <a:spcPts val="0"/>
                        </a:spcAft>
                      </a:pPr>
                      <a:r>
                        <a:rPr lang="en-US" sz="1600">
                          <a:effectLst/>
                        </a:rPr>
                        <a:t>Life skills</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Anthems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Gravel</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Antibody</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21"/>
                  </a:ext>
                </a:extLst>
              </a:tr>
              <a:tr h="260350">
                <a:tc>
                  <a:txBody>
                    <a:bodyPr/>
                    <a:lstStyle/>
                    <a:p>
                      <a:pPr marL="0" marR="0">
                        <a:spcBef>
                          <a:spcPts val="0"/>
                        </a:spcBef>
                        <a:spcAft>
                          <a:spcPts val="0"/>
                        </a:spcAft>
                      </a:pPr>
                      <a:r>
                        <a:rPr lang="en-US" sz="1600">
                          <a:effectLst/>
                        </a:rPr>
                        <a:t>Plantation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pPr>
                      <a:r>
                        <a:rPr lang="en-US" sz="1600">
                          <a:effectLst/>
                        </a:rPr>
                        <a:t>Short put </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Hear a case</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a:effectLst/>
                        </a:rPr>
                        <a:t>Cells</a:t>
                      </a:r>
                      <a:endParaRPr lang="en-US" sz="1100">
                        <a:effectLst/>
                        <a:latin typeface="Calibri"/>
                        <a:ea typeface="Calibri"/>
                        <a:cs typeface="Times New Roman"/>
                      </a:endParaRPr>
                    </a:p>
                  </a:txBody>
                  <a:tcPr marL="65278" marR="65278" marT="0" marB="0"/>
                </a:tc>
                <a:extLst>
                  <a:ext uri="{0D108BD9-81ED-4DB2-BD59-A6C34878D82A}">
                    <a16:rowId xmlns:a16="http://schemas.microsoft.com/office/drawing/2014/main" val="10022"/>
                  </a:ext>
                </a:extLst>
              </a:tr>
              <a:tr h="260350">
                <a:tc>
                  <a:txBody>
                    <a:bodyPr/>
                    <a:lstStyle/>
                    <a:p>
                      <a:pPr marL="0" marR="0">
                        <a:spcBef>
                          <a:spcPts val="0"/>
                        </a:spcBef>
                        <a:spcAft>
                          <a:spcPts val="0"/>
                        </a:spcAft>
                      </a:pPr>
                      <a:r>
                        <a:rPr lang="en-US" sz="1600">
                          <a:effectLst/>
                        </a:rPr>
                        <a:t>Wages</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pPr>
                      <a:r>
                        <a:rPr lang="en-US" sz="1600">
                          <a:effectLst/>
                        </a:rPr>
                        <a:t>Hammer throw</a:t>
                      </a:r>
                      <a:endParaRPr lang="en-US" sz="110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Case file</a:t>
                      </a:r>
                      <a:endParaRPr lang="en-US" sz="1100" dirty="0">
                        <a:effectLst/>
                        <a:latin typeface="Calibri"/>
                        <a:ea typeface="Calibri"/>
                        <a:cs typeface="Times New Roman"/>
                      </a:endParaRPr>
                    </a:p>
                  </a:txBody>
                  <a:tcPr marL="65278" marR="65278" marT="0" marB="0"/>
                </a:tc>
                <a:tc>
                  <a:txBody>
                    <a:bodyPr/>
                    <a:lstStyle/>
                    <a:p>
                      <a:pPr marL="0" marR="0">
                        <a:spcBef>
                          <a:spcPts val="0"/>
                        </a:spcBef>
                        <a:spcAft>
                          <a:spcPts val="0"/>
                        </a:spcAft>
                        <a:tabLst>
                          <a:tab pos="914400" algn="l"/>
                        </a:tabLst>
                      </a:pPr>
                      <a:r>
                        <a:rPr lang="en-US" sz="1600" dirty="0">
                          <a:effectLst/>
                        </a:rPr>
                        <a:t>Sputum </a:t>
                      </a:r>
                      <a:endParaRPr lang="en-US" sz="1100" dirty="0">
                        <a:effectLst/>
                        <a:latin typeface="Calibri"/>
                        <a:ea typeface="Calibri"/>
                        <a:cs typeface="Times New Roman"/>
                      </a:endParaRPr>
                    </a:p>
                  </a:txBody>
                  <a:tcPr marL="65278" marR="65278" marT="0" marB="0"/>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16637307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5233743"/>
              </p:ext>
            </p:extLst>
          </p:nvPr>
        </p:nvGraphicFramePr>
        <p:xfrm>
          <a:off x="1905000" y="137160"/>
          <a:ext cx="8534400" cy="6644640"/>
        </p:xfrm>
        <a:graphic>
          <a:graphicData uri="http://schemas.openxmlformats.org/drawingml/2006/table">
            <a:tbl>
              <a:tblPr firstRow="1" firstCol="1" bandRow="1">
                <a:tableStyleId>{5940675A-B579-460E-94D1-54222C63F5DA}</a:tableStyleId>
              </a:tblPr>
              <a:tblGrid>
                <a:gridCol w="1793732">
                  <a:extLst>
                    <a:ext uri="{9D8B030D-6E8A-4147-A177-3AD203B41FA5}">
                      <a16:colId xmlns:a16="http://schemas.microsoft.com/office/drawing/2014/main" val="20000"/>
                    </a:ext>
                  </a:extLst>
                </a:gridCol>
                <a:gridCol w="2213353">
                  <a:extLst>
                    <a:ext uri="{9D8B030D-6E8A-4147-A177-3AD203B41FA5}">
                      <a16:colId xmlns:a16="http://schemas.microsoft.com/office/drawing/2014/main" val="20001"/>
                    </a:ext>
                  </a:extLst>
                </a:gridCol>
                <a:gridCol w="2565478">
                  <a:extLst>
                    <a:ext uri="{9D8B030D-6E8A-4147-A177-3AD203B41FA5}">
                      <a16:colId xmlns:a16="http://schemas.microsoft.com/office/drawing/2014/main" val="20002"/>
                    </a:ext>
                  </a:extLst>
                </a:gridCol>
                <a:gridCol w="1961837">
                  <a:extLst>
                    <a:ext uri="{9D8B030D-6E8A-4147-A177-3AD203B41FA5}">
                      <a16:colId xmlns:a16="http://schemas.microsoft.com/office/drawing/2014/main" val="20003"/>
                    </a:ext>
                  </a:extLst>
                </a:gridCol>
              </a:tblGrid>
              <a:tr h="304800">
                <a:tc>
                  <a:txBody>
                    <a:bodyPr/>
                    <a:lstStyle/>
                    <a:p>
                      <a:pPr marL="0" marR="0">
                        <a:spcBef>
                          <a:spcPts val="0"/>
                        </a:spcBef>
                        <a:spcAft>
                          <a:spcPts val="0"/>
                        </a:spcAft>
                      </a:pPr>
                      <a:r>
                        <a:rPr lang="en-US" sz="2000" dirty="0">
                          <a:effectLst/>
                        </a:rPr>
                        <a:t>Exploitation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Javelin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Litigation</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Waste</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4800">
                <a:tc>
                  <a:txBody>
                    <a:bodyPr/>
                    <a:lstStyle/>
                    <a:p>
                      <a:pPr marL="0" marR="0">
                        <a:spcBef>
                          <a:spcPts val="0"/>
                        </a:spcBef>
                        <a:spcAft>
                          <a:spcPts val="0"/>
                        </a:spcAft>
                        <a:tabLst>
                          <a:tab pos="914400" algn="l"/>
                        </a:tabLst>
                      </a:pPr>
                      <a:r>
                        <a:rPr lang="en-US" sz="2000" dirty="0">
                          <a:effectLst/>
                        </a:rPr>
                        <a:t>Harmful</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Gymnasium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Court proceedings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Ulcer</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04800">
                <a:tc>
                  <a:txBody>
                    <a:bodyPr/>
                    <a:lstStyle/>
                    <a:p>
                      <a:pPr marL="0" marR="0">
                        <a:spcBef>
                          <a:spcPts val="0"/>
                        </a:spcBef>
                        <a:spcAft>
                          <a:spcPts val="0"/>
                        </a:spcAft>
                        <a:tabLst>
                          <a:tab pos="914400" algn="l"/>
                        </a:tabLst>
                      </a:pPr>
                      <a:r>
                        <a:rPr lang="en-US" sz="2000" dirty="0">
                          <a:effectLst/>
                        </a:rPr>
                        <a:t>Recreation</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Marathon</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Make a ruling</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1800">
                          <a:effectLst/>
                        </a:rPr>
                        <a:t>Contaminated blood</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04800">
                <a:tc>
                  <a:txBody>
                    <a:bodyPr/>
                    <a:lstStyle/>
                    <a:p>
                      <a:pPr marL="0" marR="0">
                        <a:spcBef>
                          <a:spcPts val="0"/>
                        </a:spcBef>
                        <a:spcAft>
                          <a:spcPts val="0"/>
                        </a:spcAft>
                        <a:tabLst>
                          <a:tab pos="914400" algn="l"/>
                        </a:tabLst>
                      </a:pPr>
                      <a:r>
                        <a:rPr lang="en-US" sz="2000" dirty="0">
                          <a:effectLst/>
                        </a:rPr>
                        <a:t>Overcoat</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Fans</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Record a statement</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Abstinence</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04800">
                <a:tc>
                  <a:txBody>
                    <a:bodyPr/>
                    <a:lstStyle/>
                    <a:p>
                      <a:pPr marL="0" marR="0">
                        <a:spcBef>
                          <a:spcPts val="0"/>
                        </a:spcBef>
                        <a:spcAft>
                          <a:spcPts val="0"/>
                        </a:spcAft>
                        <a:tabLst>
                          <a:tab pos="914400" algn="l"/>
                        </a:tabLst>
                      </a:pPr>
                      <a:r>
                        <a:rPr lang="en-US" sz="2000">
                          <a:effectLst/>
                        </a:rPr>
                        <a:t>Gloves</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Association</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Decide inform of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Risk behaviour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04800">
                <a:tc>
                  <a:txBody>
                    <a:bodyPr/>
                    <a:lstStyle/>
                    <a:p>
                      <a:pPr marL="0" marR="0">
                        <a:spcBef>
                          <a:spcPts val="0"/>
                        </a:spcBef>
                        <a:spcAft>
                          <a:spcPts val="0"/>
                        </a:spcAft>
                        <a:tabLst>
                          <a:tab pos="914400" algn="l"/>
                        </a:tabLst>
                      </a:pPr>
                      <a:r>
                        <a:rPr lang="en-US" sz="2000">
                          <a:effectLst/>
                        </a:rPr>
                        <a:t>Helmet</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Clubs/societies</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Outcome of a case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Intravenous fluids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04800">
                <a:tc>
                  <a:txBody>
                    <a:bodyPr/>
                    <a:lstStyle/>
                    <a:p>
                      <a:pPr marL="0" marR="0">
                        <a:spcBef>
                          <a:spcPts val="0"/>
                        </a:spcBef>
                        <a:spcAft>
                          <a:spcPts val="0"/>
                        </a:spcAft>
                        <a:tabLst>
                          <a:tab pos="914400" algn="l"/>
                        </a:tabLst>
                      </a:pPr>
                      <a:r>
                        <a:rPr lang="en-US" sz="2000">
                          <a:effectLst/>
                        </a:rPr>
                        <a:t>Fatigue</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Patron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Judgment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Premarital sex</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04800">
                <a:tc>
                  <a:txBody>
                    <a:bodyPr/>
                    <a:lstStyle/>
                    <a:p>
                      <a:pPr marL="0" marR="0">
                        <a:spcBef>
                          <a:spcPts val="0"/>
                        </a:spcBef>
                        <a:spcAft>
                          <a:spcPts val="0"/>
                        </a:spcAft>
                        <a:tabLst>
                          <a:tab pos="914400" algn="l"/>
                        </a:tabLst>
                      </a:pPr>
                      <a:r>
                        <a:rPr lang="en-US" sz="2000">
                          <a:effectLst/>
                        </a:rPr>
                        <a:t>Protective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Organizing secretary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 ruling</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Fax</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04800">
                <a:tc>
                  <a:txBody>
                    <a:bodyPr/>
                    <a:lstStyle/>
                    <a:p>
                      <a:pPr marL="0" marR="0">
                        <a:spcBef>
                          <a:spcPts val="0"/>
                        </a:spcBef>
                        <a:spcAft>
                          <a:spcPts val="0"/>
                        </a:spcAft>
                        <a:tabLst>
                          <a:tab pos="914400" algn="l"/>
                        </a:tabLst>
                      </a:pPr>
                      <a:r>
                        <a:rPr lang="en-US" sz="2000">
                          <a:effectLst/>
                        </a:rPr>
                        <a:t>Gumboots</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Fee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Imprisonment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E-mail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04800">
                <a:tc>
                  <a:txBody>
                    <a:bodyPr/>
                    <a:lstStyle/>
                    <a:p>
                      <a:pPr marL="0" marR="0">
                        <a:spcBef>
                          <a:spcPts val="0"/>
                        </a:spcBef>
                        <a:spcAft>
                          <a:spcPts val="0"/>
                        </a:spcAft>
                      </a:pPr>
                      <a:r>
                        <a:rPr lang="en-US" sz="2000">
                          <a:effectLst/>
                        </a:rPr>
                        <a:t>Internet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Address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Judiciary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Printer</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304800">
                <a:tc>
                  <a:txBody>
                    <a:bodyPr/>
                    <a:lstStyle/>
                    <a:p>
                      <a:pPr marL="0" marR="0">
                        <a:spcBef>
                          <a:spcPts val="0"/>
                        </a:spcBef>
                        <a:spcAft>
                          <a:spcPts val="0"/>
                        </a:spcAft>
                      </a:pPr>
                      <a:r>
                        <a:rPr lang="en-US" sz="2000">
                          <a:effectLst/>
                        </a:rPr>
                        <a:t>Dial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Skype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Executive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Keyboard</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304800">
                <a:tc>
                  <a:txBody>
                    <a:bodyPr/>
                    <a:lstStyle/>
                    <a:p>
                      <a:pPr marL="0" marR="0">
                        <a:spcBef>
                          <a:spcPts val="0"/>
                        </a:spcBef>
                        <a:spcAft>
                          <a:spcPts val="0"/>
                        </a:spcAft>
                      </a:pPr>
                      <a:r>
                        <a:rPr lang="en-US" sz="2000">
                          <a:effectLst/>
                        </a:rPr>
                        <a:t>Software</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Stars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Bill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Mouse</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304800">
                <a:tc>
                  <a:txBody>
                    <a:bodyPr/>
                    <a:lstStyle/>
                    <a:p>
                      <a:pPr marL="0" marR="0">
                        <a:spcBef>
                          <a:spcPts val="0"/>
                        </a:spcBef>
                        <a:spcAft>
                          <a:spcPts val="0"/>
                        </a:spcAft>
                      </a:pPr>
                      <a:r>
                        <a:rPr lang="en-US" sz="2000">
                          <a:effectLst/>
                        </a:rPr>
                        <a:t>Hardware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err="1">
                          <a:effectLst/>
                        </a:rPr>
                        <a:t>Vapour</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Constituency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Memory</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304800">
                <a:tc>
                  <a:txBody>
                    <a:bodyPr/>
                    <a:lstStyle/>
                    <a:p>
                      <a:pPr marL="0" marR="0">
                        <a:spcBef>
                          <a:spcPts val="0"/>
                        </a:spcBef>
                        <a:spcAft>
                          <a:spcPts val="0"/>
                        </a:spcAft>
                      </a:pPr>
                      <a:r>
                        <a:rPr lang="en-US" sz="2000">
                          <a:effectLst/>
                        </a:rPr>
                        <a:t>Website</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Comet</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Councilor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Hard disk</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304800">
                <a:tc>
                  <a:txBody>
                    <a:bodyPr/>
                    <a:lstStyle/>
                    <a:p>
                      <a:pPr marL="0" marR="0">
                        <a:spcBef>
                          <a:spcPts val="0"/>
                        </a:spcBef>
                        <a:spcAft>
                          <a:spcPts val="0"/>
                        </a:spcAft>
                      </a:pPr>
                      <a:r>
                        <a:rPr lang="en-US" sz="2000">
                          <a:effectLst/>
                        </a:rPr>
                        <a:t>Connection</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Astronaut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Sergeant at arms</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Diskette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r h="304800">
                <a:tc>
                  <a:txBody>
                    <a:bodyPr/>
                    <a:lstStyle/>
                    <a:p>
                      <a:pPr marL="0" marR="0">
                        <a:spcBef>
                          <a:spcPts val="0"/>
                        </a:spcBef>
                        <a:spcAft>
                          <a:spcPts val="0"/>
                        </a:spcAft>
                      </a:pPr>
                      <a:r>
                        <a:rPr lang="en-US" sz="2000">
                          <a:effectLst/>
                        </a:rPr>
                        <a:t>Browse</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Oxygen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Opposition</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Load</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5"/>
                  </a:ext>
                </a:extLst>
              </a:tr>
              <a:tr h="304800">
                <a:tc>
                  <a:txBody>
                    <a:bodyPr/>
                    <a:lstStyle/>
                    <a:p>
                      <a:pPr marL="0" marR="0">
                        <a:spcBef>
                          <a:spcPts val="0"/>
                        </a:spcBef>
                        <a:spcAft>
                          <a:spcPts val="0"/>
                        </a:spcAft>
                      </a:pPr>
                      <a:r>
                        <a:rPr lang="en-US" sz="2000">
                          <a:effectLst/>
                        </a:rPr>
                        <a:t>Connection</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Atmosphere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Government</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Command</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16"/>
                  </a:ext>
                </a:extLst>
              </a:tr>
              <a:tr h="304800">
                <a:tc>
                  <a:txBody>
                    <a:bodyPr/>
                    <a:lstStyle/>
                    <a:p>
                      <a:pPr marL="0" marR="0">
                        <a:spcBef>
                          <a:spcPts val="0"/>
                        </a:spcBef>
                        <a:spcAft>
                          <a:spcPts val="0"/>
                        </a:spcAft>
                      </a:pPr>
                      <a:r>
                        <a:rPr lang="en-US" sz="2000">
                          <a:effectLst/>
                        </a:rPr>
                        <a:t>Surf</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Legislative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Governor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Save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7"/>
                  </a:ext>
                </a:extLst>
              </a:tr>
              <a:tr h="304800">
                <a:tc>
                  <a:txBody>
                    <a:bodyPr/>
                    <a:lstStyle/>
                    <a:p>
                      <a:pPr marL="0" marR="0">
                        <a:spcBef>
                          <a:spcPts val="0"/>
                        </a:spcBef>
                        <a:spcAft>
                          <a:spcPts val="0"/>
                        </a:spcAft>
                      </a:pPr>
                      <a:r>
                        <a:rPr lang="en-US" sz="2000">
                          <a:effectLst/>
                        </a:rPr>
                        <a: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a:effectLst/>
                        </a:rPr>
                        <a: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000" dirty="0">
                          <a:effectLst/>
                        </a:rPr>
                        <a:t>Monitor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18"/>
                  </a:ext>
                </a:extLst>
              </a:tr>
            </a:tbl>
          </a:graphicData>
        </a:graphic>
      </p:graphicFrame>
      <p:sp>
        <p:nvSpPr>
          <p:cNvPr id="3" name="Rectangle 1"/>
          <p:cNvSpPr>
            <a:spLocks noChangeArrowheads="1"/>
          </p:cNvSpPr>
          <p:nvPr/>
        </p:nvSpPr>
        <p:spPr bwMode="auto">
          <a:xfrm>
            <a:off x="2803526" y="2025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914400" algn="l"/>
              </a:tabLst>
            </a:pPr>
            <a:endParaRPr lang="en-US">
              <a:latin typeface="Arial" pitchFamily="34" charset="0"/>
              <a:cs typeface="Arial" pitchFamily="34" charset="0"/>
            </a:endParaRPr>
          </a:p>
        </p:txBody>
      </p:sp>
    </p:spTree>
    <p:extLst>
      <p:ext uri="{BB962C8B-B14F-4D97-AF65-F5344CB8AC3E}">
        <p14:creationId xmlns:p14="http://schemas.microsoft.com/office/powerpoint/2010/main" val="12757012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0"/>
            <a:ext cx="8915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62200"/>
            <a:ext cx="8915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1640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52401"/>
            <a:ext cx="8534400" cy="6524863"/>
          </a:xfrm>
          <a:prstGeom prst="rect">
            <a:avLst/>
          </a:prstGeom>
        </p:spPr>
        <p:txBody>
          <a:bodyPr wrap="square">
            <a:spAutoFit/>
          </a:bodyPr>
          <a:lstStyle/>
          <a:p>
            <a:r>
              <a:rPr lang="en-US" sz="2200" b="1" u="sng" dirty="0">
                <a:solidFill>
                  <a:schemeClr val="accent6">
                    <a:lumMod val="50000"/>
                  </a:schemeClr>
                </a:solidFill>
              </a:rPr>
              <a:t>SETTING PATTERNS ON SYNTAX</a:t>
            </a:r>
            <a:endParaRPr lang="en-US" sz="2200" dirty="0">
              <a:solidFill>
                <a:schemeClr val="accent6">
                  <a:lumMod val="50000"/>
                </a:schemeClr>
              </a:solidFill>
            </a:endParaRPr>
          </a:p>
          <a:p>
            <a:r>
              <a:rPr lang="en-US" sz="2200" dirty="0"/>
              <a:t>Objective 4: Correct meaning of underlined parts.</a:t>
            </a:r>
          </a:p>
          <a:p>
            <a:r>
              <a:rPr lang="en-US" sz="2200" dirty="0"/>
              <a:t>(Objective b: Antonyms of underlined words/phrases).</a:t>
            </a:r>
          </a:p>
          <a:p>
            <a:r>
              <a:rPr lang="en-US" sz="2200" dirty="0"/>
              <a:t> </a:t>
            </a:r>
          </a:p>
          <a:p>
            <a:pPr lvl="0"/>
            <a:r>
              <a:rPr lang="en-US" sz="2200" dirty="0"/>
              <a:t>Sylvia </a:t>
            </a:r>
            <a:r>
              <a:rPr lang="en-US" sz="2200" b="1" u="sng" dirty="0"/>
              <a:t>barely</a:t>
            </a:r>
            <a:r>
              <a:rPr lang="en-US" sz="2200" dirty="0"/>
              <a:t> visits her rural home.</a:t>
            </a:r>
          </a:p>
          <a:p>
            <a:r>
              <a:rPr lang="en-US" sz="2200" dirty="0"/>
              <a:t>A. Never		B. </a:t>
            </a:r>
            <a:r>
              <a:rPr lang="en-US" sz="2200" dirty="0" err="1"/>
              <a:t>Oftenly</a:t>
            </a:r>
            <a:r>
              <a:rPr lang="en-US" sz="2200" dirty="0"/>
              <a:t> </a:t>
            </a:r>
          </a:p>
          <a:p>
            <a:r>
              <a:rPr lang="en-US" sz="2200" dirty="0"/>
              <a:t>C. Frequently 		D. Always</a:t>
            </a:r>
          </a:p>
          <a:p>
            <a:r>
              <a:rPr lang="en-US" sz="2200" dirty="0"/>
              <a:t> </a:t>
            </a:r>
          </a:p>
          <a:p>
            <a:pPr lvl="0"/>
            <a:r>
              <a:rPr lang="en-US" sz="2200" dirty="0" err="1"/>
              <a:t>Wawire</a:t>
            </a:r>
            <a:r>
              <a:rPr lang="en-US" sz="2200" dirty="0"/>
              <a:t> </a:t>
            </a:r>
            <a:r>
              <a:rPr lang="en-US" sz="2200" b="1" u="sng" dirty="0"/>
              <a:t>revealed</a:t>
            </a:r>
            <a:r>
              <a:rPr lang="en-US" sz="2200" dirty="0"/>
              <a:t> that he had come up with a solution.</a:t>
            </a:r>
          </a:p>
          <a:p>
            <a:r>
              <a:rPr lang="en-US" sz="2200" dirty="0"/>
              <a:t>A. Concealed 		B. Denied</a:t>
            </a:r>
          </a:p>
          <a:p>
            <a:r>
              <a:rPr lang="en-US" sz="2200" dirty="0"/>
              <a:t>C. Told us 		D. Refused</a:t>
            </a:r>
          </a:p>
          <a:p>
            <a:r>
              <a:rPr lang="en-US" sz="2200" dirty="0"/>
              <a:t> </a:t>
            </a:r>
          </a:p>
          <a:p>
            <a:pPr lvl="0"/>
            <a:r>
              <a:rPr lang="en-US" sz="2200" dirty="0"/>
              <a:t>My friend tells</a:t>
            </a:r>
            <a:r>
              <a:rPr lang="en-US" sz="2200" b="1" u="sng" dirty="0"/>
              <a:t> interesting</a:t>
            </a:r>
            <a:r>
              <a:rPr lang="en-US" sz="2200" dirty="0"/>
              <a:t> stories.</a:t>
            </a:r>
          </a:p>
          <a:p>
            <a:r>
              <a:rPr lang="en-US" sz="2200" dirty="0"/>
              <a:t>A. Funny 		B. Humorous </a:t>
            </a:r>
          </a:p>
          <a:p>
            <a:r>
              <a:rPr lang="en-US" sz="2200" dirty="0"/>
              <a:t>C. Boring		D. Sad</a:t>
            </a:r>
          </a:p>
          <a:p>
            <a:r>
              <a:rPr lang="en-US" sz="2200" dirty="0"/>
              <a:t> </a:t>
            </a:r>
          </a:p>
          <a:p>
            <a:pPr lvl="0"/>
            <a:r>
              <a:rPr lang="en-US" sz="2200" dirty="0"/>
              <a:t>Our new </a:t>
            </a:r>
            <a:r>
              <a:rPr lang="en-US" sz="2200" dirty="0" err="1"/>
              <a:t>neighbour</a:t>
            </a:r>
            <a:r>
              <a:rPr lang="en-US" sz="2200" dirty="0"/>
              <a:t> is very </a:t>
            </a:r>
            <a:r>
              <a:rPr lang="en-US" sz="2200" b="1" u="sng" dirty="0"/>
              <a:t>mean</a:t>
            </a:r>
            <a:r>
              <a:rPr lang="en-US" sz="2200" dirty="0"/>
              <a:t>.</a:t>
            </a:r>
          </a:p>
          <a:p>
            <a:r>
              <a:rPr lang="en-US" sz="2200" dirty="0"/>
              <a:t>A. Unkind 		B. Polite </a:t>
            </a:r>
          </a:p>
          <a:p>
            <a:r>
              <a:rPr lang="en-US" sz="2200" dirty="0"/>
              <a:t>C. Generous 		D. Harsh </a:t>
            </a:r>
          </a:p>
        </p:txBody>
      </p:sp>
    </p:spTree>
    <p:extLst>
      <p:ext uri="{BB962C8B-B14F-4D97-AF65-F5344CB8AC3E}">
        <p14:creationId xmlns:p14="http://schemas.microsoft.com/office/powerpoint/2010/main" val="665778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152401"/>
            <a:ext cx="7924800" cy="7109639"/>
          </a:xfrm>
          <a:prstGeom prst="rect">
            <a:avLst/>
          </a:prstGeom>
        </p:spPr>
        <p:txBody>
          <a:bodyPr wrap="square">
            <a:spAutoFit/>
          </a:bodyPr>
          <a:lstStyle/>
          <a:p>
            <a:pPr lvl="0"/>
            <a:r>
              <a:rPr lang="en-US" sz="2400" dirty="0"/>
              <a:t>Some countries are very </a:t>
            </a:r>
            <a:r>
              <a:rPr lang="en-US" sz="2400" b="1" u="sng" dirty="0"/>
              <a:t>sparsely</a:t>
            </a:r>
            <a:r>
              <a:rPr lang="en-US" sz="2400" dirty="0"/>
              <a:t> populated.</a:t>
            </a:r>
          </a:p>
          <a:p>
            <a:r>
              <a:rPr lang="en-US" sz="2400" dirty="0"/>
              <a:t>A. Densely 		B. Highly </a:t>
            </a:r>
          </a:p>
          <a:p>
            <a:r>
              <a:rPr lang="en-US" sz="2400" dirty="0"/>
              <a:t>C. Thinly 		D. Scarcely </a:t>
            </a:r>
          </a:p>
          <a:p>
            <a:r>
              <a:rPr lang="en-US" sz="2400" dirty="0"/>
              <a:t> </a:t>
            </a:r>
          </a:p>
          <a:p>
            <a:pPr lvl="0"/>
            <a:r>
              <a:rPr lang="en-US" sz="2400" dirty="0"/>
              <a:t>The </a:t>
            </a:r>
            <a:r>
              <a:rPr lang="en-US" sz="2400" b="1" u="sng" dirty="0"/>
              <a:t>ascent</a:t>
            </a:r>
            <a:r>
              <a:rPr lang="en-US" sz="2400" dirty="0"/>
              <a:t> of Mount Kenya took the climbers a whole week.</a:t>
            </a:r>
          </a:p>
          <a:p>
            <a:r>
              <a:rPr lang="en-US" sz="2400" dirty="0"/>
              <a:t>A. Sloping		B. Descending</a:t>
            </a:r>
          </a:p>
          <a:p>
            <a:r>
              <a:rPr lang="en-US" sz="2400" dirty="0"/>
              <a:t>C. Descent 		D. Climbing</a:t>
            </a:r>
          </a:p>
          <a:p>
            <a:r>
              <a:rPr lang="en-US" sz="2400" dirty="0"/>
              <a:t> </a:t>
            </a:r>
          </a:p>
          <a:p>
            <a:pPr lvl="0"/>
            <a:r>
              <a:rPr lang="en-US" sz="2400" dirty="0"/>
              <a:t>Fort Jesus is an </a:t>
            </a:r>
            <a:r>
              <a:rPr lang="en-US" sz="2400" b="1" u="sng" dirty="0"/>
              <a:t>ancient</a:t>
            </a:r>
            <a:r>
              <a:rPr lang="en-US" sz="2400" dirty="0"/>
              <a:t> building that attracts thousands of tourists.</a:t>
            </a:r>
          </a:p>
          <a:p>
            <a:r>
              <a:rPr lang="en-US" sz="2400" dirty="0"/>
              <a:t>A. Old 			B. Aged</a:t>
            </a:r>
          </a:p>
          <a:p>
            <a:r>
              <a:rPr lang="en-US" sz="2400" dirty="0"/>
              <a:t>C. Modern 		D. Young</a:t>
            </a:r>
          </a:p>
          <a:p>
            <a:r>
              <a:rPr lang="en-US" sz="2400" dirty="0"/>
              <a:t> </a:t>
            </a:r>
          </a:p>
          <a:p>
            <a:pPr lvl="0"/>
            <a:r>
              <a:rPr lang="en-US" sz="2400" dirty="0"/>
              <a:t>It is </a:t>
            </a:r>
            <a:r>
              <a:rPr lang="en-US" sz="2400" b="1" u="sng" dirty="0"/>
              <a:t>not wise</a:t>
            </a:r>
            <a:r>
              <a:rPr lang="en-US" sz="2400" dirty="0"/>
              <a:t> to play in the classroom when others are learning.</a:t>
            </a:r>
          </a:p>
          <a:p>
            <a:r>
              <a:rPr lang="en-US" sz="2400" dirty="0"/>
              <a:t>A. Sensible 		B. Silly </a:t>
            </a:r>
          </a:p>
          <a:p>
            <a:r>
              <a:rPr lang="en-US" sz="2400" dirty="0"/>
              <a:t>C. Clever		D. Reasonable</a:t>
            </a:r>
          </a:p>
          <a:p>
            <a:r>
              <a:rPr lang="en-US" sz="2400" dirty="0"/>
              <a:t> </a:t>
            </a:r>
          </a:p>
          <a:p>
            <a:pPr lvl="0"/>
            <a:endParaRPr lang="en-US" sz="2400" dirty="0"/>
          </a:p>
        </p:txBody>
      </p:sp>
    </p:spTree>
    <p:extLst>
      <p:ext uri="{BB962C8B-B14F-4D97-AF65-F5344CB8AC3E}">
        <p14:creationId xmlns:p14="http://schemas.microsoft.com/office/powerpoint/2010/main" val="23526846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62681"/>
            <a:ext cx="8686800" cy="6186309"/>
          </a:xfrm>
          <a:prstGeom prst="rect">
            <a:avLst/>
          </a:prstGeom>
        </p:spPr>
        <p:txBody>
          <a:bodyPr wrap="square">
            <a:spAutoFit/>
          </a:bodyPr>
          <a:lstStyle/>
          <a:p>
            <a:pPr lvl="0"/>
            <a:r>
              <a:rPr lang="en-US" sz="2200" dirty="0"/>
              <a:t>My grandmother is </a:t>
            </a:r>
            <a:r>
              <a:rPr lang="en-US" sz="2200" b="1" u="sng" dirty="0"/>
              <a:t>literate</a:t>
            </a:r>
            <a:r>
              <a:rPr lang="en-US" sz="2200" dirty="0"/>
              <a:t>.</a:t>
            </a:r>
          </a:p>
          <a:p>
            <a:r>
              <a:rPr lang="en-US" sz="2200" dirty="0"/>
              <a:t>	A. Reader 		B. Illegal </a:t>
            </a:r>
          </a:p>
          <a:p>
            <a:r>
              <a:rPr lang="en-US" sz="2200" dirty="0"/>
              <a:t>	C. Writer		D. Illiterate</a:t>
            </a:r>
          </a:p>
          <a:p>
            <a:r>
              <a:rPr lang="en-US" sz="2200" dirty="0"/>
              <a:t> </a:t>
            </a:r>
          </a:p>
          <a:p>
            <a:pPr lvl="0"/>
            <a:r>
              <a:rPr lang="en-US" sz="2200" dirty="0"/>
              <a:t>The butchery near our school sells </a:t>
            </a:r>
            <a:r>
              <a:rPr lang="en-US" sz="2200" b="1" u="sng" dirty="0"/>
              <a:t>tender</a:t>
            </a:r>
            <a:r>
              <a:rPr lang="en-US" sz="2200" dirty="0"/>
              <a:t> beef.</a:t>
            </a:r>
          </a:p>
          <a:p>
            <a:r>
              <a:rPr lang="en-US" sz="2200" dirty="0"/>
              <a:t>	A. Tasty 		B. Soft</a:t>
            </a:r>
          </a:p>
          <a:p>
            <a:r>
              <a:rPr lang="en-US" sz="2200" dirty="0"/>
              <a:t>	C. Dry			D. Tough</a:t>
            </a:r>
          </a:p>
          <a:p>
            <a:pPr lvl="0"/>
            <a:r>
              <a:rPr lang="en-US" sz="2200" dirty="0"/>
              <a:t>My father had a </a:t>
            </a:r>
            <a:r>
              <a:rPr lang="en-US" sz="2200" b="1" u="sng" dirty="0"/>
              <a:t>distinguished</a:t>
            </a:r>
            <a:r>
              <a:rPr lang="en-US" sz="2200" dirty="0"/>
              <a:t> career in teaching.</a:t>
            </a:r>
          </a:p>
          <a:p>
            <a:r>
              <a:rPr lang="en-US" sz="2200" dirty="0"/>
              <a:t>	A. Famous 		B. Long </a:t>
            </a:r>
          </a:p>
          <a:p>
            <a:r>
              <a:rPr lang="en-US" sz="2200" dirty="0"/>
              <a:t>	C. Respected		D. Disrespectful</a:t>
            </a:r>
          </a:p>
          <a:p>
            <a:r>
              <a:rPr lang="en-US" sz="2200" dirty="0"/>
              <a:t> </a:t>
            </a:r>
          </a:p>
          <a:p>
            <a:pPr lvl="0"/>
            <a:r>
              <a:rPr lang="en-US" sz="2200" dirty="0"/>
              <a:t>Mrs. </a:t>
            </a:r>
            <a:r>
              <a:rPr lang="en-US" sz="2200" dirty="0" err="1"/>
              <a:t>Arusei</a:t>
            </a:r>
            <a:r>
              <a:rPr lang="en-US" sz="2200" dirty="0"/>
              <a:t> </a:t>
            </a:r>
            <a:r>
              <a:rPr lang="en-US" sz="2200" dirty="0" err="1"/>
              <a:t>Ng’etich</a:t>
            </a:r>
            <a:r>
              <a:rPr lang="en-US" sz="2200" dirty="0"/>
              <a:t> told the class to </a:t>
            </a:r>
            <a:r>
              <a:rPr lang="en-US" sz="2200" b="1" u="sng" dirty="0"/>
              <a:t>get on with </a:t>
            </a:r>
            <a:r>
              <a:rPr lang="en-US" sz="2200" dirty="0"/>
              <a:t>their plans.</a:t>
            </a:r>
          </a:p>
          <a:p>
            <a:r>
              <a:rPr lang="en-US" sz="2200" dirty="0"/>
              <a:t>	A. Progress 		B. Reschedule </a:t>
            </a:r>
          </a:p>
          <a:p>
            <a:r>
              <a:rPr lang="en-US" sz="2200" dirty="0"/>
              <a:t>	C. Stop			D. Post pone</a:t>
            </a:r>
          </a:p>
          <a:p>
            <a:r>
              <a:rPr lang="en-US" sz="2200" dirty="0"/>
              <a:t> </a:t>
            </a:r>
          </a:p>
          <a:p>
            <a:pPr lvl="0"/>
            <a:r>
              <a:rPr lang="en-US" sz="2200" dirty="0"/>
              <a:t>The fire brigade tried to </a:t>
            </a:r>
            <a:r>
              <a:rPr lang="en-US" sz="2200" b="1" u="sng" dirty="0"/>
              <a:t>put out</a:t>
            </a:r>
            <a:r>
              <a:rPr lang="en-US" sz="2200" dirty="0"/>
              <a:t> the fire. </a:t>
            </a:r>
          </a:p>
          <a:p>
            <a:r>
              <a:rPr lang="en-US" sz="2200" dirty="0"/>
              <a:t>	A. Distinguish 		B. Extinguish </a:t>
            </a:r>
          </a:p>
          <a:p>
            <a:r>
              <a:rPr lang="en-US" sz="2200" dirty="0"/>
              <a:t>	C. Stop			D. Ignite </a:t>
            </a:r>
          </a:p>
        </p:txBody>
      </p:sp>
    </p:spTree>
    <p:extLst>
      <p:ext uri="{BB962C8B-B14F-4D97-AF65-F5344CB8AC3E}">
        <p14:creationId xmlns:p14="http://schemas.microsoft.com/office/powerpoint/2010/main" val="42917551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44147"/>
            <a:ext cx="8763000" cy="6001643"/>
          </a:xfrm>
          <a:prstGeom prst="rect">
            <a:avLst/>
          </a:prstGeom>
        </p:spPr>
        <p:txBody>
          <a:bodyPr wrap="square">
            <a:spAutoFit/>
          </a:bodyPr>
          <a:lstStyle/>
          <a:p>
            <a:pPr lvl="0"/>
            <a:r>
              <a:rPr lang="en-US" sz="2400" dirty="0"/>
              <a:t>The farmers </a:t>
            </a:r>
            <a:r>
              <a:rPr lang="en-US" sz="2400" b="1" u="sng" dirty="0"/>
              <a:t>look forward</a:t>
            </a:r>
            <a:r>
              <a:rPr lang="en-US" sz="2400" dirty="0"/>
              <a:t> to some rain next month.</a:t>
            </a:r>
          </a:p>
          <a:p>
            <a:r>
              <a:rPr lang="en-US" sz="2400" dirty="0"/>
              <a:t>	A. Long for 		B. Not ready for</a:t>
            </a:r>
          </a:p>
          <a:p>
            <a:r>
              <a:rPr lang="en-US" sz="2400" dirty="0"/>
              <a:t>	C. Wait for		D. Anxious for</a:t>
            </a:r>
          </a:p>
          <a:p>
            <a:r>
              <a:rPr lang="en-US" sz="2400" dirty="0"/>
              <a:t> </a:t>
            </a:r>
          </a:p>
          <a:p>
            <a:pPr lvl="0"/>
            <a:r>
              <a:rPr lang="en-US" sz="2400" dirty="0"/>
              <a:t>The police officer </a:t>
            </a:r>
            <a:r>
              <a:rPr lang="en-US" sz="2400" b="1" u="sng" dirty="0"/>
              <a:t>picked up</a:t>
            </a:r>
            <a:r>
              <a:rPr lang="en-US" sz="2400" dirty="0"/>
              <a:t> the criminals. </a:t>
            </a:r>
          </a:p>
          <a:p>
            <a:r>
              <a:rPr lang="en-US" sz="2400" dirty="0"/>
              <a:t>	A. Confirmed		B. Discharged</a:t>
            </a:r>
          </a:p>
          <a:p>
            <a:r>
              <a:rPr lang="en-US" sz="2400" dirty="0"/>
              <a:t>	C. Arrested		D. Released</a:t>
            </a:r>
          </a:p>
          <a:p>
            <a:r>
              <a:rPr lang="en-US" sz="2400" dirty="0"/>
              <a:t> </a:t>
            </a:r>
          </a:p>
          <a:p>
            <a:pPr lvl="0"/>
            <a:r>
              <a:rPr lang="en-US" sz="2400" dirty="0"/>
              <a:t>Jared was </a:t>
            </a:r>
            <a:r>
              <a:rPr lang="en-US" sz="2400" b="1" u="sng" dirty="0"/>
              <a:t>punished</a:t>
            </a:r>
            <a:r>
              <a:rPr lang="en-US" sz="2400" dirty="0"/>
              <a:t> for his actions.</a:t>
            </a:r>
          </a:p>
          <a:p>
            <a:r>
              <a:rPr lang="en-US" sz="2400" dirty="0"/>
              <a:t>	A. Rewarded 		B. Ignored</a:t>
            </a:r>
          </a:p>
          <a:p>
            <a:r>
              <a:rPr lang="en-US" sz="2400" dirty="0"/>
              <a:t>	C. Left			D. Forgotten </a:t>
            </a:r>
          </a:p>
          <a:p>
            <a:r>
              <a:rPr lang="en-US" sz="2400" dirty="0"/>
              <a:t> </a:t>
            </a:r>
          </a:p>
          <a:p>
            <a:pPr lvl="0"/>
            <a:r>
              <a:rPr lang="en-US" sz="2400" dirty="0"/>
              <a:t>The existence of famine has made life very </a:t>
            </a:r>
            <a:r>
              <a:rPr lang="en-US" sz="2400" b="1" u="sng" dirty="0"/>
              <a:t>difficult</a:t>
            </a:r>
            <a:r>
              <a:rPr lang="en-US" sz="2400" dirty="0"/>
              <a:t> for many third world countries.</a:t>
            </a:r>
          </a:p>
          <a:p>
            <a:r>
              <a:rPr lang="en-US" sz="2400" dirty="0"/>
              <a:t>	A. easy 		B. hard</a:t>
            </a:r>
          </a:p>
          <a:p>
            <a:r>
              <a:rPr lang="en-US" sz="2400" dirty="0"/>
              <a:t>	C. Glut			D. Harvest</a:t>
            </a:r>
          </a:p>
        </p:txBody>
      </p:sp>
    </p:spTree>
    <p:extLst>
      <p:ext uri="{BB962C8B-B14F-4D97-AF65-F5344CB8AC3E}">
        <p14:creationId xmlns:p14="http://schemas.microsoft.com/office/powerpoint/2010/main" val="30228191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5189"/>
            <a:ext cx="8686800" cy="6370975"/>
          </a:xfrm>
          <a:prstGeom prst="rect">
            <a:avLst/>
          </a:prstGeom>
        </p:spPr>
        <p:txBody>
          <a:bodyPr wrap="square">
            <a:spAutoFit/>
          </a:bodyPr>
          <a:lstStyle/>
          <a:p>
            <a:r>
              <a:rPr lang="en-US" sz="2400" dirty="0"/>
              <a:t> </a:t>
            </a:r>
          </a:p>
          <a:p>
            <a:pPr lvl="0"/>
            <a:r>
              <a:rPr lang="en-US" sz="2400" dirty="0"/>
              <a:t>It is wise to </a:t>
            </a:r>
            <a:r>
              <a:rPr lang="en-US" sz="2400" b="1" u="sng" dirty="0"/>
              <a:t>reveal</a:t>
            </a:r>
            <a:r>
              <a:rPr lang="en-US" sz="2400" dirty="0"/>
              <a:t> the truth.</a:t>
            </a:r>
          </a:p>
          <a:p>
            <a:r>
              <a:rPr lang="en-US" sz="2400" dirty="0"/>
              <a:t>	A. Conceive		B. Conceal</a:t>
            </a:r>
          </a:p>
          <a:p>
            <a:r>
              <a:rPr lang="en-US" sz="2400" dirty="0"/>
              <a:t>	C. Forbid 		D. Destroy</a:t>
            </a:r>
          </a:p>
          <a:p>
            <a:r>
              <a:rPr lang="en-US" sz="2400" dirty="0"/>
              <a:t> </a:t>
            </a:r>
          </a:p>
          <a:p>
            <a:pPr lvl="0"/>
            <a:r>
              <a:rPr lang="en-US" sz="2400" dirty="0"/>
              <a:t>He showed </a:t>
            </a:r>
            <a:r>
              <a:rPr lang="en-US" sz="2400" b="1" u="sng" dirty="0"/>
              <a:t>a lot</a:t>
            </a:r>
            <a:r>
              <a:rPr lang="en-US" sz="2400" dirty="0"/>
              <a:t> of patience at the meeting.</a:t>
            </a:r>
          </a:p>
          <a:p>
            <a:r>
              <a:rPr lang="en-US" sz="2400" dirty="0"/>
              <a:t>	A. little			</a:t>
            </a:r>
            <a:r>
              <a:rPr lang="en-US" sz="2400" dirty="0" err="1"/>
              <a:t>B.many</a:t>
            </a:r>
            <a:endParaRPr lang="en-US" sz="2400" dirty="0"/>
          </a:p>
          <a:p>
            <a:r>
              <a:rPr lang="en-US" sz="2400" dirty="0"/>
              <a:t>	C. a little		D. much </a:t>
            </a:r>
          </a:p>
          <a:p>
            <a:r>
              <a:rPr lang="en-US" sz="2400" dirty="0"/>
              <a:t> </a:t>
            </a:r>
          </a:p>
          <a:p>
            <a:pPr lvl="0"/>
            <a:r>
              <a:rPr lang="en-US" sz="2400" dirty="0"/>
              <a:t>Everything was </a:t>
            </a:r>
            <a:r>
              <a:rPr lang="en-US" sz="2400" b="1" u="sng" dirty="0"/>
              <a:t>fancy</a:t>
            </a:r>
            <a:r>
              <a:rPr lang="en-US" sz="2400" dirty="0"/>
              <a:t>.</a:t>
            </a:r>
          </a:p>
          <a:p>
            <a:r>
              <a:rPr lang="en-US" sz="2400" dirty="0"/>
              <a:t>	A. Plain		B. Printed</a:t>
            </a:r>
          </a:p>
          <a:p>
            <a:r>
              <a:rPr lang="en-US" sz="2400" dirty="0"/>
              <a:t>	C. Flowered		D. White</a:t>
            </a:r>
          </a:p>
          <a:p>
            <a:r>
              <a:rPr lang="en-US" sz="2400" dirty="0"/>
              <a:t> </a:t>
            </a:r>
          </a:p>
          <a:p>
            <a:pPr lvl="0"/>
            <a:r>
              <a:rPr lang="en-US" sz="2400" dirty="0"/>
              <a:t>He found his food </a:t>
            </a:r>
            <a:r>
              <a:rPr lang="en-US" sz="2400" b="1" u="sng" dirty="0"/>
              <a:t>tasteless</a:t>
            </a:r>
            <a:r>
              <a:rPr lang="en-US" sz="2400" dirty="0"/>
              <a:t>.</a:t>
            </a:r>
          </a:p>
          <a:p>
            <a:r>
              <a:rPr lang="en-US" sz="2400" dirty="0"/>
              <a:t>	A. Appetizing 		B. Sweet</a:t>
            </a:r>
          </a:p>
          <a:p>
            <a:r>
              <a:rPr lang="en-US" sz="2400" dirty="0"/>
              <a:t>	C. Tasty		D. Salty</a:t>
            </a:r>
          </a:p>
          <a:p>
            <a:r>
              <a:rPr lang="en-US" sz="2400" dirty="0"/>
              <a:t> </a:t>
            </a:r>
          </a:p>
        </p:txBody>
      </p:sp>
    </p:spTree>
    <p:extLst>
      <p:ext uri="{BB962C8B-B14F-4D97-AF65-F5344CB8AC3E}">
        <p14:creationId xmlns:p14="http://schemas.microsoft.com/office/powerpoint/2010/main" val="9698715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57200"/>
            <a:ext cx="8763000" cy="5909310"/>
          </a:xfrm>
          <a:prstGeom prst="rect">
            <a:avLst/>
          </a:prstGeom>
        </p:spPr>
        <p:txBody>
          <a:bodyPr wrap="square">
            <a:spAutoFit/>
          </a:bodyPr>
          <a:lstStyle/>
          <a:p>
            <a:pPr lvl="0"/>
            <a:r>
              <a:rPr lang="en-US" sz="2400" dirty="0"/>
              <a:t>As a soldier you are </a:t>
            </a:r>
            <a:r>
              <a:rPr lang="en-US" sz="2400" b="1" u="sng" dirty="0"/>
              <a:t>expected</a:t>
            </a:r>
            <a:r>
              <a:rPr lang="en-US" sz="2400" dirty="0"/>
              <a:t> to obey.	</a:t>
            </a:r>
          </a:p>
          <a:p>
            <a:r>
              <a:rPr lang="en-US" sz="2400" dirty="0"/>
              <a:t>	A. Demand		B. Remand</a:t>
            </a:r>
          </a:p>
          <a:p>
            <a:r>
              <a:rPr lang="en-US" sz="2400" dirty="0"/>
              <a:t>	C. Compare 		D. Commanded</a:t>
            </a:r>
          </a:p>
          <a:p>
            <a:r>
              <a:rPr lang="en-US" sz="2400" dirty="0"/>
              <a:t> </a:t>
            </a:r>
          </a:p>
          <a:p>
            <a:pPr lvl="0"/>
            <a:r>
              <a:rPr lang="en-US" sz="2400" dirty="0"/>
              <a:t>She is a </a:t>
            </a:r>
            <a:r>
              <a:rPr lang="en-US" sz="2400" b="1" u="sng" dirty="0"/>
              <a:t>reckless</a:t>
            </a:r>
            <a:r>
              <a:rPr lang="en-US" sz="2400" dirty="0"/>
              <a:t> driver.</a:t>
            </a:r>
          </a:p>
          <a:p>
            <a:r>
              <a:rPr lang="en-US" sz="2400" dirty="0"/>
              <a:t>	A. Stubborn 		B. Careless</a:t>
            </a:r>
          </a:p>
          <a:p>
            <a:r>
              <a:rPr lang="en-US" sz="2400" dirty="0"/>
              <a:t>	C. Cautious 		D. Care free</a:t>
            </a:r>
          </a:p>
          <a:p>
            <a:r>
              <a:rPr lang="en-US" sz="2400" dirty="0"/>
              <a:t> </a:t>
            </a:r>
          </a:p>
          <a:p>
            <a:pPr lvl="0"/>
            <a:r>
              <a:rPr lang="en-US" sz="2400" dirty="0" err="1"/>
              <a:t>Mukilya</a:t>
            </a:r>
            <a:r>
              <a:rPr lang="en-US" sz="2400" dirty="0"/>
              <a:t> has a </a:t>
            </a:r>
            <a:r>
              <a:rPr lang="en-US" sz="2400" b="1" u="sng" dirty="0"/>
              <a:t>generous</a:t>
            </a:r>
            <a:r>
              <a:rPr lang="en-US" sz="2400" dirty="0"/>
              <a:t> look on his face.</a:t>
            </a:r>
          </a:p>
          <a:p>
            <a:r>
              <a:rPr lang="en-US" sz="2400" dirty="0"/>
              <a:t>	A. Kind 		B. Lavish</a:t>
            </a:r>
          </a:p>
          <a:p>
            <a:r>
              <a:rPr lang="en-US" sz="2400" dirty="0"/>
              <a:t>	C. Cruel		D. Mean</a:t>
            </a:r>
          </a:p>
          <a:p>
            <a:r>
              <a:rPr lang="en-US" sz="2400" dirty="0"/>
              <a:t> </a:t>
            </a:r>
          </a:p>
          <a:p>
            <a:pPr lvl="0"/>
            <a:r>
              <a:rPr lang="en-US" sz="2400" dirty="0"/>
              <a:t>May is the </a:t>
            </a:r>
            <a:r>
              <a:rPr lang="en-US" sz="2400" b="1" u="sng" dirty="0"/>
              <a:t>wettest</a:t>
            </a:r>
            <a:r>
              <a:rPr lang="en-US" sz="2400" dirty="0"/>
              <a:t> month.</a:t>
            </a:r>
          </a:p>
          <a:p>
            <a:r>
              <a:rPr lang="en-US" sz="2400" dirty="0"/>
              <a:t>	A. Coldest		B. Rainy</a:t>
            </a:r>
          </a:p>
          <a:p>
            <a:r>
              <a:rPr lang="en-US" sz="2400" dirty="0"/>
              <a:t>	C. Driest 		D. Hottest</a:t>
            </a:r>
          </a:p>
          <a:p>
            <a:endParaRPr lang="en-US" dirty="0"/>
          </a:p>
        </p:txBody>
      </p:sp>
    </p:spTree>
    <p:extLst>
      <p:ext uri="{BB962C8B-B14F-4D97-AF65-F5344CB8AC3E}">
        <p14:creationId xmlns:p14="http://schemas.microsoft.com/office/powerpoint/2010/main" val="22710050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81000"/>
            <a:ext cx="8686800" cy="6001643"/>
          </a:xfrm>
          <a:prstGeom prst="rect">
            <a:avLst/>
          </a:prstGeom>
        </p:spPr>
        <p:txBody>
          <a:bodyPr wrap="square">
            <a:spAutoFit/>
          </a:bodyPr>
          <a:lstStyle/>
          <a:p>
            <a:pPr lvl="0"/>
            <a:r>
              <a:rPr lang="en-US" sz="2400" dirty="0"/>
              <a:t>His brother was </a:t>
            </a:r>
            <a:r>
              <a:rPr lang="en-US" sz="2400" b="1" u="sng" dirty="0"/>
              <a:t>lured</a:t>
            </a:r>
            <a:r>
              <a:rPr lang="en-US" sz="2400" dirty="0"/>
              <a:t> into drugs.</a:t>
            </a:r>
          </a:p>
          <a:p>
            <a:r>
              <a:rPr lang="en-US" sz="2400" dirty="0"/>
              <a:t>	A. Enticed		B. Asked</a:t>
            </a:r>
          </a:p>
          <a:p>
            <a:r>
              <a:rPr lang="en-US" sz="2400" dirty="0"/>
              <a:t>	C. Forced		D. Ordained</a:t>
            </a:r>
          </a:p>
          <a:p>
            <a:r>
              <a:rPr lang="en-US" sz="2400" dirty="0"/>
              <a:t>	</a:t>
            </a:r>
          </a:p>
          <a:p>
            <a:pPr lvl="0"/>
            <a:r>
              <a:rPr lang="en-US" sz="2400" dirty="0"/>
              <a:t>His explanation was so </a:t>
            </a:r>
            <a:r>
              <a:rPr lang="en-US" sz="2400" b="1" u="sng" dirty="0"/>
              <a:t>accurate</a:t>
            </a:r>
            <a:r>
              <a:rPr lang="en-US" sz="2400" dirty="0"/>
              <a:t> that we all felt satisfied.</a:t>
            </a:r>
          </a:p>
          <a:p>
            <a:r>
              <a:rPr lang="en-US" sz="2400" dirty="0"/>
              <a:t>	A. Flimsy 		B. Incomplete </a:t>
            </a:r>
          </a:p>
          <a:p>
            <a:r>
              <a:rPr lang="en-US" sz="2400" dirty="0"/>
              <a:t>	C. Irrelevant 		D. Vague</a:t>
            </a:r>
          </a:p>
          <a:p>
            <a:endParaRPr lang="en-US" sz="2400" dirty="0"/>
          </a:p>
          <a:p>
            <a:pPr lvl="0"/>
            <a:r>
              <a:rPr lang="en-US" sz="2400" dirty="0" err="1"/>
              <a:t>Mundika</a:t>
            </a:r>
            <a:r>
              <a:rPr lang="en-US" sz="2400" dirty="0"/>
              <a:t> bought a very </a:t>
            </a:r>
            <a:r>
              <a:rPr lang="en-US" sz="2400" b="1" u="sng" dirty="0"/>
              <a:t>dear</a:t>
            </a:r>
            <a:r>
              <a:rPr lang="en-US" sz="2400" dirty="0"/>
              <a:t> dress for her mother.</a:t>
            </a:r>
          </a:p>
          <a:p>
            <a:r>
              <a:rPr lang="en-US" sz="2400" dirty="0"/>
              <a:t>	A. Cheap		B. Expensive</a:t>
            </a:r>
          </a:p>
          <a:p>
            <a:r>
              <a:rPr lang="en-US" sz="2400" dirty="0"/>
              <a:t>	C. Decorated		D. </a:t>
            </a:r>
            <a:r>
              <a:rPr lang="en-US" sz="2400" dirty="0" err="1"/>
              <a:t>Coloured</a:t>
            </a:r>
            <a:endParaRPr lang="en-US" sz="2400" dirty="0"/>
          </a:p>
          <a:p>
            <a:r>
              <a:rPr lang="en-US" sz="2400" dirty="0"/>
              <a:t> </a:t>
            </a:r>
          </a:p>
          <a:p>
            <a:pPr lvl="0"/>
            <a:r>
              <a:rPr lang="en-US" sz="2400" dirty="0"/>
              <a:t>The new teacher is very but the last one was much more.</a:t>
            </a:r>
          </a:p>
          <a:p>
            <a:r>
              <a:rPr lang="en-US" sz="2400" dirty="0"/>
              <a:t>	A. Kind			B. Friendly</a:t>
            </a:r>
          </a:p>
          <a:p>
            <a:r>
              <a:rPr lang="en-US" sz="2400" dirty="0"/>
              <a:t>	C. Courteous		D. Lenient</a:t>
            </a:r>
          </a:p>
          <a:p>
            <a:endParaRPr lang="en-US" sz="2400" dirty="0"/>
          </a:p>
        </p:txBody>
      </p:sp>
    </p:spTree>
    <p:extLst>
      <p:ext uri="{BB962C8B-B14F-4D97-AF65-F5344CB8AC3E}">
        <p14:creationId xmlns:p14="http://schemas.microsoft.com/office/powerpoint/2010/main" val="10816190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435888"/>
            <a:ext cx="8763000" cy="5355312"/>
          </a:xfrm>
          <a:prstGeom prst="rect">
            <a:avLst/>
          </a:prstGeom>
        </p:spPr>
        <p:txBody>
          <a:bodyPr wrap="square">
            <a:spAutoFit/>
          </a:bodyPr>
          <a:lstStyle/>
          <a:p>
            <a:r>
              <a:rPr lang="en-US" sz="3600" b="1" u="sng" dirty="0">
                <a:solidFill>
                  <a:schemeClr val="accent6">
                    <a:lumMod val="50000"/>
                  </a:schemeClr>
                </a:solidFill>
              </a:rPr>
              <a:t>DETERMINERS </a:t>
            </a:r>
            <a:endParaRPr lang="en-US" sz="3600" b="1" dirty="0">
              <a:solidFill>
                <a:schemeClr val="accent6">
                  <a:lumMod val="50000"/>
                </a:schemeClr>
              </a:solidFill>
            </a:endParaRPr>
          </a:p>
          <a:p>
            <a:r>
              <a:rPr lang="en-US" dirty="0"/>
              <a:t> </a:t>
            </a:r>
          </a:p>
          <a:p>
            <a:pPr marL="285750" indent="-285750">
              <a:buFont typeface="Wingdings" pitchFamily="2" charset="2"/>
              <a:buChar char="§"/>
            </a:pPr>
            <a:r>
              <a:rPr lang="en-US" sz="3200" dirty="0"/>
              <a:t>Is a word that comes before a noun to show quality and how that noun is used. </a:t>
            </a:r>
          </a:p>
          <a:p>
            <a:pPr marL="285750" indent="-285750">
              <a:buFont typeface="Wingdings" pitchFamily="2" charset="2"/>
              <a:buChar char="§"/>
            </a:pPr>
            <a:r>
              <a:rPr lang="en-US" sz="3200" dirty="0"/>
              <a:t>It may also refer to words or a group of words that introduces, clarifies, modifies or quantifies a noun.</a:t>
            </a:r>
          </a:p>
          <a:p>
            <a:pPr marL="285750" indent="-285750">
              <a:buFont typeface="Wingdings" pitchFamily="2" charset="2"/>
              <a:buChar char="§"/>
            </a:pPr>
            <a:r>
              <a:rPr lang="en-US" sz="3200" dirty="0"/>
              <a:t>Most determiners are always used alongside nouns or pronouns.</a:t>
            </a:r>
          </a:p>
          <a:p>
            <a:pPr marL="285750" indent="-285750">
              <a:buFont typeface="Wingdings" pitchFamily="2" charset="2"/>
              <a:buChar char="§"/>
            </a:pPr>
            <a:r>
              <a:rPr lang="en-US" sz="3200" dirty="0"/>
              <a:t>Determiners therefore should be used before countable and uncountable noun as follows:- </a:t>
            </a:r>
          </a:p>
        </p:txBody>
      </p:sp>
    </p:spTree>
    <p:extLst>
      <p:ext uri="{BB962C8B-B14F-4D97-AF65-F5344CB8AC3E}">
        <p14:creationId xmlns:p14="http://schemas.microsoft.com/office/powerpoint/2010/main" val="2102497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227" y="302360"/>
            <a:ext cx="8698173" cy="6555641"/>
          </a:xfrm>
          <a:prstGeom prst="rect">
            <a:avLst/>
          </a:prstGeom>
        </p:spPr>
        <p:txBody>
          <a:bodyPr wrap="square">
            <a:spAutoFit/>
          </a:bodyPr>
          <a:lstStyle/>
          <a:p>
            <a:pPr lvl="0"/>
            <a:r>
              <a:rPr lang="en-US" sz="2800" dirty="0"/>
              <a:t>Barking dogs </a:t>
            </a:r>
            <a:r>
              <a:rPr lang="en-US" sz="2800" b="1" u="sng" dirty="0"/>
              <a:t>seldom</a:t>
            </a:r>
            <a:r>
              <a:rPr lang="en-US" sz="2800" dirty="0"/>
              <a:t> bite.</a:t>
            </a:r>
          </a:p>
          <a:p>
            <a:r>
              <a:rPr lang="en-US" sz="2800" dirty="0"/>
              <a:t>	A. Rarely		B. Never</a:t>
            </a:r>
          </a:p>
          <a:p>
            <a:r>
              <a:rPr lang="en-US" sz="2800" dirty="0"/>
              <a:t>	C. Often		D. Hardly</a:t>
            </a:r>
          </a:p>
          <a:p>
            <a:r>
              <a:rPr lang="en-US" sz="2800" dirty="0"/>
              <a:t> </a:t>
            </a:r>
          </a:p>
          <a:p>
            <a:pPr lvl="0"/>
            <a:r>
              <a:rPr lang="en-US" sz="2800" dirty="0"/>
              <a:t>She seems to be interested in </a:t>
            </a:r>
            <a:r>
              <a:rPr lang="en-US" sz="2800" b="1" u="sng" dirty="0"/>
              <a:t>trivial</a:t>
            </a:r>
            <a:r>
              <a:rPr lang="en-US" sz="2800" dirty="0"/>
              <a:t> matters.</a:t>
            </a:r>
          </a:p>
          <a:p>
            <a:r>
              <a:rPr lang="en-US" sz="2800" dirty="0"/>
              <a:t>	A. Urgent 		B. Friendly </a:t>
            </a:r>
          </a:p>
          <a:p>
            <a:r>
              <a:rPr lang="en-US" sz="2800" dirty="0"/>
              <a:t>	C. Minor 		D. Important</a:t>
            </a:r>
          </a:p>
          <a:p>
            <a:pPr lvl="0"/>
            <a:r>
              <a:rPr lang="en-US" sz="2800" dirty="0"/>
              <a:t>I found a very </a:t>
            </a:r>
            <a:r>
              <a:rPr lang="en-US" sz="2800" b="1" u="sng" dirty="0"/>
              <a:t>unfriendly</a:t>
            </a:r>
            <a:r>
              <a:rPr lang="en-US" sz="2800" dirty="0"/>
              <a:t> man at the gate.</a:t>
            </a:r>
          </a:p>
          <a:p>
            <a:r>
              <a:rPr lang="en-US" sz="2800" dirty="0"/>
              <a:t>	A. Harsh		B. Friendly </a:t>
            </a:r>
          </a:p>
          <a:p>
            <a:r>
              <a:rPr lang="en-US" sz="2800" dirty="0"/>
              <a:t>	C. Serious 		D. Unhappy</a:t>
            </a:r>
          </a:p>
          <a:p>
            <a:r>
              <a:rPr lang="en-US" sz="2800" dirty="0"/>
              <a:t>	</a:t>
            </a:r>
          </a:p>
          <a:p>
            <a:pPr lvl="0"/>
            <a:r>
              <a:rPr lang="en-US" sz="2800" dirty="0" err="1"/>
              <a:t>Namaya</a:t>
            </a:r>
            <a:r>
              <a:rPr lang="en-US" sz="2800" dirty="0"/>
              <a:t> tied a ‘kanga’ </a:t>
            </a:r>
            <a:r>
              <a:rPr lang="en-US" sz="2800" b="1" u="sng" dirty="0"/>
              <a:t>tightly</a:t>
            </a:r>
            <a:r>
              <a:rPr lang="en-US" sz="2800" dirty="0"/>
              <a:t> around the waist.</a:t>
            </a:r>
          </a:p>
          <a:p>
            <a:r>
              <a:rPr lang="en-US" sz="2800" dirty="0"/>
              <a:t>	A. Firmly		B. Loosely</a:t>
            </a:r>
          </a:p>
          <a:p>
            <a:r>
              <a:rPr lang="en-US" sz="2800" dirty="0"/>
              <a:t>	C. Nicely		D. Closely</a:t>
            </a:r>
          </a:p>
          <a:p>
            <a:r>
              <a:rPr lang="en-US" sz="2800" dirty="0"/>
              <a:t> </a:t>
            </a:r>
          </a:p>
        </p:txBody>
      </p:sp>
    </p:spTree>
    <p:extLst>
      <p:ext uri="{BB962C8B-B14F-4D97-AF65-F5344CB8AC3E}">
        <p14:creationId xmlns:p14="http://schemas.microsoft.com/office/powerpoint/2010/main" val="10043369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228601"/>
            <a:ext cx="8686800" cy="6494085"/>
          </a:xfrm>
          <a:prstGeom prst="rect">
            <a:avLst/>
          </a:prstGeom>
        </p:spPr>
        <p:txBody>
          <a:bodyPr wrap="square">
            <a:spAutoFit/>
          </a:bodyPr>
          <a:lstStyle/>
          <a:p>
            <a:pPr lvl="0"/>
            <a:r>
              <a:rPr lang="en-US" sz="2600" dirty="0"/>
              <a:t>This printing is </a:t>
            </a:r>
            <a:r>
              <a:rPr lang="en-US" sz="2600" dirty="0" err="1"/>
              <a:t>lan’s</a:t>
            </a:r>
            <a:r>
              <a:rPr lang="en-US" sz="2600" dirty="0"/>
              <a:t>, the </a:t>
            </a:r>
            <a:r>
              <a:rPr lang="en-US" sz="2600" b="1" u="sng" dirty="0"/>
              <a:t>original</a:t>
            </a:r>
            <a:r>
              <a:rPr lang="en-US" sz="2600" dirty="0"/>
              <a:t> is done much better.</a:t>
            </a:r>
          </a:p>
          <a:p>
            <a:r>
              <a:rPr lang="en-US" sz="2600" dirty="0"/>
              <a:t>	A. Import		B. Imitation</a:t>
            </a:r>
          </a:p>
          <a:p>
            <a:r>
              <a:rPr lang="en-US" sz="2600" dirty="0"/>
              <a:t>	C. Mimic		D. Artwork</a:t>
            </a:r>
          </a:p>
          <a:p>
            <a:r>
              <a:rPr lang="en-US" sz="2600" dirty="0"/>
              <a:t> </a:t>
            </a:r>
          </a:p>
          <a:p>
            <a:pPr lvl="0"/>
            <a:r>
              <a:rPr lang="en-US" sz="2600" dirty="0"/>
              <a:t>She became rich </a:t>
            </a:r>
            <a:r>
              <a:rPr lang="en-US" sz="2600" b="1" u="sng" dirty="0"/>
              <a:t>quickly</a:t>
            </a:r>
            <a:r>
              <a:rPr lang="en-US" sz="2600" dirty="0"/>
              <a:t>.</a:t>
            </a:r>
          </a:p>
          <a:p>
            <a:r>
              <a:rPr lang="en-US" sz="2600" dirty="0"/>
              <a:t>	A. Slowly		B. Gradually</a:t>
            </a:r>
          </a:p>
          <a:p>
            <a:r>
              <a:rPr lang="en-US" sz="2600" dirty="0"/>
              <a:t>	C. Steadily		D. Immediately</a:t>
            </a:r>
          </a:p>
          <a:p>
            <a:r>
              <a:rPr lang="en-US" sz="2600" dirty="0"/>
              <a:t> </a:t>
            </a:r>
          </a:p>
          <a:p>
            <a:pPr lvl="0"/>
            <a:r>
              <a:rPr lang="en-US" sz="2600" dirty="0"/>
              <a:t>His new jeans made him look </a:t>
            </a:r>
            <a:r>
              <a:rPr lang="en-US" sz="2600" b="1" u="sng" dirty="0"/>
              <a:t>outdated</a:t>
            </a:r>
            <a:r>
              <a:rPr lang="en-US" sz="2600" dirty="0"/>
              <a:t>.</a:t>
            </a:r>
          </a:p>
          <a:p>
            <a:r>
              <a:rPr lang="en-US" sz="2600" dirty="0"/>
              <a:t>	A. Stylish		B. Bright</a:t>
            </a:r>
          </a:p>
          <a:p>
            <a:r>
              <a:rPr lang="en-US" sz="2600" dirty="0"/>
              <a:t>	C. Fashionable	D. Wonderful</a:t>
            </a:r>
          </a:p>
          <a:p>
            <a:r>
              <a:rPr lang="en-US" sz="2600" dirty="0"/>
              <a:t> </a:t>
            </a:r>
          </a:p>
          <a:p>
            <a:pPr lvl="0"/>
            <a:r>
              <a:rPr lang="en-US" sz="2600" dirty="0"/>
              <a:t>The teacher got </a:t>
            </a:r>
            <a:r>
              <a:rPr lang="en-US" sz="2600" b="1" u="sng" dirty="0"/>
              <a:t>vague</a:t>
            </a:r>
            <a:r>
              <a:rPr lang="en-US" sz="2600" dirty="0"/>
              <a:t> answers from the pupils.</a:t>
            </a:r>
          </a:p>
          <a:p>
            <a:r>
              <a:rPr lang="en-US" sz="2600" dirty="0"/>
              <a:t>	A. Wrong		B. Genuine</a:t>
            </a:r>
          </a:p>
          <a:p>
            <a:r>
              <a:rPr lang="en-US" sz="2600" dirty="0"/>
              <a:t>	C. Correct		D. Definite </a:t>
            </a:r>
          </a:p>
          <a:p>
            <a:r>
              <a:rPr lang="en-US" sz="2600" dirty="0"/>
              <a:t> </a:t>
            </a:r>
          </a:p>
        </p:txBody>
      </p:sp>
    </p:spTree>
    <p:extLst>
      <p:ext uri="{BB962C8B-B14F-4D97-AF65-F5344CB8AC3E}">
        <p14:creationId xmlns:p14="http://schemas.microsoft.com/office/powerpoint/2010/main" val="15960674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839200" cy="6001643"/>
          </a:xfrm>
          <a:prstGeom prst="rect">
            <a:avLst/>
          </a:prstGeom>
        </p:spPr>
        <p:txBody>
          <a:bodyPr wrap="square">
            <a:spAutoFit/>
          </a:bodyPr>
          <a:lstStyle/>
          <a:p>
            <a:pPr lvl="0"/>
            <a:r>
              <a:rPr lang="en-US" sz="3200" dirty="0" err="1"/>
              <a:t>Sebo</a:t>
            </a:r>
            <a:r>
              <a:rPr lang="en-US" sz="3200" dirty="0"/>
              <a:t> spoke to the stranger in a very </a:t>
            </a:r>
            <a:r>
              <a:rPr lang="en-US" sz="3200" b="1" u="sng" dirty="0"/>
              <a:t>hostile</a:t>
            </a:r>
            <a:r>
              <a:rPr lang="en-US" sz="3200" dirty="0"/>
              <a:t> manner. </a:t>
            </a:r>
          </a:p>
          <a:p>
            <a:r>
              <a:rPr lang="en-US" sz="3200" dirty="0"/>
              <a:t>	A. Friendly 		B. Warm</a:t>
            </a:r>
          </a:p>
          <a:p>
            <a:r>
              <a:rPr lang="en-US" sz="3200" dirty="0"/>
              <a:t>	C. Unpleasant		D. Angry</a:t>
            </a:r>
          </a:p>
          <a:p>
            <a:pPr lvl="0"/>
            <a:endParaRPr lang="en-US" sz="3200" dirty="0"/>
          </a:p>
          <a:p>
            <a:pPr lvl="0"/>
            <a:r>
              <a:rPr lang="en-US" sz="3200" dirty="0"/>
              <a:t>The opening date was </a:t>
            </a:r>
            <a:r>
              <a:rPr lang="en-US" sz="3200" b="1" u="sng" dirty="0"/>
              <a:t>confirmed</a:t>
            </a:r>
            <a:r>
              <a:rPr lang="en-US" sz="3200" dirty="0"/>
              <a:t> to us by the head teacher.</a:t>
            </a:r>
          </a:p>
          <a:p>
            <a:r>
              <a:rPr lang="en-US" sz="3200" dirty="0"/>
              <a:t>	A. Argued			B. Ignored</a:t>
            </a:r>
          </a:p>
          <a:p>
            <a:r>
              <a:rPr lang="en-US" sz="3200" dirty="0"/>
              <a:t>	C. Denied			D. Refused</a:t>
            </a:r>
          </a:p>
          <a:p>
            <a:r>
              <a:rPr lang="en-US" sz="3200" dirty="0"/>
              <a:t> </a:t>
            </a:r>
          </a:p>
          <a:p>
            <a:pPr lvl="0"/>
            <a:r>
              <a:rPr lang="en-US" sz="3200" dirty="0"/>
              <a:t>We have </a:t>
            </a:r>
            <a:r>
              <a:rPr lang="en-US" sz="3200" b="1" u="sng" dirty="0"/>
              <a:t>run out</a:t>
            </a:r>
            <a:r>
              <a:rPr lang="en-US" sz="3200" dirty="0"/>
              <a:t> of building materials.</a:t>
            </a:r>
          </a:p>
          <a:p>
            <a:r>
              <a:rPr lang="en-US" sz="3200" dirty="0"/>
              <a:t>	A. Less 			B. Enough</a:t>
            </a:r>
          </a:p>
          <a:p>
            <a:r>
              <a:rPr lang="en-US" sz="3200" dirty="0"/>
              <a:t>	C. Very little		D. No</a:t>
            </a:r>
          </a:p>
        </p:txBody>
      </p:sp>
    </p:spTree>
    <p:extLst>
      <p:ext uri="{BB962C8B-B14F-4D97-AF65-F5344CB8AC3E}">
        <p14:creationId xmlns:p14="http://schemas.microsoft.com/office/powerpoint/2010/main" val="4233739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
            <a:ext cx="8686800" cy="6740307"/>
          </a:xfrm>
          <a:prstGeom prst="rect">
            <a:avLst/>
          </a:prstGeom>
        </p:spPr>
        <p:txBody>
          <a:bodyPr wrap="square">
            <a:spAutoFit/>
          </a:bodyPr>
          <a:lstStyle/>
          <a:p>
            <a:endParaRPr lang="en-US" sz="2400" dirty="0"/>
          </a:p>
          <a:p>
            <a:pPr lvl="0"/>
            <a:r>
              <a:rPr lang="en-US" sz="2400" dirty="0"/>
              <a:t>He treaded downhill </a:t>
            </a:r>
            <a:r>
              <a:rPr lang="en-US" sz="2400" b="1" u="sng" dirty="0"/>
              <a:t>cautiously.</a:t>
            </a:r>
            <a:endParaRPr lang="en-US" sz="2400" dirty="0"/>
          </a:p>
          <a:p>
            <a:r>
              <a:rPr lang="en-US" sz="2400" dirty="0"/>
              <a:t>	A. Carefully		B. At once</a:t>
            </a:r>
          </a:p>
          <a:p>
            <a:r>
              <a:rPr lang="en-US" sz="2400" dirty="0"/>
              <a:t>	C. Slowly		D.  carelessly</a:t>
            </a:r>
          </a:p>
          <a:p>
            <a:r>
              <a:rPr lang="en-US" sz="2400" dirty="0"/>
              <a:t> </a:t>
            </a:r>
          </a:p>
          <a:p>
            <a:pPr lvl="0"/>
            <a:r>
              <a:rPr lang="en-US" sz="2400" dirty="0"/>
              <a:t>The man was </a:t>
            </a:r>
            <a:r>
              <a:rPr lang="en-US" sz="2400" b="1" u="sng" dirty="0"/>
              <a:t>convicted</a:t>
            </a:r>
            <a:r>
              <a:rPr lang="en-US" sz="2400" dirty="0"/>
              <a:t> of fraud.</a:t>
            </a:r>
          </a:p>
          <a:p>
            <a:r>
              <a:rPr lang="en-US" sz="2400" dirty="0"/>
              <a:t>	A. Apprehended	B. Released</a:t>
            </a:r>
          </a:p>
          <a:p>
            <a:r>
              <a:rPr lang="en-US" sz="2400" dirty="0"/>
              <a:t>	C. Forgiven		D. Acquitted</a:t>
            </a:r>
          </a:p>
          <a:p>
            <a:r>
              <a:rPr lang="en-US" sz="2400" dirty="0"/>
              <a:t> </a:t>
            </a:r>
          </a:p>
          <a:p>
            <a:pPr lvl="0"/>
            <a:r>
              <a:rPr lang="en-US" sz="2400" dirty="0"/>
              <a:t>My pastor is </a:t>
            </a:r>
            <a:r>
              <a:rPr lang="en-US" sz="2400" b="1" u="sng" dirty="0"/>
              <a:t>a miser</a:t>
            </a:r>
            <a:r>
              <a:rPr lang="en-US" sz="2400" dirty="0"/>
              <a:t>.</a:t>
            </a:r>
          </a:p>
          <a:p>
            <a:r>
              <a:rPr lang="en-US" sz="2400" dirty="0"/>
              <a:t>	A. Generous		B. Mean</a:t>
            </a:r>
          </a:p>
          <a:p>
            <a:r>
              <a:rPr lang="en-US" sz="2400" dirty="0"/>
              <a:t>	C. Greedy		D. Unkind</a:t>
            </a:r>
          </a:p>
          <a:p>
            <a:r>
              <a:rPr lang="en-US" sz="2400" dirty="0"/>
              <a:t> </a:t>
            </a:r>
          </a:p>
          <a:p>
            <a:pPr lvl="0"/>
            <a:r>
              <a:rPr lang="en-US" sz="2400" dirty="0"/>
              <a:t>When I asked him why he had arrived late, I found his answer </a:t>
            </a:r>
            <a:r>
              <a:rPr lang="en-US" sz="2400" b="1" u="sng" dirty="0"/>
              <a:t>unsatisfactory</a:t>
            </a:r>
            <a:r>
              <a:rPr lang="en-US" sz="2400" dirty="0"/>
              <a:t>.</a:t>
            </a:r>
          </a:p>
          <a:p>
            <a:r>
              <a:rPr lang="en-US" sz="2400" dirty="0"/>
              <a:t>	A. Sensible		B. Reasonable</a:t>
            </a:r>
          </a:p>
          <a:p>
            <a:r>
              <a:rPr lang="en-US" sz="2400" dirty="0"/>
              <a:t>	C. Incorrect		D. Unacceptable</a:t>
            </a:r>
          </a:p>
          <a:p>
            <a:r>
              <a:rPr lang="en-US" sz="2400" dirty="0"/>
              <a:t> </a:t>
            </a:r>
          </a:p>
        </p:txBody>
      </p:sp>
    </p:spTree>
    <p:extLst>
      <p:ext uri="{BB962C8B-B14F-4D97-AF65-F5344CB8AC3E}">
        <p14:creationId xmlns:p14="http://schemas.microsoft.com/office/powerpoint/2010/main" val="3833086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26752"/>
            <a:ext cx="8763000" cy="7109639"/>
          </a:xfrm>
          <a:prstGeom prst="rect">
            <a:avLst/>
          </a:prstGeom>
        </p:spPr>
        <p:txBody>
          <a:bodyPr wrap="square">
            <a:spAutoFit/>
          </a:bodyPr>
          <a:lstStyle/>
          <a:p>
            <a:pPr lvl="0"/>
            <a:r>
              <a:rPr lang="en-US" sz="2400" dirty="0"/>
              <a:t>It is </a:t>
            </a:r>
            <a:r>
              <a:rPr lang="en-US" sz="2400" b="1" u="sng" dirty="0"/>
              <a:t>risky</a:t>
            </a:r>
            <a:r>
              <a:rPr lang="en-US" sz="2400" dirty="0"/>
              <a:t> to cross that bridge at night.</a:t>
            </a:r>
          </a:p>
          <a:p>
            <a:r>
              <a:rPr lang="en-US" sz="2400" dirty="0"/>
              <a:t>	A. Safe			B. Dangerous</a:t>
            </a:r>
          </a:p>
          <a:p>
            <a:r>
              <a:rPr lang="en-US" sz="2400" dirty="0"/>
              <a:t>	C. Harmful		D. Secure</a:t>
            </a:r>
          </a:p>
          <a:p>
            <a:r>
              <a:rPr lang="en-US" sz="2400" dirty="0"/>
              <a:t> The head teacher</a:t>
            </a:r>
            <a:r>
              <a:rPr lang="en-US" sz="2400" b="1" u="sng" dirty="0"/>
              <a:t> forbade</a:t>
            </a:r>
            <a:r>
              <a:rPr lang="en-US" sz="2400" dirty="0"/>
              <a:t> the pupils to bring cooked food into the school compound.</a:t>
            </a:r>
          </a:p>
          <a:p>
            <a:r>
              <a:rPr lang="en-US" sz="2400" dirty="0"/>
              <a:t>	A. Told			B. Encouraged</a:t>
            </a:r>
          </a:p>
          <a:p>
            <a:r>
              <a:rPr lang="en-US" sz="2400" dirty="0"/>
              <a:t>	C. Allowed		D. Advised</a:t>
            </a:r>
          </a:p>
          <a:p>
            <a:r>
              <a:rPr lang="en-US" sz="2400" dirty="0"/>
              <a:t> </a:t>
            </a:r>
          </a:p>
          <a:p>
            <a:pPr lvl="0"/>
            <a:r>
              <a:rPr lang="en-US" sz="2400" dirty="0"/>
              <a:t>The athlete felt very </a:t>
            </a:r>
            <a:r>
              <a:rPr lang="en-US" sz="2400" b="1" u="sng" dirty="0"/>
              <a:t>humble</a:t>
            </a:r>
            <a:r>
              <a:rPr lang="en-US" sz="2400" dirty="0"/>
              <a:t> after winning the marathon.</a:t>
            </a:r>
          </a:p>
          <a:p>
            <a:r>
              <a:rPr lang="en-US" sz="2400" dirty="0"/>
              <a:t>	A. Proud		B. Excited</a:t>
            </a:r>
          </a:p>
          <a:p>
            <a:r>
              <a:rPr lang="en-US" sz="2400" dirty="0"/>
              <a:t>	C. Happy		D. Jealous </a:t>
            </a:r>
          </a:p>
          <a:p>
            <a:r>
              <a:rPr lang="en-US" sz="2400" dirty="0"/>
              <a:t> </a:t>
            </a:r>
          </a:p>
          <a:p>
            <a:pPr lvl="0"/>
            <a:r>
              <a:rPr lang="en-US" sz="2400" dirty="0"/>
              <a:t>The new company management has </a:t>
            </a:r>
            <a:r>
              <a:rPr lang="en-US" sz="2400" b="1" u="sng" dirty="0"/>
              <a:t>laid off</a:t>
            </a:r>
            <a:r>
              <a:rPr lang="en-US" sz="2400" dirty="0"/>
              <a:t> most workers.</a:t>
            </a:r>
          </a:p>
          <a:p>
            <a:r>
              <a:rPr lang="en-US" sz="2400" dirty="0"/>
              <a:t>	A. Stopped		B. Suspended</a:t>
            </a:r>
          </a:p>
          <a:p>
            <a:r>
              <a:rPr lang="en-US" sz="2400" dirty="0"/>
              <a:t>	C. Employed		D. Sacked.</a:t>
            </a:r>
          </a:p>
          <a:p>
            <a:r>
              <a:rPr lang="en-US" sz="2400" dirty="0"/>
              <a:t>She is a </a:t>
            </a:r>
            <a:r>
              <a:rPr lang="en-US" sz="2400" b="1" u="sng" dirty="0"/>
              <a:t>humble</a:t>
            </a:r>
            <a:r>
              <a:rPr lang="en-US" sz="2400" dirty="0"/>
              <a:t> lady.</a:t>
            </a:r>
          </a:p>
          <a:p>
            <a:r>
              <a:rPr lang="en-US" sz="2400" dirty="0"/>
              <a:t>	A. Good 		B. Modern</a:t>
            </a:r>
          </a:p>
          <a:p>
            <a:r>
              <a:rPr lang="en-US" sz="2400" dirty="0"/>
              <a:t>	C. Proud		D. Best</a:t>
            </a:r>
          </a:p>
          <a:p>
            <a:r>
              <a:rPr lang="en-US" sz="2400" dirty="0"/>
              <a:t> </a:t>
            </a:r>
          </a:p>
        </p:txBody>
      </p:sp>
    </p:spTree>
    <p:extLst>
      <p:ext uri="{BB962C8B-B14F-4D97-AF65-F5344CB8AC3E}">
        <p14:creationId xmlns:p14="http://schemas.microsoft.com/office/powerpoint/2010/main" val="2050518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4800"/>
            <a:ext cx="8610600" cy="7201972"/>
          </a:xfrm>
          <a:prstGeom prst="rect">
            <a:avLst/>
          </a:prstGeom>
        </p:spPr>
        <p:txBody>
          <a:bodyPr wrap="square">
            <a:spAutoFit/>
          </a:bodyPr>
          <a:lstStyle/>
          <a:p>
            <a:r>
              <a:rPr lang="en-US" sz="2200" dirty="0"/>
              <a:t> </a:t>
            </a:r>
          </a:p>
          <a:p>
            <a:pPr lvl="0"/>
            <a:r>
              <a:rPr lang="en-US" sz="2200" dirty="0"/>
              <a:t>It is </a:t>
            </a:r>
            <a:r>
              <a:rPr lang="en-US" sz="2200" b="1" u="sng" dirty="0"/>
              <a:t>risky</a:t>
            </a:r>
            <a:r>
              <a:rPr lang="en-US" sz="2200" dirty="0"/>
              <a:t> to cross that bridge at night.</a:t>
            </a:r>
          </a:p>
          <a:p>
            <a:r>
              <a:rPr lang="en-US" sz="2200" dirty="0"/>
              <a:t>	A. Safe			B. Dangerous</a:t>
            </a:r>
          </a:p>
          <a:p>
            <a:r>
              <a:rPr lang="en-US" sz="2200" dirty="0"/>
              <a:t>	C. Harmful		D. Secure</a:t>
            </a:r>
          </a:p>
          <a:p>
            <a:endParaRPr lang="en-US" sz="2200" dirty="0"/>
          </a:p>
          <a:p>
            <a:pPr lvl="0"/>
            <a:r>
              <a:rPr lang="en-US" sz="2200" dirty="0"/>
              <a:t>The head teacher</a:t>
            </a:r>
            <a:r>
              <a:rPr lang="en-US" sz="2200" b="1" u="sng" dirty="0"/>
              <a:t> forbade</a:t>
            </a:r>
            <a:r>
              <a:rPr lang="en-US" sz="2200" dirty="0"/>
              <a:t> the pupils to bring cooked food into the school compound.</a:t>
            </a:r>
          </a:p>
          <a:p>
            <a:r>
              <a:rPr lang="en-US" sz="2200" dirty="0"/>
              <a:t>	A. Told			B. Encouraged</a:t>
            </a:r>
          </a:p>
          <a:p>
            <a:r>
              <a:rPr lang="en-US" sz="2200" dirty="0"/>
              <a:t>	C. Allowed		D. Advised</a:t>
            </a:r>
          </a:p>
          <a:p>
            <a:endParaRPr lang="en-US" sz="2200" dirty="0"/>
          </a:p>
          <a:p>
            <a:pPr lvl="0"/>
            <a:r>
              <a:rPr lang="en-US" sz="2200" dirty="0"/>
              <a:t>The athlete felt very </a:t>
            </a:r>
            <a:r>
              <a:rPr lang="en-US" sz="2200" b="1" u="sng" dirty="0"/>
              <a:t>humble</a:t>
            </a:r>
            <a:r>
              <a:rPr lang="en-US" sz="2200" dirty="0"/>
              <a:t> after winning the marathon.</a:t>
            </a:r>
          </a:p>
          <a:p>
            <a:r>
              <a:rPr lang="en-US" sz="2200" dirty="0"/>
              <a:t>	A. Proud		B. Excited</a:t>
            </a:r>
          </a:p>
          <a:p>
            <a:r>
              <a:rPr lang="en-US" sz="2200" dirty="0"/>
              <a:t>	C. Happy		D. Jealous </a:t>
            </a:r>
          </a:p>
          <a:p>
            <a:endParaRPr lang="en-US" sz="2200" dirty="0"/>
          </a:p>
          <a:p>
            <a:pPr lvl="0"/>
            <a:r>
              <a:rPr lang="en-US" sz="2200" dirty="0"/>
              <a:t>The new company management has </a:t>
            </a:r>
            <a:r>
              <a:rPr lang="en-US" sz="2200" b="1" u="sng" dirty="0"/>
              <a:t>laid off</a:t>
            </a:r>
            <a:r>
              <a:rPr lang="en-US" sz="2200" dirty="0"/>
              <a:t> most workers.</a:t>
            </a:r>
          </a:p>
          <a:p>
            <a:r>
              <a:rPr lang="en-US" sz="2200" dirty="0"/>
              <a:t>	A. Stopped		B. Suspended</a:t>
            </a:r>
          </a:p>
          <a:p>
            <a:r>
              <a:rPr lang="en-US" sz="2200" dirty="0"/>
              <a:t>	C. Employed		D. Sacked.</a:t>
            </a:r>
          </a:p>
          <a:p>
            <a:r>
              <a:rPr lang="en-US" sz="2200" dirty="0"/>
              <a:t>	</a:t>
            </a:r>
          </a:p>
          <a:p>
            <a:pPr lvl="0"/>
            <a:r>
              <a:rPr lang="en-US" sz="2200" dirty="0"/>
              <a:t>She is a </a:t>
            </a:r>
            <a:r>
              <a:rPr lang="en-US" sz="2200" b="1" u="sng" dirty="0"/>
              <a:t>humble</a:t>
            </a:r>
            <a:r>
              <a:rPr lang="en-US" sz="2200" dirty="0"/>
              <a:t> lady.</a:t>
            </a:r>
          </a:p>
          <a:p>
            <a:r>
              <a:rPr lang="en-US" sz="2200" dirty="0"/>
              <a:t>	A. Good 		B. Modern</a:t>
            </a:r>
          </a:p>
          <a:p>
            <a:r>
              <a:rPr lang="en-US" sz="2200" dirty="0"/>
              <a:t>	C. Proud		D. Best</a:t>
            </a:r>
          </a:p>
        </p:txBody>
      </p:sp>
    </p:spTree>
    <p:extLst>
      <p:ext uri="{BB962C8B-B14F-4D97-AF65-F5344CB8AC3E}">
        <p14:creationId xmlns:p14="http://schemas.microsoft.com/office/powerpoint/2010/main" val="1322784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22958"/>
            <a:ext cx="8839200" cy="6001643"/>
          </a:xfrm>
          <a:prstGeom prst="rect">
            <a:avLst/>
          </a:prstGeom>
        </p:spPr>
        <p:txBody>
          <a:bodyPr wrap="square">
            <a:spAutoFit/>
          </a:bodyPr>
          <a:lstStyle/>
          <a:p>
            <a:pPr lvl="0"/>
            <a:r>
              <a:rPr lang="en-US" sz="2400" dirty="0"/>
              <a:t>The pupils seemed very </a:t>
            </a:r>
            <a:r>
              <a:rPr lang="en-US" sz="2400" b="1" u="sng" dirty="0"/>
              <a:t>enthusiastic</a:t>
            </a:r>
            <a:r>
              <a:rPr lang="en-US" sz="2400" dirty="0"/>
              <a:t>.</a:t>
            </a:r>
          </a:p>
          <a:p>
            <a:r>
              <a:rPr lang="en-US" sz="2400" dirty="0"/>
              <a:t>	A. Passive		B. Active</a:t>
            </a:r>
          </a:p>
          <a:p>
            <a:r>
              <a:rPr lang="en-US" sz="2400" dirty="0"/>
              <a:t>	C. Keen		D. Lazy</a:t>
            </a:r>
          </a:p>
          <a:p>
            <a:r>
              <a:rPr lang="en-US" sz="2400" dirty="0"/>
              <a:t> </a:t>
            </a:r>
          </a:p>
          <a:p>
            <a:pPr lvl="0"/>
            <a:r>
              <a:rPr lang="en-US" sz="2400" dirty="0"/>
              <a:t>You should try to take all the meals even if you have no appetite.</a:t>
            </a:r>
          </a:p>
          <a:p>
            <a:r>
              <a:rPr lang="en-US" sz="2400" dirty="0"/>
              <a:t>	A. Find			B. Take</a:t>
            </a:r>
          </a:p>
          <a:p>
            <a:r>
              <a:rPr lang="en-US" sz="2400" dirty="0"/>
              <a:t>	C. Take 		D. Discover </a:t>
            </a:r>
          </a:p>
          <a:p>
            <a:r>
              <a:rPr lang="en-US" sz="2400" dirty="0"/>
              <a:t> </a:t>
            </a:r>
          </a:p>
          <a:p>
            <a:pPr lvl="0"/>
            <a:r>
              <a:rPr lang="en-US" sz="2400" dirty="0"/>
              <a:t>Bamboo was punished for breaking the law.</a:t>
            </a:r>
          </a:p>
          <a:p>
            <a:r>
              <a:rPr lang="en-US" sz="2400" dirty="0"/>
              <a:t>	A. Acquitted 		B. Arrested</a:t>
            </a:r>
          </a:p>
          <a:p>
            <a:r>
              <a:rPr lang="en-US" sz="2400" dirty="0"/>
              <a:t>	C. Rewarded		D. Freed</a:t>
            </a:r>
          </a:p>
          <a:p>
            <a:r>
              <a:rPr lang="en-US" sz="2400" dirty="0"/>
              <a:t> </a:t>
            </a:r>
          </a:p>
          <a:p>
            <a:pPr lvl="0"/>
            <a:r>
              <a:rPr lang="en-US" sz="2400" dirty="0"/>
              <a:t>The class monitor is expected to be as responsible as a class prefect.</a:t>
            </a:r>
          </a:p>
          <a:p>
            <a:r>
              <a:rPr lang="en-US" sz="2400" dirty="0"/>
              <a:t>	A. Cautious		B. Active</a:t>
            </a:r>
          </a:p>
          <a:p>
            <a:r>
              <a:rPr lang="en-US" sz="2400" dirty="0"/>
              <a:t>	C. Lazy			D. Reckless</a:t>
            </a:r>
          </a:p>
          <a:p>
            <a:r>
              <a:rPr lang="en-US" sz="2400" dirty="0"/>
              <a:t> </a:t>
            </a:r>
          </a:p>
        </p:txBody>
      </p:sp>
    </p:spTree>
    <p:extLst>
      <p:ext uri="{BB962C8B-B14F-4D97-AF65-F5344CB8AC3E}">
        <p14:creationId xmlns:p14="http://schemas.microsoft.com/office/powerpoint/2010/main" val="5063201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1" y="0"/>
            <a:ext cx="9035955" cy="7017306"/>
          </a:xfrm>
          <a:prstGeom prst="rect">
            <a:avLst/>
          </a:prstGeom>
        </p:spPr>
        <p:txBody>
          <a:bodyPr wrap="square">
            <a:spAutoFit/>
          </a:bodyPr>
          <a:lstStyle/>
          <a:p>
            <a:r>
              <a:rPr lang="en-US" sz="2400" b="1" dirty="0">
                <a:solidFill>
                  <a:schemeClr val="accent6">
                    <a:lumMod val="50000"/>
                  </a:schemeClr>
                </a:solidFill>
              </a:rPr>
              <a:t>OBJECTIVE 3: 	</a:t>
            </a:r>
            <a:r>
              <a:rPr lang="en-US" sz="2400" b="1" u="sng" dirty="0">
                <a:solidFill>
                  <a:schemeClr val="accent6">
                    <a:lumMod val="50000"/>
                  </a:schemeClr>
                </a:solidFill>
              </a:rPr>
              <a:t>CHOOSING BEST </a:t>
            </a:r>
            <a:endParaRPr lang="en-US" sz="2400" b="1" u="sng" dirty="0" smtClean="0">
              <a:solidFill>
                <a:schemeClr val="accent6">
                  <a:lumMod val="50000"/>
                </a:schemeClr>
              </a:solidFill>
            </a:endParaRPr>
          </a:p>
          <a:p>
            <a:r>
              <a:rPr lang="en-US" sz="2400" b="1" u="sng" dirty="0" smtClean="0">
                <a:solidFill>
                  <a:schemeClr val="accent6">
                    <a:lumMod val="50000"/>
                  </a:schemeClr>
                </a:solidFill>
              </a:rPr>
              <a:t>ALTERNATIVES </a:t>
            </a:r>
            <a:r>
              <a:rPr lang="en-US" sz="2400" b="1" u="sng" dirty="0">
                <a:solidFill>
                  <a:schemeClr val="accent6">
                    <a:lumMod val="50000"/>
                  </a:schemeClr>
                </a:solidFill>
              </a:rPr>
              <a:t>TO </a:t>
            </a:r>
            <a:r>
              <a:rPr lang="en-US" sz="2400" b="1" u="sng" dirty="0" smtClean="0">
                <a:solidFill>
                  <a:schemeClr val="accent6">
                    <a:lumMod val="50000"/>
                  </a:schemeClr>
                </a:solidFill>
              </a:rPr>
              <a:t>COMPLETE </a:t>
            </a:r>
            <a:r>
              <a:rPr lang="en-US" sz="2400" b="1" u="sng" dirty="0">
                <a:solidFill>
                  <a:schemeClr val="accent6">
                    <a:lumMod val="50000"/>
                  </a:schemeClr>
                </a:solidFill>
              </a:rPr>
              <a:t>SENTENCES</a:t>
            </a:r>
            <a:r>
              <a:rPr lang="en-US" sz="2400" b="1" dirty="0">
                <a:solidFill>
                  <a:schemeClr val="accent6">
                    <a:lumMod val="50000"/>
                  </a:schemeClr>
                </a:solidFill>
              </a:rPr>
              <a:t>.</a:t>
            </a:r>
            <a:endParaRPr lang="en-US" sz="2400" dirty="0">
              <a:solidFill>
                <a:schemeClr val="accent6">
                  <a:lumMod val="50000"/>
                </a:schemeClr>
              </a:solidFill>
            </a:endParaRPr>
          </a:p>
          <a:p>
            <a:pPr lvl="0"/>
            <a:r>
              <a:rPr lang="en-US" sz="2400" dirty="0"/>
              <a:t>She took a long time to ______ her mother’s death.</a:t>
            </a:r>
          </a:p>
          <a:p>
            <a:pPr lvl="2"/>
            <a:r>
              <a:rPr lang="en-US" sz="2400" dirty="0"/>
              <a:t>A. Get on			B. Get to</a:t>
            </a:r>
          </a:p>
          <a:p>
            <a:pPr lvl="2"/>
            <a:r>
              <a:rPr lang="en-US" sz="2400" dirty="0"/>
              <a:t>C. Get at 			D. Get over</a:t>
            </a:r>
          </a:p>
          <a:p>
            <a:pPr lvl="0"/>
            <a:r>
              <a:rPr lang="en-US" sz="2400" dirty="0"/>
              <a:t>My friend is wearing a ______ shirt.</a:t>
            </a:r>
          </a:p>
          <a:p>
            <a:r>
              <a:rPr lang="en-US" sz="2400" dirty="0"/>
              <a:t>	A. Green, nylon, wet		B. Wet, green, nylon</a:t>
            </a:r>
          </a:p>
          <a:p>
            <a:r>
              <a:rPr lang="en-US" sz="2400" dirty="0"/>
              <a:t>	C. Nylon, green, wet		D. Wet, nylon, Green</a:t>
            </a:r>
          </a:p>
          <a:p>
            <a:pPr lvl="0"/>
            <a:r>
              <a:rPr lang="en-US" sz="2400" dirty="0"/>
              <a:t>It won’t be until November ___________</a:t>
            </a:r>
          </a:p>
          <a:p>
            <a:pPr lvl="2"/>
            <a:r>
              <a:rPr lang="en-US" sz="2400" dirty="0"/>
              <a:t>A. When you will do your final examinations.</a:t>
            </a:r>
          </a:p>
          <a:p>
            <a:pPr lvl="2"/>
            <a:r>
              <a:rPr lang="en-US" sz="2400" dirty="0"/>
              <a:t>B. Before you will do your final examinations.</a:t>
            </a:r>
          </a:p>
          <a:p>
            <a:pPr lvl="2"/>
            <a:r>
              <a:rPr lang="en-US" sz="2400" dirty="0"/>
              <a:t>C. That you will do your final examinations.</a:t>
            </a:r>
          </a:p>
          <a:p>
            <a:pPr lvl="2"/>
            <a:r>
              <a:rPr lang="en-US" sz="2400" dirty="0"/>
              <a:t>D. After you will do your final examinations</a:t>
            </a:r>
          </a:p>
          <a:p>
            <a:pPr lvl="0"/>
            <a:r>
              <a:rPr lang="en-US" sz="2400" dirty="0"/>
              <a:t>During the celebration the principal secretary _______ for the Cabinet Secretary and read his speech.</a:t>
            </a:r>
          </a:p>
          <a:p>
            <a:pPr lvl="2"/>
            <a:r>
              <a:rPr lang="en-US" sz="2400" dirty="0"/>
              <a:t>A. Stood up for		B. Stood in for</a:t>
            </a:r>
          </a:p>
          <a:p>
            <a:pPr lvl="2"/>
            <a:r>
              <a:rPr lang="en-US" sz="2400" dirty="0"/>
              <a:t>C. Stood up			D. Stood down</a:t>
            </a:r>
          </a:p>
          <a:p>
            <a:r>
              <a:rPr lang="en-US" sz="2400" dirty="0"/>
              <a:t> </a:t>
            </a:r>
          </a:p>
          <a:p>
            <a:endParaRPr lang="en-US" dirty="0"/>
          </a:p>
        </p:txBody>
      </p:sp>
    </p:spTree>
    <p:extLst>
      <p:ext uri="{BB962C8B-B14F-4D97-AF65-F5344CB8AC3E}">
        <p14:creationId xmlns:p14="http://schemas.microsoft.com/office/powerpoint/2010/main" val="3638978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228601"/>
            <a:ext cx="8686800" cy="6370975"/>
          </a:xfrm>
          <a:prstGeom prst="rect">
            <a:avLst/>
          </a:prstGeom>
        </p:spPr>
        <p:txBody>
          <a:bodyPr wrap="square">
            <a:spAutoFit/>
          </a:bodyPr>
          <a:lstStyle/>
          <a:p>
            <a:r>
              <a:rPr lang="en-US" sz="2400" dirty="0"/>
              <a:t> Despite the ghastly accident Peter ______ after the operation.</a:t>
            </a:r>
          </a:p>
          <a:p>
            <a:pPr lvl="2"/>
            <a:r>
              <a:rPr lang="en-US" sz="2400" dirty="0"/>
              <a:t>A. Pulled up				B. Pulled in </a:t>
            </a:r>
          </a:p>
          <a:p>
            <a:pPr lvl="2"/>
            <a:r>
              <a:rPr lang="en-US" sz="2400" dirty="0"/>
              <a:t>C. Pulled through			D. Pulled over</a:t>
            </a:r>
          </a:p>
          <a:p>
            <a:pPr lvl="0"/>
            <a:r>
              <a:rPr lang="en-US" sz="2400" dirty="0"/>
              <a:t>My brother is shorter than ______________</a:t>
            </a:r>
          </a:p>
          <a:p>
            <a:pPr lvl="2"/>
            <a:r>
              <a:rPr lang="en-US" sz="2400" dirty="0"/>
              <a:t>A. I					B. Me</a:t>
            </a:r>
          </a:p>
          <a:p>
            <a:pPr lvl="2"/>
            <a:r>
              <a:rPr lang="en-US" sz="2400" dirty="0"/>
              <a:t>C. Myself				D. Mine</a:t>
            </a:r>
          </a:p>
          <a:p>
            <a:pPr lvl="0"/>
            <a:r>
              <a:rPr lang="en-US" sz="2400" dirty="0"/>
              <a:t>Scarcely had we sat down ________ the bus took off.</a:t>
            </a:r>
          </a:p>
          <a:p>
            <a:pPr lvl="3"/>
            <a:r>
              <a:rPr lang="en-US" sz="2400" dirty="0"/>
              <a:t>A. When				B. Than</a:t>
            </a:r>
          </a:p>
          <a:p>
            <a:pPr lvl="3"/>
            <a:r>
              <a:rPr lang="en-US" sz="2400" dirty="0"/>
              <a:t>C. That				D. But</a:t>
            </a:r>
          </a:p>
          <a:p>
            <a:pPr lvl="0"/>
            <a:r>
              <a:rPr lang="en-US" sz="2400" dirty="0"/>
              <a:t> </a:t>
            </a:r>
            <a:r>
              <a:rPr lang="en-US" sz="2400" dirty="0" err="1"/>
              <a:t>Awino</a:t>
            </a:r>
            <a:r>
              <a:rPr lang="en-US" sz="2400" dirty="0"/>
              <a:t> and </a:t>
            </a:r>
            <a:r>
              <a:rPr lang="en-US" sz="2400" dirty="0" err="1"/>
              <a:t>Buronyi</a:t>
            </a:r>
            <a:r>
              <a:rPr lang="en-US" sz="2400" dirty="0"/>
              <a:t> argued but they did not agree _________ the matter.</a:t>
            </a:r>
          </a:p>
          <a:p>
            <a:pPr lvl="3"/>
            <a:r>
              <a:rPr lang="en-US" sz="2400" dirty="0"/>
              <a:t>A. With				B. To</a:t>
            </a:r>
          </a:p>
          <a:p>
            <a:pPr lvl="3"/>
            <a:r>
              <a:rPr lang="en-US" sz="2400" dirty="0"/>
              <a:t>C. For 				D. On</a:t>
            </a:r>
          </a:p>
          <a:p>
            <a:pPr lvl="0"/>
            <a:r>
              <a:rPr lang="en-US" sz="2400" dirty="0" err="1"/>
              <a:t>Juma</a:t>
            </a:r>
            <a:r>
              <a:rPr lang="en-US" sz="2400" dirty="0"/>
              <a:t> is too mean that he cannot part ______ any money for you.</a:t>
            </a:r>
          </a:p>
          <a:p>
            <a:pPr lvl="3"/>
            <a:r>
              <a:rPr lang="en-US" sz="2400" dirty="0"/>
              <a:t>A. With 				B. From</a:t>
            </a:r>
          </a:p>
          <a:p>
            <a:pPr lvl="3"/>
            <a:r>
              <a:rPr lang="en-US" sz="2400" dirty="0"/>
              <a:t>C. By				D. On</a:t>
            </a:r>
          </a:p>
          <a:p>
            <a:endParaRPr lang="en-US" sz="2400" dirty="0"/>
          </a:p>
        </p:txBody>
      </p:sp>
    </p:spTree>
    <p:extLst>
      <p:ext uri="{BB962C8B-B14F-4D97-AF65-F5344CB8AC3E}">
        <p14:creationId xmlns:p14="http://schemas.microsoft.com/office/powerpoint/2010/main" val="9494542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76200"/>
            <a:ext cx="8610600" cy="6894195"/>
          </a:xfrm>
          <a:prstGeom prst="rect">
            <a:avLst/>
          </a:prstGeom>
        </p:spPr>
        <p:txBody>
          <a:bodyPr wrap="square">
            <a:spAutoFit/>
          </a:bodyPr>
          <a:lstStyle/>
          <a:p>
            <a:pPr lvl="0"/>
            <a:r>
              <a:rPr lang="en-US" sz="2600" dirty="0"/>
              <a:t>His opinion differed __________ mine.</a:t>
            </a:r>
          </a:p>
          <a:p>
            <a:r>
              <a:rPr lang="en-US" sz="2600" dirty="0"/>
              <a:t>	A. To 				B. For</a:t>
            </a:r>
          </a:p>
          <a:p>
            <a:r>
              <a:rPr lang="en-US" sz="2600" dirty="0"/>
              <a:t>	C. By				D. On</a:t>
            </a:r>
          </a:p>
          <a:p>
            <a:r>
              <a:rPr lang="en-US" sz="2600" dirty="0"/>
              <a:t> </a:t>
            </a:r>
          </a:p>
          <a:p>
            <a:pPr lvl="0"/>
            <a:r>
              <a:rPr lang="en-US" sz="2600" dirty="0"/>
              <a:t>None of them ________</a:t>
            </a:r>
          </a:p>
          <a:p>
            <a:r>
              <a:rPr lang="en-US" sz="2600" dirty="0"/>
              <a:t>	A. Have attended the workshop.</a:t>
            </a:r>
          </a:p>
          <a:p>
            <a:r>
              <a:rPr lang="en-US" sz="2600" dirty="0"/>
              <a:t>	B. Are attending the workshop.</a:t>
            </a:r>
          </a:p>
          <a:p>
            <a:r>
              <a:rPr lang="en-US" sz="2600" dirty="0"/>
              <a:t>	C. Has attended the workshop.</a:t>
            </a:r>
          </a:p>
          <a:p>
            <a:r>
              <a:rPr lang="en-US" sz="2600" dirty="0"/>
              <a:t>	D. Were attending the workshop</a:t>
            </a:r>
          </a:p>
          <a:p>
            <a:pPr lvl="0"/>
            <a:endParaRPr lang="en-US" sz="2600" dirty="0"/>
          </a:p>
          <a:p>
            <a:pPr lvl="0"/>
            <a:r>
              <a:rPr lang="en-US" sz="2600" dirty="0"/>
              <a:t>They could not eat ________ they were hungry.</a:t>
            </a:r>
          </a:p>
          <a:p>
            <a:r>
              <a:rPr lang="en-US" sz="2600" dirty="0"/>
              <a:t>	A. Since			B. So</a:t>
            </a:r>
          </a:p>
          <a:p>
            <a:r>
              <a:rPr lang="en-US" sz="2600" dirty="0"/>
              <a:t>	C. Although 			D. And</a:t>
            </a:r>
          </a:p>
          <a:p>
            <a:r>
              <a:rPr lang="en-US" sz="2600" dirty="0"/>
              <a:t> </a:t>
            </a:r>
          </a:p>
          <a:p>
            <a:pPr lvl="0"/>
            <a:r>
              <a:rPr lang="en-US" sz="2600" dirty="0"/>
              <a:t>There isn’t ________ sugar left in the kitchen.</a:t>
            </a:r>
          </a:p>
          <a:p>
            <a:r>
              <a:rPr lang="en-US" sz="2600" dirty="0"/>
              <a:t>	A. Many			B. Some</a:t>
            </a:r>
          </a:p>
          <a:p>
            <a:r>
              <a:rPr lang="en-US" sz="2600" dirty="0"/>
              <a:t>	C. Any				D. More</a:t>
            </a:r>
          </a:p>
        </p:txBody>
      </p:sp>
    </p:spTree>
    <p:extLst>
      <p:ext uri="{BB962C8B-B14F-4D97-AF65-F5344CB8AC3E}">
        <p14:creationId xmlns:p14="http://schemas.microsoft.com/office/powerpoint/2010/main" val="2446066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75248"/>
            <a:ext cx="9067800" cy="6401753"/>
          </a:xfrm>
          <a:prstGeom prst="rect">
            <a:avLst/>
          </a:prstGeom>
        </p:spPr>
        <p:txBody>
          <a:bodyPr wrap="square">
            <a:spAutoFit/>
          </a:bodyPr>
          <a:lstStyle/>
          <a:p>
            <a:r>
              <a:rPr lang="en-US" dirty="0"/>
              <a:t> </a:t>
            </a:r>
            <a:r>
              <a:rPr lang="en-US" sz="4000" b="1" u="sng" dirty="0">
                <a:solidFill>
                  <a:schemeClr val="accent6">
                    <a:lumMod val="50000"/>
                  </a:schemeClr>
                </a:solidFill>
              </a:rPr>
              <a:t>Types Of Determiners</a:t>
            </a:r>
            <a:endParaRPr lang="en-US" sz="4000" b="1" dirty="0">
              <a:solidFill>
                <a:schemeClr val="accent6">
                  <a:lumMod val="50000"/>
                </a:schemeClr>
              </a:solidFill>
            </a:endParaRPr>
          </a:p>
          <a:p>
            <a:pPr marL="342900" indent="-342900">
              <a:buFont typeface="+mj-lt"/>
              <a:buAutoNum type="alphaLcParenR"/>
            </a:pPr>
            <a:r>
              <a:rPr lang="en-US" sz="3200" b="1" u="sng" dirty="0"/>
              <a:t>Articles</a:t>
            </a:r>
            <a:r>
              <a:rPr lang="en-US" sz="3200" dirty="0"/>
              <a:t> – a and an (indefinite), the (definite articles)</a:t>
            </a:r>
          </a:p>
          <a:p>
            <a:pPr marL="342900" indent="-342900">
              <a:buFont typeface="+mj-lt"/>
              <a:buAutoNum type="alphaLcParenR"/>
            </a:pPr>
            <a:r>
              <a:rPr lang="en-US" sz="3200" b="1" u="sng" dirty="0"/>
              <a:t>Demonstratives</a:t>
            </a:r>
            <a:r>
              <a:rPr lang="en-US" sz="3200" dirty="0"/>
              <a:t> – these, this, that, those, which.</a:t>
            </a:r>
          </a:p>
          <a:p>
            <a:pPr marL="342900" indent="-342900">
              <a:buFont typeface="+mj-lt"/>
              <a:buAutoNum type="alphaLcParenR"/>
            </a:pPr>
            <a:r>
              <a:rPr lang="en-US" sz="3200" b="1" u="sng" dirty="0"/>
              <a:t>Possessives</a:t>
            </a:r>
            <a:r>
              <a:rPr lang="en-US" sz="3200" dirty="0"/>
              <a:t> – my, you, our, their, his, hers, whose.</a:t>
            </a:r>
          </a:p>
          <a:p>
            <a:pPr marL="342900" indent="-342900">
              <a:buFont typeface="+mj-lt"/>
              <a:buAutoNum type="alphaLcParenR"/>
            </a:pPr>
            <a:r>
              <a:rPr lang="en-US" sz="3200" b="1" u="sng" dirty="0"/>
              <a:t>Quantifiers</a:t>
            </a:r>
            <a:r>
              <a:rPr lang="en-US" sz="3200" dirty="0"/>
              <a:t> – some, any, much, many, each, every, a little, little, few, a few, another, both, all, enough, somebody, something, someone. </a:t>
            </a:r>
          </a:p>
          <a:p>
            <a:pPr marL="342900" indent="-342900">
              <a:buFont typeface="+mj-lt"/>
              <a:buAutoNum type="alphaLcParenR"/>
            </a:pPr>
            <a:r>
              <a:rPr lang="en-US" sz="3200" b="1" u="sng" dirty="0"/>
              <a:t>Cardinals</a:t>
            </a:r>
            <a:r>
              <a:rPr lang="en-US" sz="3200" dirty="0"/>
              <a:t> – one, two, four, twenty, fifty.</a:t>
            </a:r>
          </a:p>
          <a:p>
            <a:pPr marL="342900" indent="-342900">
              <a:buFont typeface="+mj-lt"/>
              <a:buAutoNum type="alphaLcParenR"/>
            </a:pPr>
            <a:r>
              <a:rPr lang="en-US" sz="3200" b="1" u="sng" dirty="0"/>
              <a:t>Ordinals</a:t>
            </a:r>
            <a:r>
              <a:rPr lang="en-US" sz="3200" dirty="0"/>
              <a:t> – first, second, third, last, next.</a:t>
            </a:r>
          </a:p>
          <a:p>
            <a:pPr marL="342900" indent="-342900">
              <a:buFont typeface="+mj-lt"/>
              <a:buAutoNum type="alphaLcParenR"/>
            </a:pPr>
            <a:r>
              <a:rPr lang="en-US" sz="3200" b="1" u="sng" dirty="0"/>
              <a:t>Phrasal determiners</a:t>
            </a:r>
            <a:r>
              <a:rPr lang="en-US" sz="3200" u="sng" dirty="0"/>
              <a:t> </a:t>
            </a:r>
            <a:r>
              <a:rPr lang="en-US" sz="3200" dirty="0"/>
              <a:t>– a lot of, plenty of, each other. </a:t>
            </a:r>
          </a:p>
          <a:p>
            <a:r>
              <a:rPr lang="en-US" dirty="0"/>
              <a:t> </a:t>
            </a:r>
          </a:p>
        </p:txBody>
      </p:sp>
    </p:spTree>
    <p:extLst>
      <p:ext uri="{BB962C8B-B14F-4D97-AF65-F5344CB8AC3E}">
        <p14:creationId xmlns:p14="http://schemas.microsoft.com/office/powerpoint/2010/main" val="2143459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604422"/>
            <a:ext cx="8915400" cy="5262979"/>
          </a:xfrm>
          <a:prstGeom prst="rect">
            <a:avLst/>
          </a:prstGeom>
        </p:spPr>
        <p:txBody>
          <a:bodyPr wrap="square">
            <a:spAutoFit/>
          </a:bodyPr>
          <a:lstStyle/>
          <a:p>
            <a:pPr lvl="0"/>
            <a:r>
              <a:rPr lang="en-US" sz="2800" dirty="0"/>
              <a:t>If </a:t>
            </a:r>
            <a:r>
              <a:rPr lang="en-US" sz="2800" dirty="0" err="1"/>
              <a:t>Waranga</a:t>
            </a:r>
            <a:r>
              <a:rPr lang="en-US" sz="2800" dirty="0"/>
              <a:t> ________ I will go with him.</a:t>
            </a:r>
          </a:p>
          <a:p>
            <a:r>
              <a:rPr lang="en-US" sz="2800" dirty="0"/>
              <a:t>A. Coming				B. Came</a:t>
            </a:r>
          </a:p>
          <a:p>
            <a:r>
              <a:rPr lang="en-US" sz="2800" dirty="0"/>
              <a:t>C. Comes				D. Had come</a:t>
            </a:r>
          </a:p>
          <a:p>
            <a:r>
              <a:rPr lang="en-US" sz="2800" dirty="0"/>
              <a:t> </a:t>
            </a:r>
          </a:p>
          <a:p>
            <a:pPr lvl="0"/>
            <a:r>
              <a:rPr lang="en-US" sz="2800" dirty="0"/>
              <a:t>The little boy put ________ water in the glass.</a:t>
            </a:r>
          </a:p>
          <a:p>
            <a:r>
              <a:rPr lang="en-US" sz="2800" dirty="0"/>
              <a:t>A. A few				B. A little</a:t>
            </a:r>
          </a:p>
          <a:p>
            <a:r>
              <a:rPr lang="en-US" sz="2800" dirty="0"/>
              <a:t>C. Little				D. Few</a:t>
            </a:r>
          </a:p>
          <a:p>
            <a:endParaRPr lang="en-US" sz="2800" dirty="0"/>
          </a:p>
          <a:p>
            <a:pPr lvl="0"/>
            <a:r>
              <a:rPr lang="en-US" sz="2800" dirty="0"/>
              <a:t>They had hardly finished their work.</a:t>
            </a:r>
          </a:p>
          <a:p>
            <a:r>
              <a:rPr lang="en-US" sz="2800" dirty="0"/>
              <a:t>A. When it started raining	B. Than it started raining</a:t>
            </a:r>
          </a:p>
          <a:p>
            <a:r>
              <a:rPr lang="en-US" sz="2800" dirty="0"/>
              <a:t>C. That it started raining		D. And it started raining</a:t>
            </a:r>
          </a:p>
          <a:p>
            <a:endParaRPr lang="en-US" sz="2800" dirty="0"/>
          </a:p>
        </p:txBody>
      </p:sp>
    </p:spTree>
    <p:extLst>
      <p:ext uri="{BB962C8B-B14F-4D97-AF65-F5344CB8AC3E}">
        <p14:creationId xmlns:p14="http://schemas.microsoft.com/office/powerpoint/2010/main" val="33273120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76201"/>
            <a:ext cx="8534400" cy="6740307"/>
          </a:xfrm>
          <a:prstGeom prst="rect">
            <a:avLst/>
          </a:prstGeom>
        </p:spPr>
        <p:txBody>
          <a:bodyPr wrap="square">
            <a:spAutoFit/>
          </a:bodyPr>
          <a:lstStyle/>
          <a:p>
            <a:r>
              <a:rPr lang="en-US" sz="2400" dirty="0"/>
              <a:t>Jane does not like jokes ______</a:t>
            </a:r>
          </a:p>
          <a:p>
            <a:r>
              <a:rPr lang="en-US" sz="2400" dirty="0"/>
              <a:t>	A. So do I			B. Neither do I</a:t>
            </a:r>
          </a:p>
          <a:p>
            <a:r>
              <a:rPr lang="en-US" sz="2400" dirty="0"/>
              <a:t>	C. And I also			D. I too</a:t>
            </a:r>
          </a:p>
          <a:p>
            <a:r>
              <a:rPr lang="en-US" sz="2400" dirty="0"/>
              <a:t> </a:t>
            </a:r>
          </a:p>
          <a:p>
            <a:pPr lvl="0"/>
            <a:r>
              <a:rPr lang="en-US" sz="2400" dirty="0"/>
              <a:t>My aunt told us to divide the cake between Ben and _________</a:t>
            </a:r>
          </a:p>
          <a:p>
            <a:r>
              <a:rPr lang="en-US" sz="2400" dirty="0"/>
              <a:t>	A. I				B. Us</a:t>
            </a:r>
          </a:p>
          <a:p>
            <a:r>
              <a:rPr lang="en-US" sz="2400" dirty="0"/>
              <a:t>	C. Me				D. They</a:t>
            </a:r>
          </a:p>
          <a:p>
            <a:r>
              <a:rPr lang="en-US" sz="2400" dirty="0"/>
              <a:t> </a:t>
            </a:r>
          </a:p>
          <a:p>
            <a:pPr lvl="0"/>
            <a:r>
              <a:rPr lang="en-US" sz="2400" dirty="0"/>
              <a:t>The guests were many ________ they fitted in the hall.</a:t>
            </a:r>
          </a:p>
          <a:p>
            <a:r>
              <a:rPr lang="en-US" sz="2400" dirty="0"/>
              <a:t>	A. And				B. Since</a:t>
            </a:r>
          </a:p>
          <a:p>
            <a:r>
              <a:rPr lang="en-US" sz="2400" dirty="0"/>
              <a:t>	C. But				D. As</a:t>
            </a:r>
          </a:p>
          <a:p>
            <a:pPr lvl="0"/>
            <a:r>
              <a:rPr lang="en-US" sz="2400" dirty="0"/>
              <a:t>Let us go to school _________?</a:t>
            </a:r>
          </a:p>
          <a:p>
            <a:r>
              <a:rPr lang="en-US" sz="2400" dirty="0"/>
              <a:t>	A. Will you			B. Shall we</a:t>
            </a:r>
          </a:p>
          <a:p>
            <a:r>
              <a:rPr lang="en-US" sz="2400" dirty="0"/>
              <a:t>	C. Should we 			D. Do we</a:t>
            </a:r>
          </a:p>
          <a:p>
            <a:r>
              <a:rPr lang="en-US" sz="2400" dirty="0"/>
              <a:t> </a:t>
            </a:r>
          </a:p>
          <a:p>
            <a:pPr lvl="0"/>
            <a:r>
              <a:rPr lang="en-US" sz="2400" dirty="0"/>
              <a:t>Irene likes her _________ jacket.</a:t>
            </a:r>
          </a:p>
          <a:p>
            <a:r>
              <a:rPr lang="en-US" sz="2400" dirty="0"/>
              <a:t>	A. Leather black new		B. New leather black</a:t>
            </a:r>
          </a:p>
          <a:p>
            <a:r>
              <a:rPr lang="en-US" sz="2400" dirty="0"/>
              <a:t>	C. Black new leather		D. New black leather</a:t>
            </a:r>
          </a:p>
        </p:txBody>
      </p:sp>
    </p:spTree>
    <p:extLst>
      <p:ext uri="{BB962C8B-B14F-4D97-AF65-F5344CB8AC3E}">
        <p14:creationId xmlns:p14="http://schemas.microsoft.com/office/powerpoint/2010/main" val="27893622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0"/>
            <a:ext cx="8991600" cy="7478970"/>
          </a:xfrm>
          <a:prstGeom prst="rect">
            <a:avLst/>
          </a:prstGeom>
        </p:spPr>
        <p:txBody>
          <a:bodyPr wrap="square">
            <a:spAutoFit/>
          </a:bodyPr>
          <a:lstStyle/>
          <a:p>
            <a:pPr lvl="0"/>
            <a:r>
              <a:rPr lang="en-US" sz="2400" dirty="0"/>
              <a:t>No sooner had father arrived home. </a:t>
            </a:r>
          </a:p>
          <a:p>
            <a:r>
              <a:rPr lang="en-US" sz="2400" dirty="0"/>
              <a:t>	A. So did mother also arrive.</a:t>
            </a:r>
          </a:p>
          <a:p>
            <a:r>
              <a:rPr lang="en-US" sz="2400" dirty="0"/>
              <a:t>	B. As mother also arrived.</a:t>
            </a:r>
          </a:p>
          <a:p>
            <a:r>
              <a:rPr lang="en-US" sz="2400" dirty="0"/>
              <a:t>	C. When mother also arrived</a:t>
            </a:r>
          </a:p>
          <a:p>
            <a:r>
              <a:rPr lang="en-US" sz="2400" dirty="0"/>
              <a:t>	D. Than mother also arrived.</a:t>
            </a:r>
          </a:p>
          <a:p>
            <a:r>
              <a:rPr lang="en-US" sz="2400" dirty="0"/>
              <a:t> </a:t>
            </a:r>
          </a:p>
          <a:p>
            <a:pPr lvl="0"/>
            <a:r>
              <a:rPr lang="en-US" sz="2400" dirty="0"/>
              <a:t>Most pupils ______ to the school trip.</a:t>
            </a:r>
          </a:p>
          <a:p>
            <a:r>
              <a:rPr lang="en-US" sz="2400" dirty="0"/>
              <a:t>	A. Look forward		B. Look onwards</a:t>
            </a:r>
          </a:p>
          <a:p>
            <a:r>
              <a:rPr lang="en-US" sz="2400" dirty="0"/>
              <a:t>	C. Look for 			D. Look up</a:t>
            </a:r>
          </a:p>
          <a:p>
            <a:pPr lvl="0"/>
            <a:endParaRPr lang="en-US" sz="1200" dirty="0"/>
          </a:p>
          <a:p>
            <a:pPr lvl="0"/>
            <a:r>
              <a:rPr lang="en-US" sz="2400" dirty="0"/>
              <a:t>The old lady had _______ in bed for a week before he was taken to hospital.</a:t>
            </a:r>
          </a:p>
          <a:p>
            <a:r>
              <a:rPr lang="en-US" sz="2400" dirty="0"/>
              <a:t>	A. Laid				B. Lay</a:t>
            </a:r>
          </a:p>
          <a:p>
            <a:r>
              <a:rPr lang="en-US" sz="2400" dirty="0"/>
              <a:t>	C. Lain				D. Lied</a:t>
            </a:r>
          </a:p>
          <a:p>
            <a:r>
              <a:rPr lang="en-US" sz="2400" dirty="0"/>
              <a:t> </a:t>
            </a:r>
          </a:p>
          <a:p>
            <a:pPr lvl="0"/>
            <a:r>
              <a:rPr lang="en-US" sz="2400" dirty="0"/>
              <a:t>The bomb ________ before the occupants could be evacuated from the tall building.</a:t>
            </a:r>
          </a:p>
          <a:p>
            <a:r>
              <a:rPr lang="en-US" sz="2400" dirty="0"/>
              <a:t>	A. Went on 			B. Went off</a:t>
            </a:r>
          </a:p>
          <a:p>
            <a:r>
              <a:rPr lang="en-US" sz="2400" dirty="0"/>
              <a:t>	C. Went through		D. Went out</a:t>
            </a:r>
          </a:p>
          <a:p>
            <a:r>
              <a:rPr lang="en-US" sz="2400" dirty="0"/>
              <a:t> </a:t>
            </a:r>
          </a:p>
        </p:txBody>
      </p:sp>
    </p:spTree>
    <p:extLst>
      <p:ext uri="{BB962C8B-B14F-4D97-AF65-F5344CB8AC3E}">
        <p14:creationId xmlns:p14="http://schemas.microsoft.com/office/powerpoint/2010/main" val="30142028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0603" y="76201"/>
            <a:ext cx="8610600" cy="7109639"/>
          </a:xfrm>
          <a:prstGeom prst="rect">
            <a:avLst/>
          </a:prstGeom>
        </p:spPr>
        <p:txBody>
          <a:bodyPr wrap="square">
            <a:spAutoFit/>
          </a:bodyPr>
          <a:lstStyle/>
          <a:p>
            <a:pPr lvl="0"/>
            <a:r>
              <a:rPr lang="en-US" sz="2400" dirty="0"/>
              <a:t>The telephone operator could not __________</a:t>
            </a:r>
          </a:p>
          <a:p>
            <a:r>
              <a:rPr lang="en-US" sz="2400" dirty="0"/>
              <a:t>	A. Put through			B. Get through</a:t>
            </a:r>
          </a:p>
          <a:p>
            <a:r>
              <a:rPr lang="en-US" sz="2400" dirty="0"/>
              <a:t>	C. Get on			D. Speak through </a:t>
            </a:r>
          </a:p>
          <a:p>
            <a:endParaRPr lang="en-US" sz="2400" dirty="0"/>
          </a:p>
          <a:p>
            <a:pPr lvl="0"/>
            <a:r>
              <a:rPr lang="en-US" sz="2400" dirty="0"/>
              <a:t>She hardly speaks in class ________?</a:t>
            </a:r>
          </a:p>
          <a:p>
            <a:r>
              <a:rPr lang="en-US" sz="2400" dirty="0"/>
              <a:t>	A. Doesn’t she 		B. Does she </a:t>
            </a:r>
          </a:p>
          <a:p>
            <a:r>
              <a:rPr lang="en-US" sz="2400" dirty="0"/>
              <a:t>	C. Isn’t it 			D. Don’t she</a:t>
            </a:r>
          </a:p>
          <a:p>
            <a:endParaRPr lang="en-US" sz="2400" dirty="0"/>
          </a:p>
          <a:p>
            <a:pPr lvl="0"/>
            <a:r>
              <a:rPr lang="en-US" sz="2400" dirty="0"/>
              <a:t>None of them knows where the teacher is, _______ ?</a:t>
            </a:r>
          </a:p>
          <a:p>
            <a:r>
              <a:rPr lang="en-US" sz="2400" dirty="0"/>
              <a:t>	A. Don’t they			B. Does she </a:t>
            </a:r>
          </a:p>
          <a:p>
            <a:r>
              <a:rPr lang="en-US" sz="2400" dirty="0"/>
              <a:t>	C. Doesn’t they 		D. Do they</a:t>
            </a:r>
          </a:p>
          <a:p>
            <a:r>
              <a:rPr lang="en-US" sz="2400" dirty="0"/>
              <a:t> </a:t>
            </a:r>
          </a:p>
          <a:p>
            <a:pPr lvl="0"/>
            <a:r>
              <a:rPr lang="en-US" sz="2400" dirty="0"/>
              <a:t>We _______ tea when your message came.</a:t>
            </a:r>
          </a:p>
          <a:p>
            <a:r>
              <a:rPr lang="en-US" sz="2400" dirty="0"/>
              <a:t>	A. Drunk 			B. Were having </a:t>
            </a:r>
          </a:p>
          <a:p>
            <a:r>
              <a:rPr lang="en-US" sz="2400" dirty="0"/>
              <a:t>	C. Have been drinking		D. Are drinking</a:t>
            </a:r>
          </a:p>
          <a:p>
            <a:r>
              <a:rPr lang="en-US" sz="2400" dirty="0"/>
              <a:t> </a:t>
            </a:r>
            <a:r>
              <a:rPr lang="en-US" sz="2400" dirty="0" err="1"/>
              <a:t>Mukilya’s</a:t>
            </a:r>
            <a:r>
              <a:rPr lang="en-US" sz="2400" dirty="0"/>
              <a:t> car _______ several times this year.</a:t>
            </a:r>
          </a:p>
          <a:p>
            <a:r>
              <a:rPr lang="en-US" sz="2400" dirty="0"/>
              <a:t>	A. Has been repaired	B. Has repaired</a:t>
            </a:r>
          </a:p>
          <a:p>
            <a:r>
              <a:rPr lang="en-US" sz="2400" dirty="0"/>
              <a:t>	C. Had been repaired	D. Is being repaired</a:t>
            </a:r>
          </a:p>
          <a:p>
            <a:r>
              <a:rPr lang="en-US" sz="2400" dirty="0"/>
              <a:t> </a:t>
            </a:r>
          </a:p>
        </p:txBody>
      </p:sp>
    </p:spTree>
    <p:extLst>
      <p:ext uri="{BB962C8B-B14F-4D97-AF65-F5344CB8AC3E}">
        <p14:creationId xmlns:p14="http://schemas.microsoft.com/office/powerpoint/2010/main" val="30855896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1"/>
            <a:ext cx="8763000" cy="6555641"/>
          </a:xfrm>
          <a:prstGeom prst="rect">
            <a:avLst/>
          </a:prstGeom>
        </p:spPr>
        <p:txBody>
          <a:bodyPr wrap="square">
            <a:spAutoFit/>
          </a:bodyPr>
          <a:lstStyle/>
          <a:p>
            <a:pPr lvl="0"/>
            <a:r>
              <a:rPr lang="en-US" sz="2800" dirty="0"/>
              <a:t>The son took _______ himself the responsibility.</a:t>
            </a:r>
          </a:p>
          <a:p>
            <a:r>
              <a:rPr lang="en-US" sz="2800" dirty="0"/>
              <a:t>	A. Upon 			B. On </a:t>
            </a:r>
          </a:p>
          <a:p>
            <a:r>
              <a:rPr lang="en-US" sz="2800" dirty="0"/>
              <a:t>	C. In 				D. To </a:t>
            </a:r>
          </a:p>
          <a:p>
            <a:endParaRPr lang="en-US" sz="2800" dirty="0"/>
          </a:p>
          <a:p>
            <a:pPr lvl="0"/>
            <a:r>
              <a:rPr lang="en-US" sz="2800" dirty="0"/>
              <a:t>Don’t let _______ your pal in his difficulties.</a:t>
            </a:r>
          </a:p>
          <a:p>
            <a:r>
              <a:rPr lang="en-US" sz="2800" dirty="0"/>
              <a:t>	A. Over 			B. Down </a:t>
            </a:r>
          </a:p>
          <a:p>
            <a:r>
              <a:rPr lang="en-US" sz="2800" dirty="0"/>
              <a:t>	C. Into 			D. Of</a:t>
            </a:r>
          </a:p>
          <a:p>
            <a:endParaRPr lang="en-US" sz="2800" dirty="0"/>
          </a:p>
          <a:p>
            <a:pPr lvl="0"/>
            <a:r>
              <a:rPr lang="en-US" sz="2800" dirty="0"/>
              <a:t>Your brother must go for higher education ______?</a:t>
            </a:r>
          </a:p>
          <a:p>
            <a:r>
              <a:rPr lang="en-US" sz="2800" dirty="0"/>
              <a:t>	A. Can he 			B. Will he </a:t>
            </a:r>
          </a:p>
          <a:p>
            <a:r>
              <a:rPr lang="en-US" sz="2800" dirty="0"/>
              <a:t>	C. Mustn’t he 		D. Must he </a:t>
            </a:r>
          </a:p>
          <a:p>
            <a:endParaRPr lang="en-US" sz="2800" dirty="0"/>
          </a:p>
          <a:p>
            <a:pPr lvl="0"/>
            <a:r>
              <a:rPr lang="en-US" sz="2800" dirty="0"/>
              <a:t>We need to have a bigger house, __________?</a:t>
            </a:r>
          </a:p>
          <a:p>
            <a:r>
              <a:rPr lang="en-US" sz="2800" dirty="0"/>
              <a:t>	A. Needn’t we 		B. Need we </a:t>
            </a:r>
          </a:p>
          <a:p>
            <a:r>
              <a:rPr lang="en-US" sz="2800" dirty="0"/>
              <a:t>	C. Isn’t it 			D. Don’t we</a:t>
            </a:r>
          </a:p>
        </p:txBody>
      </p:sp>
    </p:spTree>
    <p:extLst>
      <p:ext uri="{BB962C8B-B14F-4D97-AF65-F5344CB8AC3E}">
        <p14:creationId xmlns:p14="http://schemas.microsoft.com/office/powerpoint/2010/main" val="1633346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0"/>
            <a:ext cx="8763000" cy="6986528"/>
          </a:xfrm>
          <a:prstGeom prst="rect">
            <a:avLst/>
          </a:prstGeom>
        </p:spPr>
        <p:txBody>
          <a:bodyPr wrap="square">
            <a:spAutoFit/>
          </a:bodyPr>
          <a:lstStyle/>
          <a:p>
            <a:r>
              <a:rPr lang="en-US" sz="2800" dirty="0"/>
              <a:t> Lend me your car for a day please. </a:t>
            </a:r>
          </a:p>
          <a:p>
            <a:r>
              <a:rPr lang="en-US" sz="2800" dirty="0"/>
              <a:t>	A. Will you 			B. Shouldn’t you</a:t>
            </a:r>
          </a:p>
          <a:p>
            <a:r>
              <a:rPr lang="en-US" sz="2800" dirty="0"/>
              <a:t>	C. Shall you 			D. Won’t you </a:t>
            </a:r>
          </a:p>
          <a:p>
            <a:pPr lvl="0"/>
            <a:r>
              <a:rPr lang="en-US" sz="2800" dirty="0"/>
              <a:t> </a:t>
            </a:r>
          </a:p>
          <a:p>
            <a:pPr lvl="0"/>
            <a:r>
              <a:rPr lang="en-US" sz="2800" dirty="0"/>
              <a:t>I thought she was too wise ________</a:t>
            </a:r>
          </a:p>
          <a:p>
            <a:pPr marL="971550" lvl="1" indent="-514350">
              <a:buFont typeface="+mj-lt"/>
              <a:buAutoNum type="alphaUcPeriod"/>
            </a:pPr>
            <a:r>
              <a:rPr lang="en-US" sz="2800" dirty="0"/>
              <a:t>Because she was easily fooled.</a:t>
            </a:r>
          </a:p>
          <a:p>
            <a:pPr marL="971550" lvl="1" indent="-514350">
              <a:buFont typeface="+mj-lt"/>
              <a:buAutoNum type="alphaUcPeriod"/>
            </a:pPr>
            <a:r>
              <a:rPr lang="en-US" sz="2800" dirty="0"/>
              <a:t>For not easily fooled </a:t>
            </a:r>
          </a:p>
          <a:p>
            <a:pPr marL="971550" lvl="1" indent="-514350">
              <a:buFont typeface="+mj-lt"/>
              <a:buAutoNum type="alphaUcPeriod"/>
            </a:pPr>
            <a:r>
              <a:rPr lang="en-US" sz="2800" dirty="0"/>
              <a:t>To be easily fooled</a:t>
            </a:r>
          </a:p>
          <a:p>
            <a:pPr marL="971550" lvl="1" indent="-514350">
              <a:buFont typeface="+mj-lt"/>
              <a:buAutoNum type="alphaUcPeriod"/>
            </a:pPr>
            <a:r>
              <a:rPr lang="en-US" sz="2800" dirty="0"/>
              <a:t>So she was not easily fooled </a:t>
            </a:r>
          </a:p>
          <a:p>
            <a:r>
              <a:rPr lang="en-US" sz="2800" dirty="0"/>
              <a:t> </a:t>
            </a:r>
          </a:p>
          <a:p>
            <a:pPr lvl="0"/>
            <a:r>
              <a:rPr lang="en-US" sz="2800" dirty="0"/>
              <a:t>If Temba had the time, he ________</a:t>
            </a:r>
          </a:p>
          <a:p>
            <a:pPr marL="971550" lvl="1" indent="-514350">
              <a:buFont typeface="+mj-lt"/>
              <a:buAutoNum type="alphaUcPeriod"/>
            </a:pPr>
            <a:r>
              <a:rPr lang="en-US" sz="2800" dirty="0"/>
              <a:t>Should visit her sister.</a:t>
            </a:r>
          </a:p>
          <a:p>
            <a:pPr marL="971550" lvl="1" indent="-514350">
              <a:buFont typeface="+mj-lt"/>
              <a:buAutoNum type="alphaUcPeriod"/>
            </a:pPr>
            <a:r>
              <a:rPr lang="en-US" sz="2800" dirty="0"/>
              <a:t>Might visit her sister</a:t>
            </a:r>
          </a:p>
          <a:p>
            <a:pPr marL="971550" lvl="1" indent="-514350">
              <a:buFont typeface="+mj-lt"/>
              <a:buAutoNum type="alphaUcPeriod"/>
            </a:pPr>
            <a:r>
              <a:rPr lang="en-US" sz="2800" dirty="0"/>
              <a:t>Could visit her sister </a:t>
            </a:r>
          </a:p>
          <a:p>
            <a:pPr marL="971550" lvl="1" indent="-514350">
              <a:buFont typeface="+mj-lt"/>
              <a:buAutoNum type="alphaUcPeriod"/>
            </a:pPr>
            <a:r>
              <a:rPr lang="en-US" sz="2800" dirty="0"/>
              <a:t>Would visit her sister </a:t>
            </a:r>
          </a:p>
          <a:p>
            <a:endParaRPr lang="en-US" sz="2800" dirty="0"/>
          </a:p>
        </p:txBody>
      </p:sp>
    </p:spTree>
    <p:extLst>
      <p:ext uri="{BB962C8B-B14F-4D97-AF65-F5344CB8AC3E}">
        <p14:creationId xmlns:p14="http://schemas.microsoft.com/office/powerpoint/2010/main" val="336001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76201"/>
            <a:ext cx="8763000" cy="7109639"/>
          </a:xfrm>
          <a:prstGeom prst="rect">
            <a:avLst/>
          </a:prstGeom>
        </p:spPr>
        <p:txBody>
          <a:bodyPr wrap="square">
            <a:spAutoFit/>
          </a:bodyPr>
          <a:lstStyle/>
          <a:p>
            <a:pPr lvl="0"/>
            <a:r>
              <a:rPr lang="en-US" sz="2400" dirty="0"/>
              <a:t>The project was such a failure that it must have been _____ in first place. </a:t>
            </a:r>
          </a:p>
          <a:p>
            <a:r>
              <a:rPr lang="en-US" sz="2400" dirty="0"/>
              <a:t>	A. ill-conceived 		B. Far fetched </a:t>
            </a:r>
          </a:p>
          <a:p>
            <a:r>
              <a:rPr lang="en-US" sz="2400" dirty="0"/>
              <a:t>	C. Best known 			D. Well-researched</a:t>
            </a:r>
          </a:p>
          <a:p>
            <a:endParaRPr lang="en-US" sz="2400" dirty="0"/>
          </a:p>
          <a:p>
            <a:pPr lvl="0"/>
            <a:r>
              <a:rPr lang="en-US" sz="2400" dirty="0"/>
              <a:t>Nobody likes that ________ man.</a:t>
            </a:r>
          </a:p>
          <a:p>
            <a:pPr marL="1257300" lvl="2" indent="-342900">
              <a:buFont typeface="+mj-lt"/>
              <a:buAutoNum type="alphaUcPeriod"/>
            </a:pPr>
            <a:r>
              <a:rPr lang="en-US" sz="2400" dirty="0"/>
              <a:t>Heavily-built mean tall </a:t>
            </a:r>
          </a:p>
          <a:p>
            <a:pPr marL="1257300" lvl="2" indent="-342900">
              <a:buFont typeface="+mj-lt"/>
              <a:buAutoNum type="alphaUcPeriod"/>
            </a:pPr>
            <a:r>
              <a:rPr lang="en-US" sz="2400" dirty="0"/>
              <a:t>Mean tall heavily-built </a:t>
            </a:r>
          </a:p>
          <a:p>
            <a:pPr marL="1257300" lvl="2" indent="-342900">
              <a:buFont typeface="+mj-lt"/>
              <a:buAutoNum type="alphaUcPeriod"/>
            </a:pPr>
            <a:r>
              <a:rPr lang="en-US" sz="2400" dirty="0"/>
              <a:t>Tall mean heavily-built </a:t>
            </a:r>
          </a:p>
          <a:p>
            <a:pPr marL="1257300" lvl="2" indent="-342900">
              <a:buFont typeface="+mj-lt"/>
              <a:buAutoNum type="alphaUcPeriod"/>
            </a:pPr>
            <a:r>
              <a:rPr lang="en-US" sz="2400" dirty="0"/>
              <a:t>Mean heavily built tall </a:t>
            </a:r>
          </a:p>
          <a:p>
            <a:r>
              <a:rPr lang="en-US" sz="2400" dirty="0"/>
              <a:t> </a:t>
            </a:r>
          </a:p>
          <a:p>
            <a:pPr lvl="0"/>
            <a:r>
              <a:rPr lang="en-US" sz="2400" dirty="0"/>
              <a:t>Mr. </a:t>
            </a:r>
            <a:r>
              <a:rPr lang="en-US" sz="2400" dirty="0" err="1"/>
              <a:t>Barasa</a:t>
            </a:r>
            <a:r>
              <a:rPr lang="en-US" sz="2400" dirty="0"/>
              <a:t> was not elected because he was ______ the other candidate. </a:t>
            </a:r>
          </a:p>
          <a:p>
            <a:pPr marL="1257300" lvl="2" indent="-342900">
              <a:buFont typeface="+mj-lt"/>
              <a:buAutoNum type="alphaUcPeriod"/>
            </a:pPr>
            <a:r>
              <a:rPr lang="en-US" sz="2400" dirty="0"/>
              <a:t>As popular as </a:t>
            </a:r>
          </a:p>
          <a:p>
            <a:pPr marL="1257300" lvl="2" indent="-342900">
              <a:buFont typeface="+mj-lt"/>
              <a:buAutoNum type="alphaUcPeriod"/>
            </a:pPr>
            <a:r>
              <a:rPr lang="en-US" sz="2400" dirty="0"/>
              <a:t>More popular than </a:t>
            </a:r>
          </a:p>
          <a:p>
            <a:pPr marL="1257300" lvl="2" indent="-342900">
              <a:buFont typeface="+mj-lt"/>
              <a:buAutoNum type="alphaUcPeriod"/>
            </a:pPr>
            <a:r>
              <a:rPr lang="en-US" sz="2400" dirty="0"/>
              <a:t>Less popular than</a:t>
            </a:r>
          </a:p>
          <a:p>
            <a:pPr marL="1257300" lvl="2" indent="-342900">
              <a:buFont typeface="+mj-lt"/>
              <a:buAutoNum type="alphaUcPeriod"/>
            </a:pPr>
            <a:r>
              <a:rPr lang="en-US" sz="2400" dirty="0"/>
              <a:t>As lower popular as</a:t>
            </a:r>
          </a:p>
          <a:p>
            <a:r>
              <a:rPr lang="en-US" sz="2400" dirty="0"/>
              <a:t> </a:t>
            </a:r>
          </a:p>
          <a:p>
            <a:r>
              <a:rPr lang="en-US" sz="2400" dirty="0"/>
              <a:t> </a:t>
            </a:r>
          </a:p>
        </p:txBody>
      </p:sp>
    </p:spTree>
    <p:extLst>
      <p:ext uri="{BB962C8B-B14F-4D97-AF65-F5344CB8AC3E}">
        <p14:creationId xmlns:p14="http://schemas.microsoft.com/office/powerpoint/2010/main" val="1229419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4801"/>
            <a:ext cx="8686800" cy="5262979"/>
          </a:xfrm>
          <a:prstGeom prst="rect">
            <a:avLst/>
          </a:prstGeom>
        </p:spPr>
        <p:txBody>
          <a:bodyPr wrap="square">
            <a:spAutoFit/>
          </a:bodyPr>
          <a:lstStyle/>
          <a:p>
            <a:pPr lvl="0"/>
            <a:r>
              <a:rPr lang="en-US" sz="2800" dirty="0"/>
              <a:t>The fox ________ I described to you lives in the forest. </a:t>
            </a:r>
          </a:p>
          <a:p>
            <a:r>
              <a:rPr lang="en-US" sz="2800" dirty="0"/>
              <a:t>	A. Whom 			B. Where</a:t>
            </a:r>
          </a:p>
          <a:p>
            <a:r>
              <a:rPr lang="en-US" sz="2800" dirty="0"/>
              <a:t>	C. Which 			D. Who </a:t>
            </a:r>
          </a:p>
          <a:p>
            <a:pPr lvl="0"/>
            <a:endParaRPr lang="en-US" sz="2800" dirty="0"/>
          </a:p>
          <a:p>
            <a:pPr lvl="0"/>
            <a:r>
              <a:rPr lang="en-US" sz="2800" dirty="0"/>
              <a:t>I am a teacher ___________?</a:t>
            </a:r>
          </a:p>
          <a:p>
            <a:r>
              <a:rPr lang="en-US" sz="2800" dirty="0"/>
              <a:t>	A. Am I 			B. I am not </a:t>
            </a:r>
          </a:p>
          <a:p>
            <a:r>
              <a:rPr lang="en-US" sz="2800" dirty="0"/>
              <a:t>	C. </a:t>
            </a:r>
            <a:r>
              <a:rPr lang="en-US" sz="2800" dirty="0" err="1"/>
              <a:t>Amn’t</a:t>
            </a:r>
            <a:r>
              <a:rPr lang="en-US" sz="2800" dirty="0"/>
              <a:t> I 			D. Aren’t I </a:t>
            </a:r>
          </a:p>
          <a:p>
            <a:pPr lvl="0"/>
            <a:endParaRPr lang="en-US" sz="2800" dirty="0"/>
          </a:p>
          <a:p>
            <a:pPr lvl="0"/>
            <a:r>
              <a:rPr lang="en-US" sz="2800" dirty="0"/>
              <a:t>I have ________ in the river several times. </a:t>
            </a:r>
          </a:p>
          <a:p>
            <a:r>
              <a:rPr lang="en-US" sz="2800" dirty="0"/>
              <a:t>	A. Swarm			B. Swum</a:t>
            </a:r>
          </a:p>
          <a:p>
            <a:r>
              <a:rPr lang="en-US" sz="2800" dirty="0"/>
              <a:t>	C. Swam 			D. </a:t>
            </a:r>
            <a:r>
              <a:rPr lang="en-US" sz="2800" dirty="0" err="1"/>
              <a:t>Swimmed</a:t>
            </a:r>
            <a:endParaRPr lang="en-US" sz="2800" dirty="0"/>
          </a:p>
          <a:p>
            <a:endParaRPr lang="en-US" sz="2800" dirty="0"/>
          </a:p>
        </p:txBody>
      </p:sp>
    </p:spTree>
    <p:extLst>
      <p:ext uri="{BB962C8B-B14F-4D97-AF65-F5344CB8AC3E}">
        <p14:creationId xmlns:p14="http://schemas.microsoft.com/office/powerpoint/2010/main" val="3782288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17694"/>
            <a:ext cx="8458200" cy="6740307"/>
          </a:xfrm>
          <a:prstGeom prst="rect">
            <a:avLst/>
          </a:prstGeom>
        </p:spPr>
        <p:txBody>
          <a:bodyPr wrap="square">
            <a:spAutoFit/>
          </a:bodyPr>
          <a:lstStyle/>
          <a:p>
            <a:r>
              <a:rPr lang="en-US" sz="2400" dirty="0"/>
              <a:t> </a:t>
            </a:r>
          </a:p>
          <a:p>
            <a:pPr lvl="0"/>
            <a:r>
              <a:rPr lang="en-US" sz="2400" dirty="0"/>
              <a:t>The cake was ________ delicious ________ he asked for more. </a:t>
            </a:r>
          </a:p>
          <a:p>
            <a:r>
              <a:rPr lang="en-US" sz="2400" dirty="0"/>
              <a:t>	A. Too, that			B. Quite, but</a:t>
            </a:r>
          </a:p>
          <a:p>
            <a:r>
              <a:rPr lang="en-US" sz="2400" dirty="0"/>
              <a:t>	C. Very, so 			D. So, that</a:t>
            </a:r>
          </a:p>
          <a:p>
            <a:r>
              <a:rPr lang="en-US" sz="2400" dirty="0"/>
              <a:t> </a:t>
            </a:r>
          </a:p>
          <a:p>
            <a:pPr lvl="0"/>
            <a:r>
              <a:rPr lang="en-US" sz="2400" dirty="0"/>
              <a:t>Nancy can’t _______ her shyness due to her </a:t>
            </a:r>
            <a:r>
              <a:rPr lang="en-US" sz="2400" dirty="0" err="1"/>
              <a:t>behaviour</a:t>
            </a:r>
            <a:r>
              <a:rPr lang="en-US" sz="2400" dirty="0"/>
              <a:t>. </a:t>
            </a:r>
          </a:p>
          <a:p>
            <a:r>
              <a:rPr lang="en-US" sz="2400" dirty="0"/>
              <a:t>	A. Get over 			B. Get by </a:t>
            </a:r>
          </a:p>
          <a:p>
            <a:r>
              <a:rPr lang="en-US" sz="2400" dirty="0"/>
              <a:t>	B. Get away from 		D. Get above</a:t>
            </a:r>
          </a:p>
          <a:p>
            <a:r>
              <a:rPr lang="en-US" sz="2400" dirty="0"/>
              <a:t> </a:t>
            </a:r>
          </a:p>
          <a:p>
            <a:pPr lvl="0"/>
            <a:r>
              <a:rPr lang="en-US" sz="2400" dirty="0" err="1"/>
              <a:t>Obonyo</a:t>
            </a:r>
            <a:r>
              <a:rPr lang="en-US" sz="2400" dirty="0"/>
              <a:t> cheated in the exam, but I am sure he will not ______ with it.</a:t>
            </a:r>
          </a:p>
          <a:p>
            <a:r>
              <a:rPr lang="en-US" sz="2400" dirty="0"/>
              <a:t>	A. Go down 			B. Come up.</a:t>
            </a:r>
          </a:p>
          <a:p>
            <a:r>
              <a:rPr lang="en-US" sz="2400" dirty="0"/>
              <a:t>	C. Get away			D. Live on</a:t>
            </a:r>
          </a:p>
          <a:p>
            <a:pPr lvl="0"/>
            <a:r>
              <a:rPr lang="en-US" sz="2400" dirty="0"/>
              <a:t>John fell off the bicycle and ________ his knee. </a:t>
            </a:r>
          </a:p>
          <a:p>
            <a:r>
              <a:rPr lang="en-US" sz="2400" dirty="0"/>
              <a:t>	A. Hurt 			B. Wounded </a:t>
            </a:r>
          </a:p>
          <a:p>
            <a:r>
              <a:rPr lang="en-US" sz="2400" dirty="0"/>
              <a:t>	C. Damaged 			D. Injured</a:t>
            </a:r>
          </a:p>
          <a:p>
            <a:r>
              <a:rPr lang="en-US" sz="2400" dirty="0"/>
              <a:t> </a:t>
            </a:r>
          </a:p>
          <a:p>
            <a:endParaRPr lang="en-US" sz="2400" dirty="0"/>
          </a:p>
        </p:txBody>
      </p:sp>
    </p:spTree>
    <p:extLst>
      <p:ext uri="{BB962C8B-B14F-4D97-AF65-F5344CB8AC3E}">
        <p14:creationId xmlns:p14="http://schemas.microsoft.com/office/powerpoint/2010/main" val="24362936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457201"/>
            <a:ext cx="8610600" cy="5262979"/>
          </a:xfrm>
          <a:prstGeom prst="rect">
            <a:avLst/>
          </a:prstGeom>
        </p:spPr>
        <p:txBody>
          <a:bodyPr wrap="square">
            <a:spAutoFit/>
          </a:bodyPr>
          <a:lstStyle/>
          <a:p>
            <a:pPr lvl="0"/>
            <a:r>
              <a:rPr lang="en-US" sz="2800" dirty="0"/>
              <a:t>Grace was punished since she ______ to the head teacher. </a:t>
            </a:r>
          </a:p>
          <a:p>
            <a:r>
              <a:rPr lang="en-US" sz="2800" dirty="0"/>
              <a:t>	A. Lied 			B. Laid</a:t>
            </a:r>
          </a:p>
          <a:p>
            <a:r>
              <a:rPr lang="en-US" sz="2800" dirty="0"/>
              <a:t>	C. Lies				D. Lay </a:t>
            </a:r>
          </a:p>
          <a:p>
            <a:pPr lvl="0"/>
            <a:endParaRPr lang="en-US" sz="2800" dirty="0"/>
          </a:p>
          <a:p>
            <a:pPr lvl="0"/>
            <a:r>
              <a:rPr lang="en-US" sz="2800" dirty="0"/>
              <a:t>Be careful or else you will ________ all your friends.</a:t>
            </a:r>
          </a:p>
          <a:p>
            <a:r>
              <a:rPr lang="en-US" sz="2800" dirty="0"/>
              <a:t>	A. Lose 			B. Loss </a:t>
            </a:r>
          </a:p>
          <a:p>
            <a:r>
              <a:rPr lang="en-US" sz="2800" dirty="0"/>
              <a:t>	C. Loose			D. Lost</a:t>
            </a:r>
          </a:p>
          <a:p>
            <a:r>
              <a:rPr lang="en-US" sz="2800" dirty="0"/>
              <a:t> </a:t>
            </a:r>
          </a:p>
          <a:p>
            <a:pPr lvl="0"/>
            <a:r>
              <a:rPr lang="en-US" sz="2800" dirty="0"/>
              <a:t>They _______ on the beach and thought of their future.</a:t>
            </a:r>
          </a:p>
          <a:p>
            <a:r>
              <a:rPr lang="en-US" sz="2800" dirty="0"/>
              <a:t>	A. Laid 			B. Lied</a:t>
            </a:r>
          </a:p>
          <a:p>
            <a:r>
              <a:rPr lang="en-US" sz="2800" dirty="0"/>
              <a:t>	C. Lain 			D. Lay</a:t>
            </a:r>
          </a:p>
          <a:p>
            <a:endParaRPr lang="en-US" sz="2800" dirty="0"/>
          </a:p>
        </p:txBody>
      </p:sp>
    </p:spTree>
    <p:extLst>
      <p:ext uri="{BB962C8B-B14F-4D97-AF65-F5344CB8AC3E}">
        <p14:creationId xmlns:p14="http://schemas.microsoft.com/office/powerpoint/2010/main" val="8267225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text covers the following areas among others. </a:t>
            </a:r>
          </a:p>
        </p:txBody>
      </p:sp>
      <p:sp>
        <p:nvSpPr>
          <p:cNvPr id="4" name="Content Placeholder 3"/>
          <p:cNvSpPr>
            <a:spLocks noGrp="1"/>
          </p:cNvSpPr>
          <p:nvPr>
            <p:ph idx="1"/>
          </p:nvPr>
        </p:nvSpPr>
        <p:spPr>
          <a:xfrm>
            <a:off x="1913008" y="2133601"/>
            <a:ext cx="8126342" cy="4505039"/>
          </a:xfrm>
        </p:spPr>
        <p:txBody>
          <a:bodyPr/>
          <a:lstStyle/>
          <a:p>
            <a:r>
              <a:rPr lang="en-US" dirty="0" smtClean="0"/>
              <a:t>Grammar</a:t>
            </a:r>
            <a:r>
              <a:rPr lang="en-US" dirty="0"/>
              <a:t>.</a:t>
            </a:r>
          </a:p>
          <a:p>
            <a:r>
              <a:rPr lang="en-US" dirty="0"/>
              <a:t>Commonly set areas in broken passage.</a:t>
            </a:r>
          </a:p>
          <a:p>
            <a:r>
              <a:rPr lang="en-US" dirty="0"/>
              <a:t>Syntax questions. </a:t>
            </a:r>
          </a:p>
          <a:p>
            <a:r>
              <a:rPr lang="en-US" dirty="0"/>
              <a:t>Commonly set areas in grammar.</a:t>
            </a:r>
          </a:p>
          <a:p>
            <a:r>
              <a:rPr lang="en-US" dirty="0"/>
              <a:t>Handling comprehension passages.</a:t>
            </a:r>
          </a:p>
          <a:p>
            <a:r>
              <a:rPr lang="en-US" dirty="0"/>
              <a:t>Eye on KCPE in answering general questions. </a:t>
            </a:r>
          </a:p>
          <a:p>
            <a:r>
              <a:rPr lang="en-US" dirty="0"/>
              <a:t>Composition writing and marking.</a:t>
            </a:r>
          </a:p>
          <a:p>
            <a:r>
              <a:rPr lang="en-US" dirty="0"/>
              <a:t>Samples of top compositions (G – J).</a:t>
            </a:r>
          </a:p>
          <a:p>
            <a:r>
              <a:rPr lang="en-US" dirty="0"/>
              <a:t>K.C.P.E past papers 2006 – 2012.</a:t>
            </a:r>
          </a:p>
          <a:p>
            <a:endParaRPr lang="en-US" dirty="0"/>
          </a:p>
        </p:txBody>
      </p:sp>
    </p:spTree>
    <p:extLst>
      <p:ext uri="{BB962C8B-B14F-4D97-AF65-F5344CB8AC3E}">
        <p14:creationId xmlns:p14="http://schemas.microsoft.com/office/powerpoint/2010/main" val="35597688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1"/>
            <a:ext cx="8991600" cy="5924699"/>
          </a:xfrm>
          <a:prstGeom prst="rect">
            <a:avLst/>
          </a:prstGeom>
        </p:spPr>
        <p:txBody>
          <a:bodyPr wrap="square">
            <a:spAutoFit/>
          </a:bodyPr>
          <a:lstStyle/>
          <a:p>
            <a:r>
              <a:rPr lang="en-US" sz="3500" b="1" u="sng" dirty="0">
                <a:solidFill>
                  <a:schemeClr val="accent6">
                    <a:lumMod val="50000"/>
                  </a:schemeClr>
                </a:solidFill>
              </a:rPr>
              <a:t>ARTICLES</a:t>
            </a:r>
            <a:endParaRPr lang="en-US" sz="3500" b="1" dirty="0">
              <a:solidFill>
                <a:schemeClr val="accent6">
                  <a:lumMod val="50000"/>
                </a:schemeClr>
              </a:solidFill>
            </a:endParaRPr>
          </a:p>
          <a:p>
            <a:pPr lvl="0"/>
            <a:r>
              <a:rPr lang="en-US" sz="2400" dirty="0"/>
              <a:t>Refers to definite and indefinite words a, an, the.</a:t>
            </a:r>
          </a:p>
          <a:p>
            <a:r>
              <a:rPr lang="en-US" dirty="0"/>
              <a:t> </a:t>
            </a:r>
          </a:p>
          <a:p>
            <a:pPr algn="ctr"/>
            <a:r>
              <a:rPr lang="en-US" sz="3400" b="1" u="sng" dirty="0">
                <a:solidFill>
                  <a:schemeClr val="accent6">
                    <a:lumMod val="50000"/>
                  </a:schemeClr>
                </a:solidFill>
              </a:rPr>
              <a:t>INDEFINITE</a:t>
            </a:r>
            <a:r>
              <a:rPr lang="en-US" sz="3400" u="sng" dirty="0">
                <a:solidFill>
                  <a:schemeClr val="accent6">
                    <a:lumMod val="50000"/>
                  </a:schemeClr>
                </a:solidFill>
              </a:rPr>
              <a:t> </a:t>
            </a:r>
            <a:endParaRPr lang="en-US" sz="3400" dirty="0">
              <a:solidFill>
                <a:schemeClr val="accent6">
                  <a:lumMod val="50000"/>
                </a:schemeClr>
              </a:solidFill>
            </a:endParaRPr>
          </a:p>
          <a:p>
            <a:r>
              <a:rPr lang="en-US" sz="3400" b="1" u="sng" dirty="0">
                <a:solidFill>
                  <a:schemeClr val="accent6">
                    <a:lumMod val="50000"/>
                  </a:schemeClr>
                </a:solidFill>
              </a:rPr>
              <a:t>Article  ‘a’</a:t>
            </a:r>
            <a:endParaRPr lang="en-US" sz="3400" b="1" dirty="0">
              <a:solidFill>
                <a:schemeClr val="accent6">
                  <a:lumMod val="50000"/>
                </a:schemeClr>
              </a:solidFill>
            </a:endParaRPr>
          </a:p>
          <a:p>
            <a:pPr lvl="0"/>
            <a:r>
              <a:rPr lang="en-US" sz="2400" dirty="0"/>
              <a:t>1. Used before nouns to indicate one.</a:t>
            </a:r>
          </a:p>
          <a:p>
            <a:pPr lvl="0"/>
            <a:r>
              <a:rPr lang="en-US" sz="2400" dirty="0"/>
              <a:t>Or one example.</a:t>
            </a:r>
          </a:p>
          <a:p>
            <a:pPr lvl="0"/>
            <a:r>
              <a:rPr lang="en-US" sz="2400" dirty="0"/>
              <a:t>Indefinite articles therefore should be used before plural verb e.g.</a:t>
            </a:r>
          </a:p>
          <a:p>
            <a:pPr lvl="0"/>
            <a:r>
              <a:rPr lang="en-US" sz="2400" dirty="0"/>
              <a:t>This is a pen.</a:t>
            </a:r>
          </a:p>
          <a:p>
            <a:pPr lvl="0"/>
            <a:r>
              <a:rPr lang="en-US" sz="2400" dirty="0"/>
              <a:t>He is a doctor.</a:t>
            </a:r>
          </a:p>
          <a:p>
            <a:pPr lvl="0"/>
            <a:r>
              <a:rPr lang="en-US" sz="2400" dirty="0"/>
              <a:t>Article a, is used to be a constant e.g. </a:t>
            </a:r>
          </a:p>
          <a:p>
            <a:pPr lvl="0"/>
            <a:r>
              <a:rPr lang="en-US" sz="2400" dirty="0"/>
              <a:t>A mango</a:t>
            </a:r>
          </a:p>
          <a:p>
            <a:pPr lvl="0"/>
            <a:r>
              <a:rPr lang="en-US" sz="2400" dirty="0"/>
              <a:t>A sweater </a:t>
            </a:r>
          </a:p>
          <a:p>
            <a:pPr lvl="0"/>
            <a:r>
              <a:rPr lang="en-US" sz="2400" dirty="0"/>
              <a:t>Article </a:t>
            </a:r>
            <a:r>
              <a:rPr lang="en-US" sz="2400" u="sng" dirty="0"/>
              <a:t>a</a:t>
            </a:r>
            <a:r>
              <a:rPr lang="en-US" sz="2400" dirty="0"/>
              <a:t>, is replaced by </a:t>
            </a:r>
            <a:r>
              <a:rPr lang="en-US" sz="2400" u="sng" dirty="0"/>
              <a:t>the</a:t>
            </a:r>
            <a:r>
              <a:rPr lang="en-US" sz="2400" dirty="0"/>
              <a:t> when talking about something said before</a:t>
            </a:r>
            <a:r>
              <a:rPr lang="en-US" dirty="0"/>
              <a:t>.</a:t>
            </a:r>
          </a:p>
          <a:p>
            <a:r>
              <a:rPr lang="en-US" dirty="0"/>
              <a:t> </a:t>
            </a:r>
          </a:p>
        </p:txBody>
      </p:sp>
    </p:spTree>
    <p:extLst>
      <p:ext uri="{BB962C8B-B14F-4D97-AF65-F5344CB8AC3E}">
        <p14:creationId xmlns:p14="http://schemas.microsoft.com/office/powerpoint/2010/main" val="13214204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991600" cy="6555641"/>
          </a:xfrm>
          <a:prstGeom prst="rect">
            <a:avLst/>
          </a:prstGeom>
        </p:spPr>
        <p:txBody>
          <a:bodyPr wrap="square">
            <a:spAutoFit/>
          </a:bodyPr>
          <a:lstStyle/>
          <a:p>
            <a:r>
              <a:rPr lang="en-US" sz="2800" dirty="0"/>
              <a:t>They are very unkind to me. They treat me _______ a less human. </a:t>
            </a:r>
          </a:p>
          <a:p>
            <a:r>
              <a:rPr lang="en-US" sz="2800" dirty="0"/>
              <a:t>	A. Like I was 			B. Like I were </a:t>
            </a:r>
          </a:p>
          <a:p>
            <a:r>
              <a:rPr lang="en-US" sz="2800" dirty="0"/>
              <a:t>	C. As if I were 		C. As if I was </a:t>
            </a:r>
          </a:p>
          <a:p>
            <a:r>
              <a:rPr lang="en-US" sz="2800" dirty="0"/>
              <a:t> Though I have forgotten his name, I know him _______ sight.</a:t>
            </a:r>
          </a:p>
          <a:p>
            <a:r>
              <a:rPr lang="en-US" sz="2800" dirty="0"/>
              <a:t>	A. On 		B. To 		C. In 		D. By</a:t>
            </a:r>
          </a:p>
          <a:p>
            <a:r>
              <a:rPr lang="en-US" sz="2800" dirty="0"/>
              <a:t> The teacher told the class eight pupils to ______ the notes.</a:t>
            </a:r>
          </a:p>
          <a:p>
            <a:r>
              <a:rPr lang="en-US" sz="2800" dirty="0"/>
              <a:t>	A. Take off			B. Take after </a:t>
            </a:r>
          </a:p>
          <a:p>
            <a:r>
              <a:rPr lang="en-US" sz="2800" dirty="0"/>
              <a:t>	C. Take up 			D. Take down</a:t>
            </a:r>
          </a:p>
          <a:p>
            <a:pPr lvl="0"/>
            <a:r>
              <a:rPr lang="en-US" sz="2800" dirty="0"/>
              <a:t>She is such a quarrelsome woman that few people can ______ her. </a:t>
            </a:r>
          </a:p>
          <a:p>
            <a:r>
              <a:rPr lang="en-US" sz="2800" dirty="0"/>
              <a:t>	A. Put up with 		B. Put away </a:t>
            </a:r>
          </a:p>
          <a:p>
            <a:r>
              <a:rPr lang="en-US" sz="2800" dirty="0"/>
              <a:t>	C. Put off 			D. Keep up with </a:t>
            </a:r>
          </a:p>
          <a:p>
            <a:r>
              <a:rPr lang="en-US" sz="2800" dirty="0"/>
              <a:t> </a:t>
            </a:r>
          </a:p>
        </p:txBody>
      </p:sp>
    </p:spTree>
    <p:extLst>
      <p:ext uri="{BB962C8B-B14F-4D97-AF65-F5344CB8AC3E}">
        <p14:creationId xmlns:p14="http://schemas.microsoft.com/office/powerpoint/2010/main" val="24517049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0"/>
            <a:ext cx="8839200" cy="7478970"/>
          </a:xfrm>
          <a:prstGeom prst="rect">
            <a:avLst/>
          </a:prstGeom>
        </p:spPr>
        <p:txBody>
          <a:bodyPr wrap="square">
            <a:spAutoFit/>
          </a:bodyPr>
          <a:lstStyle/>
          <a:p>
            <a:r>
              <a:rPr lang="en-US" sz="2400" dirty="0"/>
              <a:t> The travelers reached _______ at dusk. </a:t>
            </a:r>
          </a:p>
          <a:p>
            <a:r>
              <a:rPr lang="en-US" sz="2400" dirty="0"/>
              <a:t>	A. In </a:t>
            </a:r>
            <a:r>
              <a:rPr lang="en-US" sz="2400" dirty="0" err="1"/>
              <a:t>Namanga</a:t>
            </a:r>
            <a:r>
              <a:rPr lang="en-US" sz="2400" dirty="0"/>
              <a:t> 		B. </a:t>
            </a:r>
            <a:r>
              <a:rPr lang="en-US" sz="2400" dirty="0" err="1"/>
              <a:t>Namanga</a:t>
            </a:r>
            <a:r>
              <a:rPr lang="en-US" sz="2400" dirty="0"/>
              <a:t> </a:t>
            </a:r>
          </a:p>
          <a:p>
            <a:r>
              <a:rPr lang="en-US" sz="2400" dirty="0"/>
              <a:t>	C. At </a:t>
            </a:r>
            <a:r>
              <a:rPr lang="en-US" sz="2400" dirty="0" err="1"/>
              <a:t>Namanga</a:t>
            </a:r>
            <a:r>
              <a:rPr lang="en-US" sz="2400" dirty="0"/>
              <a:t> 		D. To </a:t>
            </a:r>
            <a:r>
              <a:rPr lang="en-US" sz="2400" dirty="0" err="1"/>
              <a:t>Namanga</a:t>
            </a:r>
            <a:endParaRPr lang="en-US" sz="2400" dirty="0"/>
          </a:p>
          <a:p>
            <a:r>
              <a:rPr lang="en-US" sz="2400" dirty="0"/>
              <a:t> The manager said we shall discuss _______ privately.</a:t>
            </a:r>
          </a:p>
          <a:p>
            <a:r>
              <a:rPr lang="en-US" sz="2400" dirty="0"/>
              <a:t>	A. For the matter 		B. Of the matter </a:t>
            </a:r>
          </a:p>
          <a:p>
            <a:r>
              <a:rPr lang="en-US" sz="2400" dirty="0"/>
              <a:t>	C. The matter 			D. About the matter </a:t>
            </a:r>
          </a:p>
          <a:p>
            <a:r>
              <a:rPr lang="en-US" sz="2400" dirty="0"/>
              <a:t> Raphael hopes ________ his examination. </a:t>
            </a:r>
          </a:p>
          <a:p>
            <a:r>
              <a:rPr lang="en-US" sz="2400" dirty="0"/>
              <a:t>	A. Passing 			B. To pass</a:t>
            </a:r>
          </a:p>
          <a:p>
            <a:r>
              <a:rPr lang="en-US" sz="2400" dirty="0"/>
              <a:t>	C. For passing 			D. Pass</a:t>
            </a:r>
          </a:p>
          <a:p>
            <a:pPr lvl="0"/>
            <a:r>
              <a:rPr lang="en-US" sz="2400" dirty="0"/>
              <a:t>Alcohol _______ many young lives each year.</a:t>
            </a:r>
          </a:p>
          <a:p>
            <a:r>
              <a:rPr lang="en-US" sz="2400" dirty="0"/>
              <a:t>	A. Ruins 			B. Ran</a:t>
            </a:r>
          </a:p>
          <a:p>
            <a:r>
              <a:rPr lang="en-US" sz="2400" dirty="0"/>
              <a:t>	C. Ruin				D. Ruined</a:t>
            </a:r>
          </a:p>
          <a:p>
            <a:pPr lvl="0"/>
            <a:r>
              <a:rPr lang="en-US" sz="2400" dirty="0"/>
              <a:t>I like English so ________</a:t>
            </a:r>
          </a:p>
          <a:p>
            <a:pPr marL="1257300" lvl="2" indent="-342900">
              <a:buFont typeface="+mj-lt"/>
              <a:buAutoNum type="alphaUcPeriod"/>
            </a:pPr>
            <a:r>
              <a:rPr lang="en-US" sz="2400" dirty="0"/>
              <a:t>He bought some books for reading.</a:t>
            </a:r>
          </a:p>
          <a:p>
            <a:pPr marL="1257300" lvl="2" indent="-342900">
              <a:buFont typeface="+mj-lt"/>
              <a:buAutoNum type="alphaUcPeriod"/>
            </a:pPr>
            <a:r>
              <a:rPr lang="en-US" sz="2400" dirty="0"/>
              <a:t>I bought books and read.</a:t>
            </a:r>
          </a:p>
          <a:p>
            <a:pPr marL="1257300" lvl="2" indent="-342900">
              <a:buFont typeface="+mj-lt"/>
              <a:buAutoNum type="alphaUcPeriod"/>
            </a:pPr>
            <a:r>
              <a:rPr lang="en-US" sz="2400" dirty="0"/>
              <a:t>I bought some books to read.</a:t>
            </a:r>
          </a:p>
          <a:p>
            <a:pPr marL="1257300" lvl="2" indent="-342900">
              <a:buFont typeface="+mj-lt"/>
              <a:buAutoNum type="alphaUcPeriod"/>
            </a:pPr>
            <a:r>
              <a:rPr lang="en-US" sz="2400" dirty="0"/>
              <a:t>They bought some interesting books.</a:t>
            </a:r>
          </a:p>
          <a:p>
            <a:r>
              <a:rPr lang="en-US" sz="2400" dirty="0"/>
              <a:t> </a:t>
            </a:r>
          </a:p>
          <a:p>
            <a:r>
              <a:rPr lang="en-US" sz="2400" dirty="0"/>
              <a:t> </a:t>
            </a:r>
          </a:p>
          <a:p>
            <a:endParaRPr lang="en-US" sz="2400" dirty="0"/>
          </a:p>
        </p:txBody>
      </p:sp>
    </p:spTree>
    <p:extLst>
      <p:ext uri="{BB962C8B-B14F-4D97-AF65-F5344CB8AC3E}">
        <p14:creationId xmlns:p14="http://schemas.microsoft.com/office/powerpoint/2010/main" val="471522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0"/>
            <a:ext cx="8686800" cy="7201972"/>
          </a:xfrm>
          <a:prstGeom prst="rect">
            <a:avLst/>
          </a:prstGeom>
        </p:spPr>
        <p:txBody>
          <a:bodyPr wrap="square">
            <a:spAutoFit/>
          </a:bodyPr>
          <a:lstStyle/>
          <a:p>
            <a:pPr lvl="0"/>
            <a:endParaRPr lang="en-US" sz="2200" dirty="0"/>
          </a:p>
          <a:p>
            <a:pPr lvl="0"/>
            <a:r>
              <a:rPr lang="en-US" sz="2200" dirty="0"/>
              <a:t>Waiting at the station ______ </a:t>
            </a:r>
          </a:p>
          <a:p>
            <a:pPr marL="1371600" lvl="2" indent="-457200">
              <a:buFont typeface="+mj-lt"/>
              <a:buAutoNum type="alphaUcPeriod"/>
            </a:pPr>
            <a:r>
              <a:rPr lang="en-US" sz="2200" dirty="0"/>
              <a:t>I could see passengers getting on to trains. </a:t>
            </a:r>
          </a:p>
          <a:p>
            <a:pPr marL="1371600" lvl="2" indent="-457200">
              <a:buFont typeface="+mj-lt"/>
              <a:buAutoNum type="alphaUcPeriod"/>
            </a:pPr>
            <a:r>
              <a:rPr lang="en-US" sz="2200" dirty="0"/>
              <a:t>Trains were seen pulling out of the station.</a:t>
            </a:r>
          </a:p>
          <a:p>
            <a:pPr marL="1371600" lvl="2" indent="-457200">
              <a:buFont typeface="+mj-lt"/>
              <a:buAutoNum type="alphaUcPeriod"/>
            </a:pPr>
            <a:r>
              <a:rPr lang="en-US" sz="2200" dirty="0"/>
              <a:t>A pick pocket was arrested.</a:t>
            </a:r>
          </a:p>
          <a:p>
            <a:pPr marL="1371600" lvl="2" indent="-457200">
              <a:buFont typeface="+mj-lt"/>
              <a:buAutoNum type="alphaUcPeriod"/>
            </a:pPr>
            <a:r>
              <a:rPr lang="en-US" sz="2200" dirty="0"/>
              <a:t>I met an old friend of mine</a:t>
            </a:r>
          </a:p>
          <a:p>
            <a:pPr lvl="0"/>
            <a:r>
              <a:rPr lang="en-US" sz="2200" dirty="0"/>
              <a:t>Alcohol _______ many young lives each year.</a:t>
            </a:r>
          </a:p>
          <a:p>
            <a:r>
              <a:rPr lang="en-US" sz="2200" dirty="0"/>
              <a:t>	A. Ruins 			B. Ran</a:t>
            </a:r>
          </a:p>
          <a:p>
            <a:r>
              <a:rPr lang="en-US" sz="2200" dirty="0"/>
              <a:t>	C. Ruin				D. Ruined</a:t>
            </a:r>
          </a:p>
          <a:p>
            <a:r>
              <a:rPr lang="en-US" sz="2200" dirty="0"/>
              <a:t> I like English so ________</a:t>
            </a:r>
          </a:p>
          <a:p>
            <a:pPr marL="1371600" lvl="2" indent="-457200">
              <a:buFont typeface="+mj-lt"/>
              <a:buAutoNum type="alphaUcPeriod"/>
            </a:pPr>
            <a:r>
              <a:rPr lang="en-US" sz="2200" dirty="0"/>
              <a:t>He bought some books for reading.</a:t>
            </a:r>
          </a:p>
          <a:p>
            <a:pPr marL="1371600" lvl="2" indent="-457200">
              <a:buFont typeface="+mj-lt"/>
              <a:buAutoNum type="alphaUcPeriod"/>
            </a:pPr>
            <a:r>
              <a:rPr lang="en-US" sz="2200" dirty="0"/>
              <a:t>I bought books and read.</a:t>
            </a:r>
          </a:p>
          <a:p>
            <a:pPr marL="1371600" lvl="2" indent="-457200">
              <a:buFont typeface="+mj-lt"/>
              <a:buAutoNum type="alphaUcPeriod"/>
            </a:pPr>
            <a:r>
              <a:rPr lang="en-US" sz="2200" dirty="0"/>
              <a:t>I bought some books to read.</a:t>
            </a:r>
          </a:p>
          <a:p>
            <a:pPr marL="1371600" lvl="2" indent="-457200">
              <a:buFont typeface="+mj-lt"/>
              <a:buAutoNum type="alphaUcPeriod"/>
            </a:pPr>
            <a:r>
              <a:rPr lang="en-US" sz="2200" dirty="0"/>
              <a:t>They bought some interesting books.</a:t>
            </a:r>
          </a:p>
          <a:p>
            <a:r>
              <a:rPr lang="en-US" sz="2200" dirty="0"/>
              <a:t> </a:t>
            </a:r>
          </a:p>
          <a:p>
            <a:pPr lvl="0"/>
            <a:r>
              <a:rPr lang="en-US" sz="2200" dirty="0"/>
              <a:t>Waiting at the station ______ </a:t>
            </a:r>
          </a:p>
          <a:p>
            <a:pPr marL="1371600" lvl="2" indent="-457200">
              <a:buFont typeface="+mj-lt"/>
              <a:buAutoNum type="alphaUcPeriod"/>
            </a:pPr>
            <a:r>
              <a:rPr lang="en-US" sz="2200" dirty="0"/>
              <a:t>I could see passengers getting on to trains. </a:t>
            </a:r>
          </a:p>
          <a:p>
            <a:pPr marL="1371600" lvl="2" indent="-457200">
              <a:buFont typeface="+mj-lt"/>
              <a:buAutoNum type="alphaUcPeriod"/>
            </a:pPr>
            <a:r>
              <a:rPr lang="en-US" sz="2200" dirty="0"/>
              <a:t>Trains were seen pulling out of the station.</a:t>
            </a:r>
          </a:p>
          <a:p>
            <a:pPr marL="1371600" lvl="2" indent="-457200">
              <a:buFont typeface="+mj-lt"/>
              <a:buAutoNum type="alphaUcPeriod"/>
            </a:pPr>
            <a:r>
              <a:rPr lang="en-US" sz="2200" dirty="0"/>
              <a:t>A pick pocket was arrested.</a:t>
            </a:r>
          </a:p>
          <a:p>
            <a:pPr marL="1371600" lvl="2" indent="-457200">
              <a:buFont typeface="+mj-lt"/>
              <a:buAutoNum type="alphaUcPeriod"/>
            </a:pPr>
            <a:r>
              <a:rPr lang="en-US" sz="2200" dirty="0"/>
              <a:t>I met an old friend of mine</a:t>
            </a:r>
          </a:p>
          <a:p>
            <a:r>
              <a:rPr lang="en-US" sz="2200" dirty="0"/>
              <a:t> </a:t>
            </a:r>
          </a:p>
        </p:txBody>
      </p:sp>
    </p:spTree>
    <p:extLst>
      <p:ext uri="{BB962C8B-B14F-4D97-AF65-F5344CB8AC3E}">
        <p14:creationId xmlns:p14="http://schemas.microsoft.com/office/powerpoint/2010/main" val="5765879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76201"/>
            <a:ext cx="8382000" cy="7109639"/>
          </a:xfrm>
          <a:prstGeom prst="rect">
            <a:avLst/>
          </a:prstGeom>
        </p:spPr>
        <p:txBody>
          <a:bodyPr wrap="square">
            <a:spAutoFit/>
          </a:bodyPr>
          <a:lstStyle/>
          <a:p>
            <a:pPr lvl="0"/>
            <a:r>
              <a:rPr lang="en-US" sz="2400" dirty="0"/>
              <a:t>If the candidates worked hard, they _______ pass with flying </a:t>
            </a:r>
            <a:r>
              <a:rPr lang="en-US" sz="2400" dirty="0" err="1"/>
              <a:t>colours</a:t>
            </a:r>
            <a:r>
              <a:rPr lang="en-US" sz="2400" dirty="0"/>
              <a:t>.</a:t>
            </a:r>
          </a:p>
          <a:p>
            <a:r>
              <a:rPr lang="en-US" sz="2400" dirty="0"/>
              <a:t>	A. Will 			B. Can</a:t>
            </a:r>
          </a:p>
          <a:p>
            <a:r>
              <a:rPr lang="en-US" sz="2400" dirty="0"/>
              <a:t>	C. Would 		D. Shall</a:t>
            </a:r>
          </a:p>
          <a:p>
            <a:r>
              <a:rPr lang="en-US" sz="2400" dirty="0"/>
              <a:t> </a:t>
            </a:r>
          </a:p>
          <a:p>
            <a:pPr lvl="0"/>
            <a:r>
              <a:rPr lang="en-US" sz="2400" dirty="0"/>
              <a:t>We prepared ______ soup for every guest. </a:t>
            </a:r>
          </a:p>
          <a:p>
            <a:r>
              <a:rPr lang="en-US" sz="2400" dirty="0"/>
              <a:t>	A. Much 		B. A few </a:t>
            </a:r>
          </a:p>
          <a:p>
            <a:r>
              <a:rPr lang="en-US" sz="2400" dirty="0"/>
              <a:t>	C. A little 		D. Little </a:t>
            </a:r>
          </a:p>
          <a:p>
            <a:r>
              <a:rPr lang="en-US" sz="2400" dirty="0"/>
              <a:t> </a:t>
            </a:r>
          </a:p>
          <a:p>
            <a:pPr lvl="0"/>
            <a:r>
              <a:rPr lang="en-US" sz="2400" dirty="0"/>
              <a:t>Mr. </a:t>
            </a:r>
            <a:r>
              <a:rPr lang="en-US" sz="2400" dirty="0" err="1"/>
              <a:t>Mulongo</a:t>
            </a:r>
            <a:r>
              <a:rPr lang="en-US" sz="2400" dirty="0"/>
              <a:t> ________ pay it, however, he asked the tax driver to lend him some money to be refunded by the head teacher. </a:t>
            </a:r>
          </a:p>
          <a:p>
            <a:r>
              <a:rPr lang="en-US" sz="2400" dirty="0"/>
              <a:t>A. Could not 			B. Would </a:t>
            </a:r>
          </a:p>
          <a:p>
            <a:r>
              <a:rPr lang="en-US" sz="2400" dirty="0"/>
              <a:t>C. Would not 			D. Could </a:t>
            </a:r>
          </a:p>
          <a:p>
            <a:r>
              <a:rPr lang="en-US" sz="2400" dirty="0"/>
              <a:t> </a:t>
            </a:r>
          </a:p>
          <a:p>
            <a:pPr lvl="0"/>
            <a:r>
              <a:rPr lang="en-US" sz="2400" dirty="0"/>
              <a:t>Let us imagine that a female mosquito ________ talk, what ______ it say?</a:t>
            </a:r>
          </a:p>
          <a:p>
            <a:r>
              <a:rPr lang="en-US" sz="2400" dirty="0"/>
              <a:t>	A. Would, could 	B. Could, would </a:t>
            </a:r>
          </a:p>
          <a:p>
            <a:r>
              <a:rPr lang="en-US" sz="2400" dirty="0"/>
              <a:t>	C. Would should 	D. Should, would</a:t>
            </a:r>
          </a:p>
          <a:p>
            <a:r>
              <a:rPr lang="en-US" sz="2400" dirty="0"/>
              <a:t> </a:t>
            </a:r>
          </a:p>
        </p:txBody>
      </p:sp>
    </p:spTree>
    <p:extLst>
      <p:ext uri="{BB962C8B-B14F-4D97-AF65-F5344CB8AC3E}">
        <p14:creationId xmlns:p14="http://schemas.microsoft.com/office/powerpoint/2010/main" val="17946785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
            <a:ext cx="8686800" cy="6555641"/>
          </a:xfrm>
          <a:prstGeom prst="rect">
            <a:avLst/>
          </a:prstGeom>
        </p:spPr>
        <p:txBody>
          <a:bodyPr wrap="square">
            <a:spAutoFit/>
          </a:bodyPr>
          <a:lstStyle/>
          <a:p>
            <a:pPr lvl="0"/>
            <a:r>
              <a:rPr lang="en-US" sz="2800" dirty="0"/>
              <a:t>Hardworking learners are often congratulated ______ their success. </a:t>
            </a:r>
          </a:p>
          <a:p>
            <a:r>
              <a:rPr lang="en-US" sz="2800" dirty="0"/>
              <a:t>A. On 				B. In</a:t>
            </a:r>
          </a:p>
          <a:p>
            <a:r>
              <a:rPr lang="en-US" sz="2800" dirty="0"/>
              <a:t>C. For 				D. From</a:t>
            </a:r>
          </a:p>
          <a:p>
            <a:r>
              <a:rPr lang="en-US" sz="2800" dirty="0"/>
              <a:t> </a:t>
            </a:r>
          </a:p>
          <a:p>
            <a:pPr lvl="0"/>
            <a:r>
              <a:rPr lang="en-US" sz="2800" dirty="0"/>
              <a:t>They came to see _________</a:t>
            </a:r>
          </a:p>
          <a:p>
            <a:r>
              <a:rPr lang="en-US" sz="2800" dirty="0"/>
              <a:t>	A. I and she 		B. I and her </a:t>
            </a:r>
          </a:p>
          <a:p>
            <a:r>
              <a:rPr lang="en-US" sz="2800" dirty="0"/>
              <a:t>	C. Me and her 	D. Me and she</a:t>
            </a:r>
          </a:p>
          <a:p>
            <a:endParaRPr lang="en-US" sz="2800" dirty="0"/>
          </a:p>
          <a:p>
            <a:pPr lvl="0"/>
            <a:r>
              <a:rPr lang="en-US" sz="2800" dirty="0"/>
              <a:t>It was not dusk __________</a:t>
            </a:r>
          </a:p>
          <a:p>
            <a:pPr marL="1428750" lvl="2" indent="-514350">
              <a:buFont typeface="+mj-lt"/>
              <a:buAutoNum type="alphaUcPeriod"/>
            </a:pPr>
            <a:r>
              <a:rPr lang="en-US" sz="2800" dirty="0"/>
              <a:t>That the choir returned to school.</a:t>
            </a:r>
          </a:p>
          <a:p>
            <a:pPr marL="1428750" lvl="2" indent="-514350">
              <a:buFont typeface="+mj-lt"/>
              <a:buAutoNum type="alphaUcPeriod"/>
            </a:pPr>
            <a:r>
              <a:rPr lang="en-US" sz="2800" dirty="0"/>
              <a:t>When the choir returned to school.</a:t>
            </a:r>
          </a:p>
          <a:p>
            <a:pPr marL="1428750" lvl="2" indent="-514350">
              <a:buFont typeface="+mj-lt"/>
              <a:buAutoNum type="alphaUcPeriod"/>
            </a:pPr>
            <a:r>
              <a:rPr lang="en-US" sz="2800" dirty="0"/>
              <a:t>Before the choir returned to school.</a:t>
            </a:r>
          </a:p>
          <a:p>
            <a:pPr marL="1428750" lvl="2" indent="-514350">
              <a:buFont typeface="+mj-lt"/>
              <a:buAutoNum type="alphaUcPeriod"/>
            </a:pPr>
            <a:r>
              <a:rPr lang="en-US" sz="2800" dirty="0"/>
              <a:t>As the choir returned to school.</a:t>
            </a:r>
          </a:p>
          <a:p>
            <a:endParaRPr lang="en-US" sz="2800" dirty="0"/>
          </a:p>
        </p:txBody>
      </p:sp>
    </p:spTree>
    <p:extLst>
      <p:ext uri="{BB962C8B-B14F-4D97-AF65-F5344CB8AC3E}">
        <p14:creationId xmlns:p14="http://schemas.microsoft.com/office/powerpoint/2010/main" val="3927161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0"/>
            <a:ext cx="8839200" cy="7386638"/>
          </a:xfrm>
          <a:prstGeom prst="rect">
            <a:avLst/>
          </a:prstGeom>
        </p:spPr>
        <p:txBody>
          <a:bodyPr wrap="square">
            <a:spAutoFit/>
          </a:bodyPr>
          <a:lstStyle/>
          <a:p>
            <a:r>
              <a:rPr lang="en-US" dirty="0"/>
              <a:t> </a:t>
            </a:r>
            <a:r>
              <a:rPr lang="en-US" sz="2400" dirty="0"/>
              <a:t>In my __________ everyone should have some understanding of Mathematics. </a:t>
            </a:r>
          </a:p>
          <a:p>
            <a:pPr lvl="2"/>
            <a:r>
              <a:rPr lang="en-US" sz="2400" dirty="0"/>
              <a:t>A. Belief 		B. Knowledge </a:t>
            </a:r>
          </a:p>
          <a:p>
            <a:pPr lvl="2"/>
            <a:r>
              <a:rPr lang="en-US" sz="2400" dirty="0"/>
              <a:t>C. Opinion 		D. Reason </a:t>
            </a:r>
          </a:p>
          <a:p>
            <a:r>
              <a:rPr lang="en-US" sz="2400" dirty="0"/>
              <a:t>As long as the work was done, it really ______ who did it. </a:t>
            </a:r>
          </a:p>
          <a:p>
            <a:pPr marL="1371600" lvl="2" indent="-457200">
              <a:buFont typeface="+mj-lt"/>
              <a:buAutoNum type="alphaUcPeriod"/>
            </a:pPr>
            <a:r>
              <a:rPr lang="en-US" sz="2400" dirty="0"/>
              <a:t>Did not matter </a:t>
            </a:r>
          </a:p>
          <a:p>
            <a:pPr marL="1371600" lvl="2" indent="-457200">
              <a:buFont typeface="+mj-lt"/>
              <a:buAutoNum type="alphaUcPeriod"/>
            </a:pPr>
            <a:r>
              <a:rPr lang="en-US" sz="2400" dirty="0"/>
              <a:t>Will not matter </a:t>
            </a:r>
          </a:p>
          <a:p>
            <a:pPr marL="1371600" lvl="2" indent="-457200">
              <a:buFont typeface="+mj-lt"/>
              <a:buAutoNum type="alphaUcPeriod"/>
            </a:pPr>
            <a:r>
              <a:rPr lang="en-US" sz="2400" dirty="0"/>
              <a:t>Does not matter </a:t>
            </a:r>
          </a:p>
          <a:p>
            <a:pPr marL="1371600" lvl="2" indent="-457200">
              <a:buFont typeface="+mj-lt"/>
              <a:buAutoNum type="alphaUcPeriod"/>
            </a:pPr>
            <a:r>
              <a:rPr lang="en-US" sz="2400" dirty="0"/>
              <a:t>Could not matter </a:t>
            </a:r>
          </a:p>
          <a:p>
            <a:r>
              <a:rPr lang="en-US" sz="2400" dirty="0"/>
              <a:t> </a:t>
            </a:r>
          </a:p>
          <a:p>
            <a:pPr lvl="0"/>
            <a:r>
              <a:rPr lang="en-US" sz="2400" dirty="0"/>
              <a:t>We are extremely grateful _______ all the teachers ______ the help they have given us.</a:t>
            </a:r>
          </a:p>
          <a:p>
            <a:pPr lvl="2"/>
            <a:r>
              <a:rPr lang="en-US" sz="2400" dirty="0"/>
              <a:t>A. For, to		B. To, for </a:t>
            </a:r>
          </a:p>
          <a:p>
            <a:pPr lvl="2"/>
            <a:r>
              <a:rPr lang="en-US" sz="2400" dirty="0"/>
              <a:t>C. With, for		D. For, with</a:t>
            </a:r>
          </a:p>
          <a:p>
            <a:r>
              <a:rPr lang="en-US" sz="2400" dirty="0"/>
              <a:t> </a:t>
            </a:r>
          </a:p>
          <a:p>
            <a:pPr lvl="0"/>
            <a:r>
              <a:rPr lang="en-US" sz="2400" dirty="0"/>
              <a:t>It was ________ an interesting trip that we all enjoyed.</a:t>
            </a:r>
          </a:p>
          <a:p>
            <a:pPr lvl="2"/>
            <a:r>
              <a:rPr lang="en-US" sz="2400" dirty="0"/>
              <a:t>A. So 			B. Very</a:t>
            </a:r>
          </a:p>
          <a:p>
            <a:pPr lvl="2"/>
            <a:r>
              <a:rPr lang="en-US" sz="2400" dirty="0"/>
              <a:t>C. Too			D. Such </a:t>
            </a:r>
          </a:p>
          <a:p>
            <a:r>
              <a:rPr lang="en-US" sz="2400" dirty="0"/>
              <a:t>	</a:t>
            </a:r>
          </a:p>
        </p:txBody>
      </p:sp>
    </p:spTree>
    <p:extLst>
      <p:ext uri="{BB962C8B-B14F-4D97-AF65-F5344CB8AC3E}">
        <p14:creationId xmlns:p14="http://schemas.microsoft.com/office/powerpoint/2010/main" val="42472949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1"/>
            <a:ext cx="8686800" cy="6740307"/>
          </a:xfrm>
          <a:prstGeom prst="rect">
            <a:avLst/>
          </a:prstGeom>
        </p:spPr>
        <p:txBody>
          <a:bodyPr wrap="square">
            <a:spAutoFit/>
          </a:bodyPr>
          <a:lstStyle/>
          <a:p>
            <a:pPr lvl="0"/>
            <a:r>
              <a:rPr lang="en-US" sz="2400" dirty="0"/>
              <a:t>Did you see _________ girls?</a:t>
            </a:r>
          </a:p>
          <a:p>
            <a:pPr marL="1371600" lvl="2" indent="-457200">
              <a:buFont typeface="+mj-lt"/>
              <a:buAutoNum type="alphaUcPeriod"/>
            </a:pPr>
            <a:r>
              <a:rPr lang="en-US" sz="2400" dirty="0"/>
              <a:t>Both those pretty two.</a:t>
            </a:r>
          </a:p>
          <a:p>
            <a:pPr marL="1371600" lvl="2" indent="-457200">
              <a:buFont typeface="+mj-lt"/>
              <a:buAutoNum type="alphaUcPeriod"/>
            </a:pPr>
            <a:r>
              <a:rPr lang="en-US" sz="2400" dirty="0"/>
              <a:t>Those two both pretty</a:t>
            </a:r>
          </a:p>
          <a:p>
            <a:pPr marL="1371600" lvl="2" indent="-457200">
              <a:buFont typeface="+mj-lt"/>
              <a:buAutoNum type="alphaUcPeriod"/>
            </a:pPr>
            <a:r>
              <a:rPr lang="en-US" sz="2400" dirty="0"/>
              <a:t>Both those two pretty</a:t>
            </a:r>
          </a:p>
          <a:p>
            <a:pPr marL="1371600" lvl="2" indent="-457200">
              <a:buFont typeface="+mj-lt"/>
              <a:buAutoNum type="alphaUcPeriod"/>
            </a:pPr>
            <a:r>
              <a:rPr lang="en-US" sz="2400" dirty="0"/>
              <a:t>Those both pretty two </a:t>
            </a:r>
          </a:p>
          <a:p>
            <a:r>
              <a:rPr lang="en-US" sz="2400" dirty="0"/>
              <a:t> </a:t>
            </a:r>
          </a:p>
          <a:p>
            <a:pPr lvl="0"/>
            <a:r>
              <a:rPr lang="en-US" sz="2400" dirty="0"/>
              <a:t>The boy ________ book is on the table has left.</a:t>
            </a:r>
          </a:p>
          <a:p>
            <a:pPr lvl="2"/>
            <a:r>
              <a:rPr lang="en-US" sz="2400" dirty="0"/>
              <a:t>A. Who’s 		B. Whom</a:t>
            </a:r>
          </a:p>
          <a:p>
            <a:pPr lvl="2"/>
            <a:r>
              <a:rPr lang="en-US" sz="2400" dirty="0"/>
              <a:t>C. Whose 		D. Which</a:t>
            </a:r>
          </a:p>
          <a:p>
            <a:r>
              <a:rPr lang="en-US" sz="2400" dirty="0"/>
              <a:t> </a:t>
            </a:r>
          </a:p>
          <a:p>
            <a:pPr lvl="0"/>
            <a:r>
              <a:rPr lang="en-US" sz="2400" dirty="0"/>
              <a:t>The rude remark _______ Mrs. </a:t>
            </a:r>
            <a:r>
              <a:rPr lang="en-US" sz="2400" dirty="0" err="1"/>
              <a:t>Turi</a:t>
            </a:r>
            <a:r>
              <a:rPr lang="en-US" sz="2400" dirty="0"/>
              <a:t> speechless. </a:t>
            </a:r>
          </a:p>
          <a:p>
            <a:pPr lvl="3"/>
            <a:r>
              <a:rPr lang="en-US" sz="2400" dirty="0"/>
              <a:t>A. Leave 		B. Sent </a:t>
            </a:r>
          </a:p>
          <a:p>
            <a:pPr lvl="3"/>
            <a:r>
              <a:rPr lang="en-US" sz="2400" dirty="0"/>
              <a:t>C. Left 		D. Kept </a:t>
            </a:r>
          </a:p>
          <a:p>
            <a:r>
              <a:rPr lang="en-US" sz="2400" dirty="0"/>
              <a:t> </a:t>
            </a:r>
          </a:p>
          <a:p>
            <a:pPr lvl="0"/>
            <a:r>
              <a:rPr lang="en-US" sz="2400" dirty="0"/>
              <a:t>_______ my brother has finished his work he can go to play. </a:t>
            </a:r>
          </a:p>
          <a:p>
            <a:pPr lvl="2"/>
            <a:r>
              <a:rPr lang="en-US" sz="2400" dirty="0"/>
              <a:t>A. Though 		B. As soon as </a:t>
            </a:r>
          </a:p>
          <a:p>
            <a:pPr lvl="2"/>
            <a:r>
              <a:rPr lang="en-US" sz="2400" dirty="0"/>
              <a:t>C. Until	 		D. When</a:t>
            </a:r>
          </a:p>
          <a:p>
            <a:r>
              <a:rPr lang="en-US" sz="2400" dirty="0"/>
              <a:t> </a:t>
            </a:r>
          </a:p>
        </p:txBody>
      </p:sp>
    </p:spTree>
    <p:extLst>
      <p:ext uri="{BB962C8B-B14F-4D97-AF65-F5344CB8AC3E}">
        <p14:creationId xmlns:p14="http://schemas.microsoft.com/office/powerpoint/2010/main" val="38273226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991600" cy="6740307"/>
          </a:xfrm>
          <a:prstGeom prst="rect">
            <a:avLst/>
          </a:prstGeom>
        </p:spPr>
        <p:txBody>
          <a:bodyPr wrap="square">
            <a:spAutoFit/>
          </a:bodyPr>
          <a:lstStyle/>
          <a:p>
            <a:pPr lvl="0"/>
            <a:r>
              <a:rPr lang="en-US" sz="2400" dirty="0"/>
              <a:t>I should prefer to go to Lagos __________</a:t>
            </a:r>
          </a:p>
          <a:p>
            <a:pPr marL="457200" indent="-457200">
              <a:buFont typeface="+mj-lt"/>
              <a:buAutoNum type="alphaUcPeriod"/>
            </a:pPr>
            <a:r>
              <a:rPr lang="en-US" sz="2400" dirty="0"/>
              <a:t>More than visit Liberia, because my aunt lives in Nigeria. </a:t>
            </a:r>
          </a:p>
          <a:p>
            <a:pPr marL="457200" indent="-457200">
              <a:buFont typeface="+mj-lt"/>
              <a:buAutoNum type="alphaUcPeriod"/>
            </a:pPr>
            <a:r>
              <a:rPr lang="en-US" sz="2400" dirty="0"/>
              <a:t>Better than travelling to Cape Town. </a:t>
            </a:r>
          </a:p>
          <a:p>
            <a:pPr marL="457200" indent="-457200">
              <a:buFont typeface="+mj-lt"/>
              <a:buAutoNum type="alphaUcPeriod"/>
            </a:pPr>
            <a:r>
              <a:rPr lang="en-US" sz="2400" dirty="0"/>
              <a:t>Than to stay at home all the holiday.</a:t>
            </a:r>
          </a:p>
          <a:p>
            <a:pPr marL="457200" indent="-457200">
              <a:buFont typeface="+mj-lt"/>
              <a:buAutoNum type="alphaUcPeriod"/>
            </a:pPr>
            <a:r>
              <a:rPr lang="en-US" sz="2400" dirty="0"/>
              <a:t>Instead of going to the farm to help my aunt.</a:t>
            </a:r>
          </a:p>
          <a:p>
            <a:r>
              <a:rPr lang="en-US" sz="2400" dirty="0"/>
              <a:t> </a:t>
            </a:r>
          </a:p>
          <a:p>
            <a:pPr lvl="0"/>
            <a:r>
              <a:rPr lang="en-US" sz="2400" dirty="0"/>
              <a:t>If I had time _________ </a:t>
            </a:r>
          </a:p>
          <a:p>
            <a:pPr marL="457200" indent="-457200">
              <a:buFont typeface="+mj-lt"/>
              <a:buAutoNum type="alphaUcPeriod"/>
            </a:pPr>
            <a:r>
              <a:rPr lang="en-US" sz="2400" dirty="0"/>
              <a:t>I would go to the cinema to see that film. </a:t>
            </a:r>
          </a:p>
          <a:p>
            <a:pPr marL="457200" indent="-457200">
              <a:buFont typeface="+mj-lt"/>
              <a:buAutoNum type="alphaUcPeriod"/>
            </a:pPr>
            <a:r>
              <a:rPr lang="en-US" sz="2400" dirty="0"/>
              <a:t>I would have helped you weed the farm</a:t>
            </a:r>
          </a:p>
          <a:p>
            <a:pPr marL="457200" indent="-457200">
              <a:buFont typeface="+mj-lt"/>
              <a:buAutoNum type="alphaUcPeriod"/>
            </a:pPr>
            <a:r>
              <a:rPr lang="en-US" sz="2400" dirty="0"/>
              <a:t>I travelled overseas to sea other lands </a:t>
            </a:r>
          </a:p>
          <a:p>
            <a:pPr marL="457200" indent="-457200">
              <a:buFont typeface="+mj-lt"/>
              <a:buAutoNum type="alphaUcPeriod"/>
            </a:pPr>
            <a:r>
              <a:rPr lang="en-US" sz="2400" dirty="0"/>
              <a:t>I shall certainly visit my relatives in Accra </a:t>
            </a:r>
          </a:p>
          <a:p>
            <a:r>
              <a:rPr lang="en-US" sz="2400" dirty="0"/>
              <a:t> </a:t>
            </a:r>
          </a:p>
          <a:p>
            <a:pPr lvl="0"/>
            <a:r>
              <a:rPr lang="en-US" sz="2400" dirty="0"/>
              <a:t>The headmaster was too angry __________</a:t>
            </a:r>
          </a:p>
          <a:p>
            <a:pPr marL="457200" indent="-457200">
              <a:buFont typeface="+mj-lt"/>
              <a:buAutoNum type="alphaUcPeriod"/>
            </a:pPr>
            <a:r>
              <a:rPr lang="en-US" sz="2400" dirty="0"/>
              <a:t>To listen to our excuses.</a:t>
            </a:r>
          </a:p>
          <a:p>
            <a:pPr marL="457200" indent="-457200">
              <a:buFont typeface="+mj-lt"/>
              <a:buAutoNum type="alphaUcPeriod"/>
            </a:pPr>
            <a:r>
              <a:rPr lang="en-US" sz="2400" dirty="0"/>
              <a:t>Than I had ever seen him before</a:t>
            </a:r>
          </a:p>
          <a:p>
            <a:pPr marL="457200" indent="-457200">
              <a:buFont typeface="+mj-lt"/>
              <a:buAutoNum type="alphaUcPeriod"/>
            </a:pPr>
            <a:r>
              <a:rPr lang="en-US" sz="2400" dirty="0"/>
              <a:t>That he beat the boy who had lied to him</a:t>
            </a:r>
          </a:p>
          <a:p>
            <a:pPr marL="457200" indent="-457200">
              <a:buFont typeface="+mj-lt"/>
              <a:buAutoNum type="alphaUcPeriod"/>
            </a:pPr>
            <a:r>
              <a:rPr lang="en-US" sz="2400" dirty="0"/>
              <a:t>For what we had done on the school farm.</a:t>
            </a:r>
          </a:p>
          <a:p>
            <a:r>
              <a:rPr lang="en-US" sz="2400" dirty="0"/>
              <a:t> </a:t>
            </a:r>
          </a:p>
        </p:txBody>
      </p:sp>
    </p:spTree>
    <p:extLst>
      <p:ext uri="{BB962C8B-B14F-4D97-AF65-F5344CB8AC3E}">
        <p14:creationId xmlns:p14="http://schemas.microsoft.com/office/powerpoint/2010/main" val="15859414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1845"/>
            <a:ext cx="8686800" cy="6124754"/>
          </a:xfrm>
          <a:prstGeom prst="rect">
            <a:avLst/>
          </a:prstGeom>
        </p:spPr>
        <p:txBody>
          <a:bodyPr wrap="square">
            <a:spAutoFit/>
          </a:bodyPr>
          <a:lstStyle/>
          <a:p>
            <a:endParaRPr lang="en-US" sz="2800" dirty="0"/>
          </a:p>
          <a:p>
            <a:pPr lvl="0"/>
            <a:r>
              <a:rPr lang="en-US" sz="2800" dirty="0"/>
              <a:t>_______ my brother finishes his work he will go to play.</a:t>
            </a:r>
          </a:p>
          <a:p>
            <a:r>
              <a:rPr lang="en-US" sz="2800" dirty="0"/>
              <a:t>A. Though 			B. Until </a:t>
            </a:r>
          </a:p>
          <a:p>
            <a:r>
              <a:rPr lang="en-US" sz="2800" dirty="0"/>
              <a:t>C. As soon as 		D. Will </a:t>
            </a:r>
          </a:p>
          <a:p>
            <a:pPr lvl="0"/>
            <a:endParaRPr lang="en-US" sz="2800" dirty="0"/>
          </a:p>
          <a:p>
            <a:pPr lvl="0"/>
            <a:r>
              <a:rPr lang="en-US" sz="2800" dirty="0"/>
              <a:t>Since </a:t>
            </a:r>
            <a:r>
              <a:rPr lang="en-US" sz="2800" dirty="0" err="1"/>
              <a:t>Rajabu</a:t>
            </a:r>
            <a:r>
              <a:rPr lang="en-US" sz="2800" dirty="0"/>
              <a:t> could not get a </a:t>
            </a:r>
            <a:r>
              <a:rPr lang="en-US" sz="2800" dirty="0" err="1"/>
              <a:t>Matatu</a:t>
            </a:r>
            <a:r>
              <a:rPr lang="en-US" sz="2800" dirty="0"/>
              <a:t> she travelled home ______ a bus.</a:t>
            </a:r>
          </a:p>
          <a:p>
            <a:r>
              <a:rPr lang="en-US" sz="2800" dirty="0"/>
              <a:t>A. By 				B. On</a:t>
            </a:r>
          </a:p>
          <a:p>
            <a:r>
              <a:rPr lang="en-US" sz="2800" dirty="0"/>
              <a:t>C. In 				D. With </a:t>
            </a:r>
          </a:p>
          <a:p>
            <a:endParaRPr lang="en-US" sz="2800" dirty="0"/>
          </a:p>
          <a:p>
            <a:pPr lvl="0"/>
            <a:r>
              <a:rPr lang="en-US" sz="2800" dirty="0"/>
              <a:t>When do you expect to_______ in Mombasa?</a:t>
            </a:r>
          </a:p>
          <a:p>
            <a:r>
              <a:rPr lang="en-US" sz="2800" dirty="0"/>
              <a:t>A. Get 			B. Go</a:t>
            </a:r>
          </a:p>
          <a:p>
            <a:r>
              <a:rPr lang="en-US" sz="2800" dirty="0"/>
              <a:t>C. Reach 			D. Arrive </a:t>
            </a:r>
          </a:p>
          <a:p>
            <a:endParaRPr lang="en-US" sz="2800" dirty="0"/>
          </a:p>
        </p:txBody>
      </p:sp>
    </p:spTree>
    <p:extLst>
      <p:ext uri="{BB962C8B-B14F-4D97-AF65-F5344CB8AC3E}">
        <p14:creationId xmlns:p14="http://schemas.microsoft.com/office/powerpoint/2010/main" val="13836999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32479"/>
            <a:ext cx="8763000" cy="6740307"/>
          </a:xfrm>
          <a:prstGeom prst="rect">
            <a:avLst/>
          </a:prstGeom>
        </p:spPr>
        <p:txBody>
          <a:bodyPr wrap="square">
            <a:spAutoFit/>
          </a:bodyPr>
          <a:lstStyle/>
          <a:p>
            <a:pPr lvl="0"/>
            <a:r>
              <a:rPr lang="en-US" sz="2400" dirty="0"/>
              <a:t>The _______ of the two goats was slaughtered on Christmas day. </a:t>
            </a:r>
          </a:p>
          <a:p>
            <a:r>
              <a:rPr lang="en-US" sz="2400" dirty="0"/>
              <a:t>A. Fat 			B. Fatter</a:t>
            </a:r>
          </a:p>
          <a:p>
            <a:r>
              <a:rPr lang="en-US" sz="2400" dirty="0"/>
              <a:t>C. Fattest 		D. Fast</a:t>
            </a:r>
          </a:p>
          <a:p>
            <a:r>
              <a:rPr lang="en-US" sz="2400" dirty="0"/>
              <a:t> </a:t>
            </a:r>
          </a:p>
          <a:p>
            <a:pPr lvl="0"/>
            <a:r>
              <a:rPr lang="en-US" sz="2400" dirty="0"/>
              <a:t>Most of the parcels ________ not in good condition.</a:t>
            </a:r>
          </a:p>
          <a:p>
            <a:r>
              <a:rPr lang="en-US" sz="2400" dirty="0"/>
              <a:t>A. Can			B. Was</a:t>
            </a:r>
          </a:p>
          <a:p>
            <a:r>
              <a:rPr lang="en-US" sz="2400" dirty="0"/>
              <a:t>C. Is 			D. Were </a:t>
            </a:r>
          </a:p>
          <a:p>
            <a:r>
              <a:rPr lang="en-US" sz="2400" dirty="0"/>
              <a:t> </a:t>
            </a:r>
          </a:p>
          <a:p>
            <a:pPr lvl="0"/>
            <a:r>
              <a:rPr lang="en-US" sz="2400" dirty="0"/>
              <a:t>Neither of _________ books ________ interesting. </a:t>
            </a:r>
          </a:p>
          <a:p>
            <a:r>
              <a:rPr lang="en-US" sz="2400" dirty="0"/>
              <a:t>A. This, is 		B. These, is</a:t>
            </a:r>
          </a:p>
          <a:p>
            <a:r>
              <a:rPr lang="en-US" sz="2400" dirty="0"/>
              <a:t>C. These, are 		D. This, was</a:t>
            </a:r>
          </a:p>
          <a:p>
            <a:endParaRPr lang="en-US" sz="2400" dirty="0"/>
          </a:p>
          <a:p>
            <a:pPr lvl="0"/>
            <a:r>
              <a:rPr lang="en-US" sz="2400" dirty="0"/>
              <a:t>Had I been keen, __________</a:t>
            </a:r>
          </a:p>
          <a:p>
            <a:pPr marL="457200" indent="-457200">
              <a:buFont typeface="+mj-lt"/>
              <a:buAutoNum type="alphaUcPeriod"/>
            </a:pPr>
            <a:r>
              <a:rPr lang="en-US" sz="2400" dirty="0"/>
              <a:t>I could have not failed </a:t>
            </a:r>
          </a:p>
          <a:p>
            <a:pPr marL="457200" indent="-457200">
              <a:buFont typeface="+mj-lt"/>
              <a:buAutoNum type="alphaUcPeriod"/>
            </a:pPr>
            <a:r>
              <a:rPr lang="en-US" sz="2400" dirty="0"/>
              <a:t>I would pass with flying </a:t>
            </a:r>
            <a:r>
              <a:rPr lang="en-US" sz="2400" dirty="0" err="1"/>
              <a:t>colours</a:t>
            </a:r>
            <a:endParaRPr lang="en-US" sz="2400" dirty="0"/>
          </a:p>
          <a:p>
            <a:pPr marL="457200" indent="-457200">
              <a:buFont typeface="+mj-lt"/>
              <a:buAutoNum type="alphaUcPeriod"/>
            </a:pPr>
            <a:r>
              <a:rPr lang="en-US" sz="2400" dirty="0"/>
              <a:t>I would have not failed</a:t>
            </a:r>
          </a:p>
          <a:p>
            <a:pPr marL="457200" indent="-457200">
              <a:buFont typeface="+mj-lt"/>
              <a:buAutoNum type="alphaUcPeriod"/>
            </a:pPr>
            <a:r>
              <a:rPr lang="en-US" sz="2400" dirty="0"/>
              <a:t>I should pass highly</a:t>
            </a:r>
          </a:p>
          <a:p>
            <a:endParaRPr lang="en-US" sz="2400" dirty="0"/>
          </a:p>
        </p:txBody>
      </p:sp>
    </p:spTree>
    <p:extLst>
      <p:ext uri="{BB962C8B-B14F-4D97-AF65-F5344CB8AC3E}">
        <p14:creationId xmlns:p14="http://schemas.microsoft.com/office/powerpoint/2010/main" val="31135695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
            <a:ext cx="8991600" cy="6924973"/>
          </a:xfrm>
          <a:prstGeom prst="rect">
            <a:avLst/>
          </a:prstGeom>
        </p:spPr>
        <p:txBody>
          <a:bodyPr wrap="square">
            <a:spAutoFit/>
          </a:bodyPr>
          <a:lstStyle/>
          <a:p>
            <a:r>
              <a:rPr lang="en-US" sz="3200" b="1" u="sng" dirty="0">
                <a:solidFill>
                  <a:schemeClr val="accent6">
                    <a:lumMod val="50000"/>
                  </a:schemeClr>
                </a:solidFill>
              </a:rPr>
              <a:t>Article  ‘an’.</a:t>
            </a:r>
            <a:endParaRPr lang="en-US" sz="3200" b="1" dirty="0">
              <a:solidFill>
                <a:schemeClr val="accent6">
                  <a:lumMod val="50000"/>
                </a:schemeClr>
              </a:solidFill>
            </a:endParaRPr>
          </a:p>
          <a:p>
            <a:pPr lvl="0"/>
            <a:r>
              <a:rPr lang="en-US" sz="2400" dirty="0"/>
              <a:t>Used before words beginning with vowels (a, e, </a:t>
            </a:r>
            <a:r>
              <a:rPr lang="en-US" sz="2400" dirty="0" err="1"/>
              <a:t>i</a:t>
            </a:r>
            <a:r>
              <a:rPr lang="en-US" sz="2400" dirty="0"/>
              <a:t>, o, u). </a:t>
            </a:r>
          </a:p>
          <a:p>
            <a:pPr lvl="0"/>
            <a:r>
              <a:rPr lang="en-US" sz="2400" dirty="0"/>
              <a:t>I bought an orange. </a:t>
            </a:r>
          </a:p>
          <a:p>
            <a:pPr lvl="0"/>
            <a:r>
              <a:rPr lang="en-US" sz="2400" dirty="0"/>
              <a:t>I saw an ostrich in the park. </a:t>
            </a:r>
          </a:p>
          <a:p>
            <a:r>
              <a:rPr lang="en-US" dirty="0"/>
              <a:t> </a:t>
            </a:r>
          </a:p>
          <a:p>
            <a:r>
              <a:rPr lang="en-US" sz="3200" b="1" u="sng" dirty="0">
                <a:solidFill>
                  <a:schemeClr val="accent6">
                    <a:lumMod val="50000"/>
                  </a:schemeClr>
                </a:solidFill>
              </a:rPr>
              <a:t>Definite Article ‘the’</a:t>
            </a:r>
            <a:endParaRPr lang="en-US" sz="3200" b="1" dirty="0">
              <a:solidFill>
                <a:schemeClr val="accent6">
                  <a:lumMod val="50000"/>
                </a:schemeClr>
              </a:solidFill>
            </a:endParaRPr>
          </a:p>
          <a:p>
            <a:pPr lvl="0"/>
            <a:r>
              <a:rPr lang="en-US" sz="2400" dirty="0"/>
              <a:t>Used to refer to a specific thing or person </a:t>
            </a:r>
          </a:p>
          <a:p>
            <a:pPr lvl="0"/>
            <a:r>
              <a:rPr lang="en-US" sz="2400" dirty="0"/>
              <a:t>Unlike other articles, ‘the’ is used to refer to singular and plural as well as with </a:t>
            </a:r>
            <a:r>
              <a:rPr lang="en-US" sz="2400" dirty="0" err="1"/>
              <a:t>countables</a:t>
            </a:r>
            <a:r>
              <a:rPr lang="en-US" sz="2400" dirty="0"/>
              <a:t> and </a:t>
            </a:r>
            <a:r>
              <a:rPr lang="en-US" sz="2400" dirty="0" err="1"/>
              <a:t>uncountables</a:t>
            </a:r>
            <a:r>
              <a:rPr lang="en-US" sz="2400" dirty="0"/>
              <a:t>.</a:t>
            </a:r>
          </a:p>
          <a:p>
            <a:r>
              <a:rPr lang="en-US" dirty="0"/>
              <a:t> </a:t>
            </a:r>
          </a:p>
          <a:p>
            <a:r>
              <a:rPr lang="en-US" sz="3200" b="1" u="sng" dirty="0">
                <a:solidFill>
                  <a:schemeClr val="accent6">
                    <a:lumMod val="50000"/>
                  </a:schemeClr>
                </a:solidFill>
              </a:rPr>
              <a:t>Uses of ‘the’</a:t>
            </a:r>
            <a:endParaRPr lang="en-US" sz="3200" b="1" dirty="0">
              <a:solidFill>
                <a:schemeClr val="accent6">
                  <a:lumMod val="50000"/>
                </a:schemeClr>
              </a:solidFill>
            </a:endParaRPr>
          </a:p>
          <a:p>
            <a:pPr lvl="0"/>
            <a:r>
              <a:rPr lang="en-US" sz="2400" dirty="0"/>
              <a:t>To refer to an object that is already known </a:t>
            </a:r>
            <a:r>
              <a:rPr lang="en-US" sz="2400" dirty="0" err="1"/>
              <a:t>e.g</a:t>
            </a:r>
            <a:r>
              <a:rPr lang="en-US" sz="2400" dirty="0"/>
              <a:t> </a:t>
            </a:r>
          </a:p>
          <a:p>
            <a:pPr marL="800100" lvl="1" indent="-342900">
              <a:buFont typeface="Wingdings" pitchFamily="2" charset="2"/>
              <a:buChar char="v"/>
            </a:pPr>
            <a:r>
              <a:rPr lang="en-US" sz="2400" dirty="0"/>
              <a:t>Please tell me how to get to the post office.</a:t>
            </a:r>
          </a:p>
          <a:p>
            <a:pPr lvl="0"/>
            <a:r>
              <a:rPr lang="en-US" sz="2400" dirty="0"/>
              <a:t>To refer to something is the only one of it’s kind </a:t>
            </a:r>
            <a:r>
              <a:rPr lang="en-US" sz="2400" dirty="0" err="1"/>
              <a:t>e.g</a:t>
            </a:r>
            <a:r>
              <a:rPr lang="en-US" sz="2400" dirty="0"/>
              <a:t> </a:t>
            </a:r>
          </a:p>
          <a:p>
            <a:pPr marL="800100" lvl="1" indent="-342900">
              <a:buFont typeface="Wingdings" pitchFamily="2" charset="2"/>
              <a:buChar char="v"/>
            </a:pPr>
            <a:r>
              <a:rPr lang="en-US" sz="2400" dirty="0"/>
              <a:t>The sun.</a:t>
            </a:r>
          </a:p>
          <a:p>
            <a:pPr marL="800100" lvl="1" indent="-342900">
              <a:buFont typeface="Wingdings" pitchFamily="2" charset="2"/>
              <a:buChar char="v"/>
            </a:pPr>
            <a:r>
              <a:rPr lang="en-US" sz="2400" dirty="0"/>
              <a:t>The earth.</a:t>
            </a:r>
          </a:p>
          <a:p>
            <a:pPr marL="800100" lvl="1" indent="-342900">
              <a:buFont typeface="Wingdings" pitchFamily="2" charset="2"/>
              <a:buChar char="v"/>
            </a:pPr>
            <a:r>
              <a:rPr lang="en-US" sz="2400" dirty="0"/>
              <a:t>The moon.</a:t>
            </a:r>
          </a:p>
          <a:p>
            <a:pPr marL="800100" lvl="1" indent="-342900">
              <a:buFont typeface="Wingdings" pitchFamily="2" charset="2"/>
              <a:buChar char="v"/>
            </a:pPr>
            <a:r>
              <a:rPr lang="en-US" sz="2400" dirty="0"/>
              <a:t>The world.</a:t>
            </a:r>
          </a:p>
        </p:txBody>
      </p:sp>
    </p:spTree>
    <p:extLst>
      <p:ext uri="{BB962C8B-B14F-4D97-AF65-F5344CB8AC3E}">
        <p14:creationId xmlns:p14="http://schemas.microsoft.com/office/powerpoint/2010/main" val="5404192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7532"/>
            <a:ext cx="8686800" cy="7109639"/>
          </a:xfrm>
          <a:prstGeom prst="rect">
            <a:avLst/>
          </a:prstGeom>
        </p:spPr>
        <p:txBody>
          <a:bodyPr wrap="square">
            <a:spAutoFit/>
          </a:bodyPr>
          <a:lstStyle/>
          <a:p>
            <a:pPr lvl="0"/>
            <a:r>
              <a:rPr lang="en-US" sz="2400" dirty="0"/>
              <a:t>Necessity is the mother of invention, ___________?</a:t>
            </a:r>
          </a:p>
          <a:p>
            <a:r>
              <a:rPr lang="en-US" sz="2400" dirty="0"/>
              <a:t>A. Isn’t she		B. Isn’t it </a:t>
            </a:r>
          </a:p>
          <a:p>
            <a:r>
              <a:rPr lang="en-US" sz="2400" dirty="0"/>
              <a:t>C. Is it 			D. Is she</a:t>
            </a:r>
          </a:p>
          <a:p>
            <a:r>
              <a:rPr lang="en-US" sz="2400" dirty="0"/>
              <a:t> </a:t>
            </a:r>
          </a:p>
          <a:p>
            <a:pPr lvl="0"/>
            <a:r>
              <a:rPr lang="en-US" sz="2400" dirty="0"/>
              <a:t>We had not _______ for even ten minutes when we were ordered out of the post.</a:t>
            </a:r>
          </a:p>
          <a:p>
            <a:r>
              <a:rPr lang="en-US" sz="2400" dirty="0"/>
              <a:t>A. Swam		B. </a:t>
            </a:r>
            <a:r>
              <a:rPr lang="en-US" sz="2400" dirty="0" err="1"/>
              <a:t>Swimmed</a:t>
            </a:r>
            <a:r>
              <a:rPr lang="en-US" sz="2400" dirty="0"/>
              <a:t> </a:t>
            </a:r>
          </a:p>
          <a:p>
            <a:r>
              <a:rPr lang="en-US" sz="2400" dirty="0"/>
              <a:t>C. Swum 		D. Swim </a:t>
            </a:r>
          </a:p>
          <a:p>
            <a:r>
              <a:rPr lang="en-US" sz="2400" dirty="0"/>
              <a:t> </a:t>
            </a:r>
          </a:p>
          <a:p>
            <a:pPr lvl="0"/>
            <a:r>
              <a:rPr lang="en-US" sz="2400" dirty="0"/>
              <a:t>When mangoes are ______ season, they are plenty and are sold cheaply.</a:t>
            </a:r>
          </a:p>
          <a:p>
            <a:r>
              <a:rPr lang="en-US" sz="2400" dirty="0"/>
              <a:t>A. In 			B. On</a:t>
            </a:r>
          </a:p>
          <a:p>
            <a:r>
              <a:rPr lang="en-US" sz="2400" dirty="0"/>
              <a:t>C. At 			D. By </a:t>
            </a:r>
          </a:p>
          <a:p>
            <a:r>
              <a:rPr lang="en-US" sz="2400" dirty="0"/>
              <a:t> </a:t>
            </a:r>
          </a:p>
          <a:p>
            <a:pPr lvl="0"/>
            <a:r>
              <a:rPr lang="en-US" sz="2400" dirty="0"/>
              <a:t>The deputy head teacher _______ for the headmistress during the parents’ meeting. </a:t>
            </a:r>
          </a:p>
          <a:p>
            <a:r>
              <a:rPr lang="en-US" sz="2400" dirty="0"/>
              <a:t>A. Stood out 		B. Stood in</a:t>
            </a:r>
          </a:p>
          <a:p>
            <a:r>
              <a:rPr lang="en-US" sz="2400" dirty="0"/>
              <a:t>C. Stood up 		D. Stood down</a:t>
            </a:r>
          </a:p>
          <a:p>
            <a:endParaRPr lang="en-US" sz="2400" dirty="0"/>
          </a:p>
        </p:txBody>
      </p:sp>
    </p:spTree>
    <p:extLst>
      <p:ext uri="{BB962C8B-B14F-4D97-AF65-F5344CB8AC3E}">
        <p14:creationId xmlns:p14="http://schemas.microsoft.com/office/powerpoint/2010/main" val="126174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4831"/>
            <a:ext cx="10058400" cy="7478970"/>
          </a:xfrm>
          <a:prstGeom prst="rect">
            <a:avLst/>
          </a:prstGeom>
        </p:spPr>
        <p:txBody>
          <a:bodyPr wrap="square">
            <a:spAutoFit/>
          </a:bodyPr>
          <a:lstStyle/>
          <a:p>
            <a:r>
              <a:rPr lang="en-US" sz="2400" dirty="0"/>
              <a:t>The thief was charged _____________ stealing the </a:t>
            </a:r>
            <a:endParaRPr lang="en-US" sz="2400" dirty="0" smtClean="0"/>
          </a:p>
          <a:p>
            <a:r>
              <a:rPr lang="en-US" sz="2400" dirty="0" smtClean="0"/>
              <a:t>exercise </a:t>
            </a:r>
            <a:r>
              <a:rPr lang="en-US" sz="2400" dirty="0"/>
              <a:t>books. </a:t>
            </a:r>
          </a:p>
          <a:p>
            <a:pPr lvl="2"/>
            <a:r>
              <a:rPr lang="en-US" sz="2400" dirty="0"/>
              <a:t>A. With 		B. Of </a:t>
            </a:r>
          </a:p>
          <a:p>
            <a:pPr lvl="2"/>
            <a:r>
              <a:rPr lang="en-US" sz="2400" dirty="0"/>
              <a:t>C. For 			D. In </a:t>
            </a:r>
          </a:p>
          <a:p>
            <a:r>
              <a:rPr lang="en-US" sz="2400" dirty="0"/>
              <a:t> </a:t>
            </a:r>
          </a:p>
          <a:p>
            <a:pPr lvl="0"/>
            <a:r>
              <a:rPr lang="en-US" sz="2400" dirty="0"/>
              <a:t>He was punished __________ stealing the exercise books.</a:t>
            </a:r>
          </a:p>
          <a:p>
            <a:pPr lvl="2"/>
            <a:r>
              <a:rPr lang="en-US" sz="2400" dirty="0"/>
              <a:t>A. For 			B. Of</a:t>
            </a:r>
          </a:p>
          <a:p>
            <a:pPr lvl="2"/>
            <a:r>
              <a:rPr lang="en-US" sz="2400" dirty="0"/>
              <a:t>C. With 		D. In </a:t>
            </a:r>
          </a:p>
          <a:p>
            <a:r>
              <a:rPr lang="en-US" sz="2400" dirty="0"/>
              <a:t> That isn’t </a:t>
            </a:r>
            <a:r>
              <a:rPr lang="en-US" sz="2400" dirty="0" err="1"/>
              <a:t>Kellen</a:t>
            </a:r>
            <a:r>
              <a:rPr lang="en-US" sz="2400" dirty="0"/>
              <a:t>, ___________?</a:t>
            </a:r>
          </a:p>
          <a:p>
            <a:pPr lvl="1"/>
            <a:r>
              <a:rPr lang="en-US" sz="2400" dirty="0"/>
              <a:t>A. Is he. 			B. Is it </a:t>
            </a:r>
          </a:p>
          <a:p>
            <a:pPr lvl="1"/>
            <a:r>
              <a:rPr lang="en-US" sz="2400" dirty="0"/>
              <a:t>C. Isn’t he 			D. Isn’t it </a:t>
            </a:r>
          </a:p>
          <a:p>
            <a:pPr lvl="0"/>
            <a:r>
              <a:rPr lang="en-US" sz="2400" dirty="0"/>
              <a:t>Our team played well _______</a:t>
            </a:r>
          </a:p>
          <a:p>
            <a:r>
              <a:rPr lang="en-US" sz="2400" dirty="0"/>
              <a:t>	A. Didn’t we 		B. Did it </a:t>
            </a:r>
          </a:p>
          <a:p>
            <a:r>
              <a:rPr lang="en-US" sz="2400" dirty="0"/>
              <a:t>	C. Did we 		D. Didn’t it</a:t>
            </a:r>
          </a:p>
          <a:p>
            <a:r>
              <a:rPr lang="en-US" sz="2400" dirty="0"/>
              <a:t>Even after working for hours, Beckham still had ________ of energy left, taking a lap.</a:t>
            </a:r>
          </a:p>
          <a:p>
            <a:pPr lvl="1"/>
            <a:r>
              <a:rPr lang="en-US" sz="2400" dirty="0"/>
              <a:t>A. Much 			B. Plenty </a:t>
            </a:r>
          </a:p>
          <a:p>
            <a:pPr lvl="1"/>
            <a:r>
              <a:rPr lang="en-US" sz="2400" dirty="0"/>
              <a:t>C. Many 			D. A little </a:t>
            </a:r>
          </a:p>
          <a:p>
            <a:endParaRPr lang="en-US" sz="2400" dirty="0"/>
          </a:p>
          <a:p>
            <a:endParaRPr lang="en-US" sz="2400" dirty="0"/>
          </a:p>
        </p:txBody>
      </p:sp>
    </p:spTree>
    <p:extLst>
      <p:ext uri="{BB962C8B-B14F-4D97-AF65-F5344CB8AC3E}">
        <p14:creationId xmlns:p14="http://schemas.microsoft.com/office/powerpoint/2010/main" val="39325695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0" y="612846"/>
            <a:ext cx="4572000" cy="646331"/>
          </a:xfrm>
          <a:prstGeom prst="rect">
            <a:avLst/>
          </a:prstGeom>
        </p:spPr>
        <p:txBody>
          <a:bodyPr>
            <a:spAutoFit/>
          </a:bodyPr>
          <a:lstStyle/>
          <a:p>
            <a:r>
              <a:rPr lang="en-US" dirty="0"/>
              <a:t> </a:t>
            </a:r>
          </a:p>
          <a:p>
            <a:r>
              <a:rPr lang="en-US" dirty="0"/>
              <a:t> </a:t>
            </a:r>
          </a:p>
        </p:txBody>
      </p:sp>
      <p:sp>
        <p:nvSpPr>
          <p:cNvPr id="3" name="Rectangle 2"/>
          <p:cNvSpPr/>
          <p:nvPr/>
        </p:nvSpPr>
        <p:spPr>
          <a:xfrm>
            <a:off x="1752600" y="100072"/>
            <a:ext cx="8839200" cy="6986528"/>
          </a:xfrm>
          <a:prstGeom prst="rect">
            <a:avLst/>
          </a:prstGeom>
        </p:spPr>
        <p:txBody>
          <a:bodyPr wrap="square">
            <a:spAutoFit/>
          </a:bodyPr>
          <a:lstStyle/>
          <a:p>
            <a:pPr lvl="0"/>
            <a:r>
              <a:rPr lang="en-US" sz="2800" dirty="0"/>
              <a:t>I was angry ________ my pen since it failed to write when I needed it most.</a:t>
            </a:r>
          </a:p>
          <a:p>
            <a:pPr lvl="1"/>
            <a:r>
              <a:rPr lang="en-US" sz="2800" dirty="0"/>
              <a:t>A. For 				B. With </a:t>
            </a:r>
          </a:p>
          <a:p>
            <a:pPr lvl="1"/>
            <a:r>
              <a:rPr lang="en-US" sz="2800" dirty="0"/>
              <a:t>C. At 				D. To</a:t>
            </a:r>
          </a:p>
          <a:p>
            <a:r>
              <a:rPr lang="en-US" sz="2800" dirty="0"/>
              <a:t> </a:t>
            </a:r>
          </a:p>
          <a:p>
            <a:pPr lvl="0"/>
            <a:r>
              <a:rPr lang="en-US" sz="2800" dirty="0"/>
              <a:t>The pupils were accused __________ stealing exercise books.</a:t>
            </a:r>
          </a:p>
          <a:p>
            <a:pPr lvl="2"/>
            <a:r>
              <a:rPr lang="en-US" sz="2800" dirty="0"/>
              <a:t>A. With 			B. Of </a:t>
            </a:r>
          </a:p>
          <a:p>
            <a:pPr lvl="2"/>
            <a:r>
              <a:rPr lang="en-US" sz="2800" dirty="0"/>
              <a:t>C. For 				D. In</a:t>
            </a:r>
          </a:p>
          <a:p>
            <a:endParaRPr lang="en-US" sz="2800" dirty="0"/>
          </a:p>
          <a:p>
            <a:pPr lvl="0"/>
            <a:r>
              <a:rPr lang="en-US" sz="2800" dirty="0"/>
              <a:t>Were it not my _______ mother.</a:t>
            </a:r>
          </a:p>
          <a:p>
            <a:pPr marL="1428750" lvl="2" indent="-514350">
              <a:buFont typeface="+mj-lt"/>
              <a:buAutoNum type="alphaUcPeriod"/>
            </a:pPr>
            <a:r>
              <a:rPr lang="en-US" sz="2800" dirty="0"/>
              <a:t>My pet-hubby would have died.</a:t>
            </a:r>
          </a:p>
          <a:p>
            <a:pPr marL="1428750" lvl="2" indent="-514350">
              <a:buFont typeface="+mj-lt"/>
              <a:buAutoNum type="alphaUcPeriod"/>
            </a:pPr>
            <a:r>
              <a:rPr lang="en-US" sz="2800" dirty="0"/>
              <a:t>My pet-hubby died.</a:t>
            </a:r>
          </a:p>
          <a:p>
            <a:pPr marL="1428750" lvl="2" indent="-514350">
              <a:buFont typeface="+mj-lt"/>
              <a:buAutoNum type="alphaUcPeriod"/>
            </a:pPr>
            <a:r>
              <a:rPr lang="en-US" sz="2800" dirty="0"/>
              <a:t>My pet-hubby did not die</a:t>
            </a:r>
          </a:p>
          <a:p>
            <a:pPr marL="1428750" lvl="2" indent="-514350">
              <a:buFont typeface="+mj-lt"/>
              <a:buAutoNum type="alphaUcPeriod"/>
            </a:pPr>
            <a:r>
              <a:rPr lang="en-US" sz="2800" dirty="0"/>
              <a:t>My pet hubby deserved to die.</a:t>
            </a:r>
          </a:p>
          <a:p>
            <a:endParaRPr lang="en-US" sz="2800" dirty="0"/>
          </a:p>
        </p:txBody>
      </p:sp>
    </p:spTree>
    <p:extLst>
      <p:ext uri="{BB962C8B-B14F-4D97-AF65-F5344CB8AC3E}">
        <p14:creationId xmlns:p14="http://schemas.microsoft.com/office/powerpoint/2010/main" val="9329141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
            <a:ext cx="8077200" cy="7109639"/>
          </a:xfrm>
          <a:prstGeom prst="rect">
            <a:avLst/>
          </a:prstGeom>
        </p:spPr>
        <p:txBody>
          <a:bodyPr wrap="square">
            <a:spAutoFit/>
          </a:bodyPr>
          <a:lstStyle/>
          <a:p>
            <a:pPr lvl="0"/>
            <a:r>
              <a:rPr lang="en-US" sz="2400" dirty="0"/>
              <a:t>The ______ of the meeting was not very encouraging.</a:t>
            </a:r>
          </a:p>
          <a:p>
            <a:pPr lvl="2"/>
            <a:r>
              <a:rPr lang="en-US" sz="2400" dirty="0"/>
              <a:t>A. Turn on 			B. Turn off </a:t>
            </a:r>
          </a:p>
          <a:p>
            <a:pPr lvl="2"/>
            <a:r>
              <a:rPr lang="en-US" sz="2400" dirty="0"/>
              <a:t>C. Turn over	 		D. Turn up</a:t>
            </a:r>
          </a:p>
          <a:p>
            <a:pPr lvl="2"/>
            <a:r>
              <a:rPr lang="en-US" sz="2400" dirty="0"/>
              <a:t> </a:t>
            </a:r>
          </a:p>
          <a:p>
            <a:pPr lvl="0"/>
            <a:r>
              <a:rPr lang="en-US" sz="2400" dirty="0"/>
              <a:t>Children who will _______ registered by the end of December will miss </a:t>
            </a:r>
            <a:r>
              <a:rPr lang="en-US" sz="2400" dirty="0" err="1"/>
              <a:t>Std</a:t>
            </a:r>
            <a:r>
              <a:rPr lang="en-US" sz="2400" dirty="0"/>
              <a:t> one places.</a:t>
            </a:r>
          </a:p>
          <a:p>
            <a:pPr lvl="2"/>
            <a:r>
              <a:rPr lang="en-US" sz="2400" dirty="0"/>
              <a:t>A. Have not been		B. Not have been </a:t>
            </a:r>
          </a:p>
          <a:p>
            <a:pPr lvl="2"/>
            <a:r>
              <a:rPr lang="en-US" sz="2400" dirty="0"/>
              <a:t>C. Have been not	 	D. Not been have</a:t>
            </a:r>
          </a:p>
          <a:p>
            <a:pPr lvl="0"/>
            <a:r>
              <a:rPr lang="en-US" sz="2400" dirty="0"/>
              <a:t>The pupils arrived on time ______ the teacher was late. </a:t>
            </a:r>
          </a:p>
          <a:p>
            <a:pPr lvl="2"/>
            <a:r>
              <a:rPr lang="en-US" sz="2400" dirty="0"/>
              <a:t>A. And 				B. Because </a:t>
            </a:r>
          </a:p>
          <a:p>
            <a:pPr lvl="2"/>
            <a:r>
              <a:rPr lang="en-US" sz="2400" dirty="0"/>
              <a:t>C. But 				D. Since</a:t>
            </a:r>
          </a:p>
          <a:p>
            <a:r>
              <a:rPr lang="en-US" sz="2400" dirty="0"/>
              <a:t> </a:t>
            </a:r>
            <a:r>
              <a:rPr lang="en-US" sz="2400" dirty="0" err="1"/>
              <a:t>Mueni</a:t>
            </a:r>
            <a:r>
              <a:rPr lang="en-US" sz="2400" dirty="0"/>
              <a:t> is a very bright pupil; _______ she plays hockey for the school team. </a:t>
            </a:r>
          </a:p>
          <a:p>
            <a:pPr lvl="2"/>
            <a:r>
              <a:rPr lang="en-US" sz="2400" dirty="0"/>
              <a:t>A. Moreover 			B. However </a:t>
            </a:r>
          </a:p>
          <a:p>
            <a:pPr lvl="2"/>
            <a:r>
              <a:rPr lang="en-US" sz="2400" dirty="0"/>
              <a:t>C. Then 			D. </a:t>
            </a:r>
            <a:r>
              <a:rPr lang="en-US" sz="2400" dirty="0" err="1"/>
              <a:t>Infact</a:t>
            </a:r>
            <a:endParaRPr lang="en-US" sz="2400" dirty="0"/>
          </a:p>
          <a:p>
            <a:r>
              <a:rPr lang="en-US" sz="2400" dirty="0"/>
              <a:t> It was _______ hot that we all removed sweaters.</a:t>
            </a:r>
          </a:p>
          <a:p>
            <a:pPr lvl="3"/>
            <a:r>
              <a:rPr lang="en-US" sz="2400" dirty="0"/>
              <a:t>A. Too			B. Very </a:t>
            </a:r>
          </a:p>
          <a:p>
            <a:pPr lvl="3"/>
            <a:r>
              <a:rPr lang="en-US" sz="2400" dirty="0"/>
              <a:t>C. Really 			D. So</a:t>
            </a:r>
          </a:p>
          <a:p>
            <a:endParaRPr lang="en-US" sz="2400" dirty="0"/>
          </a:p>
        </p:txBody>
      </p:sp>
    </p:spTree>
    <p:extLst>
      <p:ext uri="{BB962C8B-B14F-4D97-AF65-F5344CB8AC3E}">
        <p14:creationId xmlns:p14="http://schemas.microsoft.com/office/powerpoint/2010/main" val="665271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81001"/>
            <a:ext cx="8991600" cy="6001643"/>
          </a:xfrm>
          <a:prstGeom prst="rect">
            <a:avLst/>
          </a:prstGeom>
        </p:spPr>
        <p:txBody>
          <a:bodyPr wrap="square">
            <a:spAutoFit/>
          </a:bodyPr>
          <a:lstStyle/>
          <a:p>
            <a:pPr lvl="0"/>
            <a:r>
              <a:rPr lang="en-US" sz="3200" dirty="0"/>
              <a:t>We had received ________ good news from the head teacher.</a:t>
            </a:r>
          </a:p>
          <a:p>
            <a:pPr lvl="2"/>
            <a:r>
              <a:rPr lang="en-US" sz="3200" dirty="0"/>
              <a:t>A. These 			B. This </a:t>
            </a:r>
          </a:p>
          <a:p>
            <a:pPr lvl="2"/>
            <a:r>
              <a:rPr lang="en-US" sz="3200" dirty="0"/>
              <a:t>C. Those 			D. Any</a:t>
            </a:r>
          </a:p>
          <a:p>
            <a:pPr lvl="0"/>
            <a:endParaRPr lang="en-US" sz="3200" dirty="0"/>
          </a:p>
          <a:p>
            <a:pPr lvl="0"/>
            <a:r>
              <a:rPr lang="en-US" sz="3200" dirty="0"/>
              <a:t>After yesterday’s performance they should be ____________</a:t>
            </a:r>
          </a:p>
          <a:p>
            <a:pPr marL="971550" lvl="1" indent="-514350">
              <a:buFont typeface="+mj-lt"/>
              <a:buAutoNum type="alphaUcPeriod"/>
            </a:pPr>
            <a:r>
              <a:rPr lang="en-US" sz="3200" dirty="0"/>
              <a:t>Ashamed for themselves.</a:t>
            </a:r>
          </a:p>
          <a:p>
            <a:pPr marL="971550" lvl="1" indent="-514350">
              <a:buFont typeface="+mj-lt"/>
              <a:buAutoNum type="alphaUcPeriod"/>
            </a:pPr>
            <a:r>
              <a:rPr lang="en-US" sz="3200" dirty="0"/>
              <a:t>Ashamed with themselves.</a:t>
            </a:r>
          </a:p>
          <a:p>
            <a:pPr marL="971550" lvl="1" indent="-514350">
              <a:buFont typeface="+mj-lt"/>
              <a:buAutoNum type="alphaUcPeriod"/>
            </a:pPr>
            <a:r>
              <a:rPr lang="en-US" sz="3200" dirty="0"/>
              <a:t>Ashamed at themselves.</a:t>
            </a:r>
          </a:p>
          <a:p>
            <a:pPr marL="971550" lvl="1" indent="-514350">
              <a:buFont typeface="+mj-lt"/>
              <a:buAutoNum type="alphaUcPeriod"/>
            </a:pPr>
            <a:r>
              <a:rPr lang="en-US" sz="3200" dirty="0"/>
              <a:t>Ashamed of themselves</a:t>
            </a:r>
          </a:p>
          <a:p>
            <a:endParaRPr lang="en-US" sz="3200" dirty="0"/>
          </a:p>
        </p:txBody>
      </p:sp>
    </p:spTree>
    <p:extLst>
      <p:ext uri="{BB962C8B-B14F-4D97-AF65-F5344CB8AC3E}">
        <p14:creationId xmlns:p14="http://schemas.microsoft.com/office/powerpoint/2010/main" val="40648041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534400" cy="6370975"/>
          </a:xfrm>
          <a:prstGeom prst="rect">
            <a:avLst/>
          </a:prstGeom>
        </p:spPr>
        <p:txBody>
          <a:bodyPr wrap="square">
            <a:spAutoFit/>
          </a:bodyPr>
          <a:lstStyle/>
          <a:p>
            <a:r>
              <a:rPr lang="en-US" sz="2400" dirty="0"/>
              <a:t>She has a _______ bag. </a:t>
            </a:r>
          </a:p>
          <a:p>
            <a:pPr marL="1371600" lvl="2" indent="-457200">
              <a:buFont typeface="+mj-lt"/>
              <a:buAutoNum type="alphaUcPeriod"/>
            </a:pPr>
            <a:r>
              <a:rPr lang="en-US" sz="2400" dirty="0"/>
              <a:t>Small beautiful expensive </a:t>
            </a:r>
          </a:p>
          <a:p>
            <a:pPr marL="1371600" lvl="2" indent="-457200">
              <a:buFont typeface="+mj-lt"/>
              <a:buAutoNum type="alphaUcPeriod"/>
            </a:pPr>
            <a:r>
              <a:rPr lang="en-US" sz="2400" dirty="0"/>
              <a:t>Beautiful small expensive </a:t>
            </a:r>
          </a:p>
          <a:p>
            <a:pPr marL="1371600" lvl="2" indent="-457200">
              <a:buFont typeface="+mj-lt"/>
              <a:buAutoNum type="alphaUcPeriod"/>
            </a:pPr>
            <a:r>
              <a:rPr lang="en-US" sz="2400" dirty="0"/>
              <a:t>Small expensive beautiful</a:t>
            </a:r>
          </a:p>
          <a:p>
            <a:pPr marL="1371600" lvl="2" indent="-457200">
              <a:buFont typeface="+mj-lt"/>
              <a:buAutoNum type="alphaUcPeriod"/>
            </a:pPr>
            <a:r>
              <a:rPr lang="en-US" sz="2400" dirty="0"/>
              <a:t>Beautiful expensive small</a:t>
            </a:r>
          </a:p>
          <a:p>
            <a:r>
              <a:rPr lang="en-US" sz="2400" dirty="0"/>
              <a:t> </a:t>
            </a:r>
          </a:p>
          <a:p>
            <a:pPr lvl="0"/>
            <a:r>
              <a:rPr lang="en-US" sz="2400" dirty="0"/>
              <a:t>The story is not true </a:t>
            </a:r>
            <a:r>
              <a:rPr lang="en-US" sz="2400" dirty="0" err="1"/>
              <a:t>Johana</a:t>
            </a:r>
            <a:r>
              <a:rPr lang="en-US" sz="2400" dirty="0"/>
              <a:t> has made it _________</a:t>
            </a:r>
          </a:p>
          <a:p>
            <a:pPr lvl="1"/>
            <a:r>
              <a:rPr lang="en-US" sz="2400" dirty="0"/>
              <a:t>A. Up 			B. Out </a:t>
            </a:r>
          </a:p>
          <a:p>
            <a:pPr lvl="1"/>
            <a:r>
              <a:rPr lang="en-US" sz="2400" dirty="0"/>
              <a:t>C. Over			D. Off</a:t>
            </a:r>
          </a:p>
          <a:p>
            <a:pPr lvl="0"/>
            <a:r>
              <a:rPr lang="en-US" sz="2400" dirty="0"/>
              <a:t>After working hard all day, he dozed ______ soon as he sat down.</a:t>
            </a:r>
          </a:p>
          <a:p>
            <a:pPr lvl="1"/>
            <a:r>
              <a:rPr lang="en-US" sz="2400" dirty="0"/>
              <a:t>A. Out 			B. Up</a:t>
            </a:r>
          </a:p>
          <a:p>
            <a:pPr lvl="1"/>
            <a:r>
              <a:rPr lang="en-US" sz="2400" dirty="0"/>
              <a:t>C. Down			D. Off </a:t>
            </a:r>
          </a:p>
          <a:p>
            <a:r>
              <a:rPr lang="en-US" sz="2400" dirty="0"/>
              <a:t> </a:t>
            </a:r>
          </a:p>
          <a:p>
            <a:pPr lvl="0"/>
            <a:r>
              <a:rPr lang="en-US" sz="2400" dirty="0"/>
              <a:t>They could not believe it, _______?</a:t>
            </a:r>
          </a:p>
          <a:p>
            <a:r>
              <a:rPr lang="en-US" sz="2400" dirty="0"/>
              <a:t>	A. Could they 		B. Couldn’t they</a:t>
            </a:r>
          </a:p>
          <a:p>
            <a:r>
              <a:rPr lang="en-US" sz="2400" dirty="0"/>
              <a:t>	C. Would they		D. Wouldn’t they </a:t>
            </a:r>
          </a:p>
          <a:p>
            <a:r>
              <a:rPr lang="en-US" sz="2400" dirty="0"/>
              <a:t> </a:t>
            </a:r>
          </a:p>
        </p:txBody>
      </p:sp>
    </p:spTree>
    <p:extLst>
      <p:ext uri="{BB962C8B-B14F-4D97-AF65-F5344CB8AC3E}">
        <p14:creationId xmlns:p14="http://schemas.microsoft.com/office/powerpoint/2010/main" val="1325526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97346"/>
            <a:ext cx="8763000" cy="7478970"/>
          </a:xfrm>
          <a:prstGeom prst="rect">
            <a:avLst/>
          </a:prstGeom>
        </p:spPr>
        <p:txBody>
          <a:bodyPr wrap="square">
            <a:spAutoFit/>
          </a:bodyPr>
          <a:lstStyle/>
          <a:p>
            <a:r>
              <a:rPr lang="en-US" sz="2400" dirty="0"/>
              <a:t>It was not until five o’clock __________</a:t>
            </a:r>
          </a:p>
          <a:p>
            <a:pPr marL="1371600" lvl="2" indent="-457200">
              <a:buFont typeface="+mj-lt"/>
              <a:buAutoNum type="alphaUcPeriod"/>
            </a:pPr>
            <a:r>
              <a:rPr lang="en-US" sz="2400" dirty="0"/>
              <a:t>And the game ended.</a:t>
            </a:r>
          </a:p>
          <a:p>
            <a:pPr marL="1371600" lvl="2" indent="-457200">
              <a:buFont typeface="+mj-lt"/>
              <a:buAutoNum type="alphaUcPeriod"/>
            </a:pPr>
            <a:r>
              <a:rPr lang="en-US" sz="2400" dirty="0"/>
              <a:t>When the game ended.</a:t>
            </a:r>
          </a:p>
          <a:p>
            <a:pPr marL="1371600" lvl="2" indent="-457200">
              <a:buFont typeface="+mj-lt"/>
              <a:buAutoNum type="alphaUcPeriod"/>
            </a:pPr>
            <a:r>
              <a:rPr lang="en-US" sz="2400" dirty="0"/>
              <a:t>That the game ended.</a:t>
            </a:r>
          </a:p>
          <a:p>
            <a:pPr marL="1371600" lvl="2" indent="-457200">
              <a:buFont typeface="+mj-lt"/>
              <a:buAutoNum type="alphaUcPeriod"/>
            </a:pPr>
            <a:r>
              <a:rPr lang="en-US" sz="2400" dirty="0"/>
              <a:t>Then the game ended</a:t>
            </a:r>
          </a:p>
          <a:p>
            <a:r>
              <a:rPr lang="en-US" sz="2400" dirty="0"/>
              <a:t> </a:t>
            </a:r>
          </a:p>
          <a:p>
            <a:pPr lvl="0"/>
            <a:r>
              <a:rPr lang="en-US" sz="2400" dirty="0"/>
              <a:t>Some people prefer walking __________</a:t>
            </a:r>
          </a:p>
          <a:p>
            <a:r>
              <a:rPr lang="en-US" sz="2400" dirty="0"/>
              <a:t>	A. Than driving 		B. Not driving </a:t>
            </a:r>
          </a:p>
          <a:p>
            <a:r>
              <a:rPr lang="en-US" sz="2400" dirty="0"/>
              <a:t>	C. To driving 			D. Besides driving</a:t>
            </a:r>
          </a:p>
          <a:p>
            <a:r>
              <a:rPr lang="en-US" sz="2400" dirty="0"/>
              <a:t> </a:t>
            </a:r>
          </a:p>
          <a:p>
            <a:pPr lvl="0"/>
            <a:r>
              <a:rPr lang="en-US" sz="2400" dirty="0"/>
              <a:t>What a great day _________</a:t>
            </a:r>
          </a:p>
          <a:p>
            <a:pPr lvl="2"/>
            <a:r>
              <a:rPr lang="en-US" sz="2400" dirty="0"/>
              <a:t>A. Was it?			B. That was!</a:t>
            </a:r>
          </a:p>
          <a:p>
            <a:pPr lvl="2"/>
            <a:r>
              <a:rPr lang="en-US" sz="2400" dirty="0"/>
              <a:t>C. It was?			D. Was that !</a:t>
            </a:r>
          </a:p>
          <a:p>
            <a:endParaRPr lang="en-US" sz="2400" dirty="0"/>
          </a:p>
          <a:p>
            <a:pPr lvl="0"/>
            <a:r>
              <a:rPr lang="en-US" sz="2400" dirty="0"/>
              <a:t>What a great day _________</a:t>
            </a:r>
          </a:p>
          <a:p>
            <a:pPr lvl="2"/>
            <a:r>
              <a:rPr lang="en-US" sz="2400" dirty="0"/>
              <a:t>A. Was it?			B. That was!</a:t>
            </a:r>
          </a:p>
          <a:p>
            <a:pPr lvl="2"/>
            <a:r>
              <a:rPr lang="en-US" sz="2400" dirty="0"/>
              <a:t>C. It was?			D. Was that !</a:t>
            </a:r>
          </a:p>
          <a:p>
            <a:endParaRPr lang="en-US" sz="2400" dirty="0"/>
          </a:p>
          <a:p>
            <a:endParaRPr lang="en-US" sz="2400" dirty="0"/>
          </a:p>
          <a:p>
            <a:r>
              <a:rPr lang="en-US" sz="2400" dirty="0"/>
              <a:t> </a:t>
            </a:r>
          </a:p>
        </p:txBody>
      </p:sp>
    </p:spTree>
    <p:extLst>
      <p:ext uri="{BB962C8B-B14F-4D97-AF65-F5344CB8AC3E}">
        <p14:creationId xmlns:p14="http://schemas.microsoft.com/office/powerpoint/2010/main" val="1325992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28015"/>
            <a:ext cx="8991600" cy="6370975"/>
          </a:xfrm>
          <a:prstGeom prst="rect">
            <a:avLst/>
          </a:prstGeom>
        </p:spPr>
        <p:txBody>
          <a:bodyPr wrap="square">
            <a:spAutoFit/>
          </a:bodyPr>
          <a:lstStyle/>
          <a:p>
            <a:pPr lvl="0"/>
            <a:r>
              <a:rPr lang="en-US" sz="2400" dirty="0"/>
              <a:t>The athlete is too slow _____</a:t>
            </a:r>
          </a:p>
          <a:p>
            <a:r>
              <a:rPr lang="en-US" sz="2400" dirty="0"/>
              <a:t>A. To win the race		B. For winning the race </a:t>
            </a:r>
          </a:p>
          <a:p>
            <a:r>
              <a:rPr lang="en-US" sz="2400" dirty="0"/>
              <a:t>C. He can’t win the race 	D. That he can’t win the race</a:t>
            </a:r>
          </a:p>
          <a:p>
            <a:r>
              <a:rPr lang="en-US" sz="2400" dirty="0"/>
              <a:t> </a:t>
            </a:r>
          </a:p>
          <a:p>
            <a:pPr lvl="0"/>
            <a:r>
              <a:rPr lang="en-US" sz="2400" dirty="0"/>
              <a:t>Though he worked hard at school, he ______ not pass the exam. </a:t>
            </a:r>
          </a:p>
          <a:p>
            <a:r>
              <a:rPr lang="en-US" sz="2400" dirty="0"/>
              <a:t>A. Could 			B. Would </a:t>
            </a:r>
          </a:p>
          <a:p>
            <a:r>
              <a:rPr lang="en-US" sz="2400" dirty="0"/>
              <a:t>C. Might 			D. Should </a:t>
            </a:r>
          </a:p>
          <a:p>
            <a:r>
              <a:rPr lang="en-US" sz="2400" dirty="0"/>
              <a:t> </a:t>
            </a:r>
          </a:p>
          <a:p>
            <a:pPr lvl="0"/>
            <a:r>
              <a:rPr lang="en-US" sz="2400" dirty="0"/>
              <a:t>The team chose to play football from the stadium _______ the pitch was muddy.</a:t>
            </a:r>
          </a:p>
          <a:p>
            <a:r>
              <a:rPr lang="en-US" sz="2400" dirty="0"/>
              <a:t>A. Because 			B. But</a:t>
            </a:r>
          </a:p>
          <a:p>
            <a:r>
              <a:rPr lang="en-US" sz="2400" dirty="0"/>
              <a:t>C. While			D. Though </a:t>
            </a:r>
          </a:p>
          <a:p>
            <a:r>
              <a:rPr lang="en-US" sz="2400" dirty="0"/>
              <a:t> </a:t>
            </a:r>
          </a:p>
          <a:p>
            <a:pPr lvl="0"/>
            <a:r>
              <a:rPr lang="en-US" sz="2400" dirty="0"/>
              <a:t>“Come first December this year and my brother _______ two years old”.</a:t>
            </a:r>
          </a:p>
          <a:p>
            <a:r>
              <a:rPr lang="en-US" sz="2400" dirty="0"/>
              <a:t>A. Shall be 			B. Will be</a:t>
            </a:r>
          </a:p>
          <a:p>
            <a:r>
              <a:rPr lang="en-US" sz="2400" dirty="0"/>
              <a:t>C. Could be			D. Should be</a:t>
            </a:r>
          </a:p>
        </p:txBody>
      </p:sp>
    </p:spTree>
    <p:extLst>
      <p:ext uri="{BB962C8B-B14F-4D97-AF65-F5344CB8AC3E}">
        <p14:creationId xmlns:p14="http://schemas.microsoft.com/office/powerpoint/2010/main" val="42693165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8848"/>
            <a:ext cx="8991600" cy="6370975"/>
          </a:xfrm>
          <a:prstGeom prst="rect">
            <a:avLst/>
          </a:prstGeom>
        </p:spPr>
        <p:txBody>
          <a:bodyPr wrap="square">
            <a:spAutoFit/>
          </a:bodyPr>
          <a:lstStyle/>
          <a:p>
            <a:pPr lvl="0"/>
            <a:r>
              <a:rPr lang="en-US" sz="2400" dirty="0"/>
              <a:t>The teacher was very _____ with the pupils who had not done their homework.</a:t>
            </a:r>
          </a:p>
          <a:p>
            <a:r>
              <a:rPr lang="en-US" sz="2400" dirty="0"/>
              <a:t>A. Sad				B. Annoyed </a:t>
            </a:r>
          </a:p>
          <a:p>
            <a:r>
              <a:rPr lang="en-US" sz="2400" dirty="0"/>
              <a:t>C. Disturbed 			D. Sorry</a:t>
            </a:r>
          </a:p>
          <a:p>
            <a:r>
              <a:rPr lang="en-US" sz="2400" dirty="0"/>
              <a:t> </a:t>
            </a:r>
          </a:p>
          <a:p>
            <a:pPr lvl="0"/>
            <a:r>
              <a:rPr lang="en-US" sz="2400" dirty="0" err="1"/>
              <a:t>Atieno</a:t>
            </a:r>
            <a:r>
              <a:rPr lang="en-US" sz="2400" dirty="0"/>
              <a:t> has been married a long time she got married _______ she was twenty three years old. </a:t>
            </a:r>
          </a:p>
          <a:p>
            <a:r>
              <a:rPr lang="en-US" sz="2400" dirty="0"/>
              <a:t>A. Because 			B. As </a:t>
            </a:r>
          </a:p>
          <a:p>
            <a:r>
              <a:rPr lang="en-US" sz="2400" dirty="0"/>
              <a:t>C. When 			D. Since </a:t>
            </a:r>
          </a:p>
          <a:p>
            <a:r>
              <a:rPr lang="en-US" sz="2400" dirty="0"/>
              <a:t> </a:t>
            </a:r>
          </a:p>
          <a:p>
            <a:pPr lvl="0"/>
            <a:r>
              <a:rPr lang="en-US" sz="2400" dirty="0" err="1"/>
              <a:t>Mwikali</a:t>
            </a:r>
            <a:r>
              <a:rPr lang="en-US" sz="2400" dirty="0"/>
              <a:t> is an intelligent pupil, ________ she is a talented singer. </a:t>
            </a:r>
          </a:p>
          <a:p>
            <a:r>
              <a:rPr lang="en-US" sz="2400" dirty="0"/>
              <a:t>A. Nevertheless 		B. Although </a:t>
            </a:r>
          </a:p>
          <a:p>
            <a:r>
              <a:rPr lang="en-US" sz="2400" dirty="0"/>
              <a:t>C. Moreover 			D. And </a:t>
            </a:r>
          </a:p>
          <a:p>
            <a:r>
              <a:rPr lang="en-US" sz="2400" dirty="0"/>
              <a:t> </a:t>
            </a:r>
          </a:p>
          <a:p>
            <a:pPr lvl="0"/>
            <a:r>
              <a:rPr lang="en-US" sz="2400" dirty="0"/>
              <a:t>If only I had known I _______ have come to visit you.</a:t>
            </a:r>
          </a:p>
          <a:p>
            <a:r>
              <a:rPr lang="en-US" sz="2400" dirty="0"/>
              <a:t>A. Would 			B. Could </a:t>
            </a:r>
          </a:p>
          <a:p>
            <a:r>
              <a:rPr lang="en-US" sz="2400" dirty="0"/>
              <a:t>C. Should 			D. May </a:t>
            </a:r>
          </a:p>
        </p:txBody>
      </p:sp>
    </p:spTree>
    <p:extLst>
      <p:ext uri="{BB962C8B-B14F-4D97-AF65-F5344CB8AC3E}">
        <p14:creationId xmlns:p14="http://schemas.microsoft.com/office/powerpoint/2010/main" val="1270890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839200" cy="7109639"/>
          </a:xfrm>
          <a:prstGeom prst="rect">
            <a:avLst/>
          </a:prstGeom>
        </p:spPr>
        <p:txBody>
          <a:bodyPr wrap="square">
            <a:spAutoFit/>
          </a:bodyPr>
          <a:lstStyle/>
          <a:p>
            <a:r>
              <a:rPr lang="en-US" sz="3200" b="1" u="sng" dirty="0">
                <a:solidFill>
                  <a:schemeClr val="accent6">
                    <a:lumMod val="50000"/>
                  </a:schemeClr>
                </a:solidFill>
              </a:rPr>
              <a:t>K.C.P.E KNEC SYLLABUS</a:t>
            </a:r>
            <a:r>
              <a:rPr lang="en-US" sz="3200" b="1" dirty="0">
                <a:solidFill>
                  <a:schemeClr val="accent6">
                    <a:lumMod val="50000"/>
                  </a:schemeClr>
                </a:solidFill>
              </a:rPr>
              <a:t> </a:t>
            </a:r>
            <a:r>
              <a:rPr lang="en-US" sz="3200" b="1" u="sng" dirty="0">
                <a:solidFill>
                  <a:schemeClr val="accent6">
                    <a:lumMod val="50000"/>
                  </a:schemeClr>
                </a:solidFill>
              </a:rPr>
              <a:t>ENGLISH </a:t>
            </a:r>
            <a:endParaRPr lang="en-US" sz="3200" b="1" u="sng" dirty="0" smtClean="0">
              <a:solidFill>
                <a:schemeClr val="accent6">
                  <a:lumMod val="50000"/>
                </a:schemeClr>
              </a:solidFill>
            </a:endParaRPr>
          </a:p>
          <a:p>
            <a:r>
              <a:rPr lang="en-US" sz="3200" b="1" u="sng" dirty="0" smtClean="0">
                <a:solidFill>
                  <a:schemeClr val="accent6">
                    <a:lumMod val="50000"/>
                  </a:schemeClr>
                </a:solidFill>
              </a:rPr>
              <a:t>GRAMMAR </a:t>
            </a:r>
            <a:r>
              <a:rPr lang="en-US" sz="3200" b="1" u="sng" dirty="0">
                <a:solidFill>
                  <a:schemeClr val="accent6">
                    <a:lumMod val="50000"/>
                  </a:schemeClr>
                </a:solidFill>
              </a:rPr>
              <a:t>PAPER</a:t>
            </a:r>
            <a:endParaRPr lang="en-US" sz="3200" b="1" dirty="0">
              <a:solidFill>
                <a:schemeClr val="accent6">
                  <a:lumMod val="50000"/>
                </a:schemeClr>
              </a:solidFill>
            </a:endParaRPr>
          </a:p>
          <a:p>
            <a:r>
              <a:rPr lang="en-US" sz="3200" b="1" u="sng" dirty="0">
                <a:solidFill>
                  <a:schemeClr val="accent6">
                    <a:lumMod val="50000"/>
                  </a:schemeClr>
                </a:solidFill>
              </a:rPr>
              <a:t>TESTED AREAS</a:t>
            </a:r>
            <a:endParaRPr lang="en-US" sz="3200" b="1" dirty="0">
              <a:solidFill>
                <a:schemeClr val="accent6">
                  <a:lumMod val="50000"/>
                </a:schemeClr>
              </a:solidFill>
            </a:endParaRPr>
          </a:p>
          <a:p>
            <a:endParaRPr lang="en-US" sz="2400" b="1" dirty="0"/>
          </a:p>
          <a:p>
            <a:r>
              <a:rPr lang="en-US" sz="2400" b="1" u="sng" dirty="0"/>
              <a:t>Parts of speech (1 – 15) questions </a:t>
            </a:r>
            <a:endParaRPr lang="en-US" sz="2400" u="sng" dirty="0"/>
          </a:p>
          <a:p>
            <a:pPr lvl="0"/>
            <a:r>
              <a:rPr lang="en-US" sz="2400" dirty="0"/>
              <a:t>Identifying and classifying parts of speech </a:t>
            </a:r>
            <a:r>
              <a:rPr lang="en-US" sz="2400" dirty="0" err="1"/>
              <a:t>e.g</a:t>
            </a:r>
            <a:r>
              <a:rPr lang="en-US" sz="2400" dirty="0"/>
              <a:t> </a:t>
            </a:r>
          </a:p>
          <a:p>
            <a:pPr marL="285750" indent="-285750">
              <a:buFont typeface="Wingdings" pitchFamily="2" charset="2"/>
              <a:buChar char="§"/>
            </a:pPr>
            <a:r>
              <a:rPr lang="en-US" sz="2400" dirty="0"/>
              <a:t>Nouns </a:t>
            </a:r>
          </a:p>
          <a:p>
            <a:pPr marL="285750" indent="-285750">
              <a:buFont typeface="Wingdings" pitchFamily="2" charset="2"/>
              <a:buChar char="§"/>
            </a:pPr>
            <a:r>
              <a:rPr lang="en-US" sz="2400" dirty="0"/>
              <a:t>Pronouns </a:t>
            </a:r>
          </a:p>
          <a:p>
            <a:pPr marL="285750" indent="-285750">
              <a:buFont typeface="Wingdings" pitchFamily="2" charset="2"/>
              <a:buChar char="§"/>
            </a:pPr>
            <a:r>
              <a:rPr lang="en-US" sz="2400" dirty="0"/>
              <a:t>Prepositions. </a:t>
            </a:r>
          </a:p>
          <a:p>
            <a:pPr marL="285750" indent="-285750">
              <a:buFont typeface="Wingdings" pitchFamily="2" charset="2"/>
              <a:buChar char="§"/>
            </a:pPr>
            <a:r>
              <a:rPr lang="en-US" sz="2400" dirty="0"/>
              <a:t>Adjectives </a:t>
            </a:r>
          </a:p>
          <a:p>
            <a:pPr marL="285750" indent="-285750">
              <a:buFont typeface="Wingdings" pitchFamily="2" charset="2"/>
              <a:buChar char="§"/>
            </a:pPr>
            <a:r>
              <a:rPr lang="en-US" sz="2400" dirty="0"/>
              <a:t>Verb – predicate/action part  </a:t>
            </a:r>
          </a:p>
          <a:p>
            <a:pPr marL="285750" indent="-285750">
              <a:buFont typeface="Wingdings" pitchFamily="2" charset="2"/>
              <a:buChar char="§"/>
            </a:pPr>
            <a:r>
              <a:rPr lang="en-US" sz="2400" dirty="0"/>
              <a:t>Adverb /adjective – modifiers/intensifiers.</a:t>
            </a:r>
          </a:p>
          <a:p>
            <a:pPr marL="285750" indent="-285750">
              <a:buFont typeface="Wingdings" pitchFamily="2" charset="2"/>
              <a:buChar char="§"/>
            </a:pPr>
            <a:r>
              <a:rPr lang="en-US" sz="2400" dirty="0"/>
              <a:t>Conjunctions – joinery part. </a:t>
            </a:r>
          </a:p>
          <a:p>
            <a:pPr marL="285750" indent="-285750">
              <a:buFont typeface="Wingdings" pitchFamily="2" charset="2"/>
              <a:buChar char="§"/>
            </a:pPr>
            <a:r>
              <a:rPr lang="en-US" sz="2400" dirty="0"/>
              <a:t>Interjections – Exclamatory part. </a:t>
            </a:r>
          </a:p>
          <a:p>
            <a:pPr lvl="0"/>
            <a:endParaRPr lang="en-US" sz="2400" b="1" u="sng" dirty="0"/>
          </a:p>
          <a:p>
            <a:pPr lvl="0"/>
            <a:r>
              <a:rPr lang="en-US" sz="2400" b="1" u="sng" dirty="0"/>
              <a:t>Types of examples </a:t>
            </a:r>
            <a:r>
              <a:rPr lang="en-US" sz="2400" b="1" u="sng" dirty="0" err="1"/>
              <a:t>i.e</a:t>
            </a:r>
            <a:r>
              <a:rPr lang="en-US" sz="2400" b="1" u="sng" dirty="0"/>
              <a:t> </a:t>
            </a:r>
            <a:endParaRPr lang="en-US" sz="2400" u="sng" dirty="0"/>
          </a:p>
          <a:p>
            <a:pPr marL="285750" indent="-285750">
              <a:buFont typeface="Wingdings" pitchFamily="2" charset="2"/>
              <a:buChar char="§"/>
            </a:pPr>
            <a:r>
              <a:rPr lang="en-US" sz="2400" dirty="0"/>
              <a:t>Nouns – proper noun (Weldon, </a:t>
            </a:r>
            <a:r>
              <a:rPr lang="en-US" sz="2400" dirty="0" err="1"/>
              <a:t>Sitikho</a:t>
            </a:r>
            <a:r>
              <a:rPr lang="en-US" sz="2400" dirty="0"/>
              <a:t>).</a:t>
            </a:r>
          </a:p>
          <a:p>
            <a:pPr marL="285750" indent="-285750">
              <a:buFont typeface="Wingdings" pitchFamily="2" charset="2"/>
              <a:buChar char="§"/>
            </a:pPr>
            <a:r>
              <a:rPr lang="en-US" sz="2400" dirty="0"/>
              <a:t>Common noun (pen, desk).</a:t>
            </a:r>
          </a:p>
        </p:txBody>
      </p:sp>
    </p:spTree>
    <p:extLst>
      <p:ext uri="{BB962C8B-B14F-4D97-AF65-F5344CB8AC3E}">
        <p14:creationId xmlns:p14="http://schemas.microsoft.com/office/powerpoint/2010/main" val="3051690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76200"/>
            <a:ext cx="8915400" cy="6124754"/>
          </a:xfrm>
          <a:prstGeom prst="rect">
            <a:avLst/>
          </a:prstGeom>
        </p:spPr>
        <p:txBody>
          <a:bodyPr wrap="square">
            <a:spAutoFit/>
          </a:bodyPr>
          <a:lstStyle/>
          <a:p>
            <a:pPr lvl="0"/>
            <a:r>
              <a:rPr lang="en-US" sz="2800" b="1" u="sng" dirty="0">
                <a:solidFill>
                  <a:schemeClr val="accent6">
                    <a:lumMod val="50000"/>
                  </a:schemeClr>
                </a:solidFill>
              </a:rPr>
              <a:t>To refer to names of families which are well known </a:t>
            </a:r>
            <a:r>
              <a:rPr lang="en-US" sz="2800" b="1" u="sng" dirty="0" err="1">
                <a:solidFill>
                  <a:schemeClr val="accent6">
                    <a:lumMod val="50000"/>
                  </a:schemeClr>
                </a:solidFill>
              </a:rPr>
              <a:t>e.g</a:t>
            </a:r>
            <a:r>
              <a:rPr lang="en-US" sz="2800" b="1" u="sng" dirty="0">
                <a:solidFill>
                  <a:schemeClr val="accent6">
                    <a:lumMod val="50000"/>
                  </a:schemeClr>
                </a:solidFill>
              </a:rPr>
              <a:t> </a:t>
            </a:r>
          </a:p>
          <a:p>
            <a:pPr marL="742950" lvl="1" indent="-285750">
              <a:buFont typeface="Wingdings" pitchFamily="2" charset="2"/>
              <a:buChar char="v"/>
            </a:pPr>
            <a:r>
              <a:rPr lang="en-US" sz="2800" dirty="0"/>
              <a:t>The </a:t>
            </a:r>
            <a:r>
              <a:rPr lang="en-US" sz="2800" dirty="0" err="1"/>
              <a:t>Wanyamas</a:t>
            </a:r>
            <a:r>
              <a:rPr lang="en-US" sz="2800" dirty="0"/>
              <a:t>.</a:t>
            </a:r>
          </a:p>
          <a:p>
            <a:pPr lvl="0"/>
            <a:r>
              <a:rPr lang="en-US" sz="2800" b="1" u="sng" dirty="0">
                <a:solidFill>
                  <a:schemeClr val="accent6">
                    <a:lumMod val="50000"/>
                  </a:schemeClr>
                </a:solidFill>
              </a:rPr>
              <a:t>To denote superlative </a:t>
            </a:r>
            <a:r>
              <a:rPr lang="en-US" sz="2800" b="1" u="sng" dirty="0" err="1">
                <a:solidFill>
                  <a:schemeClr val="accent6">
                    <a:lumMod val="50000"/>
                  </a:schemeClr>
                </a:solidFill>
              </a:rPr>
              <a:t>e.g</a:t>
            </a:r>
            <a:r>
              <a:rPr lang="en-US" sz="2800" b="1" u="sng" dirty="0">
                <a:solidFill>
                  <a:schemeClr val="accent6">
                    <a:lumMod val="50000"/>
                  </a:schemeClr>
                </a:solidFill>
              </a:rPr>
              <a:t> </a:t>
            </a:r>
          </a:p>
          <a:p>
            <a:pPr marL="742950" lvl="1" indent="-285750">
              <a:buFont typeface="Wingdings" pitchFamily="2" charset="2"/>
              <a:buChar char="v"/>
            </a:pPr>
            <a:r>
              <a:rPr lang="en-US" sz="2800" dirty="0" err="1"/>
              <a:t>Waswa</a:t>
            </a:r>
            <a:r>
              <a:rPr lang="en-US" sz="2800" dirty="0"/>
              <a:t> is the noisiest. </a:t>
            </a:r>
          </a:p>
          <a:p>
            <a:pPr marL="742950" lvl="1" indent="-285750">
              <a:buFont typeface="Wingdings" pitchFamily="2" charset="2"/>
              <a:buChar char="v"/>
            </a:pPr>
            <a:r>
              <a:rPr lang="en-US" sz="2800" dirty="0"/>
              <a:t>The wicked. </a:t>
            </a:r>
          </a:p>
          <a:p>
            <a:pPr lvl="0"/>
            <a:r>
              <a:rPr lang="en-US" sz="2800" b="1" u="sng" dirty="0">
                <a:solidFill>
                  <a:schemeClr val="accent6">
                    <a:lumMod val="50000"/>
                  </a:schemeClr>
                </a:solidFill>
              </a:rPr>
              <a:t>When we are referring to a specific institution </a:t>
            </a:r>
            <a:r>
              <a:rPr lang="en-US" sz="2800" b="1" u="sng" dirty="0" err="1">
                <a:solidFill>
                  <a:schemeClr val="accent6">
                    <a:lumMod val="50000"/>
                  </a:schemeClr>
                </a:solidFill>
              </a:rPr>
              <a:t>e.g</a:t>
            </a:r>
            <a:endParaRPr lang="en-US" sz="2800" b="1" u="sng" dirty="0">
              <a:solidFill>
                <a:schemeClr val="accent6">
                  <a:lumMod val="50000"/>
                </a:schemeClr>
              </a:solidFill>
            </a:endParaRPr>
          </a:p>
          <a:p>
            <a:pPr marL="742950" lvl="1" indent="-285750">
              <a:buFont typeface="Wingdings" pitchFamily="2" charset="2"/>
              <a:buChar char="v"/>
            </a:pPr>
            <a:r>
              <a:rPr lang="en-US" sz="2800" dirty="0"/>
              <a:t>The school.</a:t>
            </a:r>
          </a:p>
          <a:p>
            <a:pPr lvl="0"/>
            <a:r>
              <a:rPr lang="en-US" sz="2800" b="1" u="sng" dirty="0">
                <a:solidFill>
                  <a:schemeClr val="accent6">
                    <a:lumMod val="50000"/>
                  </a:schemeClr>
                </a:solidFill>
              </a:rPr>
              <a:t>Used before a singular noun when making particular type </a:t>
            </a:r>
            <a:r>
              <a:rPr lang="en-US" sz="2800" b="1" u="sng" dirty="0" err="1">
                <a:solidFill>
                  <a:schemeClr val="accent6">
                    <a:lumMod val="50000"/>
                  </a:schemeClr>
                </a:solidFill>
              </a:rPr>
              <a:t>e.g</a:t>
            </a:r>
            <a:r>
              <a:rPr lang="en-US" sz="2800" b="1" u="sng" dirty="0">
                <a:solidFill>
                  <a:schemeClr val="accent6">
                    <a:lumMod val="50000"/>
                  </a:schemeClr>
                </a:solidFill>
              </a:rPr>
              <a:t> </a:t>
            </a:r>
          </a:p>
          <a:p>
            <a:pPr marL="742950" lvl="1" indent="-285750">
              <a:buFont typeface="Wingdings" pitchFamily="2" charset="2"/>
              <a:buChar char="v"/>
            </a:pPr>
            <a:r>
              <a:rPr lang="en-US" sz="2800" dirty="0"/>
              <a:t>The average University students.</a:t>
            </a:r>
          </a:p>
          <a:p>
            <a:pPr lvl="0"/>
            <a:r>
              <a:rPr lang="en-US" sz="2800" b="1" u="sng" dirty="0">
                <a:solidFill>
                  <a:schemeClr val="accent6">
                    <a:lumMod val="50000"/>
                  </a:schemeClr>
                </a:solidFill>
              </a:rPr>
              <a:t>Used before names of seas, rivers </a:t>
            </a:r>
            <a:r>
              <a:rPr lang="en-US" sz="2800" b="1" u="sng" dirty="0" err="1">
                <a:solidFill>
                  <a:schemeClr val="accent6">
                    <a:lumMod val="50000"/>
                  </a:schemeClr>
                </a:solidFill>
              </a:rPr>
              <a:t>e.g</a:t>
            </a:r>
            <a:endParaRPr lang="en-US" sz="2800" b="1" u="sng" dirty="0">
              <a:solidFill>
                <a:schemeClr val="accent6">
                  <a:lumMod val="50000"/>
                </a:schemeClr>
              </a:solidFill>
            </a:endParaRPr>
          </a:p>
          <a:p>
            <a:pPr marL="742950" lvl="1" indent="-285750">
              <a:buFont typeface="Wingdings" pitchFamily="2" charset="2"/>
              <a:buChar char="v"/>
            </a:pPr>
            <a:r>
              <a:rPr lang="en-US" sz="2800" dirty="0"/>
              <a:t>The Everest.</a:t>
            </a:r>
          </a:p>
          <a:p>
            <a:pPr marL="742950" lvl="1" indent="-285750">
              <a:buFont typeface="Wingdings" pitchFamily="2" charset="2"/>
              <a:buChar char="v"/>
            </a:pPr>
            <a:r>
              <a:rPr lang="en-US" sz="2800" dirty="0"/>
              <a:t>The Sahara.</a:t>
            </a:r>
          </a:p>
          <a:p>
            <a:pPr marL="742950" lvl="1" indent="-285750">
              <a:buFont typeface="Wingdings" pitchFamily="2" charset="2"/>
              <a:buChar char="v"/>
            </a:pPr>
            <a:r>
              <a:rPr lang="en-US" sz="2800" dirty="0"/>
              <a:t>The Alps.</a:t>
            </a:r>
          </a:p>
        </p:txBody>
      </p:sp>
    </p:spTree>
    <p:extLst>
      <p:ext uri="{BB962C8B-B14F-4D97-AF65-F5344CB8AC3E}">
        <p14:creationId xmlns:p14="http://schemas.microsoft.com/office/powerpoint/2010/main" val="32151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53736"/>
            <a:ext cx="8686800" cy="5970865"/>
          </a:xfrm>
          <a:prstGeom prst="rect">
            <a:avLst/>
          </a:prstGeom>
        </p:spPr>
        <p:txBody>
          <a:bodyPr wrap="square">
            <a:spAutoFit/>
          </a:bodyPr>
          <a:lstStyle/>
          <a:p>
            <a:pPr marL="285750" indent="-285750">
              <a:buFont typeface="Wingdings" pitchFamily="2" charset="2"/>
              <a:buChar char="§"/>
            </a:pPr>
            <a:r>
              <a:rPr lang="en-US" sz="2800" dirty="0"/>
              <a:t>Collective noun (team, choir). </a:t>
            </a:r>
          </a:p>
          <a:p>
            <a:pPr marL="285750" indent="-285750">
              <a:buFont typeface="Wingdings" pitchFamily="2" charset="2"/>
              <a:buChar char="§"/>
            </a:pPr>
            <a:r>
              <a:rPr lang="en-US" sz="2800" dirty="0"/>
              <a:t>Abstract noun (honesty, beauty).</a:t>
            </a:r>
          </a:p>
          <a:p>
            <a:pPr marL="285750" indent="-285750">
              <a:buFont typeface="Wingdings" pitchFamily="2" charset="2"/>
              <a:buChar char="§"/>
            </a:pPr>
            <a:r>
              <a:rPr lang="en-US" sz="2800" dirty="0"/>
              <a:t>Gender noun (Masculine, feminine common &amp; neuter). </a:t>
            </a:r>
          </a:p>
          <a:p>
            <a:pPr marL="285750" indent="-285750">
              <a:buFont typeface="Wingdings" pitchFamily="2" charset="2"/>
              <a:buChar char="§"/>
            </a:pPr>
            <a:r>
              <a:rPr lang="en-US" sz="2800" dirty="0"/>
              <a:t>Countable and uncountable nouns. </a:t>
            </a:r>
          </a:p>
          <a:p>
            <a:pPr lvl="0"/>
            <a:r>
              <a:rPr lang="en-US" sz="2800" b="1" dirty="0">
                <a:solidFill>
                  <a:schemeClr val="accent6">
                    <a:lumMod val="50000"/>
                  </a:schemeClr>
                </a:solidFill>
              </a:rPr>
              <a:t>Word formation </a:t>
            </a:r>
            <a:r>
              <a:rPr lang="en-US" sz="2800" b="1" dirty="0" err="1">
                <a:solidFill>
                  <a:schemeClr val="accent6">
                    <a:lumMod val="50000"/>
                  </a:schemeClr>
                </a:solidFill>
              </a:rPr>
              <a:t>e.g</a:t>
            </a:r>
            <a:endParaRPr lang="en-US" sz="2800" dirty="0">
              <a:solidFill>
                <a:schemeClr val="accent6">
                  <a:lumMod val="50000"/>
                </a:schemeClr>
              </a:solidFill>
            </a:endParaRPr>
          </a:p>
          <a:p>
            <a:pPr marL="285750" indent="-285750">
              <a:buFont typeface="Wingdings" pitchFamily="2" charset="2"/>
              <a:buChar char="§"/>
            </a:pPr>
            <a:r>
              <a:rPr lang="en-US" sz="2800" dirty="0"/>
              <a:t>Francis – Francine </a:t>
            </a:r>
          </a:p>
          <a:p>
            <a:pPr marL="285750" indent="-285750">
              <a:buFont typeface="Wingdings" pitchFamily="2" charset="2"/>
              <a:buChar char="§"/>
            </a:pPr>
            <a:r>
              <a:rPr lang="en-US" sz="2800" dirty="0"/>
              <a:t>Excite – Excitedly </a:t>
            </a:r>
          </a:p>
          <a:p>
            <a:pPr marL="285750" indent="-285750">
              <a:buFont typeface="Wingdings" pitchFamily="2" charset="2"/>
              <a:buChar char="§"/>
            </a:pPr>
            <a:r>
              <a:rPr lang="en-US" sz="2800" dirty="0"/>
              <a:t>Pertinent – Impertinent </a:t>
            </a:r>
          </a:p>
          <a:p>
            <a:pPr marL="285750" indent="-285750">
              <a:buFont typeface="Wingdings" pitchFamily="2" charset="2"/>
              <a:buChar char="§"/>
            </a:pPr>
            <a:r>
              <a:rPr lang="en-US" sz="2800" b="1" dirty="0"/>
              <a:t>Functioning and meaning of words.</a:t>
            </a:r>
            <a:endParaRPr lang="en-US" sz="2800" dirty="0"/>
          </a:p>
          <a:p>
            <a:pPr marL="285750" indent="-285750">
              <a:buFont typeface="Wingdings" pitchFamily="2" charset="2"/>
              <a:buChar char="§"/>
            </a:pPr>
            <a:r>
              <a:rPr lang="en-US" sz="2800" dirty="0"/>
              <a:t>Vocabulary </a:t>
            </a:r>
          </a:p>
          <a:p>
            <a:pPr marL="285750" indent="-285750">
              <a:buFont typeface="Wingdings" pitchFamily="2" charset="2"/>
              <a:buChar char="§"/>
            </a:pPr>
            <a:r>
              <a:rPr lang="en-US" sz="2800" dirty="0"/>
              <a:t>Appropriate use of word in a sentence. </a:t>
            </a:r>
          </a:p>
          <a:p>
            <a:pPr lvl="0"/>
            <a:r>
              <a:rPr lang="en-US" sz="2800" b="1" dirty="0">
                <a:solidFill>
                  <a:schemeClr val="accent6">
                    <a:lumMod val="50000"/>
                  </a:schemeClr>
                </a:solidFill>
              </a:rPr>
              <a:t>Vocabulary </a:t>
            </a:r>
            <a:endParaRPr lang="en-US" sz="2800" dirty="0">
              <a:solidFill>
                <a:schemeClr val="accent6">
                  <a:lumMod val="50000"/>
                </a:schemeClr>
              </a:solidFill>
            </a:endParaRPr>
          </a:p>
          <a:p>
            <a:r>
              <a:rPr lang="en-US" sz="2800" dirty="0"/>
              <a:t>Meaning and application in a sentence using the context</a:t>
            </a:r>
            <a:r>
              <a:rPr lang="en-US" dirty="0"/>
              <a:t>. </a:t>
            </a:r>
          </a:p>
          <a:p>
            <a:r>
              <a:rPr lang="en-US" dirty="0"/>
              <a:t> </a:t>
            </a:r>
          </a:p>
        </p:txBody>
      </p:sp>
    </p:spTree>
    <p:extLst>
      <p:ext uri="{BB962C8B-B14F-4D97-AF65-F5344CB8AC3E}">
        <p14:creationId xmlns:p14="http://schemas.microsoft.com/office/powerpoint/2010/main" val="2358410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0"/>
            <a:ext cx="8763000" cy="6617196"/>
          </a:xfrm>
          <a:prstGeom prst="rect">
            <a:avLst/>
          </a:prstGeom>
        </p:spPr>
        <p:txBody>
          <a:bodyPr wrap="square">
            <a:spAutoFit/>
          </a:bodyPr>
          <a:lstStyle/>
          <a:p>
            <a:r>
              <a:rPr lang="en-US" sz="3200" b="1" dirty="0">
                <a:solidFill>
                  <a:schemeClr val="accent6">
                    <a:lumMod val="50000"/>
                  </a:schemeClr>
                </a:solidFill>
              </a:rPr>
              <a:t>Syntax (16-25) structures </a:t>
            </a:r>
            <a:endParaRPr lang="en-US" sz="3200" b="1" dirty="0" smtClean="0">
              <a:solidFill>
                <a:schemeClr val="accent6">
                  <a:lumMod val="50000"/>
                </a:schemeClr>
              </a:solidFill>
            </a:endParaRPr>
          </a:p>
          <a:p>
            <a:r>
              <a:rPr lang="en-US" sz="3200" b="1" dirty="0" smtClean="0">
                <a:solidFill>
                  <a:schemeClr val="accent6">
                    <a:lumMod val="50000"/>
                  </a:schemeClr>
                </a:solidFill>
              </a:rPr>
              <a:t>patterns </a:t>
            </a:r>
            <a:r>
              <a:rPr lang="en-US" sz="3200" b="1" dirty="0">
                <a:solidFill>
                  <a:schemeClr val="accent6">
                    <a:lumMod val="50000"/>
                  </a:schemeClr>
                </a:solidFill>
              </a:rPr>
              <a:t>and rules of grammar</a:t>
            </a:r>
            <a:endParaRPr lang="en-US" sz="3200" dirty="0">
              <a:solidFill>
                <a:schemeClr val="accent6">
                  <a:lumMod val="50000"/>
                </a:schemeClr>
              </a:solidFill>
            </a:endParaRPr>
          </a:p>
          <a:p>
            <a:pPr lvl="0"/>
            <a:r>
              <a:rPr lang="en-US" sz="2400" dirty="0"/>
              <a:t>What is a sentence?</a:t>
            </a:r>
          </a:p>
          <a:p>
            <a:pPr lvl="0"/>
            <a:r>
              <a:rPr lang="en-US" sz="2400" dirty="0"/>
              <a:t>What is a paragraph? </a:t>
            </a:r>
          </a:p>
          <a:p>
            <a:pPr lvl="0"/>
            <a:r>
              <a:rPr lang="en-US" sz="2400" dirty="0"/>
              <a:t>Types of sentences.</a:t>
            </a:r>
          </a:p>
          <a:p>
            <a:pPr marL="742950" lvl="1" indent="-285750">
              <a:buFont typeface="Wingdings" pitchFamily="2" charset="2"/>
              <a:buChar char="Ø"/>
            </a:pPr>
            <a:r>
              <a:rPr lang="en-US" sz="2400" dirty="0"/>
              <a:t>Arrangement of sentences to make a sensible paragraph. </a:t>
            </a:r>
          </a:p>
          <a:p>
            <a:pPr marL="742950" lvl="1" indent="-285750">
              <a:buFont typeface="Wingdings" pitchFamily="2" charset="2"/>
              <a:buChar char="Ø"/>
            </a:pPr>
            <a:r>
              <a:rPr lang="en-US" sz="2400" dirty="0"/>
              <a:t>Broken sentences. </a:t>
            </a:r>
          </a:p>
          <a:p>
            <a:pPr marL="742950" lvl="1" indent="-285750">
              <a:buFont typeface="Wingdings" pitchFamily="2" charset="2"/>
              <a:buChar char="Ø"/>
            </a:pPr>
            <a:r>
              <a:rPr lang="en-US" sz="2400" dirty="0"/>
              <a:t>Determiners </a:t>
            </a:r>
          </a:p>
          <a:p>
            <a:pPr marL="742950" lvl="1" indent="-285750">
              <a:buFont typeface="Wingdings" pitchFamily="2" charset="2"/>
              <a:buChar char="Ø"/>
            </a:pPr>
            <a:r>
              <a:rPr lang="en-US" sz="2400" dirty="0"/>
              <a:t>Conjunctions </a:t>
            </a:r>
          </a:p>
          <a:p>
            <a:pPr marL="742950" lvl="1" indent="-285750">
              <a:buFont typeface="Wingdings" pitchFamily="2" charset="2"/>
              <a:buChar char="Ø"/>
            </a:pPr>
            <a:r>
              <a:rPr lang="en-US" sz="2400" dirty="0"/>
              <a:t>Phrasal verbs.</a:t>
            </a:r>
          </a:p>
          <a:p>
            <a:pPr marL="742950" lvl="1" indent="-285750">
              <a:buFont typeface="Wingdings" pitchFamily="2" charset="2"/>
              <a:buChar char="Ø"/>
            </a:pPr>
            <a:r>
              <a:rPr lang="en-US" sz="2400" dirty="0"/>
              <a:t>Tenses.</a:t>
            </a:r>
          </a:p>
          <a:p>
            <a:pPr marL="742950" lvl="1" indent="-285750">
              <a:buFont typeface="Wingdings" pitchFamily="2" charset="2"/>
              <a:buChar char="Ø"/>
            </a:pPr>
            <a:r>
              <a:rPr lang="en-US" sz="2400" dirty="0"/>
              <a:t>Co-relatives. </a:t>
            </a:r>
          </a:p>
          <a:p>
            <a:pPr marL="742950" lvl="1" indent="-285750">
              <a:buFont typeface="Wingdings" pitchFamily="2" charset="2"/>
              <a:buChar char="Ø"/>
            </a:pPr>
            <a:r>
              <a:rPr lang="en-US" sz="2400" dirty="0"/>
              <a:t>Vocabulary.</a:t>
            </a:r>
          </a:p>
          <a:p>
            <a:pPr lvl="0"/>
            <a:r>
              <a:rPr lang="en-US" sz="2400" dirty="0"/>
              <a:t>Sentence completion 	</a:t>
            </a:r>
          </a:p>
          <a:p>
            <a:pPr lvl="1"/>
            <a:r>
              <a:rPr lang="en-US" sz="2400" dirty="0"/>
              <a:t>- Question tags. </a:t>
            </a:r>
          </a:p>
          <a:p>
            <a:pPr lvl="1"/>
            <a:r>
              <a:rPr lang="en-US" sz="2400" dirty="0"/>
              <a:t>- </a:t>
            </a:r>
            <a:r>
              <a:rPr lang="en-US" sz="2400" dirty="0" err="1"/>
              <a:t>Conditionalities</a:t>
            </a:r>
            <a:r>
              <a:rPr lang="en-US" sz="2400" dirty="0"/>
              <a:t>.</a:t>
            </a:r>
          </a:p>
          <a:p>
            <a:pPr lvl="1"/>
            <a:r>
              <a:rPr lang="en-US" sz="2400" dirty="0"/>
              <a:t>- Exclamatory phrasing.</a:t>
            </a:r>
          </a:p>
        </p:txBody>
      </p:sp>
    </p:spTree>
    <p:extLst>
      <p:ext uri="{BB962C8B-B14F-4D97-AF65-F5344CB8AC3E}">
        <p14:creationId xmlns:p14="http://schemas.microsoft.com/office/powerpoint/2010/main" val="1195687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52401"/>
            <a:ext cx="8686800" cy="6186309"/>
          </a:xfrm>
          <a:prstGeom prst="rect">
            <a:avLst/>
          </a:prstGeom>
        </p:spPr>
        <p:txBody>
          <a:bodyPr wrap="square">
            <a:spAutoFit/>
          </a:bodyPr>
          <a:lstStyle/>
          <a:p>
            <a:r>
              <a:rPr lang="en-US" sz="2800" b="1" dirty="0">
                <a:solidFill>
                  <a:schemeClr val="accent6">
                    <a:lumMod val="50000"/>
                  </a:schemeClr>
                </a:solidFill>
              </a:rPr>
              <a:t>Punctuation</a:t>
            </a:r>
            <a:r>
              <a:rPr lang="en-US" sz="2400" b="1" dirty="0">
                <a:solidFill>
                  <a:schemeClr val="accent6">
                    <a:lumMod val="50000"/>
                  </a:schemeClr>
                </a:solidFill>
              </a:rPr>
              <a:t> </a:t>
            </a:r>
            <a:endParaRPr lang="en-US" sz="2400" dirty="0">
              <a:solidFill>
                <a:schemeClr val="accent6">
                  <a:lumMod val="50000"/>
                </a:schemeClr>
              </a:solidFill>
            </a:endParaRPr>
          </a:p>
          <a:p>
            <a:pPr lvl="0"/>
            <a:r>
              <a:rPr lang="en-US" sz="2400" dirty="0"/>
              <a:t>Use of </a:t>
            </a:r>
            <a:r>
              <a:rPr lang="en-US" sz="2400" dirty="0" smtClean="0"/>
              <a:t>speech marks </a:t>
            </a:r>
            <a:r>
              <a:rPr lang="en-US" sz="2400" dirty="0"/>
              <a:t>(direct speech).</a:t>
            </a:r>
          </a:p>
          <a:p>
            <a:pPr lvl="0"/>
            <a:r>
              <a:rPr lang="en-US" sz="2400" dirty="0"/>
              <a:t>Knowledge on use of punctuation marks (grammar and essay writing). </a:t>
            </a:r>
          </a:p>
          <a:p>
            <a:pPr lvl="0"/>
            <a:r>
              <a:rPr lang="en-US" sz="2400" dirty="0"/>
              <a:t>Use of capitalization (grammar and essay writing).</a:t>
            </a:r>
          </a:p>
          <a:p>
            <a:pPr lvl="0"/>
            <a:r>
              <a:rPr lang="en-US" sz="2400" dirty="0"/>
              <a:t>Use of speech marks. </a:t>
            </a:r>
          </a:p>
          <a:p>
            <a:r>
              <a:rPr lang="en-US" sz="2400" b="1" dirty="0"/>
              <a:t>Puzzle</a:t>
            </a:r>
            <a:r>
              <a:rPr lang="en-US" sz="2400" dirty="0"/>
              <a:t>:-	- Sentence arrangement to form a sensible paragraph.</a:t>
            </a:r>
          </a:p>
          <a:p>
            <a:r>
              <a:rPr lang="en-US" sz="2400" dirty="0"/>
              <a:t>		- </a:t>
            </a:r>
            <a:r>
              <a:rPr lang="en-US" sz="2400" dirty="0" smtClean="0"/>
              <a:t>Interpretation </a:t>
            </a:r>
            <a:r>
              <a:rPr lang="en-US" sz="2400" dirty="0"/>
              <a:t>of given information.</a:t>
            </a:r>
          </a:p>
          <a:p>
            <a:r>
              <a:rPr lang="en-US" sz="2400" dirty="0"/>
              <a:t>		- Odd one out.</a:t>
            </a:r>
          </a:p>
          <a:p>
            <a:endParaRPr lang="en-US" sz="2800" b="1" dirty="0">
              <a:solidFill>
                <a:srgbClr val="FFFF00"/>
              </a:solidFill>
            </a:endParaRPr>
          </a:p>
          <a:p>
            <a:r>
              <a:rPr lang="en-US" sz="2800" b="1" dirty="0">
                <a:solidFill>
                  <a:schemeClr val="accent6">
                    <a:lumMod val="50000"/>
                  </a:schemeClr>
                </a:solidFill>
              </a:rPr>
              <a:t>Comprehension (26 – 50)</a:t>
            </a:r>
            <a:endParaRPr lang="en-US" sz="2400" dirty="0">
              <a:solidFill>
                <a:schemeClr val="accent6">
                  <a:lumMod val="50000"/>
                </a:schemeClr>
              </a:solidFill>
            </a:endParaRPr>
          </a:p>
          <a:p>
            <a:pPr lvl="0"/>
            <a:r>
              <a:rPr lang="en-US" sz="2400" dirty="0"/>
              <a:t>Has two tested passages narrative and descriptive. </a:t>
            </a:r>
          </a:p>
          <a:p>
            <a:pPr lvl="0"/>
            <a:r>
              <a:rPr lang="en-US" sz="2400" dirty="0"/>
              <a:t>Emphasizes on reading, understanding, internalizing, analyzing and answering questions based on the passage. </a:t>
            </a:r>
          </a:p>
          <a:p>
            <a:pPr lvl="0"/>
            <a:r>
              <a:rPr lang="en-US" sz="2400" dirty="0"/>
              <a:t>Points to consider in comprehension;</a:t>
            </a:r>
          </a:p>
          <a:p>
            <a:pPr lvl="0"/>
            <a:r>
              <a:rPr lang="en-US" sz="2400" dirty="0"/>
              <a:t>Reading habit.</a:t>
            </a:r>
          </a:p>
        </p:txBody>
      </p:sp>
    </p:spTree>
    <p:extLst>
      <p:ext uri="{BB962C8B-B14F-4D97-AF65-F5344CB8AC3E}">
        <p14:creationId xmlns:p14="http://schemas.microsoft.com/office/powerpoint/2010/main" val="858751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276047"/>
            <a:ext cx="8686800" cy="6555641"/>
          </a:xfrm>
          <a:prstGeom prst="rect">
            <a:avLst/>
          </a:prstGeom>
        </p:spPr>
        <p:txBody>
          <a:bodyPr wrap="square">
            <a:spAutoFit/>
          </a:bodyPr>
          <a:lstStyle/>
          <a:p>
            <a:pPr lvl="0"/>
            <a:r>
              <a:rPr lang="en-US" sz="2800" u="sng" dirty="0">
                <a:solidFill>
                  <a:schemeClr val="accent6">
                    <a:lumMod val="50000"/>
                  </a:schemeClr>
                </a:solidFill>
              </a:rPr>
              <a:t>Ability to interpret what you read.</a:t>
            </a:r>
          </a:p>
          <a:p>
            <a:pPr lvl="0"/>
            <a:r>
              <a:rPr lang="en-US" sz="2800" dirty="0"/>
              <a:t>Classify the type of passage, if narrative or descriptive. Design different approach to the two </a:t>
            </a:r>
            <a:r>
              <a:rPr lang="en-US" sz="2800" dirty="0" err="1"/>
              <a:t>i.e</a:t>
            </a:r>
            <a:r>
              <a:rPr lang="en-US" sz="2800" dirty="0"/>
              <a:t> A narrative being wordy may require summarizing to get important notes or points as compared to the descriptive that is factual.</a:t>
            </a:r>
          </a:p>
          <a:p>
            <a:pPr lvl="0"/>
            <a:r>
              <a:rPr lang="en-US" sz="2800" dirty="0"/>
              <a:t>Avoid misinterpretation or assumption. </a:t>
            </a:r>
          </a:p>
          <a:p>
            <a:pPr lvl="0"/>
            <a:r>
              <a:rPr lang="en-US" sz="2800" dirty="0"/>
              <a:t>Questions are based on the passage so should the answers. </a:t>
            </a:r>
          </a:p>
          <a:p>
            <a:pPr lvl="0"/>
            <a:r>
              <a:rPr lang="en-US" sz="2800" dirty="0"/>
              <a:t>Avoid the right procedure in reading </a:t>
            </a:r>
            <a:r>
              <a:rPr lang="en-US" sz="2800" dirty="0" err="1"/>
              <a:t>i.e</a:t>
            </a:r>
            <a:r>
              <a:rPr lang="en-US" sz="2800" dirty="0"/>
              <a:t> steps. </a:t>
            </a:r>
          </a:p>
          <a:p>
            <a:pPr lvl="0"/>
            <a:r>
              <a:rPr lang="en-US" sz="2800" dirty="0"/>
              <a:t>Explanatory reading.</a:t>
            </a:r>
          </a:p>
          <a:p>
            <a:pPr lvl="0"/>
            <a:r>
              <a:rPr lang="en-US" sz="2800" dirty="0"/>
              <a:t>Analytical reading – explain the vocabulary by context. </a:t>
            </a:r>
          </a:p>
          <a:p>
            <a:pPr lvl="0"/>
            <a:r>
              <a:rPr lang="en-US" sz="2800" dirty="0"/>
              <a:t>Unlock the phrases used. </a:t>
            </a:r>
          </a:p>
          <a:p>
            <a:pPr lvl="0"/>
            <a:r>
              <a:rPr lang="en-US" sz="2800" dirty="0"/>
              <a:t>Comprehension reading. </a:t>
            </a:r>
          </a:p>
          <a:p>
            <a:pPr lvl="0"/>
            <a:r>
              <a:rPr lang="en-US" sz="2800" dirty="0"/>
              <a:t>Familiarizing. </a:t>
            </a:r>
          </a:p>
          <a:p>
            <a:pPr lvl="0"/>
            <a:r>
              <a:rPr lang="en-US" sz="2800" dirty="0"/>
              <a:t>Reading the questions.</a:t>
            </a:r>
          </a:p>
        </p:txBody>
      </p:sp>
    </p:spTree>
    <p:extLst>
      <p:ext uri="{BB962C8B-B14F-4D97-AF65-F5344CB8AC3E}">
        <p14:creationId xmlns:p14="http://schemas.microsoft.com/office/powerpoint/2010/main" val="9964900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0"/>
            <a:ext cx="8839200" cy="6986528"/>
          </a:xfrm>
          <a:prstGeom prst="rect">
            <a:avLst/>
          </a:prstGeom>
        </p:spPr>
        <p:txBody>
          <a:bodyPr wrap="square">
            <a:spAutoFit/>
          </a:bodyPr>
          <a:lstStyle/>
          <a:p>
            <a:pPr lvl="0"/>
            <a:r>
              <a:rPr lang="en-US" sz="2800" dirty="0"/>
              <a:t>Linkage reading – </a:t>
            </a:r>
            <a:r>
              <a:rPr lang="en-US" sz="2800" dirty="0" err="1"/>
              <a:t>Analysing</a:t>
            </a:r>
            <a:r>
              <a:rPr lang="en-US" sz="2800" dirty="0"/>
              <a:t> question, </a:t>
            </a:r>
            <a:endParaRPr lang="en-US" sz="2800" dirty="0" smtClean="0"/>
          </a:p>
          <a:p>
            <a:pPr lvl="0"/>
            <a:r>
              <a:rPr lang="en-US" sz="2800" dirty="0" smtClean="0"/>
              <a:t>linking </a:t>
            </a:r>
            <a:r>
              <a:rPr lang="en-US" sz="2800" dirty="0"/>
              <a:t>them with the passage </a:t>
            </a:r>
            <a:r>
              <a:rPr lang="en-US" sz="2800" dirty="0" err="1"/>
              <a:t>i.e</a:t>
            </a:r>
            <a:r>
              <a:rPr lang="en-US" sz="2800" dirty="0"/>
              <a:t> from the 1</a:t>
            </a:r>
            <a:r>
              <a:rPr lang="en-US" sz="2800" baseline="30000" dirty="0"/>
              <a:t>st</a:t>
            </a:r>
            <a:r>
              <a:rPr lang="en-US" sz="2800" dirty="0"/>
              <a:t> sentence – It is true to say that ……... </a:t>
            </a:r>
          </a:p>
          <a:p>
            <a:pPr lvl="0"/>
            <a:r>
              <a:rPr lang="en-US" sz="2800" dirty="0"/>
              <a:t>Answering the questions. </a:t>
            </a:r>
          </a:p>
          <a:p>
            <a:pPr lvl="0"/>
            <a:r>
              <a:rPr lang="en-US" sz="2800" dirty="0"/>
              <a:t> </a:t>
            </a:r>
            <a:r>
              <a:rPr lang="en-US" sz="2800" b="1" u="sng" dirty="0">
                <a:solidFill>
                  <a:schemeClr val="accent6">
                    <a:lumMod val="50000"/>
                  </a:schemeClr>
                </a:solidFill>
                <a:ea typeface="Calibri" pitchFamily="34" charset="0"/>
                <a:cs typeface="Arial" pitchFamily="34" charset="0"/>
              </a:rPr>
              <a:t>Comprehension Questions </a:t>
            </a:r>
            <a:endParaRPr lang="en-US" sz="1200" dirty="0">
              <a:solidFill>
                <a:schemeClr val="accent6">
                  <a:lumMod val="50000"/>
                </a:schemeClr>
              </a:solidFill>
              <a:cs typeface="Arial" pitchFamily="34" charset="0"/>
            </a:endParaRPr>
          </a:p>
          <a:p>
            <a:pPr lvl="0" eaLnBrk="0" fontAlgn="base" hangingPunct="0">
              <a:spcBef>
                <a:spcPct val="0"/>
              </a:spcBef>
              <a:spcAft>
                <a:spcPct val="0"/>
              </a:spcAft>
            </a:pPr>
            <a:r>
              <a:rPr lang="en-US" sz="2800" dirty="0">
                <a:ea typeface="Calibri" pitchFamily="34" charset="0"/>
                <a:cs typeface="Arial" pitchFamily="34" charset="0"/>
              </a:rPr>
              <a:t>Asking the reason.     </a:t>
            </a:r>
            <a:endParaRPr lang="en-US" sz="1200" dirty="0">
              <a:cs typeface="Arial" pitchFamily="34" charset="0"/>
            </a:endParaRPr>
          </a:p>
          <a:p>
            <a:pPr lvl="0" eaLnBrk="0" fontAlgn="base" hangingPunct="0">
              <a:spcBef>
                <a:spcPct val="0"/>
              </a:spcBef>
              <a:spcAft>
                <a:spcPct val="0"/>
              </a:spcAft>
              <a:buFontTx/>
              <a:buChar char="•"/>
            </a:pPr>
            <a:r>
              <a:rPr lang="en-US" sz="2800" dirty="0">
                <a:ea typeface="Calibri" pitchFamily="34" charset="0"/>
                <a:cs typeface="Arial" pitchFamily="34" charset="0"/>
              </a:rPr>
              <a:t>Asking the purpose. </a:t>
            </a:r>
            <a:endParaRPr lang="en-US" sz="1200" dirty="0">
              <a:cs typeface="Arial" pitchFamily="34" charset="0"/>
            </a:endParaRPr>
          </a:p>
          <a:p>
            <a:pPr lvl="0" eaLnBrk="0" fontAlgn="base" hangingPunct="0">
              <a:spcBef>
                <a:spcPct val="0"/>
              </a:spcBef>
              <a:spcAft>
                <a:spcPct val="0"/>
              </a:spcAft>
              <a:buFontTx/>
              <a:buChar char="•"/>
            </a:pPr>
            <a:r>
              <a:rPr lang="en-US" sz="2800" dirty="0">
                <a:ea typeface="Calibri" pitchFamily="34" charset="0"/>
                <a:cs typeface="Arial" pitchFamily="34" charset="0"/>
              </a:rPr>
              <a:t>What – Questions </a:t>
            </a:r>
            <a:endParaRPr lang="en-US" sz="1200" dirty="0">
              <a:cs typeface="Arial" pitchFamily="34" charset="0"/>
            </a:endParaRPr>
          </a:p>
          <a:p>
            <a:pPr lvl="0" eaLnBrk="0" fontAlgn="base" hangingPunct="0">
              <a:spcBef>
                <a:spcPct val="0"/>
              </a:spcBef>
              <a:spcAft>
                <a:spcPct val="0"/>
              </a:spcAft>
              <a:buFontTx/>
              <a:buChar char="•"/>
            </a:pPr>
            <a:r>
              <a:rPr lang="en-US" sz="2800" dirty="0">
                <a:ea typeface="Calibri" pitchFamily="34" charset="0"/>
                <a:cs typeface="Arial" pitchFamily="34" charset="0"/>
              </a:rPr>
              <a:t>Asks particular information about </a:t>
            </a:r>
            <a:r>
              <a:rPr lang="en-US" sz="2800" dirty="0" err="1">
                <a:ea typeface="Calibri" pitchFamily="34" charset="0"/>
                <a:cs typeface="Arial" pitchFamily="34" charset="0"/>
              </a:rPr>
              <a:t>sth</a:t>
            </a:r>
            <a:r>
              <a:rPr lang="en-US" sz="2800" dirty="0">
                <a:ea typeface="Calibri" pitchFamily="34" charset="0"/>
                <a:cs typeface="Arial" pitchFamily="34" charset="0"/>
              </a:rPr>
              <a:t> or sb. </a:t>
            </a:r>
            <a:endParaRPr lang="en-US" sz="1200" dirty="0">
              <a:cs typeface="Arial" pitchFamily="34" charset="0"/>
            </a:endParaRPr>
          </a:p>
          <a:p>
            <a:pPr lvl="0" eaLnBrk="0" fontAlgn="base" hangingPunct="0">
              <a:spcBef>
                <a:spcPct val="0"/>
              </a:spcBef>
              <a:spcAft>
                <a:spcPct val="0"/>
              </a:spcAft>
              <a:buFontTx/>
              <a:buChar char="•"/>
            </a:pPr>
            <a:r>
              <a:rPr lang="en-US" sz="2800" dirty="0">
                <a:ea typeface="Calibri" pitchFamily="34" charset="0"/>
                <a:cs typeface="Arial" pitchFamily="34" charset="0"/>
              </a:rPr>
              <a:t>Which questions </a:t>
            </a:r>
            <a:endParaRPr lang="en-US" sz="1200" dirty="0">
              <a:cs typeface="Arial" pitchFamily="34" charset="0"/>
            </a:endParaRPr>
          </a:p>
          <a:p>
            <a:pPr lvl="0" eaLnBrk="0" fontAlgn="base" hangingPunct="0">
              <a:spcBef>
                <a:spcPct val="0"/>
              </a:spcBef>
              <a:spcAft>
                <a:spcPct val="0"/>
              </a:spcAft>
              <a:buFontTx/>
              <a:buChar char="•"/>
            </a:pPr>
            <a:r>
              <a:rPr lang="en-US" sz="2800" dirty="0">
                <a:ea typeface="Calibri" pitchFamily="34" charset="0"/>
                <a:cs typeface="Arial" pitchFamily="34" charset="0"/>
              </a:rPr>
              <a:t>Asks somebody to be exact about one or more people or things from a limited number.</a:t>
            </a:r>
            <a:endParaRPr lang="en-US" sz="1200" dirty="0">
              <a:cs typeface="Arial" pitchFamily="34" charset="0"/>
            </a:endParaRPr>
          </a:p>
          <a:p>
            <a:pPr lvl="0" eaLnBrk="0" fontAlgn="base" hangingPunct="0">
              <a:spcBef>
                <a:spcPct val="0"/>
              </a:spcBef>
              <a:spcAft>
                <a:spcPct val="0"/>
              </a:spcAft>
              <a:buFontTx/>
              <a:buChar char="•"/>
            </a:pPr>
            <a:r>
              <a:rPr lang="en-US" sz="2800" dirty="0">
                <a:ea typeface="Calibri" pitchFamily="34" charset="0"/>
                <a:cs typeface="Arial" pitchFamily="34" charset="0"/>
              </a:rPr>
              <a:t>How – Questions. </a:t>
            </a:r>
            <a:endParaRPr lang="en-US" sz="1200" dirty="0">
              <a:cs typeface="Arial" pitchFamily="34" charset="0"/>
            </a:endParaRPr>
          </a:p>
          <a:p>
            <a:pPr lvl="0" eaLnBrk="0" fontAlgn="base" hangingPunct="0">
              <a:spcBef>
                <a:spcPct val="0"/>
              </a:spcBef>
              <a:spcAft>
                <a:spcPct val="0"/>
              </a:spcAft>
              <a:buFontTx/>
              <a:buChar char="•"/>
            </a:pPr>
            <a:r>
              <a:rPr lang="en-US" sz="2800" dirty="0">
                <a:ea typeface="Calibri" pitchFamily="34" charset="0"/>
                <a:cs typeface="Arial" pitchFamily="34" charset="0"/>
              </a:rPr>
              <a:t>Adverb of conjunction. </a:t>
            </a:r>
            <a:endParaRPr lang="en-US" sz="1200" dirty="0">
              <a:cs typeface="Arial" pitchFamily="34" charset="0"/>
            </a:endParaRPr>
          </a:p>
          <a:p>
            <a:pPr lvl="0" eaLnBrk="0" fontAlgn="base" hangingPunct="0">
              <a:spcBef>
                <a:spcPct val="0"/>
              </a:spcBef>
              <a:spcAft>
                <a:spcPct val="0"/>
              </a:spcAft>
              <a:buFontTx/>
              <a:buChar char="•"/>
            </a:pPr>
            <a:r>
              <a:rPr lang="en-US" sz="2800" dirty="0">
                <a:ea typeface="Calibri" pitchFamily="34" charset="0"/>
                <a:cs typeface="Arial" pitchFamily="34" charset="0"/>
              </a:rPr>
              <a:t>Ask in what way or manner.</a:t>
            </a:r>
            <a:endParaRPr lang="en-US" sz="1200" dirty="0">
              <a:cs typeface="Arial" pitchFamily="34" charset="0"/>
            </a:endParaRPr>
          </a:p>
          <a:p>
            <a:endParaRPr lang="en-US" sz="2800" dirty="0"/>
          </a:p>
        </p:txBody>
      </p:sp>
    </p:spTree>
    <p:extLst>
      <p:ext uri="{BB962C8B-B14F-4D97-AF65-F5344CB8AC3E}">
        <p14:creationId xmlns:p14="http://schemas.microsoft.com/office/powerpoint/2010/main" val="1131239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763000" cy="6494085"/>
          </a:xfrm>
          <a:prstGeom prst="rect">
            <a:avLst/>
          </a:prstGeom>
        </p:spPr>
        <p:txBody>
          <a:bodyPr wrap="square">
            <a:spAutoFit/>
          </a:bodyPr>
          <a:lstStyle/>
          <a:p>
            <a:pPr lvl="0"/>
            <a:r>
              <a:rPr lang="en-US" sz="2600" dirty="0"/>
              <a:t>It means – questions.</a:t>
            </a:r>
          </a:p>
          <a:p>
            <a:pPr lvl="0"/>
            <a:r>
              <a:rPr lang="en-US" sz="2600" dirty="0"/>
              <a:t>Words or vocabulary and phrases it.</a:t>
            </a:r>
          </a:p>
          <a:p>
            <a:pPr lvl="0"/>
            <a:r>
              <a:rPr lang="en-US" sz="2600" dirty="0"/>
              <a:t>Infer or tell the meaning using the context of the sentence. </a:t>
            </a:r>
          </a:p>
          <a:p>
            <a:pPr lvl="0"/>
            <a:r>
              <a:rPr lang="en-US" sz="2600" dirty="0"/>
              <a:t>Descriptive questions. </a:t>
            </a:r>
          </a:p>
          <a:p>
            <a:pPr lvl="0"/>
            <a:r>
              <a:rPr lang="en-US" sz="2600" dirty="0"/>
              <a:t>Describing a character.</a:t>
            </a:r>
          </a:p>
          <a:p>
            <a:pPr lvl="0"/>
            <a:r>
              <a:rPr lang="en-US" sz="2600" dirty="0"/>
              <a:t>Positive and negative attribute; </a:t>
            </a:r>
            <a:r>
              <a:rPr lang="en-US" sz="2600" dirty="0" err="1"/>
              <a:t>i.e</a:t>
            </a:r>
            <a:r>
              <a:rPr lang="en-US" sz="2600" dirty="0"/>
              <a:t> True or not true according to the passage. </a:t>
            </a:r>
          </a:p>
          <a:p>
            <a:r>
              <a:rPr lang="en-US" sz="2600" b="1" u="sng" dirty="0">
                <a:solidFill>
                  <a:schemeClr val="accent6">
                    <a:lumMod val="50000"/>
                  </a:schemeClr>
                </a:solidFill>
              </a:rPr>
              <a:t>NB:</a:t>
            </a:r>
            <a:r>
              <a:rPr lang="en-US" sz="2600" dirty="0">
                <a:solidFill>
                  <a:schemeClr val="accent6">
                    <a:lumMod val="50000"/>
                  </a:schemeClr>
                </a:solidFill>
              </a:rPr>
              <a:t> </a:t>
            </a:r>
            <a:r>
              <a:rPr lang="en-US" sz="2600" dirty="0"/>
              <a:t>Learn to qualify or disqualify options given. </a:t>
            </a:r>
          </a:p>
          <a:p>
            <a:pPr lvl="0"/>
            <a:r>
              <a:rPr lang="en-US" sz="2600" dirty="0"/>
              <a:t>Describing character or scene. </a:t>
            </a:r>
          </a:p>
          <a:p>
            <a:pPr lvl="0"/>
            <a:r>
              <a:rPr lang="en-US" sz="2600" dirty="0"/>
              <a:t>Leading question. </a:t>
            </a:r>
          </a:p>
          <a:p>
            <a:pPr lvl="0"/>
            <a:r>
              <a:rPr lang="en-US" sz="2600" dirty="0"/>
              <a:t>According to 1</a:t>
            </a:r>
            <a:r>
              <a:rPr lang="en-US" sz="2600" baseline="30000" dirty="0"/>
              <a:t>st</a:t>
            </a:r>
            <a:r>
              <a:rPr lang="en-US" sz="2600" dirty="0"/>
              <a:t> and 2</a:t>
            </a:r>
            <a:r>
              <a:rPr lang="en-US" sz="2600" baseline="30000" dirty="0"/>
              <a:t>nd</a:t>
            </a:r>
            <a:r>
              <a:rPr lang="en-US" sz="2600" dirty="0"/>
              <a:t> paragraph identify key questions. </a:t>
            </a:r>
          </a:p>
          <a:p>
            <a:pPr lvl="0"/>
            <a:r>
              <a:rPr lang="en-US" sz="2600" dirty="0"/>
              <a:t>Moral lessons.</a:t>
            </a:r>
          </a:p>
          <a:p>
            <a:pPr lvl="0"/>
            <a:r>
              <a:rPr lang="en-US" sz="2600" dirty="0"/>
              <a:t>What is learned (value or skill at the end of the passage).</a:t>
            </a:r>
          </a:p>
          <a:p>
            <a:pPr lvl="0"/>
            <a:r>
              <a:rPr lang="en-US" sz="2600" dirty="0"/>
              <a:t>Best title questions </a:t>
            </a:r>
          </a:p>
          <a:p>
            <a:pPr lvl="0"/>
            <a:r>
              <a:rPr lang="en-US" sz="2600" dirty="0"/>
              <a:t>Highlighting what has been talked about through the passage.</a:t>
            </a:r>
          </a:p>
          <a:p>
            <a:pPr lvl="0"/>
            <a:r>
              <a:rPr lang="en-US" sz="2600" dirty="0"/>
              <a:t>The crux of the story or the main theme.</a:t>
            </a:r>
          </a:p>
        </p:txBody>
      </p:sp>
    </p:spTree>
    <p:extLst>
      <p:ext uri="{BB962C8B-B14F-4D97-AF65-F5344CB8AC3E}">
        <p14:creationId xmlns:p14="http://schemas.microsoft.com/office/powerpoint/2010/main" val="675217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991600" cy="6370975"/>
          </a:xfrm>
          <a:prstGeom prst="rect">
            <a:avLst/>
          </a:prstGeom>
        </p:spPr>
        <p:txBody>
          <a:bodyPr wrap="square">
            <a:spAutoFit/>
          </a:bodyPr>
          <a:lstStyle/>
          <a:p>
            <a:r>
              <a:rPr lang="en-US" sz="2400" b="1" u="sng" dirty="0">
                <a:solidFill>
                  <a:schemeClr val="accent6">
                    <a:lumMod val="50000"/>
                  </a:schemeClr>
                </a:solidFill>
              </a:rPr>
              <a:t>K.C.P.E ENGLISH COMPOSITION </a:t>
            </a:r>
            <a:r>
              <a:rPr lang="en-US" sz="2400" b="1" u="sng" dirty="0" smtClean="0">
                <a:solidFill>
                  <a:schemeClr val="accent6">
                    <a:lumMod val="50000"/>
                  </a:schemeClr>
                </a:solidFill>
              </a:rPr>
              <a:t>MARKING</a:t>
            </a:r>
          </a:p>
          <a:p>
            <a:r>
              <a:rPr lang="en-US" sz="2400" b="1" u="sng" dirty="0" smtClean="0">
                <a:solidFill>
                  <a:schemeClr val="accent6">
                    <a:lumMod val="50000"/>
                  </a:schemeClr>
                </a:solidFill>
              </a:rPr>
              <a:t> SCHEME GENERAL </a:t>
            </a:r>
            <a:r>
              <a:rPr lang="en-US" sz="2400" b="1" u="sng" dirty="0">
                <a:solidFill>
                  <a:schemeClr val="accent6">
                    <a:lumMod val="50000"/>
                  </a:schemeClr>
                </a:solidFill>
              </a:rPr>
              <a:t>INSTRUCTIONS </a:t>
            </a:r>
            <a:endParaRPr lang="en-US" sz="2400" b="1" dirty="0">
              <a:solidFill>
                <a:schemeClr val="accent6">
                  <a:lumMod val="50000"/>
                </a:schemeClr>
              </a:solidFill>
            </a:endParaRPr>
          </a:p>
          <a:p>
            <a:pPr lvl="0"/>
            <a:r>
              <a:rPr lang="en-US" sz="2400" dirty="0"/>
              <a:t>The minimum mark will be 01 and the maximum mark will be 40.</a:t>
            </a:r>
          </a:p>
          <a:p>
            <a:pPr lvl="0"/>
            <a:r>
              <a:rPr lang="en-US" sz="2400" dirty="0"/>
              <a:t>If an examiner is unsure of what to award a script, the guidance of the TL and ACE or the DCE should be sought.</a:t>
            </a:r>
          </a:p>
          <a:p>
            <a:pPr lvl="0"/>
            <a:r>
              <a:rPr lang="en-US" sz="2400" dirty="0"/>
              <a:t>If there is suspicion that a candidate has cheated in any way, the script should be referred to the TL, the ACE and DCE immediately.</a:t>
            </a:r>
          </a:p>
          <a:p>
            <a:r>
              <a:rPr lang="en-US" sz="2400" dirty="0"/>
              <a:t> </a:t>
            </a:r>
          </a:p>
          <a:p>
            <a:pPr lvl="0"/>
            <a:r>
              <a:rPr lang="en-US" sz="2400" b="1" u="sng" dirty="0">
                <a:solidFill>
                  <a:schemeClr val="accent6">
                    <a:lumMod val="50000"/>
                  </a:schemeClr>
                </a:solidFill>
              </a:rPr>
              <a:t>MARKING CRITERIA </a:t>
            </a:r>
            <a:endParaRPr lang="en-US" sz="2400" dirty="0">
              <a:solidFill>
                <a:schemeClr val="accent6">
                  <a:lumMod val="50000"/>
                </a:schemeClr>
              </a:solidFill>
            </a:endParaRPr>
          </a:p>
          <a:p>
            <a:pPr lvl="0"/>
            <a:r>
              <a:rPr lang="en-US" sz="2400" dirty="0"/>
              <a:t>The examiners will assess the composition according to the marking scheme provided. </a:t>
            </a:r>
          </a:p>
          <a:p>
            <a:pPr lvl="0"/>
            <a:r>
              <a:rPr lang="en-US" sz="2400" dirty="0"/>
              <a:t>Examiners are encouraged to use the full range of marks </a:t>
            </a:r>
            <a:r>
              <a:rPr lang="en-US" sz="2400" dirty="0" err="1"/>
              <a:t>i.e</a:t>
            </a:r>
            <a:r>
              <a:rPr lang="en-US" sz="2400" dirty="0"/>
              <a:t> 01 to 40.</a:t>
            </a:r>
          </a:p>
          <a:p>
            <a:pPr lvl="0"/>
            <a:r>
              <a:rPr lang="en-US" sz="2400" dirty="0"/>
              <a:t>The English Composition is intended to test the candidate’s ability to communicate in writing.</a:t>
            </a:r>
          </a:p>
          <a:p>
            <a:pPr lvl="0"/>
            <a:r>
              <a:rPr lang="en-US" sz="2400" dirty="0"/>
              <a:t>Communication is established at different levels of accuracy, fluency, originality, creativity, imagination, capability, organization and relevance of content as in the examples given. </a:t>
            </a:r>
          </a:p>
        </p:txBody>
      </p:sp>
    </p:spTree>
    <p:extLst>
      <p:ext uri="{BB962C8B-B14F-4D97-AF65-F5344CB8AC3E}">
        <p14:creationId xmlns:p14="http://schemas.microsoft.com/office/powerpoint/2010/main" val="8126346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4365"/>
            <a:ext cx="8686800" cy="6740307"/>
          </a:xfrm>
          <a:prstGeom prst="rect">
            <a:avLst/>
          </a:prstGeom>
        </p:spPr>
        <p:txBody>
          <a:bodyPr wrap="square">
            <a:spAutoFit/>
          </a:bodyPr>
          <a:lstStyle/>
          <a:p>
            <a:pPr lvl="0"/>
            <a:r>
              <a:rPr lang="en-US" sz="2400" b="1" u="sng" dirty="0">
                <a:solidFill>
                  <a:schemeClr val="accent6">
                    <a:lumMod val="50000"/>
                  </a:schemeClr>
                </a:solidFill>
              </a:rPr>
              <a:t>Accuracy</a:t>
            </a:r>
            <a:r>
              <a:rPr lang="en-US" sz="2400" b="1" i="1" u="sng" dirty="0">
                <a:solidFill>
                  <a:srgbClr val="FFFF00"/>
                </a:solidFill>
              </a:rPr>
              <a:t> </a:t>
            </a:r>
            <a:endParaRPr lang="en-US" sz="2400" u="sng" dirty="0">
              <a:solidFill>
                <a:srgbClr val="FFFF00"/>
              </a:solidFill>
            </a:endParaRPr>
          </a:p>
          <a:p>
            <a:pPr lvl="0"/>
            <a:r>
              <a:rPr lang="en-US" sz="2400" dirty="0"/>
              <a:t>Correct sentence construction.</a:t>
            </a:r>
          </a:p>
          <a:p>
            <a:pPr lvl="0"/>
            <a:r>
              <a:rPr lang="en-US" sz="2400" dirty="0"/>
              <a:t>Correct tense and agreement of verbs.</a:t>
            </a:r>
          </a:p>
          <a:p>
            <a:pPr lvl="0"/>
            <a:r>
              <a:rPr lang="en-US" sz="2400" dirty="0"/>
              <a:t>Accurate use of vocabulary.</a:t>
            </a:r>
          </a:p>
          <a:p>
            <a:pPr lvl="0"/>
            <a:r>
              <a:rPr lang="en-US" sz="2400" dirty="0"/>
              <a:t>Correct spelling.</a:t>
            </a:r>
          </a:p>
          <a:p>
            <a:pPr lvl="0"/>
            <a:r>
              <a:rPr lang="en-US" sz="2400" dirty="0"/>
              <a:t>Correct punctuation.</a:t>
            </a:r>
          </a:p>
          <a:p>
            <a:r>
              <a:rPr lang="en-US" sz="2400" dirty="0"/>
              <a:t> </a:t>
            </a:r>
          </a:p>
          <a:p>
            <a:pPr lvl="0"/>
            <a:r>
              <a:rPr lang="en-US" sz="2400" b="1" u="sng" dirty="0">
                <a:solidFill>
                  <a:schemeClr val="accent6">
                    <a:lumMod val="50000"/>
                  </a:schemeClr>
                </a:solidFill>
              </a:rPr>
              <a:t>Fluency</a:t>
            </a:r>
            <a:r>
              <a:rPr lang="en-US" sz="2400" b="1" i="1" dirty="0"/>
              <a:t> </a:t>
            </a:r>
            <a:endParaRPr lang="en-US" sz="2400" dirty="0"/>
          </a:p>
          <a:p>
            <a:pPr lvl="0"/>
            <a:r>
              <a:rPr lang="en-US" sz="2400" dirty="0"/>
              <a:t>Correct word order.</a:t>
            </a:r>
          </a:p>
          <a:p>
            <a:pPr lvl="0"/>
            <a:r>
              <a:rPr lang="en-US" sz="2400" dirty="0"/>
              <a:t>Correct sentence structures and paragraphing.</a:t>
            </a:r>
          </a:p>
          <a:p>
            <a:pPr lvl="0"/>
            <a:r>
              <a:rPr lang="en-US" sz="2400" dirty="0"/>
              <a:t>Ideas developed in logical sequence.</a:t>
            </a:r>
          </a:p>
          <a:p>
            <a:pPr lvl="0"/>
            <a:r>
              <a:rPr lang="en-US" sz="2400" dirty="0"/>
              <a:t>Apt use of English idiom. </a:t>
            </a:r>
          </a:p>
          <a:p>
            <a:r>
              <a:rPr lang="en-US" sz="2400" dirty="0"/>
              <a:t> </a:t>
            </a:r>
          </a:p>
          <a:p>
            <a:pPr lvl="0"/>
            <a:r>
              <a:rPr lang="en-US" sz="2400" b="1" u="sng" dirty="0">
                <a:solidFill>
                  <a:schemeClr val="accent6">
                    <a:lumMod val="50000"/>
                  </a:schemeClr>
                </a:solidFill>
              </a:rPr>
              <a:t>Originality</a:t>
            </a:r>
            <a:r>
              <a:rPr lang="en-US" sz="2400" b="1" i="1" dirty="0"/>
              <a:t> </a:t>
            </a:r>
            <a:endParaRPr lang="en-US" sz="2400" dirty="0"/>
          </a:p>
          <a:p>
            <a:pPr lvl="0"/>
            <a:r>
              <a:rPr lang="en-US" sz="2400" dirty="0"/>
              <a:t>Using language in a creative, imaginative and interesting manner.</a:t>
            </a:r>
          </a:p>
          <a:p>
            <a:pPr lvl="0"/>
            <a:r>
              <a:rPr lang="en-US" sz="2400" dirty="0"/>
              <a:t>Creating use of plot development.</a:t>
            </a:r>
          </a:p>
          <a:p>
            <a:pPr lvl="0"/>
            <a:r>
              <a:rPr lang="en-US" sz="2400" dirty="0"/>
              <a:t>Vivid description.</a:t>
            </a:r>
          </a:p>
          <a:p>
            <a:r>
              <a:rPr lang="en-US" sz="2400" dirty="0"/>
              <a:t> </a:t>
            </a:r>
          </a:p>
        </p:txBody>
      </p:sp>
    </p:spTree>
    <p:extLst>
      <p:ext uri="{BB962C8B-B14F-4D97-AF65-F5344CB8AC3E}">
        <p14:creationId xmlns:p14="http://schemas.microsoft.com/office/powerpoint/2010/main" val="2847003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
          <p:cNvSpPr>
            <a:spLocks/>
          </p:cNvSpPr>
          <p:nvPr/>
        </p:nvSpPr>
        <p:spPr bwMode="auto">
          <a:xfrm>
            <a:off x="6477000" y="730251"/>
            <a:ext cx="152400" cy="131763"/>
          </a:xfrm>
          <a:custGeom>
            <a:avLst/>
            <a:gdLst>
              <a:gd name="T0" fmla="*/ 0 w 403"/>
              <a:gd name="T1" fmla="*/ 92 h 296"/>
              <a:gd name="T2" fmla="*/ 126 w 403"/>
              <a:gd name="T3" fmla="*/ 196 h 296"/>
              <a:gd name="T4" fmla="*/ 184 w 403"/>
              <a:gd name="T5" fmla="*/ 230 h 296"/>
              <a:gd name="T6" fmla="*/ 253 w 403"/>
              <a:gd name="T7" fmla="*/ 138 h 296"/>
              <a:gd name="T8" fmla="*/ 322 w 403"/>
              <a:gd name="T9" fmla="*/ 46 h 296"/>
              <a:gd name="T10" fmla="*/ 403 w 403"/>
              <a:gd name="T11" fmla="*/ 0 h 296"/>
            </a:gdLst>
            <a:ahLst/>
            <a:cxnLst>
              <a:cxn ang="0">
                <a:pos x="T0" y="T1"/>
              </a:cxn>
              <a:cxn ang="0">
                <a:pos x="T2" y="T3"/>
              </a:cxn>
              <a:cxn ang="0">
                <a:pos x="T4" y="T5"/>
              </a:cxn>
              <a:cxn ang="0">
                <a:pos x="T6" y="T7"/>
              </a:cxn>
              <a:cxn ang="0">
                <a:pos x="T8" y="T9"/>
              </a:cxn>
              <a:cxn ang="0">
                <a:pos x="T10" y="T11"/>
              </a:cxn>
            </a:cxnLst>
            <a:rect l="0" t="0" r="r" b="b"/>
            <a:pathLst>
              <a:path w="403" h="296">
                <a:moveTo>
                  <a:pt x="0" y="92"/>
                </a:moveTo>
                <a:cubicBezTo>
                  <a:pt x="47" y="124"/>
                  <a:pt x="74" y="178"/>
                  <a:pt x="126" y="196"/>
                </a:cubicBezTo>
                <a:cubicBezTo>
                  <a:pt x="205" y="274"/>
                  <a:pt x="207" y="296"/>
                  <a:pt x="184" y="230"/>
                </a:cubicBezTo>
                <a:cubicBezTo>
                  <a:pt x="200" y="185"/>
                  <a:pt x="213" y="165"/>
                  <a:pt x="253" y="138"/>
                </a:cubicBezTo>
                <a:cubicBezTo>
                  <a:pt x="278" y="101"/>
                  <a:pt x="280" y="67"/>
                  <a:pt x="322" y="46"/>
                </a:cubicBezTo>
                <a:cubicBezTo>
                  <a:pt x="347" y="34"/>
                  <a:pt x="403" y="36"/>
                  <a:pt x="403"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a:spLocks noChangeArrowheads="1"/>
          </p:cNvSpPr>
          <p:nvPr/>
        </p:nvSpPr>
        <p:spPr bwMode="auto">
          <a:xfrm>
            <a:off x="1676400" y="-9923"/>
            <a:ext cx="896203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fontAlgn="base">
              <a:spcBef>
                <a:spcPct val="0"/>
              </a:spcBef>
              <a:spcAft>
                <a:spcPct val="0"/>
              </a:spcAft>
              <a:buFontTx/>
              <a:buChar char="•"/>
            </a:pPr>
            <a:r>
              <a:rPr lang="en-US" sz="2800" b="1" dirty="0">
                <a:solidFill>
                  <a:schemeClr val="accent6">
                    <a:lumMod val="50000"/>
                  </a:schemeClr>
                </a:solidFill>
                <a:latin typeface="Arial" pitchFamily="34" charset="0"/>
                <a:ea typeface="Calibri" pitchFamily="34" charset="0"/>
                <a:cs typeface="Arial" pitchFamily="34" charset="0"/>
              </a:rPr>
              <a:t>Organization of Content </a:t>
            </a:r>
            <a:endParaRPr lang="en-US" sz="1200" dirty="0">
              <a:solidFill>
                <a:schemeClr val="accent6">
                  <a:lumMod val="50000"/>
                </a:schemeClr>
              </a:solidFill>
              <a:latin typeface="Arial" pitchFamily="34" charset="0"/>
              <a:cs typeface="Arial" pitchFamily="34" charset="0"/>
            </a:endParaRPr>
          </a:p>
          <a:p>
            <a:pPr lvl="0" eaLnBrk="0" fontAlgn="base" hangingPunct="0">
              <a:spcBef>
                <a:spcPct val="0"/>
              </a:spcBef>
              <a:spcAft>
                <a:spcPct val="0"/>
              </a:spcAft>
              <a:buFontTx/>
              <a:buChar char="•"/>
            </a:pPr>
            <a:r>
              <a:rPr lang="en-US" sz="2800" dirty="0">
                <a:latin typeface="Arial" pitchFamily="34" charset="0"/>
                <a:ea typeface="Calibri" pitchFamily="34" charset="0"/>
                <a:cs typeface="Arial" pitchFamily="34" charset="0"/>
              </a:rPr>
              <a:t>Connecting ideas and paragraphs logically.</a:t>
            </a:r>
            <a:endParaRPr lang="en-US" sz="1200" dirty="0">
              <a:latin typeface="Arial" pitchFamily="34" charset="0"/>
              <a:cs typeface="Arial" pitchFamily="34" charset="0"/>
            </a:endParaRPr>
          </a:p>
          <a:p>
            <a:pPr lvl="0" eaLnBrk="0" fontAlgn="base" hangingPunct="0">
              <a:spcBef>
                <a:spcPct val="0"/>
              </a:spcBef>
              <a:spcAft>
                <a:spcPct val="0"/>
              </a:spcAft>
              <a:buFontTx/>
              <a:buChar char="•"/>
            </a:pPr>
            <a:r>
              <a:rPr lang="en-US" sz="2800" dirty="0">
                <a:latin typeface="Arial" pitchFamily="34" charset="0"/>
                <a:ea typeface="Calibri" pitchFamily="34" charset="0"/>
                <a:cs typeface="Arial" pitchFamily="34" charset="0"/>
              </a:rPr>
              <a:t>The experience must be complete in a sense that it has a beginning, </a:t>
            </a:r>
          </a:p>
          <a:p>
            <a:pPr lvl="0" eaLnBrk="0" fontAlgn="base" hangingPunct="0">
              <a:spcBef>
                <a:spcPct val="0"/>
              </a:spcBef>
              <a:spcAft>
                <a:spcPct val="0"/>
              </a:spcAft>
              <a:buFontTx/>
              <a:buChar char="•"/>
            </a:pPr>
            <a:r>
              <a:rPr lang="en-US" sz="2800" dirty="0">
                <a:latin typeface="Arial" pitchFamily="34" charset="0"/>
                <a:ea typeface="Calibri" pitchFamily="34" charset="0"/>
                <a:cs typeface="Arial" pitchFamily="34" charset="0"/>
              </a:rPr>
              <a:t>body and conclusion.</a:t>
            </a:r>
            <a:endParaRPr lang="en-US" sz="1200" dirty="0">
              <a:latin typeface="Arial" pitchFamily="34" charset="0"/>
              <a:cs typeface="Arial" pitchFamily="34" charset="0"/>
            </a:endParaRPr>
          </a:p>
          <a:p>
            <a:pPr lvl="0" eaLnBrk="0" fontAlgn="base" hangingPunct="0">
              <a:spcBef>
                <a:spcPct val="0"/>
              </a:spcBef>
              <a:spcAft>
                <a:spcPct val="0"/>
              </a:spcAft>
              <a:buFontTx/>
              <a:buChar char="•"/>
            </a:pPr>
            <a:r>
              <a:rPr lang="en-US" sz="2800" b="1" dirty="0">
                <a:solidFill>
                  <a:schemeClr val="accent6">
                    <a:lumMod val="50000"/>
                  </a:schemeClr>
                </a:solidFill>
                <a:latin typeface="Arial" pitchFamily="34" charset="0"/>
                <a:ea typeface="Calibri" pitchFamily="34" charset="0"/>
                <a:cs typeface="Arial" pitchFamily="34" charset="0"/>
              </a:rPr>
              <a:t>Relevance</a:t>
            </a:r>
            <a:endParaRPr lang="en-US" sz="1200" dirty="0">
              <a:solidFill>
                <a:schemeClr val="accent6">
                  <a:lumMod val="50000"/>
                </a:schemeClr>
              </a:solidFill>
              <a:latin typeface="Arial" pitchFamily="34" charset="0"/>
              <a:cs typeface="Arial" pitchFamily="34" charset="0"/>
            </a:endParaRPr>
          </a:p>
          <a:p>
            <a:pPr lvl="0" eaLnBrk="0" fontAlgn="base" hangingPunct="0">
              <a:spcBef>
                <a:spcPct val="0"/>
              </a:spcBef>
              <a:spcAft>
                <a:spcPct val="0"/>
              </a:spcAft>
              <a:buFontTx/>
              <a:buChar char="•"/>
            </a:pPr>
            <a:r>
              <a:rPr lang="en-US" sz="2800" dirty="0">
                <a:latin typeface="Arial" pitchFamily="34" charset="0"/>
                <a:ea typeface="Calibri" pitchFamily="34" charset="0"/>
                <a:cs typeface="Arial" pitchFamily="34" charset="0"/>
              </a:rPr>
              <a:t>Writing within the topic given. </a:t>
            </a:r>
          </a:p>
          <a:p>
            <a:pPr lvl="0" eaLnBrk="0" fontAlgn="base" hangingPunct="0">
              <a:spcBef>
                <a:spcPct val="0"/>
              </a:spcBef>
              <a:spcAft>
                <a:spcPct val="0"/>
              </a:spcAft>
              <a:buFontTx/>
              <a:buChar char="•"/>
            </a:pPr>
            <a:endParaRPr lang="en-US" sz="1200" dirty="0">
              <a:latin typeface="Arial" pitchFamily="34" charset="0"/>
              <a:cs typeface="Arial" pitchFamily="34" charset="0"/>
            </a:endParaRPr>
          </a:p>
          <a:p>
            <a:pPr lvl="0" eaLnBrk="0" fontAlgn="base" hangingPunct="0">
              <a:spcBef>
                <a:spcPct val="0"/>
              </a:spcBef>
              <a:spcAft>
                <a:spcPct val="0"/>
              </a:spcAft>
              <a:buFontTx/>
              <a:buChar char="•"/>
            </a:pPr>
            <a:r>
              <a:rPr lang="en-US" sz="2800" b="1" u="sng" dirty="0">
                <a:solidFill>
                  <a:schemeClr val="accent6">
                    <a:lumMod val="50000"/>
                  </a:schemeClr>
                </a:solidFill>
                <a:latin typeface="Arial" pitchFamily="34" charset="0"/>
                <a:ea typeface="Calibri" pitchFamily="34" charset="0"/>
                <a:cs typeface="Arial" pitchFamily="34" charset="0"/>
              </a:rPr>
              <a:t>MARKING</a:t>
            </a:r>
            <a:r>
              <a:rPr lang="en-US" sz="2800" b="1" u="sng" dirty="0">
                <a:solidFill>
                  <a:srgbClr val="FFFF00"/>
                </a:solidFill>
                <a:latin typeface="Arial" pitchFamily="34" charset="0"/>
                <a:ea typeface="Calibri" pitchFamily="34" charset="0"/>
                <a:cs typeface="Arial" pitchFamily="34" charset="0"/>
              </a:rPr>
              <a:t> </a:t>
            </a:r>
            <a:endParaRPr lang="en-US" sz="1200" dirty="0">
              <a:solidFill>
                <a:srgbClr val="FFFF00"/>
              </a:solidFill>
              <a:latin typeface="Arial" pitchFamily="34" charset="0"/>
              <a:cs typeface="Arial" pitchFamily="34" charset="0"/>
            </a:endParaRPr>
          </a:p>
          <a:p>
            <a:pPr lvl="0" eaLnBrk="0" fontAlgn="base" hangingPunct="0">
              <a:spcBef>
                <a:spcPct val="0"/>
              </a:spcBef>
              <a:spcAft>
                <a:spcPct val="0"/>
              </a:spcAft>
            </a:pPr>
            <a:endParaRPr lang="en-US" sz="2400" dirty="0">
              <a:latin typeface="Arial" pitchFamily="34" charset="0"/>
              <a:cs typeface="Arial" pitchFamily="34" charset="0"/>
            </a:endParaRPr>
          </a:p>
          <a:p>
            <a:pPr fontAlgn="base">
              <a:spcBef>
                <a:spcPct val="0"/>
              </a:spcBef>
              <a:spcAft>
                <a:spcPct val="0"/>
              </a:spcAft>
            </a:pPr>
            <a:r>
              <a:rPr lang="en-US" sz="3200" dirty="0">
                <a:latin typeface="Arial" pitchFamily="34" charset="0"/>
                <a:ea typeface="Calibri" pitchFamily="34" charset="0"/>
                <a:cs typeface="Arial" pitchFamily="34" charset="0"/>
              </a:rPr>
              <a:t>Examiners must underline the errors they identify, because this has a direct bearing on the scoring. Ensure you award merit with a tick (     ) either above the word, phrase or in the margin for the whole sentence. </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val="2484729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609601"/>
            <a:ext cx="8229600" cy="5632311"/>
          </a:xfrm>
          <a:prstGeom prst="rect">
            <a:avLst/>
          </a:prstGeom>
        </p:spPr>
        <p:txBody>
          <a:bodyPr wrap="square">
            <a:spAutoFit/>
          </a:bodyPr>
          <a:lstStyle/>
          <a:p>
            <a:pPr lvl="0" eaLnBrk="0" fontAlgn="base" hangingPunct="0">
              <a:spcBef>
                <a:spcPct val="0"/>
              </a:spcBef>
              <a:spcAft>
                <a:spcPct val="0"/>
              </a:spcAft>
            </a:pPr>
            <a:r>
              <a:rPr lang="en-US" sz="3600" b="1" dirty="0">
                <a:solidFill>
                  <a:srgbClr val="FFFF00"/>
                </a:solidFill>
                <a:latin typeface="Arial" pitchFamily="34" charset="0"/>
                <a:ea typeface="Calibri" pitchFamily="34" charset="0"/>
                <a:cs typeface="Arial" pitchFamily="34" charset="0"/>
              </a:rPr>
              <a:t>		</a:t>
            </a:r>
            <a:r>
              <a:rPr lang="en-US" sz="3600" b="1" u="sng" dirty="0">
                <a:solidFill>
                  <a:schemeClr val="accent6">
                    <a:lumMod val="50000"/>
                  </a:schemeClr>
                </a:solidFill>
                <a:latin typeface="Arial" pitchFamily="34" charset="0"/>
                <a:ea typeface="Calibri" pitchFamily="34" charset="0"/>
                <a:cs typeface="Arial" pitchFamily="34" charset="0"/>
              </a:rPr>
              <a:t>ERRORS</a:t>
            </a:r>
            <a:endParaRPr lang="en-US" sz="1600" dirty="0">
              <a:solidFill>
                <a:schemeClr val="accent6">
                  <a:lumMod val="50000"/>
                </a:schemeClr>
              </a:solidFill>
              <a:latin typeface="Arial" pitchFamily="34" charset="0"/>
              <a:cs typeface="Arial" pitchFamily="34" charset="0"/>
            </a:endParaRPr>
          </a:p>
          <a:p>
            <a:pPr lvl="0" eaLnBrk="0" fontAlgn="base" hangingPunct="0">
              <a:spcBef>
                <a:spcPct val="0"/>
              </a:spcBef>
              <a:spcAft>
                <a:spcPct val="0"/>
              </a:spcAft>
              <a:buFontTx/>
              <a:buChar char="•"/>
            </a:pPr>
            <a:r>
              <a:rPr lang="en-US" sz="3600" dirty="0">
                <a:latin typeface="Arial" pitchFamily="34" charset="0"/>
                <a:ea typeface="Calibri" pitchFamily="34" charset="0"/>
                <a:cs typeface="Arial" pitchFamily="34" charset="0"/>
              </a:rPr>
              <a:t>All errors of agreement.</a:t>
            </a:r>
            <a:endParaRPr lang="en-US" sz="1600" dirty="0">
              <a:latin typeface="Arial" pitchFamily="34" charset="0"/>
              <a:cs typeface="Arial" pitchFamily="34" charset="0"/>
            </a:endParaRPr>
          </a:p>
          <a:p>
            <a:pPr lvl="0" eaLnBrk="0" fontAlgn="base" hangingPunct="0">
              <a:spcBef>
                <a:spcPct val="0"/>
              </a:spcBef>
              <a:spcAft>
                <a:spcPct val="0"/>
              </a:spcAft>
              <a:buFontTx/>
              <a:buChar char="•"/>
            </a:pPr>
            <a:r>
              <a:rPr lang="en-US" sz="3600" dirty="0">
                <a:latin typeface="Arial" pitchFamily="34" charset="0"/>
                <a:ea typeface="Calibri" pitchFamily="34" charset="0"/>
                <a:cs typeface="Arial" pitchFamily="34" charset="0"/>
              </a:rPr>
              <a:t>Errors of spelling.</a:t>
            </a:r>
            <a:endParaRPr lang="en-US" sz="1600" dirty="0">
              <a:latin typeface="Arial" pitchFamily="34" charset="0"/>
              <a:cs typeface="Arial" pitchFamily="34" charset="0"/>
            </a:endParaRPr>
          </a:p>
          <a:p>
            <a:pPr lvl="0" eaLnBrk="0" fontAlgn="base" hangingPunct="0">
              <a:spcBef>
                <a:spcPct val="0"/>
              </a:spcBef>
              <a:spcAft>
                <a:spcPct val="0"/>
              </a:spcAft>
              <a:buFontTx/>
              <a:buChar char="•"/>
            </a:pPr>
            <a:r>
              <a:rPr lang="en-US" sz="3600" dirty="0">
                <a:latin typeface="Arial" pitchFamily="34" charset="0"/>
                <a:ea typeface="Calibri" pitchFamily="34" charset="0"/>
                <a:cs typeface="Arial" pitchFamily="34" charset="0"/>
              </a:rPr>
              <a:t>Errors in punctuation causing serious lack of communication.</a:t>
            </a:r>
            <a:endParaRPr lang="en-US" sz="1600" dirty="0">
              <a:latin typeface="Arial" pitchFamily="34" charset="0"/>
              <a:cs typeface="Arial" pitchFamily="34" charset="0"/>
            </a:endParaRPr>
          </a:p>
          <a:p>
            <a:pPr lvl="0" eaLnBrk="0" fontAlgn="base" hangingPunct="0">
              <a:spcBef>
                <a:spcPct val="0"/>
              </a:spcBef>
              <a:spcAft>
                <a:spcPct val="0"/>
              </a:spcAft>
              <a:buFontTx/>
              <a:buChar char="•"/>
            </a:pPr>
            <a:r>
              <a:rPr lang="en-US" sz="3600" dirty="0">
                <a:latin typeface="Arial" pitchFamily="34" charset="0"/>
                <a:ea typeface="Calibri" pitchFamily="34" charset="0"/>
                <a:cs typeface="Arial" pitchFamily="34" charset="0"/>
              </a:rPr>
              <a:t>Serious tense errors.</a:t>
            </a:r>
            <a:endParaRPr lang="en-US" sz="1600" dirty="0">
              <a:latin typeface="Arial" pitchFamily="34" charset="0"/>
              <a:cs typeface="Arial" pitchFamily="34" charset="0"/>
            </a:endParaRPr>
          </a:p>
          <a:p>
            <a:pPr lvl="0" eaLnBrk="0" fontAlgn="base" hangingPunct="0">
              <a:spcBef>
                <a:spcPct val="0"/>
              </a:spcBef>
              <a:spcAft>
                <a:spcPct val="0"/>
              </a:spcAft>
              <a:buFontTx/>
              <a:buChar char="•"/>
            </a:pPr>
            <a:r>
              <a:rPr lang="en-US" sz="3600" dirty="0">
                <a:latin typeface="Arial" pitchFamily="34" charset="0"/>
                <a:ea typeface="Calibri" pitchFamily="34" charset="0"/>
                <a:cs typeface="Arial" pitchFamily="34" charset="0"/>
              </a:rPr>
              <a:t>Errors of sentence construction.</a:t>
            </a:r>
            <a:endParaRPr lang="en-US" sz="1600" dirty="0">
              <a:latin typeface="Arial" pitchFamily="34" charset="0"/>
              <a:cs typeface="Arial" pitchFamily="34" charset="0"/>
            </a:endParaRPr>
          </a:p>
          <a:p>
            <a:pPr lvl="0" eaLnBrk="0" fontAlgn="base" hangingPunct="0">
              <a:spcBef>
                <a:spcPct val="0"/>
              </a:spcBef>
              <a:spcAft>
                <a:spcPct val="0"/>
              </a:spcAft>
              <a:buFontTx/>
              <a:buChar char="•"/>
            </a:pPr>
            <a:r>
              <a:rPr lang="en-US" sz="3600" dirty="0">
                <a:latin typeface="Arial" pitchFamily="34" charset="0"/>
                <a:ea typeface="Calibri" pitchFamily="34" charset="0"/>
                <a:cs typeface="Arial" pitchFamily="34" charset="0"/>
              </a:rPr>
              <a:t>Misuse of parts of speech.</a:t>
            </a:r>
            <a:endParaRPr lang="en-US" sz="1600" dirty="0">
              <a:latin typeface="Arial" pitchFamily="34" charset="0"/>
              <a:cs typeface="Arial" pitchFamily="34" charset="0"/>
            </a:endParaRPr>
          </a:p>
          <a:p>
            <a:pPr lvl="0" eaLnBrk="0" fontAlgn="base" hangingPunct="0">
              <a:spcBef>
                <a:spcPct val="0"/>
              </a:spcBef>
              <a:spcAft>
                <a:spcPct val="0"/>
              </a:spcAft>
              <a:buFontTx/>
              <a:buChar char="•"/>
            </a:pPr>
            <a:r>
              <a:rPr lang="en-US" sz="3600" dirty="0">
                <a:latin typeface="Arial" pitchFamily="34" charset="0"/>
                <a:ea typeface="Calibri" pitchFamily="34" charset="0"/>
                <a:cs typeface="Arial" pitchFamily="34" charset="0"/>
              </a:rPr>
              <a:t>Errors of omission.</a:t>
            </a:r>
            <a:endParaRPr lang="en-US" sz="1600" dirty="0">
              <a:latin typeface="Arial" pitchFamily="34" charset="0"/>
              <a:cs typeface="Arial" pitchFamily="34" charset="0"/>
            </a:endParaRPr>
          </a:p>
          <a:p>
            <a:pPr lvl="0" eaLnBrk="0" fontAlgn="base" hangingPunct="0">
              <a:spcBef>
                <a:spcPct val="0"/>
              </a:spcBef>
              <a:spcAft>
                <a:spcPct val="0"/>
              </a:spcAft>
              <a:buFontTx/>
              <a:buChar char="•"/>
            </a:pPr>
            <a:r>
              <a:rPr lang="en-US" sz="3600" dirty="0">
                <a:latin typeface="Arial" pitchFamily="34" charset="0"/>
                <a:ea typeface="Calibri" pitchFamily="34" charset="0"/>
                <a:cs typeface="Arial" pitchFamily="34" charset="0"/>
              </a:rPr>
              <a:t>Wrong use of vocabulary. </a:t>
            </a:r>
            <a:endParaRPr lang="en-US" sz="4400" dirty="0">
              <a:latin typeface="Arial" pitchFamily="34" charset="0"/>
              <a:cs typeface="Arial" pitchFamily="34" charset="0"/>
            </a:endParaRPr>
          </a:p>
        </p:txBody>
      </p:sp>
    </p:spTree>
    <p:extLst>
      <p:ext uri="{BB962C8B-B14F-4D97-AF65-F5344CB8AC3E}">
        <p14:creationId xmlns:p14="http://schemas.microsoft.com/office/powerpoint/2010/main" val="938049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1"/>
            <a:ext cx="8991600" cy="6494085"/>
          </a:xfrm>
          <a:prstGeom prst="rect">
            <a:avLst/>
          </a:prstGeom>
        </p:spPr>
        <p:txBody>
          <a:bodyPr wrap="square">
            <a:spAutoFit/>
          </a:bodyPr>
          <a:lstStyle/>
          <a:p>
            <a:pPr lvl="0"/>
            <a:r>
              <a:rPr lang="en-US" sz="3200" b="1" dirty="0">
                <a:solidFill>
                  <a:srgbClr val="FFFF00"/>
                </a:solidFill>
              </a:rPr>
              <a:t>	</a:t>
            </a:r>
            <a:r>
              <a:rPr lang="en-US" sz="3200" b="1" u="sng" dirty="0">
                <a:solidFill>
                  <a:schemeClr val="accent6">
                    <a:lumMod val="50000"/>
                  </a:schemeClr>
                </a:solidFill>
              </a:rPr>
              <a:t>Refer to a class of species of animals </a:t>
            </a:r>
            <a:r>
              <a:rPr lang="en-US" sz="3200" b="1" u="sng" dirty="0" err="1">
                <a:solidFill>
                  <a:schemeClr val="accent6">
                    <a:lumMod val="50000"/>
                  </a:schemeClr>
                </a:solidFill>
              </a:rPr>
              <a:t>e.g</a:t>
            </a:r>
            <a:endParaRPr lang="en-US" sz="3200" b="1" u="sng" dirty="0">
              <a:solidFill>
                <a:schemeClr val="accent6">
                  <a:lumMod val="50000"/>
                </a:schemeClr>
              </a:solidFill>
            </a:endParaRPr>
          </a:p>
          <a:p>
            <a:pPr marL="742950" lvl="1" indent="-285750">
              <a:buFont typeface="Wingdings" pitchFamily="2" charset="2"/>
              <a:buChar char="v"/>
            </a:pPr>
            <a:r>
              <a:rPr lang="en-US" sz="3200" dirty="0"/>
              <a:t>The birds.</a:t>
            </a:r>
          </a:p>
          <a:p>
            <a:pPr marL="742950" lvl="1" indent="-285750">
              <a:buFont typeface="Wingdings" pitchFamily="2" charset="2"/>
              <a:buChar char="v"/>
            </a:pPr>
            <a:r>
              <a:rPr lang="en-US" sz="3200" dirty="0"/>
              <a:t>The lions.</a:t>
            </a:r>
          </a:p>
          <a:p>
            <a:pPr lvl="1"/>
            <a:r>
              <a:rPr lang="en-US" sz="3200" b="1" u="sng" dirty="0">
                <a:solidFill>
                  <a:schemeClr val="accent6">
                    <a:lumMod val="50000"/>
                  </a:schemeClr>
                </a:solidFill>
              </a:rPr>
              <a:t>Used before nouns that refer to the action.</a:t>
            </a:r>
          </a:p>
          <a:p>
            <a:pPr marL="742950" lvl="1" indent="-285750">
              <a:buFont typeface="Wingdings" pitchFamily="2" charset="2"/>
              <a:buChar char="v"/>
            </a:pPr>
            <a:r>
              <a:rPr lang="en-US" sz="3200" dirty="0"/>
              <a:t>The death of Queen Victoria the second.</a:t>
            </a:r>
          </a:p>
          <a:p>
            <a:pPr lvl="0"/>
            <a:r>
              <a:rPr lang="en-US" sz="3200" b="1" dirty="0">
                <a:solidFill>
                  <a:srgbClr val="FFFF00"/>
                </a:solidFill>
              </a:rPr>
              <a:t>	</a:t>
            </a:r>
            <a:r>
              <a:rPr lang="en-US" sz="3200" b="1" u="sng" dirty="0">
                <a:solidFill>
                  <a:schemeClr val="accent6">
                    <a:lumMod val="50000"/>
                  </a:schemeClr>
                </a:solidFill>
              </a:rPr>
              <a:t>Used for referring, explaining the things </a:t>
            </a:r>
            <a:r>
              <a:rPr lang="en-US" sz="3200" b="1" u="sng" dirty="0" err="1">
                <a:solidFill>
                  <a:schemeClr val="accent6">
                    <a:lumMod val="50000"/>
                  </a:schemeClr>
                </a:solidFill>
              </a:rPr>
              <a:t>e.g</a:t>
            </a:r>
            <a:endParaRPr lang="en-US" sz="3200" b="1" u="sng" dirty="0">
              <a:solidFill>
                <a:schemeClr val="accent6">
                  <a:lumMod val="50000"/>
                </a:schemeClr>
              </a:solidFill>
            </a:endParaRPr>
          </a:p>
          <a:p>
            <a:pPr marL="742950" lvl="1" indent="-285750">
              <a:buFont typeface="Wingdings" pitchFamily="2" charset="2"/>
              <a:buChar char="v"/>
            </a:pPr>
            <a:r>
              <a:rPr lang="en-US" sz="3200" dirty="0"/>
              <a:t>We live in a house with the green shutters. </a:t>
            </a:r>
          </a:p>
          <a:p>
            <a:pPr lvl="0"/>
            <a:r>
              <a:rPr lang="en-US" sz="3200" b="1" dirty="0">
                <a:solidFill>
                  <a:srgbClr val="FFFF00"/>
                </a:solidFill>
              </a:rPr>
              <a:t>	</a:t>
            </a:r>
            <a:r>
              <a:rPr lang="en-US" sz="3200" b="1" u="sng" dirty="0">
                <a:solidFill>
                  <a:schemeClr val="accent6">
                    <a:lumMod val="50000"/>
                  </a:schemeClr>
                </a:solidFill>
              </a:rPr>
              <a:t>Used before the musical instrument </a:t>
            </a:r>
            <a:r>
              <a:rPr lang="en-US" sz="3200" b="1" u="sng" dirty="0" err="1">
                <a:solidFill>
                  <a:schemeClr val="accent6">
                    <a:lumMod val="50000"/>
                  </a:schemeClr>
                </a:solidFill>
              </a:rPr>
              <a:t>e.g</a:t>
            </a:r>
            <a:r>
              <a:rPr lang="en-US" sz="3200" b="1" u="sng" dirty="0">
                <a:solidFill>
                  <a:schemeClr val="accent6">
                    <a:lumMod val="50000"/>
                  </a:schemeClr>
                </a:solidFill>
              </a:rPr>
              <a:t> </a:t>
            </a:r>
          </a:p>
          <a:p>
            <a:pPr marL="742950" lvl="1" indent="-285750">
              <a:buFont typeface="Wingdings" pitchFamily="2" charset="2"/>
              <a:buChar char="v"/>
            </a:pPr>
            <a:r>
              <a:rPr lang="en-US" sz="3200" dirty="0"/>
              <a:t>The piano. </a:t>
            </a:r>
          </a:p>
          <a:p>
            <a:pPr lvl="0"/>
            <a:r>
              <a:rPr lang="en-US" sz="3200" dirty="0"/>
              <a:t>	</a:t>
            </a:r>
            <a:r>
              <a:rPr lang="en-US" sz="3200" b="1" u="sng" dirty="0">
                <a:solidFill>
                  <a:schemeClr val="accent6">
                    <a:lumMod val="50000"/>
                  </a:schemeClr>
                </a:solidFill>
              </a:rPr>
              <a:t>When you are talking about one of its kind </a:t>
            </a:r>
            <a:r>
              <a:rPr lang="en-US" sz="3200" b="1" u="sng" dirty="0" err="1">
                <a:solidFill>
                  <a:schemeClr val="accent6">
                    <a:lumMod val="50000"/>
                  </a:schemeClr>
                </a:solidFill>
              </a:rPr>
              <a:t>e.g</a:t>
            </a:r>
            <a:endParaRPr lang="en-US" sz="3200" b="1" u="sng" dirty="0">
              <a:solidFill>
                <a:schemeClr val="accent6">
                  <a:lumMod val="50000"/>
                </a:schemeClr>
              </a:solidFill>
            </a:endParaRPr>
          </a:p>
          <a:p>
            <a:pPr marL="742950" lvl="1" indent="-285750">
              <a:buFont typeface="Wingdings" pitchFamily="2" charset="2"/>
              <a:buChar char="v"/>
            </a:pPr>
            <a:r>
              <a:rPr lang="en-US" sz="3200" dirty="0"/>
              <a:t>The Vice President. </a:t>
            </a:r>
          </a:p>
          <a:p>
            <a:pPr lvl="0"/>
            <a:r>
              <a:rPr lang="en-US" sz="3200" dirty="0"/>
              <a:t>	</a:t>
            </a:r>
            <a:r>
              <a:rPr lang="en-US" sz="3200" b="1" u="sng" dirty="0">
                <a:solidFill>
                  <a:schemeClr val="accent6">
                    <a:lumMod val="50000"/>
                  </a:schemeClr>
                </a:solidFill>
              </a:rPr>
              <a:t>Used before words like more or less </a:t>
            </a:r>
            <a:r>
              <a:rPr lang="en-US" sz="3200" b="1" u="sng" dirty="0" err="1">
                <a:solidFill>
                  <a:schemeClr val="accent6">
                    <a:lumMod val="50000"/>
                  </a:schemeClr>
                </a:solidFill>
              </a:rPr>
              <a:t>e.g</a:t>
            </a:r>
            <a:endParaRPr lang="en-US" sz="3200" b="1" u="sng" dirty="0">
              <a:solidFill>
                <a:schemeClr val="accent6">
                  <a:lumMod val="50000"/>
                </a:schemeClr>
              </a:solidFill>
            </a:endParaRPr>
          </a:p>
          <a:p>
            <a:pPr marL="742950" lvl="1" indent="-285750">
              <a:buFont typeface="Wingdings" pitchFamily="2" charset="2"/>
              <a:buChar char="v"/>
            </a:pPr>
            <a:r>
              <a:rPr lang="en-US" sz="3200" dirty="0"/>
              <a:t>The sooner we finish the better. </a:t>
            </a:r>
          </a:p>
        </p:txBody>
      </p:sp>
    </p:spTree>
    <p:extLst>
      <p:ext uri="{BB962C8B-B14F-4D97-AF65-F5344CB8AC3E}">
        <p14:creationId xmlns:p14="http://schemas.microsoft.com/office/powerpoint/2010/main" val="4840039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6875" y="89892"/>
            <a:ext cx="8686800" cy="6463308"/>
          </a:xfrm>
          <a:prstGeom prst="rect">
            <a:avLst/>
          </a:prstGeom>
        </p:spPr>
        <p:txBody>
          <a:bodyPr wrap="square">
            <a:spAutoFit/>
          </a:bodyPr>
          <a:lstStyle/>
          <a:p>
            <a:pPr lvl="0"/>
            <a:r>
              <a:rPr lang="en-US" sz="2300" b="1" u="sng" dirty="0">
                <a:solidFill>
                  <a:schemeClr val="accent6">
                    <a:lumMod val="50000"/>
                  </a:schemeClr>
                </a:solidFill>
              </a:rPr>
              <a:t>MERITS IN A COMPOSITION. </a:t>
            </a:r>
            <a:endParaRPr lang="en-US" sz="2300" dirty="0">
              <a:solidFill>
                <a:schemeClr val="accent6">
                  <a:lumMod val="50000"/>
                </a:schemeClr>
              </a:solidFill>
            </a:endParaRPr>
          </a:p>
          <a:p>
            <a:pPr lvl="0"/>
            <a:r>
              <a:rPr lang="en-US" sz="2300" dirty="0"/>
              <a:t>Correct use of vocabulary (use of familiar words)</a:t>
            </a:r>
          </a:p>
          <a:p>
            <a:pPr lvl="0"/>
            <a:r>
              <a:rPr lang="en-US" sz="2300" dirty="0"/>
              <a:t>Use of varied sentence structures by:</a:t>
            </a:r>
          </a:p>
          <a:p>
            <a:pPr lvl="0"/>
            <a:r>
              <a:rPr lang="en-US" sz="2300" dirty="0"/>
              <a:t>Use of time order words.</a:t>
            </a:r>
          </a:p>
          <a:p>
            <a:pPr lvl="0"/>
            <a:r>
              <a:rPr lang="en-US" sz="2300" dirty="0"/>
              <a:t>Use of double – twin words </a:t>
            </a:r>
            <a:r>
              <a:rPr lang="en-US" sz="2300" dirty="0" err="1"/>
              <a:t>e.g</a:t>
            </a:r>
            <a:r>
              <a:rPr lang="en-US" sz="2300" dirty="0"/>
              <a:t> All and sundry.</a:t>
            </a:r>
          </a:p>
          <a:p>
            <a:pPr lvl="0"/>
            <a:r>
              <a:rPr lang="en-US" sz="2300" dirty="0"/>
              <a:t>Use different types of speech to begin sentences.</a:t>
            </a:r>
          </a:p>
          <a:p>
            <a:pPr lvl="0"/>
            <a:r>
              <a:rPr lang="en-US" sz="2300" dirty="0"/>
              <a:t>Use of short time expressions. </a:t>
            </a:r>
          </a:p>
          <a:p>
            <a:pPr lvl="0"/>
            <a:r>
              <a:rPr lang="en-US" sz="2300" dirty="0"/>
              <a:t>Use of figurative words </a:t>
            </a:r>
            <a:r>
              <a:rPr lang="en-US" sz="2300" dirty="0" err="1"/>
              <a:t>i.e</a:t>
            </a:r>
            <a:r>
              <a:rPr lang="en-US" sz="2300" dirty="0"/>
              <a:t> idioms, colloquial, proverbs and similes.</a:t>
            </a:r>
          </a:p>
          <a:p>
            <a:pPr lvl="0"/>
            <a:r>
              <a:rPr lang="en-US" sz="2300" dirty="0"/>
              <a:t>Corrective conjunctions.</a:t>
            </a:r>
          </a:p>
          <a:p>
            <a:r>
              <a:rPr lang="en-US" sz="2300" dirty="0"/>
              <a:t> </a:t>
            </a:r>
            <a:r>
              <a:rPr lang="en-US" sz="2300" b="1" dirty="0">
                <a:solidFill>
                  <a:schemeClr val="accent6">
                    <a:lumMod val="50000"/>
                  </a:schemeClr>
                </a:solidFill>
              </a:rPr>
              <a:t>Double or twin words </a:t>
            </a:r>
            <a:r>
              <a:rPr lang="en-US" sz="2300" b="1" dirty="0" err="1">
                <a:solidFill>
                  <a:schemeClr val="accent6">
                    <a:lumMod val="50000"/>
                  </a:schemeClr>
                </a:solidFill>
              </a:rPr>
              <a:t>i.e</a:t>
            </a:r>
            <a:r>
              <a:rPr lang="en-US" sz="2300" b="1" dirty="0">
                <a:solidFill>
                  <a:schemeClr val="accent6">
                    <a:lumMod val="50000"/>
                  </a:schemeClr>
                </a:solidFill>
              </a:rPr>
              <a:t>;</a:t>
            </a:r>
            <a:endParaRPr lang="en-US" sz="2300" dirty="0">
              <a:solidFill>
                <a:schemeClr val="accent6">
                  <a:lumMod val="50000"/>
                </a:schemeClr>
              </a:solidFill>
            </a:endParaRPr>
          </a:p>
          <a:p>
            <a:r>
              <a:rPr lang="en-US" sz="2300" dirty="0"/>
              <a:t>Dilly dallying, all and sundry, over and above, by and large, by extension, milk white, forest green, </a:t>
            </a:r>
            <a:r>
              <a:rPr lang="en-US" sz="2300" dirty="0" err="1"/>
              <a:t>primarose</a:t>
            </a:r>
            <a:r>
              <a:rPr lang="en-US" sz="2300" dirty="0"/>
              <a:t> yellow, ruby-red, pea-green, blood-red, might and main body and soul, lock and key, again and again, fast and furious one and all, in drips and drabs, zeal and zest, huffy and puffy, hammer and tongs, kith and kin, spic and spun, helter </a:t>
            </a:r>
            <a:r>
              <a:rPr lang="en-US" sz="2300" dirty="0" err="1"/>
              <a:t>skelter</a:t>
            </a:r>
            <a:r>
              <a:rPr lang="en-US" sz="2300" dirty="0"/>
              <a:t>, hither and thither, ham and haw, hue and cry, hem and haw, odds and sorts, black and blue, blue-eyed, cats and dogs (it teemed), root and branch, olive and kicking, on and on, in sixes and sevens</a:t>
            </a:r>
          </a:p>
        </p:txBody>
      </p:sp>
    </p:spTree>
    <p:extLst>
      <p:ext uri="{BB962C8B-B14F-4D97-AF65-F5344CB8AC3E}">
        <p14:creationId xmlns:p14="http://schemas.microsoft.com/office/powerpoint/2010/main" val="14712146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58847"/>
            <a:ext cx="8991600" cy="6463308"/>
          </a:xfrm>
          <a:prstGeom prst="rect">
            <a:avLst/>
          </a:prstGeom>
        </p:spPr>
        <p:txBody>
          <a:bodyPr wrap="square">
            <a:spAutoFit/>
          </a:bodyPr>
          <a:lstStyle/>
          <a:p>
            <a:pPr lvl="0"/>
            <a:r>
              <a:rPr lang="en-US" sz="2300" b="1" u="sng" dirty="0" err="1">
                <a:solidFill>
                  <a:schemeClr val="accent6">
                    <a:lumMod val="50000"/>
                  </a:schemeClr>
                </a:solidFill>
              </a:rPr>
              <a:t>Humour</a:t>
            </a:r>
            <a:r>
              <a:rPr lang="en-US" sz="2300" b="1" u="sng" dirty="0">
                <a:solidFill>
                  <a:schemeClr val="accent6">
                    <a:lumMod val="50000"/>
                  </a:schemeClr>
                </a:solidFill>
              </a:rPr>
              <a:t> in the story by</a:t>
            </a:r>
            <a:endParaRPr lang="en-US" sz="2300" u="sng" dirty="0">
              <a:solidFill>
                <a:schemeClr val="accent6">
                  <a:lumMod val="50000"/>
                </a:schemeClr>
              </a:solidFill>
            </a:endParaRPr>
          </a:p>
          <a:p>
            <a:pPr lvl="0"/>
            <a:r>
              <a:rPr lang="en-US" sz="2300" dirty="0"/>
              <a:t>Use of hyperboles (extreme exaggeration) e.g. No shoe will fit him, he has a foot of an elephant.</a:t>
            </a:r>
          </a:p>
          <a:p>
            <a:pPr lvl="0"/>
            <a:r>
              <a:rPr lang="en-US" sz="2300" dirty="0"/>
              <a:t>Using the language in an interesting way </a:t>
            </a:r>
            <a:r>
              <a:rPr lang="en-US" sz="2300" dirty="0" err="1"/>
              <a:t>e.g</a:t>
            </a:r>
            <a:r>
              <a:rPr lang="en-US" sz="2300" dirty="0"/>
              <a:t> as a matter of fact I lied to him blankly but guess what, he believed me.</a:t>
            </a:r>
          </a:p>
          <a:p>
            <a:pPr lvl="0"/>
            <a:r>
              <a:rPr lang="en-US" sz="2300" dirty="0"/>
              <a:t>Use puns (repetitive use of words that have more than one meaning) </a:t>
            </a:r>
            <a:r>
              <a:rPr lang="en-US" sz="2300" dirty="0" err="1"/>
              <a:t>e.g</a:t>
            </a:r>
            <a:r>
              <a:rPr lang="en-US" sz="2300" dirty="0"/>
              <a:t> </a:t>
            </a:r>
          </a:p>
          <a:p>
            <a:r>
              <a:rPr lang="en-US" sz="2300" dirty="0"/>
              <a:t>Bon: Where are my nuts?</a:t>
            </a:r>
          </a:p>
          <a:p>
            <a:r>
              <a:rPr lang="en-US" sz="2300" dirty="0"/>
              <a:t>Son: I ate them.</a:t>
            </a:r>
          </a:p>
          <a:p>
            <a:r>
              <a:rPr lang="en-US" sz="2300" dirty="0"/>
              <a:t>Bon: Are you nuts?</a:t>
            </a:r>
          </a:p>
          <a:p>
            <a:r>
              <a:rPr lang="en-US" sz="2300" dirty="0"/>
              <a:t>Son: What are they meant for?</a:t>
            </a:r>
          </a:p>
          <a:p>
            <a:r>
              <a:rPr lang="en-US" sz="2300" dirty="0"/>
              <a:t>Bon: My bicycle of course.</a:t>
            </a:r>
          </a:p>
          <a:p>
            <a:r>
              <a:rPr lang="en-US" sz="2300" dirty="0"/>
              <a:t>-   Use of imagery,  similes and metaphors. </a:t>
            </a:r>
          </a:p>
          <a:p>
            <a:r>
              <a:rPr lang="en-US" sz="2300" dirty="0" err="1"/>
              <a:t>e.g</a:t>
            </a:r>
            <a:r>
              <a:rPr lang="en-US" sz="2300" dirty="0"/>
              <a:t> fat like a pig (imaginary), a</a:t>
            </a:r>
          </a:p>
          <a:p>
            <a:r>
              <a:rPr lang="en-US" sz="2300" dirty="0"/>
              <a:t>As cool as a cucumber (simile)</a:t>
            </a:r>
          </a:p>
          <a:p>
            <a:r>
              <a:rPr lang="en-US" sz="2300" dirty="0"/>
              <a:t> </a:t>
            </a:r>
          </a:p>
          <a:p>
            <a:pPr lvl="0"/>
            <a:r>
              <a:rPr lang="en-US" sz="2300" dirty="0"/>
              <a:t>Use of dialogue: Correct use of speech marks is a merit area </a:t>
            </a:r>
            <a:r>
              <a:rPr lang="en-US" sz="2300" dirty="0" err="1"/>
              <a:t>i.e</a:t>
            </a:r>
            <a:r>
              <a:rPr lang="en-US" sz="2300" dirty="0"/>
              <a:t> </a:t>
            </a:r>
          </a:p>
          <a:p>
            <a:r>
              <a:rPr lang="en-US" sz="2300" dirty="0"/>
              <a:t>“Evans, we have to leave”, </a:t>
            </a:r>
            <a:r>
              <a:rPr lang="en-US" sz="2300" dirty="0" err="1"/>
              <a:t>Lubanga</a:t>
            </a:r>
            <a:r>
              <a:rPr lang="en-US" sz="2300" dirty="0"/>
              <a:t> said. </a:t>
            </a:r>
          </a:p>
          <a:p>
            <a:r>
              <a:rPr lang="en-US" sz="2300" dirty="0"/>
              <a:t>“But ……..” Evans began “Now!” </a:t>
            </a:r>
            <a:r>
              <a:rPr lang="en-US" sz="2300" dirty="0" err="1"/>
              <a:t>Lubanga</a:t>
            </a:r>
            <a:r>
              <a:rPr lang="en-US" sz="2300" dirty="0"/>
              <a:t> barked. </a:t>
            </a:r>
          </a:p>
        </p:txBody>
      </p:sp>
    </p:spTree>
    <p:extLst>
      <p:ext uri="{BB962C8B-B14F-4D97-AF65-F5344CB8AC3E}">
        <p14:creationId xmlns:p14="http://schemas.microsoft.com/office/powerpoint/2010/main" val="10824696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1" y="228601"/>
            <a:ext cx="8496869" cy="6370975"/>
          </a:xfrm>
          <a:prstGeom prst="rect">
            <a:avLst/>
          </a:prstGeom>
        </p:spPr>
        <p:txBody>
          <a:bodyPr wrap="square">
            <a:spAutoFit/>
          </a:bodyPr>
          <a:lstStyle/>
          <a:p>
            <a:pPr lvl="0"/>
            <a:r>
              <a:rPr lang="en-US" sz="2400" dirty="0"/>
              <a:t>Use of sayings and proverbs especially at the beginning and ending of an essay e.g. </a:t>
            </a:r>
          </a:p>
          <a:p>
            <a:r>
              <a:rPr lang="en-US" sz="2400" dirty="0"/>
              <a:t>‘Evening red and morning grey,’ so goes the saying, ‘are signs of a fine day.’</a:t>
            </a:r>
          </a:p>
          <a:p>
            <a:r>
              <a:rPr lang="en-US" sz="2400" dirty="0"/>
              <a:t> Use of famous quotes </a:t>
            </a:r>
            <a:r>
              <a:rPr lang="en-US" sz="2400" dirty="0" err="1"/>
              <a:t>e.g</a:t>
            </a:r>
            <a:endParaRPr lang="en-US" sz="2400" dirty="0"/>
          </a:p>
          <a:p>
            <a:r>
              <a:rPr lang="en-US" sz="2400" dirty="0"/>
              <a:t>As </a:t>
            </a:r>
            <a:r>
              <a:rPr lang="en-US" sz="2400" dirty="0" err="1"/>
              <a:t>Sagalla</a:t>
            </a:r>
            <a:r>
              <a:rPr lang="en-US" sz="2400" dirty="0"/>
              <a:t> Mohammed </a:t>
            </a:r>
            <a:r>
              <a:rPr lang="en-US" sz="2400" dirty="0" err="1"/>
              <a:t>Quallah</a:t>
            </a:r>
            <a:r>
              <a:rPr lang="en-US" sz="2400" dirty="0"/>
              <a:t> said, ‘If the mountain cannot come to Mohammed, Mohammed will go to the mountain’. </a:t>
            </a:r>
          </a:p>
          <a:p>
            <a:r>
              <a:rPr lang="en-US" sz="2400" dirty="0"/>
              <a:t>Effective use of suspense </a:t>
            </a:r>
            <a:r>
              <a:rPr lang="en-US" sz="2400" dirty="0" err="1"/>
              <a:t>e.g</a:t>
            </a:r>
            <a:r>
              <a:rPr lang="en-US" sz="2400" dirty="0"/>
              <a:t> If you asked me what happened next, your guess is as good as mine. </a:t>
            </a:r>
          </a:p>
          <a:p>
            <a:r>
              <a:rPr lang="en-US" sz="2400" dirty="0"/>
              <a:t> </a:t>
            </a:r>
          </a:p>
          <a:p>
            <a:pPr lvl="0"/>
            <a:r>
              <a:rPr lang="en-US" sz="2400" dirty="0"/>
              <a:t>Use of vivid description of scenes, time, characters and feelings. </a:t>
            </a:r>
          </a:p>
          <a:p>
            <a:pPr lvl="0"/>
            <a:r>
              <a:rPr lang="en-US" sz="2400" dirty="0"/>
              <a:t>Use of modifiers and intensifiers (adverbs after verbs and adjectives before or after nouns).</a:t>
            </a:r>
          </a:p>
          <a:p>
            <a:pPr lvl="0"/>
            <a:r>
              <a:rPr lang="en-US" sz="2400" dirty="0"/>
              <a:t>Correct usage of grammar elements in composition </a:t>
            </a:r>
            <a:r>
              <a:rPr lang="en-US" sz="2400" dirty="0" err="1"/>
              <a:t>e.g</a:t>
            </a:r>
            <a:r>
              <a:rPr lang="en-US" sz="2400" dirty="0"/>
              <a:t> use of correlatives </a:t>
            </a:r>
            <a:r>
              <a:rPr lang="en-US" sz="2400" dirty="0" err="1"/>
              <a:t>i.e</a:t>
            </a:r>
            <a:r>
              <a:rPr lang="en-US" sz="2400" dirty="0"/>
              <a:t> Hardly had I touched the door knob when it flung open.</a:t>
            </a:r>
          </a:p>
          <a:p>
            <a:r>
              <a:rPr lang="en-US" sz="2400" dirty="0"/>
              <a:t>Use of suspense in a composition to create anxiety.</a:t>
            </a:r>
          </a:p>
        </p:txBody>
      </p:sp>
    </p:spTree>
    <p:extLst>
      <p:ext uri="{BB962C8B-B14F-4D97-AF65-F5344CB8AC3E}">
        <p14:creationId xmlns:p14="http://schemas.microsoft.com/office/powerpoint/2010/main" val="1651083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162"/>
            <a:ext cx="8763000" cy="7109639"/>
          </a:xfrm>
          <a:prstGeom prst="rect">
            <a:avLst/>
          </a:prstGeom>
        </p:spPr>
        <p:txBody>
          <a:bodyPr wrap="square">
            <a:spAutoFit/>
          </a:bodyPr>
          <a:lstStyle/>
          <a:p>
            <a:pPr lvl="0"/>
            <a:r>
              <a:rPr lang="en-US" sz="2400" b="1" u="sng" dirty="0"/>
              <a:t>IRRELEVANCE</a:t>
            </a:r>
            <a:endParaRPr lang="en-US" sz="2400" dirty="0"/>
          </a:p>
          <a:p>
            <a:r>
              <a:rPr lang="en-US" sz="2400" dirty="0"/>
              <a:t>If a composition:</a:t>
            </a:r>
          </a:p>
          <a:p>
            <a:pPr marL="457200" indent="-457200">
              <a:buFont typeface="+mj-lt"/>
              <a:buAutoNum type="arabicPeriod"/>
            </a:pPr>
            <a:r>
              <a:rPr lang="en-US" sz="2400" dirty="0"/>
              <a:t>Deviates from the topic completely.</a:t>
            </a:r>
          </a:p>
          <a:p>
            <a:pPr marL="457200" indent="-457200">
              <a:buFont typeface="+mj-lt"/>
              <a:buAutoNum type="arabicPeriod"/>
            </a:pPr>
            <a:r>
              <a:rPr lang="en-US" sz="2400" dirty="0"/>
              <a:t>Is totally different with a clumsy attempt to connect.</a:t>
            </a:r>
          </a:p>
          <a:p>
            <a:pPr marL="457200" indent="-457200">
              <a:buFont typeface="+mj-lt"/>
              <a:buAutoNum type="arabicPeriod"/>
            </a:pPr>
            <a:r>
              <a:rPr lang="en-US" sz="2400" dirty="0"/>
              <a:t>Is memorized or pre-prepared and fails to answer the question.</a:t>
            </a:r>
          </a:p>
          <a:p>
            <a:pPr marL="457200" indent="-457200">
              <a:buFont typeface="+mj-lt"/>
              <a:buAutoNum type="arabicPeriod"/>
            </a:pPr>
            <a:r>
              <a:rPr lang="en-US" sz="2400" dirty="0"/>
              <a:t>Such a script must be referred to the TL, ACE and DCE and when consensus is reached, penalized very heavily as follows:</a:t>
            </a:r>
          </a:p>
          <a:p>
            <a:pPr marL="457200" indent="-457200">
              <a:buFont typeface="+mj-lt"/>
              <a:buAutoNum type="arabicPeriod"/>
            </a:pPr>
            <a:r>
              <a:rPr lang="en-US" sz="2400" dirty="0"/>
              <a:t>Group I and II have self penalized. Group III and IV should not score above 20 marks, otherwise that would give them undue advantage.</a:t>
            </a:r>
          </a:p>
          <a:p>
            <a:r>
              <a:rPr lang="en-US" sz="2400" dirty="0"/>
              <a:t> </a:t>
            </a:r>
          </a:p>
          <a:p>
            <a:pPr lvl="0"/>
            <a:r>
              <a:rPr lang="en-US" sz="2400" b="1" u="sng" dirty="0">
                <a:solidFill>
                  <a:schemeClr val="accent6">
                    <a:lumMod val="50000"/>
                  </a:schemeClr>
                </a:solidFill>
              </a:rPr>
              <a:t>CHEATING</a:t>
            </a:r>
            <a:endParaRPr lang="en-US" sz="2400" dirty="0">
              <a:solidFill>
                <a:schemeClr val="accent6">
                  <a:lumMod val="50000"/>
                </a:schemeClr>
              </a:solidFill>
            </a:endParaRPr>
          </a:p>
          <a:p>
            <a:pPr marL="342900" indent="-342900">
              <a:buFont typeface="Arial" pitchFamily="34" charset="0"/>
              <a:buChar char="•"/>
            </a:pPr>
            <a:r>
              <a:rPr lang="en-US" sz="2400" dirty="0"/>
              <a:t>A candidate will be suspected to have cheated if:</a:t>
            </a:r>
          </a:p>
          <a:p>
            <a:pPr marL="342900" indent="-342900">
              <a:buFont typeface="Arial" pitchFamily="34" charset="0"/>
              <a:buChar char="•"/>
            </a:pPr>
            <a:r>
              <a:rPr lang="en-US" sz="2400" dirty="0"/>
              <a:t>A script is folded or crumbled.</a:t>
            </a:r>
          </a:p>
          <a:p>
            <a:pPr marL="342900" indent="-342900">
              <a:buFont typeface="Arial" pitchFamily="34" charset="0"/>
              <a:buChar char="•"/>
            </a:pPr>
            <a:r>
              <a:rPr lang="en-US" sz="2400" dirty="0"/>
              <a:t>Material is directly copied from a known source.</a:t>
            </a:r>
          </a:p>
          <a:p>
            <a:pPr marL="342900" indent="-342900">
              <a:buFont typeface="Arial" pitchFamily="34" charset="0"/>
              <a:buChar char="•"/>
            </a:pPr>
            <a:r>
              <a:rPr lang="en-US" sz="2400" dirty="0"/>
              <a:t>There is collusion; identical word for word from one paragraph to another in two or more scripts.</a:t>
            </a:r>
          </a:p>
          <a:p>
            <a:pPr marL="342900" indent="-342900">
              <a:buFont typeface="Arial" pitchFamily="34" charset="0"/>
              <a:buChar char="•"/>
            </a:pPr>
            <a:r>
              <a:rPr lang="en-US" sz="2400" dirty="0"/>
              <a:t>A script has different types of handwriting. </a:t>
            </a:r>
          </a:p>
          <a:p>
            <a:r>
              <a:rPr lang="en-US" sz="2400" dirty="0"/>
              <a:t> </a:t>
            </a:r>
          </a:p>
        </p:txBody>
      </p:sp>
    </p:spTree>
    <p:extLst>
      <p:ext uri="{BB962C8B-B14F-4D97-AF65-F5344CB8AC3E}">
        <p14:creationId xmlns:p14="http://schemas.microsoft.com/office/powerpoint/2010/main" val="18175213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1"/>
            <a:ext cx="8763000" cy="6555641"/>
          </a:xfrm>
          <a:prstGeom prst="rect">
            <a:avLst/>
          </a:prstGeom>
        </p:spPr>
        <p:txBody>
          <a:bodyPr wrap="square">
            <a:spAutoFit/>
          </a:bodyPr>
          <a:lstStyle/>
          <a:p>
            <a:r>
              <a:rPr lang="en-US" sz="2800" b="1" u="sng" dirty="0">
                <a:solidFill>
                  <a:schemeClr val="accent6">
                    <a:lumMod val="50000"/>
                  </a:schemeClr>
                </a:solidFill>
              </a:rPr>
              <a:t>COMPOSITION WRITING</a:t>
            </a:r>
            <a:endParaRPr lang="en-US" sz="2800" dirty="0">
              <a:solidFill>
                <a:schemeClr val="accent6">
                  <a:lumMod val="50000"/>
                </a:schemeClr>
              </a:solidFill>
            </a:endParaRPr>
          </a:p>
          <a:p>
            <a:r>
              <a:rPr lang="en-US" sz="2800" dirty="0"/>
              <a:t>Composition writing is as old as the language itself. As professor Von roach once said and I quote “What I can say I can write”. True to the wise words of the old professor, writing effectively will depend entirely on our willingness to say something. Composition writing therefore is the - ‘Creation of our own ideas on a given topic/theme logically and interestingly’. Two things profound themselves here - ‘What to say’ and ‘How to say it’. As a matter of fact. Writing effectively will rely on the four basic skills in any languages;</a:t>
            </a:r>
          </a:p>
          <a:p>
            <a:pPr marL="1257300" lvl="2" indent="-342900">
              <a:buFont typeface="Wingdings" pitchFamily="2" charset="2"/>
              <a:buChar char="Ø"/>
            </a:pPr>
            <a:r>
              <a:rPr lang="en-US" sz="2800" dirty="0"/>
              <a:t>Speaking.</a:t>
            </a:r>
          </a:p>
          <a:p>
            <a:pPr marL="1257300" lvl="2" indent="-342900">
              <a:buFont typeface="Wingdings" pitchFamily="2" charset="2"/>
              <a:buChar char="Ø"/>
            </a:pPr>
            <a:r>
              <a:rPr lang="en-US" sz="2800" dirty="0"/>
              <a:t>Listening.</a:t>
            </a:r>
          </a:p>
          <a:p>
            <a:pPr marL="1257300" lvl="2" indent="-342900">
              <a:buFont typeface="Wingdings" pitchFamily="2" charset="2"/>
              <a:buChar char="Ø"/>
            </a:pPr>
            <a:r>
              <a:rPr lang="en-US" sz="2800" dirty="0"/>
              <a:t>Reading.</a:t>
            </a:r>
          </a:p>
          <a:p>
            <a:pPr marL="1257300" lvl="2" indent="-342900">
              <a:buFont typeface="Wingdings" pitchFamily="2" charset="2"/>
              <a:buChar char="Ø"/>
            </a:pPr>
            <a:r>
              <a:rPr lang="en-US" sz="2800" dirty="0"/>
              <a:t>Writing.</a:t>
            </a:r>
          </a:p>
        </p:txBody>
      </p:sp>
    </p:spTree>
    <p:extLst>
      <p:ext uri="{BB962C8B-B14F-4D97-AF65-F5344CB8AC3E}">
        <p14:creationId xmlns:p14="http://schemas.microsoft.com/office/powerpoint/2010/main" val="38812368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0"/>
            <a:ext cx="8839200" cy="5863144"/>
          </a:xfrm>
          <a:prstGeom prst="rect">
            <a:avLst/>
          </a:prstGeom>
        </p:spPr>
        <p:txBody>
          <a:bodyPr wrap="square">
            <a:spAutoFit/>
          </a:bodyPr>
          <a:lstStyle/>
          <a:p>
            <a:pPr lvl="0"/>
            <a:r>
              <a:rPr lang="en-US" sz="2500" dirty="0"/>
              <a:t>To write pleasantly, learners therefore need to exploit all the skills, talk, listen, read widely and write on a wide range of issues. </a:t>
            </a:r>
          </a:p>
          <a:p>
            <a:pPr lvl="0"/>
            <a:r>
              <a:rPr lang="en-US" sz="2500" dirty="0"/>
              <a:t>Composition writing can be equated to artwork. Like a ‘piece of Art’, it (composition writing) too improves with practice. An Artist illustrator or sketches, muscling it up, polishing the rough edges and finally presenting the finished product for public display. Learners and teachers should pick a cue here, be encouraged to write their thought on issues presented to them and as they know it. Later on, correct their flows and present the work to be scrutinized and corrected.</a:t>
            </a:r>
          </a:p>
          <a:p>
            <a:pPr lvl="0"/>
            <a:r>
              <a:rPr lang="en-US" sz="2500" dirty="0"/>
              <a:t>In earnest, composition writing should be build on a strong foundation in the young learners mind. That it is not about striving to write a top composition, but rather communicating simply, efficiently and then with the hand of time, refine and define the level of communication.</a:t>
            </a:r>
          </a:p>
        </p:txBody>
      </p:sp>
    </p:spTree>
    <p:extLst>
      <p:ext uri="{BB962C8B-B14F-4D97-AF65-F5344CB8AC3E}">
        <p14:creationId xmlns:p14="http://schemas.microsoft.com/office/powerpoint/2010/main" val="5370507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197347"/>
            <a:ext cx="8305800" cy="6370975"/>
          </a:xfrm>
          <a:prstGeom prst="rect">
            <a:avLst/>
          </a:prstGeom>
        </p:spPr>
        <p:txBody>
          <a:bodyPr wrap="square">
            <a:spAutoFit/>
          </a:bodyPr>
          <a:lstStyle/>
          <a:p>
            <a:pPr lvl="0"/>
            <a:r>
              <a:rPr lang="en-US" sz="2400" dirty="0"/>
              <a:t>As teachers prepare learners to be creative writers, it is vital to note that, learners will appreciate more and join in the </a:t>
            </a:r>
            <a:r>
              <a:rPr lang="en-US" sz="2400" dirty="0" err="1"/>
              <a:t>clamour</a:t>
            </a:r>
            <a:r>
              <a:rPr lang="en-US" sz="2400" dirty="0"/>
              <a:t> for knowledge, if they will be taken through a process rather than a drill. You know, a process is slow, accommodative and thorough. A learner is made to follow guide but can make necessary stops along the treacherous path of self-discovery. This way they (learners) acquire desired skills and attitudes designed to maximize language production and set to communicate effectively. On the other hand, to drill is a do or die affair. The results are expected and fast. This course crushes the self-esteem of some learners who out of desperation, resign to the fact that they’re not cut for writing. I therefore implore teachers to be wary of this fact in the process of preparing our young learners. Naturally, I take it that any task, be it writing, arithmetic or otherwise; can never be performed to bar by all and sundry. You need to make it easy for learners to choose different levels of communication and develop it.</a:t>
            </a:r>
          </a:p>
        </p:txBody>
      </p:sp>
    </p:spTree>
    <p:extLst>
      <p:ext uri="{BB962C8B-B14F-4D97-AF65-F5344CB8AC3E}">
        <p14:creationId xmlns:p14="http://schemas.microsoft.com/office/powerpoint/2010/main" val="31891231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52401"/>
            <a:ext cx="8686800" cy="6740307"/>
          </a:xfrm>
          <a:prstGeom prst="rect">
            <a:avLst/>
          </a:prstGeom>
        </p:spPr>
        <p:txBody>
          <a:bodyPr wrap="square">
            <a:spAutoFit/>
          </a:bodyPr>
          <a:lstStyle/>
          <a:p>
            <a:pPr lvl="0"/>
            <a:r>
              <a:rPr lang="en-US" sz="2400" dirty="0"/>
              <a:t>The core of writing should be to communicate, the degree at which one communicates should be secondary. With this in mind, our young learners will strive to better their writing while aware their efforts is appreciated.</a:t>
            </a:r>
            <a:endParaRPr lang="en-US" dirty="0"/>
          </a:p>
          <a:p>
            <a:pPr lvl="0"/>
            <a:r>
              <a:rPr lang="en-US" sz="2400" dirty="0"/>
              <a:t>While evaluating at KCPE, examiners look for three core elements namely:-</a:t>
            </a:r>
            <a:endParaRPr lang="en-US" dirty="0"/>
          </a:p>
          <a:p>
            <a:pPr marL="1257300" lvl="2" indent="-342900">
              <a:buFont typeface="Arial" pitchFamily="34" charset="0"/>
              <a:buChar char="•"/>
            </a:pPr>
            <a:r>
              <a:rPr lang="en-US" sz="2400" dirty="0"/>
              <a:t>Imagination </a:t>
            </a:r>
            <a:endParaRPr lang="en-US" dirty="0"/>
          </a:p>
          <a:p>
            <a:pPr marL="1257300" lvl="2" indent="-342900">
              <a:buFont typeface="Arial" pitchFamily="34" charset="0"/>
              <a:buChar char="•"/>
            </a:pPr>
            <a:r>
              <a:rPr lang="en-US" sz="2400" dirty="0"/>
              <a:t>Creativity</a:t>
            </a:r>
            <a:endParaRPr lang="en-US" dirty="0"/>
          </a:p>
          <a:p>
            <a:pPr marL="1257300" lvl="2" indent="-342900">
              <a:buFont typeface="Arial" pitchFamily="34" charset="0"/>
              <a:buChar char="•"/>
            </a:pPr>
            <a:r>
              <a:rPr lang="en-US" sz="2400" dirty="0"/>
              <a:t>Originality </a:t>
            </a:r>
            <a:endParaRPr lang="en-US" dirty="0"/>
          </a:p>
          <a:p>
            <a:r>
              <a:rPr lang="en-US" sz="2400" dirty="0"/>
              <a:t> </a:t>
            </a:r>
            <a:endParaRPr lang="en-US" dirty="0"/>
          </a:p>
          <a:p>
            <a:pPr lvl="0"/>
            <a:r>
              <a:rPr lang="en-US" sz="2400" dirty="0"/>
              <a:t>Simply put; what one says, How he says and the source of what is being said is as crucial as what we find in black and white. I’m however not insinuating that the accuracy, flow and grammar elements aren’t important. No, to the centrally, these will be achieved as learners are adequately prepared in composition writing.</a:t>
            </a:r>
            <a:endParaRPr lang="en-US" dirty="0"/>
          </a:p>
          <a:p>
            <a:pPr lvl="0"/>
            <a:r>
              <a:rPr lang="en-US" sz="2400" dirty="0"/>
              <a:t>Let’s take a moment or two to examine these elements pursued by K.C.P.E examiners.</a:t>
            </a:r>
            <a:endParaRPr lang="en-US" dirty="0"/>
          </a:p>
        </p:txBody>
      </p:sp>
    </p:spTree>
    <p:extLst>
      <p:ext uri="{BB962C8B-B14F-4D97-AF65-F5344CB8AC3E}">
        <p14:creationId xmlns:p14="http://schemas.microsoft.com/office/powerpoint/2010/main" val="15732504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1" y="23885"/>
            <a:ext cx="8686800" cy="6494085"/>
          </a:xfrm>
          <a:prstGeom prst="rect">
            <a:avLst/>
          </a:prstGeom>
        </p:spPr>
        <p:txBody>
          <a:bodyPr wrap="square">
            <a:spAutoFit/>
          </a:bodyPr>
          <a:lstStyle/>
          <a:p>
            <a:r>
              <a:rPr lang="en-US" sz="3200" b="1" u="sng" dirty="0">
                <a:solidFill>
                  <a:schemeClr val="accent6">
                    <a:lumMod val="50000"/>
                  </a:schemeClr>
                </a:solidFill>
              </a:rPr>
              <a:t>Imagination:</a:t>
            </a:r>
            <a:endParaRPr lang="en-US" sz="3200" b="1" dirty="0">
              <a:solidFill>
                <a:schemeClr val="accent6">
                  <a:lumMod val="50000"/>
                </a:schemeClr>
              </a:solidFill>
            </a:endParaRPr>
          </a:p>
          <a:p>
            <a:pPr lvl="0"/>
            <a:r>
              <a:rPr lang="en-US" sz="2400" dirty="0"/>
              <a:t>Imagination can be defined as the ability to create pictures in your mind; the part of your mind that is capable of doing this either the ability to have new and exciting ideas pertaining something. To imagine therefore is to come up with ideas rather than those that exist.</a:t>
            </a:r>
          </a:p>
          <a:p>
            <a:pPr lvl="0"/>
            <a:r>
              <a:rPr lang="en-US" sz="2400" dirty="0"/>
              <a:t>To highlight imagination; writers need to focus on little details that may be seen as unimportant; be in a position to inadvertently answer would be questions: suppose that what they are writing conforms to what they were required to and most lucid.  </a:t>
            </a:r>
          </a:p>
          <a:p>
            <a:pPr lvl="0"/>
            <a:r>
              <a:rPr lang="en-US" sz="2400" dirty="0"/>
              <a:t>For instance in a kidnap case – let us highlight two case scenarios.</a:t>
            </a:r>
          </a:p>
          <a:p>
            <a:r>
              <a:rPr lang="en-US" sz="2400" dirty="0"/>
              <a:t> </a:t>
            </a:r>
          </a:p>
          <a:p>
            <a:r>
              <a:rPr lang="en-US" sz="2400" dirty="0"/>
              <a:t>………….the hoodlum dragged me into a waiting ear that drove off very fast to an abandoned hamlet on the edge of a thick forest. They bundled me into a corner and left hurriedly. I lay there pondering over my situation and then it hit me. I opened the window quietly and disappeared ………………</a:t>
            </a:r>
          </a:p>
        </p:txBody>
      </p:sp>
    </p:spTree>
    <p:extLst>
      <p:ext uri="{BB962C8B-B14F-4D97-AF65-F5344CB8AC3E}">
        <p14:creationId xmlns:p14="http://schemas.microsoft.com/office/powerpoint/2010/main" val="23043535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1"/>
            <a:ext cx="8686800" cy="6494085"/>
          </a:xfrm>
          <a:prstGeom prst="rect">
            <a:avLst/>
          </a:prstGeom>
        </p:spPr>
        <p:txBody>
          <a:bodyPr wrap="square">
            <a:spAutoFit/>
          </a:bodyPr>
          <a:lstStyle/>
          <a:p>
            <a:pPr lvl="0"/>
            <a:r>
              <a:rPr lang="en-US" sz="2600" dirty="0"/>
              <a:t>………….. A nice looking lady approached me and even to my boyish eyes she was stunningly, bewitchingly and astonishingly pretty. I was further taken a back when she spoke to me. The soft hilling voice was enough to calm an impending storm. “Hi, handsome, want some ice?” I would have said a firm No, were it not for her inviting mile that washed away my resistance like a moving glazier. She led me unsuspectingly to a waiting Limo. Once inside, she offered me the ice as promised and …………………..</a:t>
            </a:r>
          </a:p>
          <a:p>
            <a:r>
              <a:rPr lang="en-US" sz="2600" dirty="0"/>
              <a:t> </a:t>
            </a:r>
          </a:p>
          <a:p>
            <a:pPr lvl="0"/>
            <a:r>
              <a:rPr lang="en-US" sz="2600" dirty="0"/>
              <a:t>In the first example, while the writer has no hindrances to the use of English language, it is crystal clear that he lacks deep thoughts. A kidnapper however foolish would not put the person kidnapped in a house that is prone to escape. Secondly, from the first sentence we could tell it was a kidnap which is too predictable.</a:t>
            </a:r>
          </a:p>
        </p:txBody>
      </p:sp>
    </p:spTree>
    <p:extLst>
      <p:ext uri="{BB962C8B-B14F-4D97-AF65-F5344CB8AC3E}">
        <p14:creationId xmlns:p14="http://schemas.microsoft.com/office/powerpoint/2010/main" val="38944502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991600" cy="6740307"/>
          </a:xfrm>
          <a:prstGeom prst="rect">
            <a:avLst/>
          </a:prstGeom>
        </p:spPr>
        <p:txBody>
          <a:bodyPr wrap="square">
            <a:spAutoFit/>
          </a:bodyPr>
          <a:lstStyle/>
          <a:p>
            <a:pPr algn="ctr"/>
            <a:r>
              <a:rPr lang="en-US" sz="2400" b="1" u="sng" dirty="0">
                <a:solidFill>
                  <a:srgbClr val="FF0000"/>
                </a:solidFill>
              </a:rPr>
              <a:t>QUANTIFIERS.</a:t>
            </a:r>
            <a:endParaRPr lang="en-US" sz="2400" dirty="0">
              <a:solidFill>
                <a:srgbClr val="FF0000"/>
              </a:solidFill>
            </a:endParaRPr>
          </a:p>
          <a:p>
            <a:pPr lvl="0"/>
            <a:r>
              <a:rPr lang="en-US" sz="2400" b="1" u="sng" dirty="0">
                <a:solidFill>
                  <a:schemeClr val="accent6">
                    <a:lumMod val="50000"/>
                  </a:schemeClr>
                </a:solidFill>
              </a:rPr>
              <a:t>Some and Any </a:t>
            </a:r>
            <a:endParaRPr lang="en-US" sz="2400" b="1" dirty="0">
              <a:solidFill>
                <a:schemeClr val="accent6">
                  <a:lumMod val="50000"/>
                </a:schemeClr>
              </a:solidFill>
            </a:endParaRPr>
          </a:p>
          <a:p>
            <a:pPr lvl="0"/>
            <a:r>
              <a:rPr lang="en-US" sz="2400" dirty="0"/>
              <a:t>1. Some is used in positive statement and before uncountable nouns. </a:t>
            </a:r>
          </a:p>
          <a:p>
            <a:pPr lvl="0"/>
            <a:r>
              <a:rPr lang="en-US" sz="2400" dirty="0"/>
              <a:t>     It means amount of something or a number of people and things </a:t>
            </a:r>
            <a:r>
              <a:rPr lang="en-US" sz="2400" dirty="0" err="1"/>
              <a:t>e.g</a:t>
            </a:r>
            <a:r>
              <a:rPr lang="en-US" sz="2400" dirty="0"/>
              <a:t> </a:t>
            </a:r>
          </a:p>
          <a:p>
            <a:pPr marL="1200150" lvl="2" indent="-285750">
              <a:buFont typeface="Wingdings" pitchFamily="2" charset="2"/>
              <a:buChar char="Ø"/>
            </a:pPr>
            <a:r>
              <a:rPr lang="en-US" sz="2400" dirty="0"/>
              <a:t>Let me give you some advice.</a:t>
            </a:r>
          </a:p>
          <a:p>
            <a:pPr marL="1200150" lvl="2" indent="-285750">
              <a:buFont typeface="Wingdings" pitchFamily="2" charset="2"/>
              <a:buChar char="Ø"/>
            </a:pPr>
            <a:r>
              <a:rPr lang="en-US" sz="2400" dirty="0"/>
              <a:t>Some kinds are more adventurous. </a:t>
            </a:r>
          </a:p>
          <a:p>
            <a:pPr marL="1200150" lvl="2" indent="-285750">
              <a:buFont typeface="Wingdings" pitchFamily="2" charset="2"/>
              <a:buChar char="Ø"/>
            </a:pPr>
            <a:r>
              <a:rPr lang="en-US" sz="2400" dirty="0"/>
              <a:t>Some people like pigeons. </a:t>
            </a:r>
          </a:p>
          <a:p>
            <a:pPr lvl="0"/>
            <a:r>
              <a:rPr lang="en-US" sz="2400" dirty="0"/>
              <a:t>2. Some are used in positive and questions expecting the answer ‘Yes’. </a:t>
            </a:r>
          </a:p>
          <a:p>
            <a:pPr marL="1257300" lvl="2" indent="-342900">
              <a:buFont typeface="Wingdings" pitchFamily="2" charset="2"/>
              <a:buChar char="Ø"/>
            </a:pPr>
            <a:r>
              <a:rPr lang="en-US" sz="2400" dirty="0"/>
              <a:t>“Do you want some juice?”</a:t>
            </a:r>
          </a:p>
          <a:p>
            <a:pPr lvl="0"/>
            <a:r>
              <a:rPr lang="en-US" sz="2400" dirty="0"/>
              <a:t>3. Used to imply very large amount of something people or things </a:t>
            </a:r>
            <a:r>
              <a:rPr lang="en-US" sz="2400" dirty="0" err="1"/>
              <a:t>e.g</a:t>
            </a:r>
            <a:r>
              <a:rPr lang="en-US" sz="2400" dirty="0"/>
              <a:t> </a:t>
            </a:r>
          </a:p>
          <a:p>
            <a:pPr marL="1200150" lvl="2" indent="-285750">
              <a:buFont typeface="Wingdings" pitchFamily="2" charset="2"/>
              <a:buChar char="Ø"/>
            </a:pPr>
            <a:r>
              <a:rPr lang="en-US" sz="2400" dirty="0"/>
              <a:t>It took some courage to talk about your condition.</a:t>
            </a:r>
          </a:p>
          <a:p>
            <a:pPr marL="0" lvl="2"/>
            <a:r>
              <a:rPr lang="en-US" sz="2400" dirty="0"/>
              <a:t>1. Any is used in negative sentence or question. </a:t>
            </a:r>
          </a:p>
          <a:p>
            <a:pPr marL="285750" indent="-285750">
              <a:buFont typeface="Wingdings" pitchFamily="2" charset="2"/>
              <a:buChar char="v"/>
            </a:pPr>
            <a:r>
              <a:rPr lang="en-US" sz="2400" dirty="0"/>
              <a:t>It means few if any e.g. </a:t>
            </a:r>
          </a:p>
          <a:p>
            <a:pPr marL="1200150" lvl="2" indent="-285750">
              <a:buFont typeface="Wingdings" pitchFamily="2" charset="2"/>
              <a:buChar char="Ø"/>
            </a:pPr>
            <a:r>
              <a:rPr lang="en-US" sz="2400" dirty="0"/>
              <a:t>The army could not advance any further.</a:t>
            </a:r>
          </a:p>
          <a:p>
            <a:pPr marL="1200150" lvl="2" indent="-285750">
              <a:buFont typeface="Wingdings" pitchFamily="2" charset="2"/>
              <a:buChar char="Ø"/>
            </a:pPr>
            <a:r>
              <a:rPr lang="en-US" sz="2400" dirty="0"/>
              <a:t>“Did any of her friends come?”</a:t>
            </a:r>
          </a:p>
          <a:p>
            <a:pPr marL="285750" indent="-285750">
              <a:buFont typeface="Wingdings" pitchFamily="2" charset="2"/>
              <a:buChar char="v"/>
            </a:pPr>
            <a:r>
              <a:rPr lang="en-US" sz="2400" dirty="0"/>
              <a:t>Used to imply not anymore </a:t>
            </a:r>
            <a:r>
              <a:rPr lang="en-US" sz="2400" dirty="0" err="1"/>
              <a:t>e.g</a:t>
            </a:r>
            <a:endParaRPr lang="en-US" sz="2400" dirty="0"/>
          </a:p>
          <a:p>
            <a:pPr marL="1200150" lvl="2" indent="-285750">
              <a:buFont typeface="Wingdings" pitchFamily="2" charset="2"/>
              <a:buChar char="Ø"/>
            </a:pPr>
            <a:r>
              <a:rPr lang="en-US" sz="2400" dirty="0"/>
              <a:t>The </a:t>
            </a:r>
            <a:r>
              <a:rPr lang="en-US" sz="2400" dirty="0" err="1"/>
              <a:t>Wanjofu’s</a:t>
            </a:r>
            <a:r>
              <a:rPr lang="en-US" sz="2400" dirty="0"/>
              <a:t> don’t live here anymore.</a:t>
            </a:r>
          </a:p>
          <a:p>
            <a:pPr marL="1200150" lvl="2" indent="-285750">
              <a:buFont typeface="Wingdings" pitchFamily="2" charset="2"/>
              <a:buChar char="Ø"/>
            </a:pPr>
            <a:r>
              <a:rPr lang="en-US" sz="2400" dirty="0"/>
              <a:t>He hasn’t got any money.</a:t>
            </a:r>
          </a:p>
        </p:txBody>
      </p:sp>
    </p:spTree>
    <p:extLst>
      <p:ext uri="{BB962C8B-B14F-4D97-AF65-F5344CB8AC3E}">
        <p14:creationId xmlns:p14="http://schemas.microsoft.com/office/powerpoint/2010/main" val="1264524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0"/>
            <a:ext cx="8686800" cy="6093976"/>
          </a:xfrm>
          <a:prstGeom prst="rect">
            <a:avLst/>
          </a:prstGeom>
        </p:spPr>
        <p:txBody>
          <a:bodyPr wrap="square">
            <a:spAutoFit/>
          </a:bodyPr>
          <a:lstStyle/>
          <a:p>
            <a:pPr lvl="0"/>
            <a:r>
              <a:rPr lang="en-US" sz="3000" dirty="0"/>
              <a:t>Unlike the fore mentioned example, the second case is lively and unpredictable. The vivid description of the lady kidnapper is complete and convincing. The writer also leaves us in suspense as to what happened next giving us the anxiety to read on. </a:t>
            </a:r>
          </a:p>
          <a:p>
            <a:pPr lvl="0"/>
            <a:r>
              <a:rPr lang="en-US" sz="3000" dirty="0"/>
              <a:t>Imagination therefore – in reference has to do a lot with looking at various angles of the issue at hand and thinking widely. A person who has not been aboard a plane should write just as convincing as the one who has been on one or even better. Teachers have the task of preparing learners to be imaginative by engaging them (learners) in activities that would develop their imagination skills. </a:t>
            </a:r>
          </a:p>
        </p:txBody>
      </p:sp>
    </p:spTree>
    <p:extLst>
      <p:ext uri="{BB962C8B-B14F-4D97-AF65-F5344CB8AC3E}">
        <p14:creationId xmlns:p14="http://schemas.microsoft.com/office/powerpoint/2010/main" val="1533930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42714"/>
            <a:ext cx="9906000" cy="6001643"/>
          </a:xfrm>
          <a:prstGeom prst="rect">
            <a:avLst/>
          </a:prstGeom>
        </p:spPr>
        <p:txBody>
          <a:bodyPr wrap="square">
            <a:spAutoFit/>
          </a:bodyPr>
          <a:lstStyle/>
          <a:p>
            <a:pPr lvl="0"/>
            <a:r>
              <a:rPr lang="en-US" sz="2400" dirty="0"/>
              <a:t>To achieve this, teachers must ensure that </a:t>
            </a:r>
            <a:r>
              <a:rPr lang="en-US" sz="2400" dirty="0" smtClean="0"/>
              <a:t>their</a:t>
            </a:r>
          </a:p>
          <a:p>
            <a:pPr lvl="0"/>
            <a:r>
              <a:rPr lang="en-US" sz="2400" dirty="0" smtClean="0"/>
              <a:t> </a:t>
            </a:r>
            <a:r>
              <a:rPr lang="en-US" sz="2400" dirty="0"/>
              <a:t>learners practice the following consistently and voluntarily:-</a:t>
            </a:r>
          </a:p>
          <a:p>
            <a:pPr marL="800100" lvl="1" indent="-342900">
              <a:buFont typeface="Wingdings" pitchFamily="2" charset="2"/>
              <a:buChar char="Ø"/>
            </a:pPr>
            <a:r>
              <a:rPr lang="en-US" sz="2400" dirty="0"/>
              <a:t>Ask questions on learnt topics or units. </a:t>
            </a:r>
          </a:p>
          <a:p>
            <a:pPr marL="800100" lvl="1" indent="-342900">
              <a:buFont typeface="Wingdings" pitchFamily="2" charset="2"/>
              <a:buChar char="Ø"/>
            </a:pPr>
            <a:r>
              <a:rPr lang="en-US" sz="2400" dirty="0"/>
              <a:t>Answer questions asked.</a:t>
            </a:r>
          </a:p>
          <a:p>
            <a:pPr marL="800100" lvl="1" indent="-342900">
              <a:buFont typeface="Wingdings" pitchFamily="2" charset="2"/>
              <a:buChar char="Ø"/>
            </a:pPr>
            <a:r>
              <a:rPr lang="en-US" sz="2400" dirty="0"/>
              <a:t>Develop healthy dialogue with their peers. </a:t>
            </a:r>
          </a:p>
          <a:p>
            <a:pPr marL="800100" lvl="1" indent="-342900">
              <a:buFont typeface="Wingdings" pitchFamily="2" charset="2"/>
              <a:buChar char="Ø"/>
            </a:pPr>
            <a:r>
              <a:rPr lang="en-US" sz="2400" dirty="0"/>
              <a:t>Dramatize real and imagined issues. </a:t>
            </a:r>
          </a:p>
          <a:p>
            <a:pPr marL="800100" lvl="1" indent="-342900">
              <a:buFont typeface="Wingdings" pitchFamily="2" charset="2"/>
              <a:buChar char="Ø"/>
            </a:pPr>
            <a:r>
              <a:rPr lang="en-US" sz="2400" dirty="0"/>
              <a:t>Story telling drills.</a:t>
            </a:r>
          </a:p>
          <a:p>
            <a:pPr marL="800100" lvl="1" indent="-342900">
              <a:buFont typeface="Wingdings" pitchFamily="2" charset="2"/>
              <a:buChar char="Ø"/>
            </a:pPr>
            <a:r>
              <a:rPr lang="en-US" sz="2400" dirty="0"/>
              <a:t>Practice tongue twisters.</a:t>
            </a:r>
          </a:p>
          <a:p>
            <a:pPr marL="800100" lvl="1" indent="-342900">
              <a:buFont typeface="Wingdings" pitchFamily="2" charset="2"/>
              <a:buChar char="Ø"/>
            </a:pPr>
            <a:r>
              <a:rPr lang="en-US" sz="2400" dirty="0"/>
              <a:t>Unlock riddles.</a:t>
            </a:r>
          </a:p>
          <a:p>
            <a:pPr marL="800100" lvl="1" indent="-342900">
              <a:buFont typeface="Wingdings" pitchFamily="2" charset="2"/>
              <a:buChar char="Ø"/>
            </a:pPr>
            <a:r>
              <a:rPr lang="en-US" sz="2400" dirty="0"/>
              <a:t>Reading story books regularly.</a:t>
            </a:r>
          </a:p>
          <a:p>
            <a:pPr marL="800100" lvl="1" indent="-342900">
              <a:buFont typeface="Wingdings" pitchFamily="2" charset="2"/>
              <a:buChar char="Ø"/>
            </a:pPr>
            <a:r>
              <a:rPr lang="en-US" sz="2400" dirty="0"/>
              <a:t>Recitation of poetry.</a:t>
            </a:r>
          </a:p>
          <a:p>
            <a:pPr marL="800100" lvl="1" indent="-342900">
              <a:buFont typeface="Wingdings" pitchFamily="2" charset="2"/>
              <a:buChar char="Ø"/>
            </a:pPr>
            <a:r>
              <a:rPr lang="en-US" sz="2400" dirty="0"/>
              <a:t>Language games.</a:t>
            </a:r>
          </a:p>
          <a:p>
            <a:pPr marL="800100" lvl="1" indent="-342900">
              <a:buFont typeface="Wingdings" pitchFamily="2" charset="2"/>
              <a:buChar char="Ø"/>
            </a:pPr>
            <a:r>
              <a:rPr lang="en-US" sz="2400" dirty="0"/>
              <a:t>Plan for visits / trips.</a:t>
            </a:r>
          </a:p>
          <a:p>
            <a:pPr marL="800100" lvl="1" indent="-342900">
              <a:buFont typeface="Wingdings" pitchFamily="2" charset="2"/>
              <a:buChar char="Ø"/>
            </a:pPr>
            <a:r>
              <a:rPr lang="en-US" sz="2400" dirty="0"/>
              <a:t>Report writing especially after trips.</a:t>
            </a:r>
          </a:p>
          <a:p>
            <a:pPr marL="800100" lvl="1" indent="-342900">
              <a:buFont typeface="Wingdings" pitchFamily="2" charset="2"/>
              <a:buChar char="Ø"/>
            </a:pPr>
            <a:r>
              <a:rPr lang="en-US" sz="2400" dirty="0"/>
              <a:t>Listening comprehension.</a:t>
            </a:r>
          </a:p>
          <a:p>
            <a:pPr marL="800100" lvl="1" indent="-342900">
              <a:buFont typeface="Wingdings" pitchFamily="2" charset="2"/>
              <a:buChar char="Ø"/>
            </a:pPr>
            <a:r>
              <a:rPr lang="en-US" sz="2400" dirty="0"/>
              <a:t>Engaging in thought provoking activities.</a:t>
            </a:r>
          </a:p>
        </p:txBody>
      </p:sp>
    </p:spTree>
    <p:extLst>
      <p:ext uri="{BB962C8B-B14F-4D97-AF65-F5344CB8AC3E}">
        <p14:creationId xmlns:p14="http://schemas.microsoft.com/office/powerpoint/2010/main" val="355775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35846"/>
            <a:ext cx="8534400" cy="5570756"/>
          </a:xfrm>
          <a:prstGeom prst="rect">
            <a:avLst/>
          </a:prstGeom>
        </p:spPr>
        <p:txBody>
          <a:bodyPr wrap="square">
            <a:spAutoFit/>
          </a:bodyPr>
          <a:lstStyle/>
          <a:p>
            <a:r>
              <a:rPr lang="en-US" sz="3600" b="1" u="sng" dirty="0">
                <a:solidFill>
                  <a:schemeClr val="accent6">
                    <a:lumMod val="50000"/>
                  </a:schemeClr>
                </a:solidFill>
              </a:rPr>
              <a:t>Creativity </a:t>
            </a:r>
            <a:endParaRPr lang="en-US" sz="3600" dirty="0">
              <a:solidFill>
                <a:schemeClr val="accent6">
                  <a:lumMod val="50000"/>
                </a:schemeClr>
              </a:solidFill>
            </a:endParaRPr>
          </a:p>
          <a:p>
            <a:pPr lvl="0"/>
            <a:r>
              <a:rPr lang="en-US" sz="3200" dirty="0"/>
              <a:t>Creativity and imagination are interviewed, colligate or collocate in such away that one is used to mean the other. However, creativity involves the use of skill or ability to produce something and present it nicely. </a:t>
            </a:r>
          </a:p>
          <a:p>
            <a:pPr lvl="0"/>
            <a:r>
              <a:rPr lang="en-US" sz="3200" dirty="0"/>
              <a:t>Creativity therefore involves; creating of ideas (imagination) and presenting the said ideas in a pleasant way. </a:t>
            </a:r>
          </a:p>
          <a:p>
            <a:pPr lvl="0"/>
            <a:r>
              <a:rPr lang="en-US" sz="3200" dirty="0"/>
              <a:t>How then can we show creativity in our writing? To answer this, let us compare these two ‘briefs’.</a:t>
            </a:r>
          </a:p>
        </p:txBody>
      </p:sp>
    </p:spTree>
    <p:extLst>
      <p:ext uri="{BB962C8B-B14F-4D97-AF65-F5344CB8AC3E}">
        <p14:creationId xmlns:p14="http://schemas.microsoft.com/office/powerpoint/2010/main" val="3459398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76200"/>
            <a:ext cx="9448800" cy="7109639"/>
          </a:xfrm>
          <a:prstGeom prst="rect">
            <a:avLst/>
          </a:prstGeom>
        </p:spPr>
        <p:txBody>
          <a:bodyPr wrap="square">
            <a:spAutoFit/>
          </a:bodyPr>
          <a:lstStyle/>
          <a:p>
            <a:pPr lvl="0"/>
            <a:r>
              <a:rPr lang="en-US" sz="2400" dirty="0"/>
              <a:t> “……………………….. the bridegroom stood in </a:t>
            </a:r>
            <a:endParaRPr lang="en-US" sz="2400" dirty="0" smtClean="0"/>
          </a:p>
          <a:p>
            <a:pPr lvl="0"/>
            <a:r>
              <a:rPr lang="en-US" sz="2400" dirty="0" smtClean="0"/>
              <a:t>front </a:t>
            </a:r>
            <a:r>
              <a:rPr lang="en-US" sz="2400" dirty="0"/>
              <a:t>of the priest and waited for the bride to respond. “Yes, I do: echoed through the church. “Is there among the congregates who is opposed to this union? Raise your objection now or forever hold your peace.” The Priest bellowed. All eyes were glued on the door frame. As there was no objection the two were joined together as husband and wife. Everyone ………………….”</a:t>
            </a:r>
          </a:p>
          <a:p>
            <a:r>
              <a:rPr lang="en-US" sz="2400" dirty="0"/>
              <a:t> </a:t>
            </a:r>
          </a:p>
          <a:p>
            <a:pPr lvl="0"/>
            <a:r>
              <a:rPr lang="en-US" sz="2400" dirty="0"/>
              <a:t>…………… “the silence in the sold-out ball-room was intimidating. The bride and the bridegroom’s eyes darted this way and that way reminiscent of besieged general looking for an escape route. “Is here anyone or better still, any soul objected to the idea of those two tying the knot, say so now or forever hold your tongue”. The </a:t>
            </a:r>
            <a:r>
              <a:rPr lang="en-US" sz="2400" dirty="0" err="1"/>
              <a:t>hollier</a:t>
            </a:r>
            <a:r>
              <a:rPr lang="en-US" sz="2400" dirty="0"/>
              <a:t>-than thou pastor broke the silence. “Wait a minute!” A man’s hoarse voice cut through the air like drop-arm. All and sundry turned and glared at the richly-dressed, sure footed young man of about twenty four. The bride stared unbelievingly at the gentleman. The bridegroom grunted, a bizarre look spread across his hideous visage, indeed, he was visibly in pain. </a:t>
            </a:r>
          </a:p>
          <a:p>
            <a:r>
              <a:rPr lang="en-US" sz="2400" dirty="0"/>
              <a:t> </a:t>
            </a:r>
          </a:p>
        </p:txBody>
      </p:sp>
    </p:spTree>
    <p:extLst>
      <p:ext uri="{BB962C8B-B14F-4D97-AF65-F5344CB8AC3E}">
        <p14:creationId xmlns:p14="http://schemas.microsoft.com/office/powerpoint/2010/main" val="22307598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6159"/>
            <a:ext cx="8763000" cy="6124754"/>
          </a:xfrm>
          <a:prstGeom prst="rect">
            <a:avLst/>
          </a:prstGeom>
        </p:spPr>
        <p:txBody>
          <a:bodyPr wrap="square">
            <a:spAutoFit/>
          </a:bodyPr>
          <a:lstStyle/>
          <a:p>
            <a:r>
              <a:rPr lang="en-US" sz="2800" dirty="0"/>
              <a:t> The strange-looking man sauntered to the pulpit, stood right in front of the bride and smiled broadly to the dismay of everyone present. By now the bridegroom had reached the apex of his cool and the murderous look at the intruder highlighted his frustration. Unwillingly, he hugged the bride and loudly exclaimed, “Congratulations my step sister!”</a:t>
            </a:r>
          </a:p>
          <a:p>
            <a:r>
              <a:rPr lang="en-US" sz="2800" dirty="0"/>
              <a:t> </a:t>
            </a:r>
          </a:p>
          <a:p>
            <a:r>
              <a:rPr lang="en-US" sz="2800" dirty="0"/>
              <a:t>A sigh of relief to one and all. Sated murmurs spread through the ballroom broken only by the pastor as he called everyone to order. “I now pronounce you, husband and wife”. The cheers, alluring smiles did nothing to hide the worry of everyone when the young man had appeared at the doorway. As the saying goes, ‘All is well that ends well’.</a:t>
            </a:r>
          </a:p>
        </p:txBody>
      </p:sp>
    </p:spTree>
    <p:extLst>
      <p:ext uri="{BB962C8B-B14F-4D97-AF65-F5344CB8AC3E}">
        <p14:creationId xmlns:p14="http://schemas.microsoft.com/office/powerpoint/2010/main" val="34641857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57200"/>
            <a:ext cx="8534400" cy="7294305"/>
          </a:xfrm>
          <a:prstGeom prst="rect">
            <a:avLst/>
          </a:prstGeom>
        </p:spPr>
        <p:txBody>
          <a:bodyPr wrap="square">
            <a:spAutoFit/>
          </a:bodyPr>
          <a:lstStyle/>
          <a:p>
            <a:pPr lvl="0"/>
            <a:r>
              <a:rPr lang="en-US" sz="3600" dirty="0"/>
              <a:t>In the first case, the writer rushes through the opportunity to impress. He deliberately fails to bring a conflict to the story thus passing on the chance to be creative. The plot is vague and predictable. On the other hand the second writer effectively creates a conflict that he solves with utmost suspense. He vividly describes the stranger and the bridegroom bringing a real picture to the reader. The story is jaunty, saucy and quite captivating an evidence of creativity. </a:t>
            </a:r>
          </a:p>
          <a:p>
            <a:r>
              <a:rPr lang="en-US" sz="3600" dirty="0"/>
              <a:t> </a:t>
            </a:r>
          </a:p>
          <a:p>
            <a:r>
              <a:rPr lang="en-US" sz="3600" b="1" dirty="0"/>
              <a:t> </a:t>
            </a:r>
            <a:endParaRPr lang="en-US" sz="3600" dirty="0"/>
          </a:p>
        </p:txBody>
      </p:sp>
    </p:spTree>
    <p:extLst>
      <p:ext uri="{BB962C8B-B14F-4D97-AF65-F5344CB8AC3E}">
        <p14:creationId xmlns:p14="http://schemas.microsoft.com/office/powerpoint/2010/main" val="26546498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02360"/>
            <a:ext cx="8610600" cy="6555641"/>
          </a:xfrm>
          <a:prstGeom prst="rect">
            <a:avLst/>
          </a:prstGeom>
        </p:spPr>
        <p:txBody>
          <a:bodyPr wrap="square">
            <a:spAutoFit/>
          </a:bodyPr>
          <a:lstStyle/>
          <a:p>
            <a:r>
              <a:rPr lang="en-US" sz="2800" b="1" u="sng" dirty="0">
                <a:solidFill>
                  <a:schemeClr val="accent6">
                    <a:lumMod val="50000"/>
                  </a:schemeClr>
                </a:solidFill>
              </a:rPr>
              <a:t>Originality.</a:t>
            </a:r>
            <a:endParaRPr lang="en-US" sz="2800" dirty="0">
              <a:solidFill>
                <a:schemeClr val="accent6">
                  <a:lumMod val="50000"/>
                </a:schemeClr>
              </a:solidFill>
            </a:endParaRPr>
          </a:p>
          <a:p>
            <a:pPr lvl="0"/>
            <a:r>
              <a:rPr lang="en-US" sz="2800" dirty="0"/>
              <a:t>This entails the quality or having the quality to write something new and pleasant in a way that is different from anything that has existed before, devout of duplication. I am aware that presently many young writers are spoiled of choice due to the number of literature at their disposal. However it is my belief and conviction that, children’s work ought to have a personal touch (original composition). As earlier mentioned teachers are obligated to ensure that learners don’t just lift literature from these books unto a paper, they should guide and lead them to the path of originality.</a:t>
            </a:r>
          </a:p>
          <a:p>
            <a:pPr lvl="0"/>
            <a:r>
              <a:rPr lang="en-US" sz="2800" dirty="0"/>
              <a:t>Originality has two very vital elements:-</a:t>
            </a:r>
          </a:p>
          <a:p>
            <a:r>
              <a:rPr lang="en-US" sz="2800" dirty="0" err="1"/>
              <a:t>i</a:t>
            </a:r>
            <a:r>
              <a:rPr lang="en-US" sz="2800" dirty="0"/>
              <a:t>) A plot </a:t>
            </a:r>
          </a:p>
          <a:p>
            <a:r>
              <a:rPr lang="en-US" sz="2800" dirty="0"/>
              <a:t>ii) Organization </a:t>
            </a:r>
          </a:p>
        </p:txBody>
      </p:sp>
    </p:spTree>
    <p:extLst>
      <p:ext uri="{BB962C8B-B14F-4D97-AF65-F5344CB8AC3E}">
        <p14:creationId xmlns:p14="http://schemas.microsoft.com/office/powerpoint/2010/main" val="2807290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0"/>
            <a:ext cx="8534400" cy="6617196"/>
          </a:xfrm>
          <a:prstGeom prst="rect">
            <a:avLst/>
          </a:prstGeom>
        </p:spPr>
        <p:txBody>
          <a:bodyPr wrap="square">
            <a:spAutoFit/>
          </a:bodyPr>
          <a:lstStyle/>
          <a:p>
            <a:r>
              <a:rPr lang="en-US" sz="3200" b="1" dirty="0">
                <a:solidFill>
                  <a:schemeClr val="accent6">
                    <a:lumMod val="50000"/>
                  </a:schemeClr>
                </a:solidFill>
              </a:rPr>
              <a:t>)</a:t>
            </a:r>
            <a:r>
              <a:rPr lang="en-US" sz="3200" b="1" u="sng" dirty="0">
                <a:solidFill>
                  <a:schemeClr val="accent6">
                    <a:lumMod val="50000"/>
                  </a:schemeClr>
                </a:solidFill>
              </a:rPr>
              <a:t> A PLOT </a:t>
            </a:r>
            <a:endParaRPr lang="en-US" sz="3200" dirty="0">
              <a:solidFill>
                <a:schemeClr val="accent6">
                  <a:lumMod val="50000"/>
                </a:schemeClr>
              </a:solidFill>
            </a:endParaRPr>
          </a:p>
          <a:p>
            <a:pPr lvl="0"/>
            <a:r>
              <a:rPr lang="en-US" sz="2800" dirty="0"/>
              <a:t>This according to OALD is or refers to a series of events which form the story of a novel, play or film.</a:t>
            </a:r>
          </a:p>
          <a:p>
            <a:pPr lvl="0"/>
            <a:r>
              <a:rPr lang="en-US" sz="2800" dirty="0"/>
              <a:t>In composition writing, a plot of the story written will therefore refer to; a series of events in the child’s/student’s story that makes the reader see and enjoy the highs and lows of the essay. A strong plot would definitely attract more marks than an ordinary one. Learners are urged to develop a strong plot in a bid to separate themselves from the rest of the pack.</a:t>
            </a:r>
          </a:p>
          <a:p>
            <a:r>
              <a:rPr lang="en-US" sz="2800" dirty="0"/>
              <a:t> </a:t>
            </a:r>
          </a:p>
          <a:p>
            <a:pPr lvl="0"/>
            <a:r>
              <a:rPr lang="en-US" sz="2800" dirty="0"/>
              <a:t>There are three sets of plots namely; </a:t>
            </a:r>
          </a:p>
          <a:p>
            <a:pPr lvl="0"/>
            <a:r>
              <a:rPr lang="en-US" sz="2800" b="1" dirty="0"/>
              <a:t>Mechanical plot:-</a:t>
            </a:r>
            <a:r>
              <a:rPr lang="en-US" sz="2800" dirty="0"/>
              <a:t> Written mostly by weak writers whose plot is weak and jerky and the reader has to guess what the writer wanted to put across. </a:t>
            </a:r>
          </a:p>
        </p:txBody>
      </p:sp>
    </p:spTree>
    <p:extLst>
      <p:ext uri="{BB962C8B-B14F-4D97-AF65-F5344CB8AC3E}">
        <p14:creationId xmlns:p14="http://schemas.microsoft.com/office/powerpoint/2010/main" val="13263666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9601200" cy="5509200"/>
          </a:xfrm>
          <a:prstGeom prst="rect">
            <a:avLst/>
          </a:prstGeom>
        </p:spPr>
        <p:txBody>
          <a:bodyPr wrap="square">
            <a:spAutoFit/>
          </a:bodyPr>
          <a:lstStyle/>
          <a:p>
            <a:pPr lvl="0"/>
            <a:r>
              <a:rPr lang="en-US" sz="3200" b="1" dirty="0">
                <a:solidFill>
                  <a:schemeClr val="accent6">
                    <a:lumMod val="50000"/>
                  </a:schemeClr>
                </a:solidFill>
              </a:rPr>
              <a:t>Linear plot:-</a:t>
            </a:r>
            <a:r>
              <a:rPr lang="en-US" sz="3200" dirty="0">
                <a:solidFill>
                  <a:schemeClr val="accent6">
                    <a:lumMod val="50000"/>
                  </a:schemeClr>
                </a:solidFill>
              </a:rPr>
              <a:t> </a:t>
            </a:r>
            <a:r>
              <a:rPr lang="en-US" sz="3200" dirty="0"/>
              <a:t>This is a type of story line that is predictable and follows a particular structure. </a:t>
            </a:r>
            <a:r>
              <a:rPr lang="en-US" sz="3200" dirty="0" err="1"/>
              <a:t>E.g</a:t>
            </a:r>
            <a:r>
              <a:rPr lang="en-US" sz="3200" dirty="0"/>
              <a:t> in a wedding the bridegroom and the bride get married and lives happily ever after. </a:t>
            </a:r>
          </a:p>
          <a:p>
            <a:pPr lvl="0"/>
            <a:r>
              <a:rPr lang="en-US" sz="3200" b="1" dirty="0"/>
              <a:t>Complex plot:-</a:t>
            </a:r>
            <a:r>
              <a:rPr lang="en-US" sz="3200" dirty="0"/>
              <a:t> This type of plot is interesting and quite eventful with attempts to impress the reader. Such writers are very creative and mature and often share deep thoughts with the reader. They are unpredictable and score high marks.</a:t>
            </a:r>
          </a:p>
          <a:p>
            <a:pPr lvl="0"/>
            <a:endParaRPr lang="en-US" sz="3200" dirty="0"/>
          </a:p>
          <a:p>
            <a:pPr lvl="0"/>
            <a:r>
              <a:rPr lang="en-US" sz="3200" dirty="0"/>
              <a:t>Below find extracts, pick out the ones with strong </a:t>
            </a:r>
            <a:r>
              <a:rPr lang="en-US" sz="3200" b="1" u="sng" dirty="0"/>
              <a:t>plots</a:t>
            </a:r>
            <a:r>
              <a:rPr lang="en-US" sz="3200" dirty="0"/>
              <a:t>. </a:t>
            </a:r>
          </a:p>
        </p:txBody>
      </p:sp>
    </p:spTree>
    <p:extLst>
      <p:ext uri="{BB962C8B-B14F-4D97-AF65-F5344CB8AC3E}">
        <p14:creationId xmlns:p14="http://schemas.microsoft.com/office/powerpoint/2010/main" val="22141992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8847"/>
            <a:ext cx="8839200" cy="6124754"/>
          </a:xfrm>
          <a:prstGeom prst="rect">
            <a:avLst/>
          </a:prstGeom>
        </p:spPr>
        <p:txBody>
          <a:bodyPr wrap="square">
            <a:spAutoFit/>
          </a:bodyPr>
          <a:lstStyle/>
          <a:p>
            <a:r>
              <a:rPr lang="en-US" sz="3200" b="1" u="sng" dirty="0">
                <a:solidFill>
                  <a:schemeClr val="accent6">
                    <a:lumMod val="50000"/>
                  </a:schemeClr>
                </a:solidFill>
              </a:rPr>
              <a:t>Extract A:</a:t>
            </a:r>
            <a:endParaRPr lang="en-US" sz="3200" dirty="0">
              <a:solidFill>
                <a:schemeClr val="accent6">
                  <a:lumMod val="50000"/>
                </a:schemeClr>
              </a:solidFill>
            </a:endParaRPr>
          </a:p>
          <a:p>
            <a:pPr lvl="0"/>
            <a:r>
              <a:rPr lang="en-US" sz="2400" dirty="0"/>
              <a:t>Early one morning at the breakfast table we heard a knock at the door. </a:t>
            </a:r>
          </a:p>
          <a:p>
            <a:pPr lvl="0"/>
            <a:r>
              <a:rPr lang="en-US" sz="2400" dirty="0"/>
              <a:t>Rose to go and open the portal.</a:t>
            </a:r>
          </a:p>
          <a:p>
            <a:pPr lvl="0"/>
            <a:r>
              <a:rPr lang="en-US" sz="2400" dirty="0"/>
              <a:t>In my field of vision was an emaciated looking man who asked me for a glass of water.</a:t>
            </a:r>
          </a:p>
          <a:p>
            <a:pPr lvl="0"/>
            <a:r>
              <a:rPr lang="en-US" sz="2400" dirty="0"/>
              <a:t>Mother joined me and wore a look that suggested she knew the man.</a:t>
            </a:r>
          </a:p>
          <a:p>
            <a:pPr lvl="0"/>
            <a:r>
              <a:rPr lang="en-US" sz="2400" dirty="0"/>
              <a:t>Mother proceeded to order me back to the house which I obliged.</a:t>
            </a:r>
          </a:p>
          <a:p>
            <a:pPr lvl="0"/>
            <a:r>
              <a:rPr lang="en-US" sz="2400" dirty="0" err="1"/>
              <a:t>Spectre</a:t>
            </a:r>
            <a:r>
              <a:rPr lang="en-US" sz="2400" dirty="0"/>
              <a:t> ensured and mother broke down saying, “Do you think you can abandon us and have the audacity to come back. You have no shame”.</a:t>
            </a:r>
          </a:p>
          <a:p>
            <a:pPr lvl="0"/>
            <a:r>
              <a:rPr lang="en-US" sz="2400" dirty="0"/>
              <a:t>We, the siblings were attracted by the goings on at the door and joined mother trying to calm her down still unaware of the development.</a:t>
            </a:r>
          </a:p>
          <a:p>
            <a:pPr lvl="0"/>
            <a:r>
              <a:rPr lang="en-US" sz="2400" dirty="0" err="1"/>
              <a:t>Didi</a:t>
            </a:r>
            <a:r>
              <a:rPr lang="en-US" sz="2400" dirty="0"/>
              <a:t> managed to convince mother to allow the stranger in the house and solve the problem without attracting the nosy </a:t>
            </a:r>
            <a:r>
              <a:rPr lang="en-US" sz="2400" dirty="0" err="1"/>
              <a:t>neighbours</a:t>
            </a:r>
            <a:r>
              <a:rPr lang="en-US" sz="2400" dirty="0"/>
              <a:t>.</a:t>
            </a:r>
          </a:p>
        </p:txBody>
      </p:sp>
    </p:spTree>
    <p:extLst>
      <p:ext uri="{BB962C8B-B14F-4D97-AF65-F5344CB8AC3E}">
        <p14:creationId xmlns:p14="http://schemas.microsoft.com/office/powerpoint/2010/main" val="28854517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915400" cy="6370975"/>
          </a:xfrm>
          <a:prstGeom prst="rect">
            <a:avLst/>
          </a:prstGeom>
        </p:spPr>
        <p:txBody>
          <a:bodyPr wrap="square">
            <a:spAutoFit/>
          </a:bodyPr>
          <a:lstStyle/>
          <a:p>
            <a:pPr lvl="0"/>
            <a:r>
              <a:rPr lang="en-US" sz="3600" b="1" u="sng" dirty="0">
                <a:solidFill>
                  <a:schemeClr val="accent6">
                    <a:lumMod val="50000"/>
                  </a:schemeClr>
                </a:solidFill>
              </a:rPr>
              <a:t>A few and Few</a:t>
            </a:r>
            <a:endParaRPr lang="en-US" sz="3600" b="1" dirty="0">
              <a:solidFill>
                <a:schemeClr val="accent6">
                  <a:lumMod val="50000"/>
                </a:schemeClr>
              </a:solidFill>
            </a:endParaRPr>
          </a:p>
          <a:p>
            <a:pPr marL="285750" indent="-285750">
              <a:buFont typeface="Wingdings" pitchFamily="2" charset="2"/>
              <a:buChar char="ü"/>
            </a:pPr>
            <a:r>
              <a:rPr lang="en-US" sz="2400" dirty="0"/>
              <a:t>Used before countable nouns. </a:t>
            </a:r>
          </a:p>
          <a:p>
            <a:pPr marL="285750" indent="-285750">
              <a:buFont typeface="Wingdings" pitchFamily="2" charset="2"/>
              <a:buChar char="ü"/>
            </a:pPr>
            <a:r>
              <a:rPr lang="en-US" sz="2400" dirty="0"/>
              <a:t>Use few to mean not sufficient/enough.</a:t>
            </a:r>
          </a:p>
          <a:p>
            <a:pPr marL="285750" indent="-285750">
              <a:buFont typeface="Wingdings" pitchFamily="2" charset="2"/>
              <a:buChar char="ü"/>
            </a:pPr>
            <a:r>
              <a:rPr lang="en-US" sz="2400" dirty="0"/>
              <a:t>Few is also negative. </a:t>
            </a:r>
          </a:p>
          <a:p>
            <a:pPr marL="285750" indent="-285750">
              <a:buFont typeface="Wingdings" pitchFamily="2" charset="2"/>
              <a:buChar char="ü"/>
            </a:pPr>
            <a:r>
              <a:rPr lang="en-US" sz="2400" dirty="0"/>
              <a:t>A few is used to mean at least some and is used to give a positive meaning </a:t>
            </a:r>
            <a:r>
              <a:rPr lang="en-US" sz="2400" dirty="0" err="1"/>
              <a:t>e.g</a:t>
            </a:r>
            <a:endParaRPr lang="en-US" sz="2400" dirty="0"/>
          </a:p>
          <a:p>
            <a:pPr lvl="0"/>
            <a:r>
              <a:rPr lang="en-US" sz="2400" dirty="0"/>
              <a:t>	1. A few people are honest and hardworking (some people).</a:t>
            </a:r>
          </a:p>
          <a:p>
            <a:pPr lvl="0"/>
            <a:r>
              <a:rPr lang="en-US" sz="2400" dirty="0"/>
              <a:t>	2. Few people are honest and hardworking (almost nobody).</a:t>
            </a:r>
          </a:p>
          <a:p>
            <a:r>
              <a:rPr lang="en-US" sz="2400" dirty="0"/>
              <a:t> </a:t>
            </a:r>
          </a:p>
          <a:p>
            <a:pPr lvl="0"/>
            <a:r>
              <a:rPr lang="en-US" sz="3600" b="1" u="sng" dirty="0">
                <a:solidFill>
                  <a:schemeClr val="accent6">
                    <a:lumMod val="50000"/>
                  </a:schemeClr>
                </a:solidFill>
              </a:rPr>
              <a:t>Much and Many.</a:t>
            </a:r>
            <a:endParaRPr lang="en-US" sz="3600" b="1" dirty="0">
              <a:solidFill>
                <a:schemeClr val="accent6">
                  <a:lumMod val="50000"/>
                </a:schemeClr>
              </a:solidFill>
            </a:endParaRPr>
          </a:p>
          <a:p>
            <a:pPr marL="285750" indent="-285750">
              <a:buFont typeface="Wingdings" pitchFamily="2" charset="2"/>
              <a:buChar char="ü"/>
            </a:pPr>
            <a:r>
              <a:rPr lang="en-US" sz="2400" dirty="0"/>
              <a:t>Much is used only before uncountable nouns and may depict positive or negative meaning.</a:t>
            </a:r>
          </a:p>
          <a:p>
            <a:pPr marL="285750" indent="-285750">
              <a:buFont typeface="Wingdings" pitchFamily="2" charset="2"/>
              <a:buChar char="ü"/>
            </a:pPr>
            <a:r>
              <a:rPr lang="en-US" sz="2400" dirty="0"/>
              <a:t>Many is used only before countable nouns similarly may show positive or negative </a:t>
            </a:r>
            <a:r>
              <a:rPr lang="en-US" sz="2400" dirty="0" err="1"/>
              <a:t>e.g</a:t>
            </a:r>
            <a:endParaRPr lang="en-US" sz="2400" dirty="0"/>
          </a:p>
          <a:p>
            <a:pPr lvl="0"/>
            <a:r>
              <a:rPr lang="en-US" sz="2400" dirty="0"/>
              <a:t>	1. There isn’t much time left.</a:t>
            </a:r>
          </a:p>
          <a:p>
            <a:pPr lvl="0"/>
            <a:r>
              <a:rPr lang="en-US" sz="2400" dirty="0"/>
              <a:t>	2. There are many unwanted people.</a:t>
            </a:r>
          </a:p>
        </p:txBody>
      </p:sp>
    </p:spTree>
    <p:extLst>
      <p:ext uri="{BB962C8B-B14F-4D97-AF65-F5344CB8AC3E}">
        <p14:creationId xmlns:p14="http://schemas.microsoft.com/office/powerpoint/2010/main" val="1985780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0"/>
            <a:ext cx="8915400" cy="6986528"/>
          </a:xfrm>
          <a:prstGeom prst="rect">
            <a:avLst/>
          </a:prstGeom>
        </p:spPr>
        <p:txBody>
          <a:bodyPr wrap="square">
            <a:spAutoFit/>
          </a:bodyPr>
          <a:lstStyle/>
          <a:p>
            <a:pPr lvl="0"/>
            <a:r>
              <a:rPr lang="en-US" sz="2800" dirty="0"/>
              <a:t>Later we learnt that indeed the stranger was our biological father.</a:t>
            </a:r>
          </a:p>
          <a:p>
            <a:pPr lvl="0"/>
            <a:r>
              <a:rPr lang="en-US" sz="2800" dirty="0"/>
              <a:t>Mixture of excitement and apprehension gripped us all with his discovery. </a:t>
            </a:r>
          </a:p>
          <a:p>
            <a:r>
              <a:rPr lang="en-US" sz="2800" dirty="0"/>
              <a:t> </a:t>
            </a:r>
          </a:p>
          <a:p>
            <a:r>
              <a:rPr lang="en-US" sz="2800" b="1" i="1" dirty="0" err="1"/>
              <a:t>Wanjiru</a:t>
            </a:r>
            <a:r>
              <a:rPr lang="en-US" sz="2800" b="1" i="1" dirty="0"/>
              <a:t> </a:t>
            </a:r>
            <a:r>
              <a:rPr lang="en-US" sz="2800" b="1" i="1" dirty="0" err="1"/>
              <a:t>Posleen</a:t>
            </a:r>
            <a:r>
              <a:rPr lang="en-US" sz="2800" b="1" i="1" dirty="0"/>
              <a:t> – 8A</a:t>
            </a:r>
            <a:endParaRPr lang="en-US" sz="2800" dirty="0"/>
          </a:p>
          <a:p>
            <a:r>
              <a:rPr lang="en-US" sz="2800" dirty="0"/>
              <a:t> </a:t>
            </a:r>
            <a:r>
              <a:rPr lang="en-US" sz="2800" b="1" u="sng" dirty="0"/>
              <a:t>Extract B:</a:t>
            </a:r>
            <a:endParaRPr lang="en-US" sz="2800" dirty="0"/>
          </a:p>
          <a:p>
            <a:pPr lvl="0"/>
            <a:r>
              <a:rPr lang="en-US" sz="2800" dirty="0"/>
              <a:t>Preparation for the D-day moves to top gear.</a:t>
            </a:r>
          </a:p>
          <a:p>
            <a:pPr lvl="0"/>
            <a:r>
              <a:rPr lang="en-US" sz="2800" dirty="0"/>
              <a:t>Chauffeur is late causing delay and anxiety.</a:t>
            </a:r>
          </a:p>
          <a:p>
            <a:pPr lvl="0"/>
            <a:r>
              <a:rPr lang="en-US" sz="2800" dirty="0"/>
              <a:t>Our journey commences with hope and extreme excitement. </a:t>
            </a:r>
          </a:p>
          <a:p>
            <a:pPr lvl="0"/>
            <a:r>
              <a:rPr lang="en-US" sz="2800" dirty="0"/>
              <a:t>From some distance, voices arrest our attention.</a:t>
            </a:r>
          </a:p>
          <a:p>
            <a:pPr lvl="0"/>
            <a:r>
              <a:rPr lang="en-US" sz="2800" dirty="0"/>
              <a:t>We arrive at our uncle’s compound and the venue is orderly arranged. </a:t>
            </a:r>
          </a:p>
          <a:p>
            <a:pPr lvl="0"/>
            <a:r>
              <a:rPr lang="en-US" sz="2800" dirty="0"/>
              <a:t>Relatives and friends of my cousin – </a:t>
            </a:r>
            <a:r>
              <a:rPr lang="en-US" sz="2800" dirty="0" err="1"/>
              <a:t>Orimodi</a:t>
            </a:r>
            <a:r>
              <a:rPr lang="en-US" sz="2800" dirty="0"/>
              <a:t> are all seated and anxious.</a:t>
            </a:r>
          </a:p>
        </p:txBody>
      </p:sp>
    </p:spTree>
    <p:extLst>
      <p:ext uri="{BB962C8B-B14F-4D97-AF65-F5344CB8AC3E}">
        <p14:creationId xmlns:p14="http://schemas.microsoft.com/office/powerpoint/2010/main" val="30946871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838200"/>
            <a:ext cx="8382000" cy="3970318"/>
          </a:xfrm>
          <a:prstGeom prst="rect">
            <a:avLst/>
          </a:prstGeom>
        </p:spPr>
        <p:txBody>
          <a:bodyPr wrap="square">
            <a:spAutoFit/>
          </a:bodyPr>
          <a:lstStyle/>
          <a:p>
            <a:pPr lvl="0"/>
            <a:r>
              <a:rPr lang="en-US" sz="3600" dirty="0"/>
              <a:t>The master of ceremonies calls everybody to order and goes through the </a:t>
            </a:r>
            <a:r>
              <a:rPr lang="en-US" sz="3600" dirty="0" err="1"/>
              <a:t>programme</a:t>
            </a:r>
            <a:r>
              <a:rPr lang="en-US" sz="3600" dirty="0"/>
              <a:t> of that day.</a:t>
            </a:r>
          </a:p>
          <a:p>
            <a:pPr lvl="0"/>
            <a:r>
              <a:rPr lang="en-US" sz="3600" dirty="0" err="1"/>
              <a:t>Orimodi</a:t>
            </a:r>
            <a:r>
              <a:rPr lang="en-US" sz="3600" dirty="0"/>
              <a:t> had won a scholarship to go to UK and this was definitely the best send off one could possibly imagine.</a:t>
            </a:r>
          </a:p>
          <a:p>
            <a:r>
              <a:rPr lang="en-US" sz="3600" dirty="0" err="1"/>
              <a:t>Orimodi</a:t>
            </a:r>
            <a:r>
              <a:rPr lang="en-US" sz="3600" dirty="0"/>
              <a:t> is invited to give a farewell speech</a:t>
            </a:r>
          </a:p>
        </p:txBody>
      </p:sp>
    </p:spTree>
    <p:extLst>
      <p:ext uri="{BB962C8B-B14F-4D97-AF65-F5344CB8AC3E}">
        <p14:creationId xmlns:p14="http://schemas.microsoft.com/office/powerpoint/2010/main" val="26057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81000"/>
            <a:ext cx="8458200" cy="6001643"/>
          </a:xfrm>
          <a:prstGeom prst="rect">
            <a:avLst/>
          </a:prstGeom>
        </p:spPr>
        <p:txBody>
          <a:bodyPr wrap="square">
            <a:spAutoFit/>
          </a:bodyPr>
          <a:lstStyle/>
          <a:p>
            <a:pPr lvl="0"/>
            <a:r>
              <a:rPr lang="en-US" sz="3200" dirty="0"/>
              <a:t>Suddenly still holding unto the </a:t>
            </a:r>
            <a:r>
              <a:rPr lang="en-US" sz="3200" dirty="0" err="1"/>
              <a:t>mic</a:t>
            </a:r>
            <a:r>
              <a:rPr lang="en-US" sz="3200" dirty="0"/>
              <a:t>, </a:t>
            </a:r>
            <a:r>
              <a:rPr lang="en-US" sz="3200" dirty="0" err="1"/>
              <a:t>Orimodi</a:t>
            </a:r>
            <a:r>
              <a:rPr lang="en-US" sz="3200" dirty="0"/>
              <a:t> collapses and all heart breaks lose.</a:t>
            </a:r>
          </a:p>
          <a:p>
            <a:pPr lvl="0"/>
            <a:r>
              <a:rPr lang="en-US" sz="3200" dirty="0"/>
              <a:t>Chauffeur is instructed to take him to hospital. </a:t>
            </a:r>
          </a:p>
          <a:p>
            <a:pPr lvl="0"/>
            <a:r>
              <a:rPr lang="en-US" sz="3200" dirty="0"/>
              <a:t>Upon arrival at the hospital, he is pronounced dead. </a:t>
            </a:r>
          </a:p>
          <a:p>
            <a:pPr lvl="0"/>
            <a:r>
              <a:rPr lang="en-US" sz="3200" dirty="0"/>
              <a:t>News reaches uncles compound breaking everyone’s heart. </a:t>
            </a:r>
          </a:p>
          <a:p>
            <a:pPr lvl="0"/>
            <a:r>
              <a:rPr lang="en-US" sz="3200" dirty="0"/>
              <a:t>What was meant to be a celebration of a better life for </a:t>
            </a:r>
            <a:r>
              <a:rPr lang="en-US" sz="3200" dirty="0" err="1"/>
              <a:t>Orimodi</a:t>
            </a:r>
            <a:r>
              <a:rPr lang="en-US" sz="3200" dirty="0"/>
              <a:t> turns into a somber celebration on his life and demise life for </a:t>
            </a:r>
            <a:r>
              <a:rPr lang="en-US" sz="3200" dirty="0" err="1"/>
              <a:t>Orimodi</a:t>
            </a:r>
            <a:r>
              <a:rPr lang="en-US" sz="3200" dirty="0"/>
              <a:t>.</a:t>
            </a:r>
          </a:p>
          <a:p>
            <a:r>
              <a:rPr lang="en-US" sz="3200" dirty="0"/>
              <a:t> </a:t>
            </a:r>
          </a:p>
          <a:p>
            <a:r>
              <a:rPr lang="en-US" sz="3200" b="1" i="1" dirty="0" err="1"/>
              <a:t>Eugabeth</a:t>
            </a:r>
            <a:r>
              <a:rPr lang="en-US" sz="3200" b="1" i="1" dirty="0"/>
              <a:t> </a:t>
            </a:r>
            <a:r>
              <a:rPr lang="en-US" sz="3200" b="1" i="1" dirty="0" err="1"/>
              <a:t>Mideva</a:t>
            </a:r>
            <a:r>
              <a:rPr lang="en-US" sz="3200" b="1" i="1" dirty="0"/>
              <a:t> – </a:t>
            </a:r>
            <a:endParaRPr lang="en-US" sz="3200" dirty="0"/>
          </a:p>
        </p:txBody>
      </p:sp>
    </p:spTree>
    <p:extLst>
      <p:ext uri="{BB962C8B-B14F-4D97-AF65-F5344CB8AC3E}">
        <p14:creationId xmlns:p14="http://schemas.microsoft.com/office/powerpoint/2010/main" val="34549871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
            <a:ext cx="8686800" cy="6863417"/>
          </a:xfrm>
          <a:prstGeom prst="rect">
            <a:avLst/>
          </a:prstGeom>
        </p:spPr>
        <p:txBody>
          <a:bodyPr wrap="square">
            <a:spAutoFit/>
          </a:bodyPr>
          <a:lstStyle/>
          <a:p>
            <a:r>
              <a:rPr lang="en-US" sz="3200" b="1" u="sng" dirty="0">
                <a:solidFill>
                  <a:schemeClr val="accent6">
                    <a:lumMod val="50000"/>
                  </a:schemeClr>
                </a:solidFill>
              </a:rPr>
              <a:t>Extract C:</a:t>
            </a:r>
            <a:endParaRPr lang="en-US" sz="3200" dirty="0">
              <a:solidFill>
                <a:schemeClr val="accent6">
                  <a:lumMod val="50000"/>
                </a:schemeClr>
              </a:solidFill>
            </a:endParaRPr>
          </a:p>
          <a:p>
            <a:pPr lvl="0"/>
            <a:r>
              <a:rPr lang="en-US" sz="2400" dirty="0"/>
              <a:t>End of the school term.</a:t>
            </a:r>
          </a:p>
          <a:p>
            <a:pPr lvl="0"/>
            <a:r>
              <a:rPr lang="en-US" sz="2400" dirty="0"/>
              <a:t>Prepared to leave for home clad to kill.</a:t>
            </a:r>
          </a:p>
          <a:p>
            <a:pPr lvl="0"/>
            <a:r>
              <a:rPr lang="en-US" sz="2400" dirty="0"/>
              <a:t>Grabbling my bag, I bid farewell to my pals hoping to meet in three weeks time and off to the bus stage.</a:t>
            </a:r>
          </a:p>
          <a:p>
            <a:pPr lvl="0"/>
            <a:r>
              <a:rPr lang="en-US" sz="2400" dirty="0"/>
              <a:t>As I approached the Prime Bank, something caught my attention – gunshots inside had made everyone to lie flat on their bellies.</a:t>
            </a:r>
          </a:p>
          <a:p>
            <a:pPr lvl="0"/>
            <a:r>
              <a:rPr lang="en-US" sz="2400" dirty="0"/>
              <a:t>I go down on the hot pavement aware that life is precious and I wouldn’t have liked to go to heaven now that chapattis and chicken was awaiting me at home.</a:t>
            </a:r>
          </a:p>
          <a:p>
            <a:pPr lvl="0"/>
            <a:r>
              <a:rPr lang="en-US" sz="2400" dirty="0"/>
              <a:t>Down there I took a journey down the memory lane and remembered how I had lost my father. This is what had happened.</a:t>
            </a:r>
          </a:p>
          <a:p>
            <a:pPr lvl="0"/>
            <a:r>
              <a:rPr lang="en-US" sz="2400" dirty="0"/>
              <a:t>Father a bank manager with the prudence bank had left for work Jolly excited and ever. That was the last encounter with him as new of his death broke our hearts. </a:t>
            </a:r>
          </a:p>
          <a:p>
            <a:pPr lvl="0"/>
            <a:r>
              <a:rPr lang="en-US" sz="2400" dirty="0"/>
              <a:t>Out of rage, I stood up bravely and dialed all and alerted the police.</a:t>
            </a:r>
          </a:p>
          <a:p>
            <a:pPr lvl="0"/>
            <a:r>
              <a:rPr lang="en-US" sz="2400" dirty="0"/>
              <a:t>Was satisfied when the police came right on time arrested the robbers. To me, justice had been done. </a:t>
            </a:r>
          </a:p>
        </p:txBody>
      </p:sp>
    </p:spTree>
    <p:extLst>
      <p:ext uri="{BB962C8B-B14F-4D97-AF65-F5344CB8AC3E}">
        <p14:creationId xmlns:p14="http://schemas.microsoft.com/office/powerpoint/2010/main" val="1366895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94536817"/>
              </p:ext>
            </p:extLst>
          </p:nvPr>
        </p:nvGraphicFramePr>
        <p:xfrm>
          <a:off x="1752601" y="518160"/>
          <a:ext cx="8229601" cy="6507480"/>
        </p:xfrm>
        <a:graphic>
          <a:graphicData uri="http://schemas.openxmlformats.org/drawingml/2006/table">
            <a:tbl>
              <a:tblPr firstRow="1" firstCol="1" bandRow="1">
                <a:tableStyleId>{5C22544A-7EE6-4342-B048-85BDC9FD1C3A}</a:tableStyleId>
              </a:tblPr>
              <a:tblGrid>
                <a:gridCol w="326408">
                  <a:extLst>
                    <a:ext uri="{9D8B030D-6E8A-4147-A177-3AD203B41FA5}">
                      <a16:colId xmlns:a16="http://schemas.microsoft.com/office/drawing/2014/main" val="20000"/>
                    </a:ext>
                  </a:extLst>
                </a:gridCol>
                <a:gridCol w="1045192">
                  <a:extLst>
                    <a:ext uri="{9D8B030D-6E8A-4147-A177-3AD203B41FA5}">
                      <a16:colId xmlns:a16="http://schemas.microsoft.com/office/drawing/2014/main" val="20001"/>
                    </a:ext>
                  </a:extLst>
                </a:gridCol>
                <a:gridCol w="1137187">
                  <a:extLst>
                    <a:ext uri="{9D8B030D-6E8A-4147-A177-3AD203B41FA5}">
                      <a16:colId xmlns:a16="http://schemas.microsoft.com/office/drawing/2014/main" val="20002"/>
                    </a:ext>
                  </a:extLst>
                </a:gridCol>
                <a:gridCol w="1086580">
                  <a:extLst>
                    <a:ext uri="{9D8B030D-6E8A-4147-A177-3AD203B41FA5}">
                      <a16:colId xmlns:a16="http://schemas.microsoft.com/office/drawing/2014/main" val="20003"/>
                    </a:ext>
                  </a:extLst>
                </a:gridCol>
                <a:gridCol w="1064350">
                  <a:extLst>
                    <a:ext uri="{9D8B030D-6E8A-4147-A177-3AD203B41FA5}">
                      <a16:colId xmlns:a16="http://schemas.microsoft.com/office/drawing/2014/main" val="20004"/>
                    </a:ext>
                  </a:extLst>
                </a:gridCol>
                <a:gridCol w="1173876">
                  <a:extLst>
                    <a:ext uri="{9D8B030D-6E8A-4147-A177-3AD203B41FA5}">
                      <a16:colId xmlns:a16="http://schemas.microsoft.com/office/drawing/2014/main" val="20005"/>
                    </a:ext>
                  </a:extLst>
                </a:gridCol>
                <a:gridCol w="1377203">
                  <a:extLst>
                    <a:ext uri="{9D8B030D-6E8A-4147-A177-3AD203B41FA5}">
                      <a16:colId xmlns:a16="http://schemas.microsoft.com/office/drawing/2014/main" val="20006"/>
                    </a:ext>
                  </a:extLst>
                </a:gridCol>
                <a:gridCol w="1018805">
                  <a:extLst>
                    <a:ext uri="{9D8B030D-6E8A-4147-A177-3AD203B41FA5}">
                      <a16:colId xmlns:a16="http://schemas.microsoft.com/office/drawing/2014/main" val="20007"/>
                    </a:ext>
                  </a:extLst>
                </a:gridCol>
              </a:tblGrid>
              <a:tr h="25781">
                <a:tc>
                  <a:txBody>
                    <a:bodyPr/>
                    <a:lstStyle/>
                    <a:p>
                      <a:pPr marL="0" marR="0">
                        <a:lnSpc>
                          <a:spcPct val="150000"/>
                        </a:lnSpc>
                        <a:spcBef>
                          <a:spcPts val="0"/>
                        </a:spcBef>
                        <a:spcAft>
                          <a:spcPts val="0"/>
                        </a:spcAft>
                      </a:pPr>
                      <a:r>
                        <a:rPr lang="en-US" sz="1100" dirty="0">
                          <a:effectLst/>
                        </a:rPr>
                        <a:t> </a:t>
                      </a:r>
                      <a:endParaRPr lang="en-US" sz="8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2006</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2007</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2008</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2009</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2010</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2011</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2012</a:t>
                      </a:r>
                      <a:endParaRPr lang="en-US" sz="1000" dirty="0">
                        <a:effectLst/>
                        <a:latin typeface="Calibri"/>
                        <a:ea typeface="Calibri"/>
                        <a:cs typeface="Times New Roman"/>
                      </a:endParaRPr>
                    </a:p>
                  </a:txBody>
                  <a:tcPr marL="58558" marR="58558" marT="0" marB="0"/>
                </a:tc>
                <a:extLst>
                  <a:ext uri="{0D108BD9-81ED-4DB2-BD59-A6C34878D82A}">
                    <a16:rowId xmlns:a16="http://schemas.microsoft.com/office/drawing/2014/main" val="10000"/>
                  </a:ext>
                </a:extLst>
              </a:tr>
              <a:tr h="273272">
                <a:tc>
                  <a:txBody>
                    <a:bodyPr/>
                    <a:lstStyle/>
                    <a:p>
                      <a:pPr marL="342900" marR="0" lvl="0" indent="-342900">
                        <a:lnSpc>
                          <a:spcPct val="150000"/>
                        </a:lnSpc>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Question tags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Vocabulary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Determiners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Verb/Tense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Adverbs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extLst>
                  <a:ext uri="{0D108BD9-81ED-4DB2-BD59-A6C34878D82A}">
                    <a16:rowId xmlns:a16="http://schemas.microsoft.com/office/drawing/2014/main" val="10001"/>
                  </a:ext>
                </a:extLst>
              </a:tr>
              <a:tr h="273272">
                <a:tc>
                  <a:txBody>
                    <a:bodyPr/>
                    <a:lstStyle/>
                    <a:p>
                      <a:pPr marL="342900" marR="0" lvl="0" indent="-342900">
                        <a:lnSpc>
                          <a:spcPct val="150000"/>
                        </a:lnSpc>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Determiners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Adjectives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Poss. Pronoun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Preposition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Verb/tense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Adjective </a:t>
                      </a:r>
                      <a:endParaRPr lang="en-US" sz="1000">
                        <a:effectLst/>
                        <a:latin typeface="Calibri"/>
                        <a:ea typeface="Calibri"/>
                        <a:cs typeface="Times New Roman"/>
                      </a:endParaRPr>
                    </a:p>
                  </a:txBody>
                  <a:tcPr marL="58558" marR="58558" marT="0" marB="0"/>
                </a:tc>
                <a:extLst>
                  <a:ext uri="{0D108BD9-81ED-4DB2-BD59-A6C34878D82A}">
                    <a16:rowId xmlns:a16="http://schemas.microsoft.com/office/drawing/2014/main" val="10002"/>
                  </a:ext>
                </a:extLst>
              </a:tr>
              <a:tr h="364362">
                <a:tc>
                  <a:txBody>
                    <a:bodyPr/>
                    <a:lstStyle/>
                    <a:p>
                      <a:pPr marL="342900" marR="0" lvl="0" indent="-342900">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Preposition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dirty="0">
                          <a:effectLst/>
                        </a:rPr>
                        <a:t>Phrasal Verbs </a:t>
                      </a:r>
                      <a:endParaRPr lang="en-US" sz="10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Determiners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Pronouns/conjunctions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Articles (Determiners)</a:t>
                      </a:r>
                      <a:endParaRPr lang="en-US" sz="1000">
                        <a:effectLst/>
                        <a:latin typeface="Calibri"/>
                        <a:ea typeface="Calibri"/>
                        <a:cs typeface="Times New Roman"/>
                      </a:endParaRPr>
                    </a:p>
                  </a:txBody>
                  <a:tcPr marL="58558" marR="58558" marT="0" marB="0"/>
                </a:tc>
                <a:extLst>
                  <a:ext uri="{0D108BD9-81ED-4DB2-BD59-A6C34878D82A}">
                    <a16:rowId xmlns:a16="http://schemas.microsoft.com/office/drawing/2014/main" val="10003"/>
                  </a:ext>
                </a:extLst>
              </a:tr>
              <a:tr h="364362">
                <a:tc>
                  <a:txBody>
                    <a:bodyPr/>
                    <a:lstStyle/>
                    <a:p>
                      <a:pPr marL="342900" marR="0" lvl="0" indent="-342900">
                        <a:lnSpc>
                          <a:spcPct val="150000"/>
                        </a:lnSpc>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Preposition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Adverbs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Determiners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Vocabulary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Adverb of manner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Adjectives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Adverbs of degree</a:t>
                      </a:r>
                      <a:endParaRPr lang="en-US" sz="1000">
                        <a:effectLst/>
                        <a:latin typeface="Calibri"/>
                        <a:ea typeface="Calibri"/>
                        <a:cs typeface="Times New Roman"/>
                      </a:endParaRPr>
                    </a:p>
                  </a:txBody>
                  <a:tcPr marL="58558" marR="58558" marT="0" marB="0"/>
                </a:tc>
                <a:extLst>
                  <a:ext uri="{0D108BD9-81ED-4DB2-BD59-A6C34878D82A}">
                    <a16:rowId xmlns:a16="http://schemas.microsoft.com/office/drawing/2014/main" val="10004"/>
                  </a:ext>
                </a:extLst>
              </a:tr>
              <a:tr h="273272">
                <a:tc>
                  <a:txBody>
                    <a:bodyPr/>
                    <a:lstStyle/>
                    <a:p>
                      <a:pPr marL="342900" marR="0" lvl="0" indent="-342900">
                        <a:lnSpc>
                          <a:spcPct val="150000"/>
                        </a:lnSpc>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Verb/tense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Tenses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Adverbs of time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Modal verbs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Prepositions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Conjunction </a:t>
                      </a:r>
                      <a:endParaRPr lang="en-US" sz="1000">
                        <a:effectLst/>
                        <a:latin typeface="Calibri"/>
                        <a:ea typeface="Calibri"/>
                        <a:cs typeface="Times New Roman"/>
                      </a:endParaRPr>
                    </a:p>
                  </a:txBody>
                  <a:tcPr marL="58558" marR="58558" marT="0" marB="0"/>
                </a:tc>
                <a:extLst>
                  <a:ext uri="{0D108BD9-81ED-4DB2-BD59-A6C34878D82A}">
                    <a16:rowId xmlns:a16="http://schemas.microsoft.com/office/drawing/2014/main" val="10005"/>
                  </a:ext>
                </a:extLst>
              </a:tr>
              <a:tr h="273272">
                <a:tc>
                  <a:txBody>
                    <a:bodyPr/>
                    <a:lstStyle/>
                    <a:p>
                      <a:pPr marL="342900" marR="0" lvl="0" indent="-342900">
                        <a:lnSpc>
                          <a:spcPct val="150000"/>
                        </a:lnSpc>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Conjunctions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Vocabulary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Vocabulary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Determiners </a:t>
                      </a:r>
                      <a:endParaRPr lang="en-US" sz="1000">
                        <a:effectLst/>
                        <a:latin typeface="Calibri"/>
                        <a:ea typeface="Calibri"/>
                        <a:cs typeface="Times New Roman"/>
                      </a:endParaRPr>
                    </a:p>
                  </a:txBody>
                  <a:tcPr marL="58558" marR="58558" marT="0" marB="0"/>
                </a:tc>
                <a:extLst>
                  <a:ext uri="{0D108BD9-81ED-4DB2-BD59-A6C34878D82A}">
                    <a16:rowId xmlns:a16="http://schemas.microsoft.com/office/drawing/2014/main" val="10006"/>
                  </a:ext>
                </a:extLst>
              </a:tr>
              <a:tr h="273272">
                <a:tc>
                  <a:txBody>
                    <a:bodyPr/>
                    <a:lstStyle/>
                    <a:p>
                      <a:pPr marL="342900" marR="0" lvl="0" indent="-342900">
                        <a:lnSpc>
                          <a:spcPct val="150000"/>
                        </a:lnSpc>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Adjectives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Determiners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Adverb of time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Adjective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Adjective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Adverb of time </a:t>
                      </a:r>
                      <a:endParaRPr lang="en-US" sz="1000">
                        <a:effectLst/>
                        <a:latin typeface="Calibri"/>
                        <a:ea typeface="Calibri"/>
                        <a:cs typeface="Times New Roman"/>
                      </a:endParaRPr>
                    </a:p>
                  </a:txBody>
                  <a:tcPr marL="58558" marR="58558" marT="0" marB="0"/>
                </a:tc>
                <a:extLst>
                  <a:ext uri="{0D108BD9-81ED-4DB2-BD59-A6C34878D82A}">
                    <a16:rowId xmlns:a16="http://schemas.microsoft.com/office/drawing/2014/main" val="10007"/>
                  </a:ext>
                </a:extLst>
              </a:tr>
              <a:tr h="273272">
                <a:tc>
                  <a:txBody>
                    <a:bodyPr/>
                    <a:lstStyle/>
                    <a:p>
                      <a:pPr marL="342900" marR="0" lvl="0" indent="-342900">
                        <a:lnSpc>
                          <a:spcPct val="150000"/>
                        </a:lnSpc>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Adverb of time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Preposition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Conjunctions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Adjective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Determiners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Vocabulary </a:t>
                      </a:r>
                      <a:endParaRPr lang="en-US" sz="1000" dirty="0">
                        <a:effectLst/>
                        <a:latin typeface="Calibri"/>
                        <a:ea typeface="Calibri"/>
                        <a:cs typeface="Times New Roman"/>
                      </a:endParaRPr>
                    </a:p>
                  </a:txBody>
                  <a:tcPr marL="58558" marR="58558" marT="0" marB="0"/>
                </a:tc>
                <a:extLst>
                  <a:ext uri="{0D108BD9-81ED-4DB2-BD59-A6C34878D82A}">
                    <a16:rowId xmlns:a16="http://schemas.microsoft.com/office/drawing/2014/main" val="10008"/>
                  </a:ext>
                </a:extLst>
              </a:tr>
              <a:tr h="273272">
                <a:tc>
                  <a:txBody>
                    <a:bodyPr/>
                    <a:lstStyle/>
                    <a:p>
                      <a:pPr marL="342900" marR="0" lvl="0" indent="-342900">
                        <a:lnSpc>
                          <a:spcPct val="150000"/>
                        </a:lnSpc>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Adjectives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Prepositions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a:effectLst/>
                        </a:rPr>
                        <a:t>Verb/tense</a:t>
                      </a:r>
                      <a:endParaRPr lang="en-US" sz="10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Adverb of time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Phrasal verbs </a:t>
                      </a:r>
                      <a:endParaRPr lang="en-US" sz="10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400" dirty="0">
                          <a:effectLst/>
                        </a:rPr>
                        <a:t>Conjunction </a:t>
                      </a:r>
                      <a:endParaRPr lang="en-US" sz="1000" dirty="0">
                        <a:effectLst/>
                        <a:latin typeface="Calibri"/>
                        <a:ea typeface="Calibri"/>
                        <a:cs typeface="Times New Roman"/>
                      </a:endParaRPr>
                    </a:p>
                  </a:txBody>
                  <a:tcPr marL="58558" marR="58558" marT="0" marB="0"/>
                </a:tc>
                <a:extLst>
                  <a:ext uri="{0D108BD9-81ED-4DB2-BD59-A6C34878D82A}">
                    <a16:rowId xmlns:a16="http://schemas.microsoft.com/office/drawing/2014/main" val="10009"/>
                  </a:ext>
                </a:extLst>
              </a:tr>
              <a:tr h="364362">
                <a:tc>
                  <a:txBody>
                    <a:bodyPr/>
                    <a:lstStyle/>
                    <a:p>
                      <a:pPr marL="342900" marR="0" lvl="0" indent="-342900">
                        <a:spcBef>
                          <a:spcPts val="0"/>
                        </a:spcBef>
                        <a:spcAft>
                          <a:spcPts val="0"/>
                        </a:spcAft>
                        <a:buFont typeface="+mj-lt"/>
                        <a:buAutoNum type="arabicPeriod"/>
                      </a:pPr>
                      <a:r>
                        <a:rPr lang="en-US" sz="1100">
                          <a:effectLst/>
                        </a:rPr>
                        <a:t> </a:t>
                      </a:r>
                      <a:endParaRPr lang="en-US" sz="8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Adverbs of degree</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Conjunctions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Vocabulary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Article/adjective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Conjunction </a:t>
                      </a:r>
                      <a:endParaRPr lang="en-US" sz="10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dirty="0">
                          <a:effectLst/>
                        </a:rPr>
                        <a:t>Vocabulary </a:t>
                      </a:r>
                      <a:endParaRPr lang="en-US" sz="10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dirty="0">
                          <a:effectLst/>
                        </a:rPr>
                        <a:t>Contrast conjunction </a:t>
                      </a:r>
                      <a:endParaRPr lang="en-US" sz="1000" dirty="0">
                        <a:effectLst/>
                        <a:latin typeface="Calibri"/>
                        <a:ea typeface="Calibri"/>
                        <a:cs typeface="Times New Roman"/>
                      </a:endParaRPr>
                    </a:p>
                  </a:txBody>
                  <a:tcPr marL="58558" marR="58558" marT="0" marB="0"/>
                </a:tc>
                <a:extLst>
                  <a:ext uri="{0D108BD9-81ED-4DB2-BD59-A6C34878D82A}">
                    <a16:rowId xmlns:a16="http://schemas.microsoft.com/office/drawing/2014/main" val="10010"/>
                  </a:ext>
                </a:extLst>
              </a:tr>
            </a:tbl>
          </a:graphicData>
        </a:graphic>
      </p:graphicFrame>
      <p:sp>
        <p:nvSpPr>
          <p:cNvPr id="3" name="Rectangle 1"/>
          <p:cNvSpPr>
            <a:spLocks noChangeArrowheads="1"/>
          </p:cNvSpPr>
          <p:nvPr/>
        </p:nvSpPr>
        <p:spPr bwMode="auto">
          <a:xfrm>
            <a:off x="1947081" y="0"/>
            <a:ext cx="86447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800" b="1" dirty="0">
                <a:latin typeface="+mj-lt"/>
                <a:ea typeface="Calibri" pitchFamily="34" charset="0"/>
                <a:cs typeface="Arial" pitchFamily="34" charset="0"/>
              </a:rPr>
              <a:t>	</a:t>
            </a:r>
            <a:r>
              <a:rPr lang="en-US" sz="2800" b="1" u="sng" dirty="0" smtClean="0">
                <a:solidFill>
                  <a:schemeClr val="accent6">
                    <a:lumMod val="50000"/>
                  </a:schemeClr>
                </a:solidFill>
                <a:latin typeface="+mj-lt"/>
                <a:ea typeface="Calibri" pitchFamily="34" charset="0"/>
                <a:cs typeface="Arial" pitchFamily="34" charset="0"/>
              </a:rPr>
              <a:t>BROKEN </a:t>
            </a:r>
            <a:r>
              <a:rPr lang="en-US" sz="2800" b="1" u="sng" dirty="0">
                <a:solidFill>
                  <a:schemeClr val="accent6">
                    <a:lumMod val="50000"/>
                  </a:schemeClr>
                </a:solidFill>
                <a:latin typeface="+mj-lt"/>
                <a:ea typeface="Calibri" pitchFamily="34" charset="0"/>
                <a:cs typeface="Arial" pitchFamily="34" charset="0"/>
              </a:rPr>
              <a:t>PASSAGE (CLOZE) </a:t>
            </a:r>
            <a:endParaRPr lang="en-US" sz="3200" b="1" dirty="0">
              <a:solidFill>
                <a:schemeClr val="accent6">
                  <a:lumMod val="50000"/>
                </a:schemeClr>
              </a:solidFill>
              <a:latin typeface="+mj-lt"/>
              <a:cs typeface="Arial" pitchFamily="34" charset="0"/>
            </a:endParaRPr>
          </a:p>
        </p:txBody>
      </p:sp>
    </p:spTree>
    <p:extLst>
      <p:ext uri="{BB962C8B-B14F-4D97-AF65-F5344CB8AC3E}">
        <p14:creationId xmlns:p14="http://schemas.microsoft.com/office/powerpoint/2010/main" val="26026459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40505663"/>
              </p:ext>
            </p:extLst>
          </p:nvPr>
        </p:nvGraphicFramePr>
        <p:xfrm>
          <a:off x="1600201" y="457200"/>
          <a:ext cx="8839201" cy="5791200"/>
        </p:xfrm>
        <a:graphic>
          <a:graphicData uri="http://schemas.openxmlformats.org/drawingml/2006/table">
            <a:tbl>
              <a:tblPr firstRow="1" firstCol="1" bandRow="1">
                <a:tableStyleId>{5C22544A-7EE6-4342-B048-85BDC9FD1C3A}</a:tableStyleId>
              </a:tblPr>
              <a:tblGrid>
                <a:gridCol w="350586">
                  <a:extLst>
                    <a:ext uri="{9D8B030D-6E8A-4147-A177-3AD203B41FA5}">
                      <a16:colId xmlns:a16="http://schemas.microsoft.com/office/drawing/2014/main" val="20000"/>
                    </a:ext>
                  </a:extLst>
                </a:gridCol>
                <a:gridCol w="1218899">
                  <a:extLst>
                    <a:ext uri="{9D8B030D-6E8A-4147-A177-3AD203B41FA5}">
                      <a16:colId xmlns:a16="http://schemas.microsoft.com/office/drawing/2014/main" val="20001"/>
                    </a:ext>
                  </a:extLst>
                </a:gridCol>
                <a:gridCol w="1125138">
                  <a:extLst>
                    <a:ext uri="{9D8B030D-6E8A-4147-A177-3AD203B41FA5}">
                      <a16:colId xmlns:a16="http://schemas.microsoft.com/office/drawing/2014/main" val="20002"/>
                    </a:ext>
                  </a:extLst>
                </a:gridCol>
                <a:gridCol w="1167067">
                  <a:extLst>
                    <a:ext uri="{9D8B030D-6E8A-4147-A177-3AD203B41FA5}">
                      <a16:colId xmlns:a16="http://schemas.microsoft.com/office/drawing/2014/main" val="20003"/>
                    </a:ext>
                  </a:extLst>
                </a:gridCol>
                <a:gridCol w="1143191">
                  <a:extLst>
                    <a:ext uri="{9D8B030D-6E8A-4147-A177-3AD203B41FA5}">
                      <a16:colId xmlns:a16="http://schemas.microsoft.com/office/drawing/2014/main" val="20004"/>
                    </a:ext>
                  </a:extLst>
                </a:gridCol>
                <a:gridCol w="1260830">
                  <a:extLst>
                    <a:ext uri="{9D8B030D-6E8A-4147-A177-3AD203B41FA5}">
                      <a16:colId xmlns:a16="http://schemas.microsoft.com/office/drawing/2014/main" val="20005"/>
                    </a:ext>
                  </a:extLst>
                </a:gridCol>
                <a:gridCol w="1479218">
                  <a:extLst>
                    <a:ext uri="{9D8B030D-6E8A-4147-A177-3AD203B41FA5}">
                      <a16:colId xmlns:a16="http://schemas.microsoft.com/office/drawing/2014/main" val="20006"/>
                    </a:ext>
                  </a:extLst>
                </a:gridCol>
                <a:gridCol w="1094272">
                  <a:extLst>
                    <a:ext uri="{9D8B030D-6E8A-4147-A177-3AD203B41FA5}">
                      <a16:colId xmlns:a16="http://schemas.microsoft.com/office/drawing/2014/main" val="20007"/>
                    </a:ext>
                  </a:extLst>
                </a:gridCol>
              </a:tblGrid>
              <a:tr h="1158240">
                <a:tc>
                  <a:txBody>
                    <a:bodyPr/>
                    <a:lstStyle/>
                    <a:p>
                      <a:pPr marL="342900" marR="0" lvl="0" indent="-342900">
                        <a:lnSpc>
                          <a:spcPct val="150000"/>
                        </a:lnSpc>
                        <a:spcBef>
                          <a:spcPts val="0"/>
                        </a:spcBef>
                        <a:spcAft>
                          <a:spcPts val="0"/>
                        </a:spcAft>
                        <a:buFont typeface="+mj-lt"/>
                        <a:buAutoNum type="arabicPeriod"/>
                      </a:pPr>
                      <a:r>
                        <a:rPr lang="en-US" sz="1050" dirty="0">
                          <a:effectLst/>
                        </a:rPr>
                        <a:t> </a:t>
                      </a:r>
                      <a:endParaRPr lang="en-US" sz="70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Modal verbs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Preposition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Action verb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Conjunction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Modal verbs </a:t>
                      </a:r>
                      <a:endParaRPr lang="en-US" sz="1050">
                        <a:effectLst/>
                        <a:latin typeface="Calibri"/>
                        <a:ea typeface="Calibri"/>
                        <a:cs typeface="Times New Roman"/>
                      </a:endParaRPr>
                    </a:p>
                  </a:txBody>
                  <a:tcPr marL="58558" marR="58558" marT="0" marB="0"/>
                </a:tc>
                <a:extLst>
                  <a:ext uri="{0D108BD9-81ED-4DB2-BD59-A6C34878D82A}">
                    <a16:rowId xmlns:a16="http://schemas.microsoft.com/office/drawing/2014/main" val="10000"/>
                  </a:ext>
                </a:extLst>
              </a:tr>
              <a:tr h="1158240">
                <a:tc>
                  <a:txBody>
                    <a:bodyPr/>
                    <a:lstStyle/>
                    <a:p>
                      <a:pPr marL="342900" marR="0" lvl="0" indent="-342900">
                        <a:lnSpc>
                          <a:spcPct val="150000"/>
                        </a:lnSpc>
                        <a:spcBef>
                          <a:spcPts val="0"/>
                        </a:spcBef>
                        <a:spcAft>
                          <a:spcPts val="0"/>
                        </a:spcAft>
                        <a:buFont typeface="+mj-lt"/>
                        <a:buAutoNum type="arabicPeriod"/>
                      </a:pPr>
                      <a:r>
                        <a:rPr lang="en-US" sz="1050">
                          <a:effectLst/>
                        </a:rPr>
                        <a:t> </a:t>
                      </a:r>
                      <a:endParaRPr lang="en-US" sz="7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Conjunctions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Vocabulary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Adverb of manner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extLst>
                  <a:ext uri="{0D108BD9-81ED-4DB2-BD59-A6C34878D82A}">
                    <a16:rowId xmlns:a16="http://schemas.microsoft.com/office/drawing/2014/main" val="10001"/>
                  </a:ext>
                </a:extLst>
              </a:tr>
              <a:tr h="1158240">
                <a:tc>
                  <a:txBody>
                    <a:bodyPr/>
                    <a:lstStyle/>
                    <a:p>
                      <a:pPr marL="342900" marR="0" lvl="0" indent="-342900">
                        <a:lnSpc>
                          <a:spcPct val="150000"/>
                        </a:lnSpc>
                        <a:spcBef>
                          <a:spcPts val="0"/>
                        </a:spcBef>
                        <a:spcAft>
                          <a:spcPts val="0"/>
                        </a:spcAft>
                        <a:buFont typeface="+mj-lt"/>
                        <a:buAutoNum type="arabicPeriod"/>
                      </a:pPr>
                      <a:r>
                        <a:rPr lang="en-US" sz="1050">
                          <a:effectLst/>
                        </a:rPr>
                        <a:t> </a:t>
                      </a:r>
                      <a:endParaRPr lang="en-US" sz="7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Vocabulary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Conjunction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Modal verbs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Determiners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Modal verbs</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extLst>
                  <a:ext uri="{0D108BD9-81ED-4DB2-BD59-A6C34878D82A}">
                    <a16:rowId xmlns:a16="http://schemas.microsoft.com/office/drawing/2014/main" val="10002"/>
                  </a:ext>
                </a:extLst>
              </a:tr>
              <a:tr h="1158240">
                <a:tc>
                  <a:txBody>
                    <a:bodyPr/>
                    <a:lstStyle/>
                    <a:p>
                      <a:pPr marL="342900" marR="0" lvl="0" indent="-342900">
                        <a:lnSpc>
                          <a:spcPct val="150000"/>
                        </a:lnSpc>
                        <a:spcBef>
                          <a:spcPts val="0"/>
                        </a:spcBef>
                        <a:spcAft>
                          <a:spcPts val="0"/>
                        </a:spcAft>
                        <a:buFont typeface="+mj-lt"/>
                        <a:buAutoNum type="arabicPeriod"/>
                      </a:pPr>
                      <a:r>
                        <a:rPr lang="en-US" sz="1050">
                          <a:effectLst/>
                        </a:rPr>
                        <a:t> </a:t>
                      </a:r>
                      <a:endParaRPr lang="en-US" sz="7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Conjunction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Determiners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Verb/tense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Action verbs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Adverb of frequency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Preposition </a:t>
                      </a:r>
                      <a:endParaRPr lang="en-US" sz="1050">
                        <a:effectLst/>
                        <a:latin typeface="Calibri"/>
                        <a:ea typeface="Calibri"/>
                        <a:cs typeface="Times New Roman"/>
                      </a:endParaRPr>
                    </a:p>
                  </a:txBody>
                  <a:tcPr marL="58558" marR="58558" marT="0" marB="0"/>
                </a:tc>
                <a:extLst>
                  <a:ext uri="{0D108BD9-81ED-4DB2-BD59-A6C34878D82A}">
                    <a16:rowId xmlns:a16="http://schemas.microsoft.com/office/drawing/2014/main" val="10003"/>
                  </a:ext>
                </a:extLst>
              </a:tr>
              <a:tr h="1158240">
                <a:tc>
                  <a:txBody>
                    <a:bodyPr/>
                    <a:lstStyle/>
                    <a:p>
                      <a:pPr marL="342900" marR="0" lvl="0" indent="-342900">
                        <a:lnSpc>
                          <a:spcPct val="150000"/>
                        </a:lnSpc>
                        <a:spcBef>
                          <a:spcPts val="0"/>
                        </a:spcBef>
                        <a:spcAft>
                          <a:spcPts val="0"/>
                        </a:spcAft>
                        <a:buFont typeface="+mj-lt"/>
                        <a:buAutoNum type="arabicPeriod"/>
                      </a:pPr>
                      <a:r>
                        <a:rPr lang="en-US" sz="1050">
                          <a:effectLst/>
                        </a:rPr>
                        <a:t> </a:t>
                      </a:r>
                      <a:endParaRPr lang="en-US" sz="70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Preposition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Vocabulary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a:effectLst/>
                        </a:rPr>
                        <a:t>Preposition </a:t>
                      </a:r>
                      <a:endParaRPr lang="en-US" sz="105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Adverb of time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Vocabulary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Preposition </a:t>
                      </a:r>
                      <a:endParaRPr lang="en-US" sz="1050" dirty="0">
                        <a:effectLst/>
                        <a:latin typeface="Calibri"/>
                        <a:ea typeface="Calibri"/>
                        <a:cs typeface="Times New Roman"/>
                      </a:endParaRPr>
                    </a:p>
                  </a:txBody>
                  <a:tcPr marL="58558" marR="58558" marT="0" marB="0"/>
                </a:tc>
                <a:tc>
                  <a:txBody>
                    <a:bodyPr/>
                    <a:lstStyle/>
                    <a:p>
                      <a:pPr marL="0" marR="0">
                        <a:lnSpc>
                          <a:spcPct val="150000"/>
                        </a:lnSpc>
                        <a:spcBef>
                          <a:spcPts val="0"/>
                        </a:spcBef>
                        <a:spcAft>
                          <a:spcPts val="0"/>
                        </a:spcAft>
                      </a:pPr>
                      <a:r>
                        <a:rPr lang="en-US" sz="1600" dirty="0">
                          <a:effectLst/>
                        </a:rPr>
                        <a:t>Vocabulary </a:t>
                      </a:r>
                      <a:endParaRPr lang="en-US" sz="1050" dirty="0">
                        <a:effectLst/>
                        <a:latin typeface="Calibri"/>
                        <a:ea typeface="Calibri"/>
                        <a:cs typeface="Times New Roman"/>
                      </a:endParaRPr>
                    </a:p>
                  </a:txBody>
                  <a:tcPr marL="58558" marR="58558" marT="0" marB="0"/>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1981201" y="32205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Tree>
    <p:extLst>
      <p:ext uri="{BB962C8B-B14F-4D97-AF65-F5344CB8AC3E}">
        <p14:creationId xmlns:p14="http://schemas.microsoft.com/office/powerpoint/2010/main" val="35748143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76602711"/>
              </p:ext>
            </p:extLst>
          </p:nvPr>
        </p:nvGraphicFramePr>
        <p:xfrm>
          <a:off x="1752600" y="152400"/>
          <a:ext cx="8686802" cy="6187440"/>
        </p:xfrm>
        <a:graphic>
          <a:graphicData uri="http://schemas.openxmlformats.org/drawingml/2006/table">
            <a:tbl>
              <a:tblPr firstRow="1" firstCol="1" bandRow="1">
                <a:tableStyleId>{5C22544A-7EE6-4342-B048-85BDC9FD1C3A}</a:tableStyleId>
              </a:tblPr>
              <a:tblGrid>
                <a:gridCol w="628417">
                  <a:extLst>
                    <a:ext uri="{9D8B030D-6E8A-4147-A177-3AD203B41FA5}">
                      <a16:colId xmlns:a16="http://schemas.microsoft.com/office/drawing/2014/main" val="20000"/>
                    </a:ext>
                  </a:extLst>
                </a:gridCol>
                <a:gridCol w="1493777">
                  <a:extLst>
                    <a:ext uri="{9D8B030D-6E8A-4147-A177-3AD203B41FA5}">
                      <a16:colId xmlns:a16="http://schemas.microsoft.com/office/drawing/2014/main" val="20001"/>
                    </a:ext>
                  </a:extLst>
                </a:gridCol>
                <a:gridCol w="1134927">
                  <a:extLst>
                    <a:ext uri="{9D8B030D-6E8A-4147-A177-3AD203B41FA5}">
                      <a16:colId xmlns:a16="http://schemas.microsoft.com/office/drawing/2014/main" val="20002"/>
                    </a:ext>
                  </a:extLst>
                </a:gridCol>
                <a:gridCol w="1085707">
                  <a:extLst>
                    <a:ext uri="{9D8B030D-6E8A-4147-A177-3AD203B41FA5}">
                      <a16:colId xmlns:a16="http://schemas.microsoft.com/office/drawing/2014/main" val="20003"/>
                    </a:ext>
                  </a:extLst>
                </a:gridCol>
                <a:gridCol w="1085707">
                  <a:extLst>
                    <a:ext uri="{9D8B030D-6E8A-4147-A177-3AD203B41FA5}">
                      <a16:colId xmlns:a16="http://schemas.microsoft.com/office/drawing/2014/main" val="20004"/>
                    </a:ext>
                  </a:extLst>
                </a:gridCol>
                <a:gridCol w="1085707">
                  <a:extLst>
                    <a:ext uri="{9D8B030D-6E8A-4147-A177-3AD203B41FA5}">
                      <a16:colId xmlns:a16="http://schemas.microsoft.com/office/drawing/2014/main" val="20005"/>
                    </a:ext>
                  </a:extLst>
                </a:gridCol>
                <a:gridCol w="1086280">
                  <a:extLst>
                    <a:ext uri="{9D8B030D-6E8A-4147-A177-3AD203B41FA5}">
                      <a16:colId xmlns:a16="http://schemas.microsoft.com/office/drawing/2014/main" val="20006"/>
                    </a:ext>
                  </a:extLst>
                </a:gridCol>
                <a:gridCol w="1086280">
                  <a:extLst>
                    <a:ext uri="{9D8B030D-6E8A-4147-A177-3AD203B41FA5}">
                      <a16:colId xmlns:a16="http://schemas.microsoft.com/office/drawing/2014/main" val="20007"/>
                    </a:ext>
                  </a:extLst>
                </a:gridCol>
              </a:tblGrid>
              <a:tr h="156155">
                <a:tc>
                  <a:txBody>
                    <a:bodyPr/>
                    <a:lstStyle/>
                    <a:p>
                      <a:pPr marL="0" marR="0">
                        <a:spcBef>
                          <a:spcPts val="0"/>
                        </a:spcBef>
                        <a:spcAft>
                          <a:spcPts val="0"/>
                        </a:spcAft>
                      </a:pPr>
                      <a:r>
                        <a:rPr lang="en-US" sz="1200" dirty="0">
                          <a:effectLst/>
                        </a:rPr>
                        <a:t> </a:t>
                      </a:r>
                      <a:endParaRPr lang="en-US" sz="11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dirty="0">
                          <a:effectLst/>
                        </a:rPr>
                        <a:t>2006</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2007</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dirty="0">
                          <a:effectLst/>
                        </a:rPr>
                        <a:t>2008</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2009</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2010</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2011</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a:effectLst/>
                        </a:rPr>
                        <a:t>2012</a:t>
                      </a:r>
                      <a:endParaRPr lang="en-US" sz="1200">
                        <a:effectLst/>
                        <a:latin typeface="Calibri"/>
                        <a:ea typeface="Calibri"/>
                        <a:cs typeface="Times New Roman"/>
                      </a:endParaRPr>
                    </a:p>
                  </a:txBody>
                  <a:tcPr marL="58558" marR="58558" marT="0" marB="0"/>
                </a:tc>
                <a:extLst>
                  <a:ext uri="{0D108BD9-81ED-4DB2-BD59-A6C34878D82A}">
                    <a16:rowId xmlns:a16="http://schemas.microsoft.com/office/drawing/2014/main" val="10000"/>
                  </a:ext>
                </a:extLst>
              </a:tr>
              <a:tr h="1093087">
                <a:tc>
                  <a:txBody>
                    <a:bodyPr/>
                    <a:lstStyle/>
                    <a:p>
                      <a:pPr marL="0" marR="0">
                        <a:spcBef>
                          <a:spcPts val="0"/>
                        </a:spcBef>
                        <a:spcAft>
                          <a:spcPts val="0"/>
                        </a:spcAft>
                      </a:pPr>
                      <a:r>
                        <a:rPr lang="en-US" sz="1200">
                          <a:effectLst/>
                        </a:rPr>
                        <a:t>16 – 18 </a:t>
                      </a:r>
                      <a:endParaRPr lang="en-US" sz="11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dirty="0">
                          <a:effectLst/>
                        </a:rPr>
                        <a:t>Sentence Completion </a:t>
                      </a:r>
                      <a:endParaRPr lang="en-US" sz="1200" dirty="0">
                        <a:effectLst/>
                      </a:endParaRPr>
                    </a:p>
                    <a:p>
                      <a:pPr marL="228600" marR="0" indent="-228600">
                        <a:spcBef>
                          <a:spcPts val="0"/>
                        </a:spcBef>
                        <a:spcAft>
                          <a:spcPts val="0"/>
                        </a:spcAft>
                      </a:pPr>
                      <a:r>
                        <a:rPr lang="en-US" sz="1400" dirty="0">
                          <a:effectLst/>
                        </a:rPr>
                        <a:t>Conjunctions </a:t>
                      </a:r>
                      <a:endParaRPr lang="en-US" sz="1200" dirty="0">
                        <a:effectLst/>
                      </a:endParaRPr>
                    </a:p>
                    <a:p>
                      <a:pPr marL="228600" marR="0" indent="-228600">
                        <a:spcBef>
                          <a:spcPts val="0"/>
                        </a:spcBef>
                        <a:spcAft>
                          <a:spcPts val="0"/>
                        </a:spcAft>
                      </a:pPr>
                      <a:r>
                        <a:rPr lang="en-US" sz="1400" dirty="0">
                          <a:effectLst/>
                        </a:rPr>
                        <a:t>Modal verbs </a:t>
                      </a:r>
                      <a:endParaRPr lang="en-US" sz="1200" dirty="0">
                        <a:effectLst/>
                      </a:endParaRPr>
                    </a:p>
                    <a:p>
                      <a:pPr marL="228600" marR="0" indent="-228600">
                        <a:spcBef>
                          <a:spcPts val="0"/>
                        </a:spcBef>
                        <a:spcAft>
                          <a:spcPts val="0"/>
                        </a:spcAft>
                      </a:pPr>
                      <a:r>
                        <a:rPr lang="en-US" sz="1400" dirty="0">
                          <a:effectLst/>
                        </a:rPr>
                        <a:t>Vocabulary </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dirty="0">
                          <a:effectLst/>
                        </a:rPr>
                        <a:t>Puzzle</a:t>
                      </a:r>
                      <a:r>
                        <a:rPr lang="en-US" sz="1400" dirty="0">
                          <a:effectLst/>
                        </a:rPr>
                        <a:t> </a:t>
                      </a:r>
                      <a:endParaRPr lang="en-US" sz="1200" dirty="0">
                        <a:effectLst/>
                      </a:endParaRPr>
                    </a:p>
                    <a:p>
                      <a:pPr marL="228600" marR="0" indent="-228600">
                        <a:spcBef>
                          <a:spcPts val="0"/>
                        </a:spcBef>
                        <a:spcAft>
                          <a:spcPts val="0"/>
                        </a:spcAft>
                      </a:pPr>
                      <a:r>
                        <a:rPr lang="en-US" sz="1400" dirty="0">
                          <a:effectLst/>
                        </a:rPr>
                        <a:t>Sentence arrangement </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Sentence completion </a:t>
                      </a:r>
                      <a:endParaRPr lang="en-US" sz="1200">
                        <a:effectLst/>
                      </a:endParaRPr>
                    </a:p>
                    <a:p>
                      <a:pPr marL="228600" marR="0" indent="-228600">
                        <a:spcBef>
                          <a:spcPts val="0"/>
                        </a:spcBef>
                        <a:spcAft>
                          <a:spcPts val="0"/>
                        </a:spcAft>
                      </a:pPr>
                      <a:r>
                        <a:rPr lang="en-US" sz="1400">
                          <a:effectLst/>
                        </a:rPr>
                        <a:t>Co-relatives </a:t>
                      </a:r>
                      <a:endParaRPr lang="en-US" sz="1200">
                        <a:effectLst/>
                      </a:endParaRPr>
                    </a:p>
                    <a:p>
                      <a:pPr marL="228600" marR="0" indent="-228600">
                        <a:spcBef>
                          <a:spcPts val="0"/>
                        </a:spcBef>
                        <a:spcAft>
                          <a:spcPts val="0"/>
                        </a:spcAft>
                      </a:pPr>
                      <a:r>
                        <a:rPr lang="en-US" sz="1400">
                          <a:effectLst/>
                        </a:rPr>
                        <a:t>Type of sentence (interrogatory) </a:t>
                      </a:r>
                      <a:endParaRPr lang="en-US" sz="1200">
                        <a:effectLst/>
                      </a:endParaRPr>
                    </a:p>
                    <a:p>
                      <a:pPr marL="228600" marR="0" indent="-228600">
                        <a:spcBef>
                          <a:spcPts val="0"/>
                        </a:spcBef>
                        <a:spcAft>
                          <a:spcPts val="0"/>
                        </a:spcAft>
                      </a:pPr>
                      <a:r>
                        <a:rPr lang="en-US" sz="1400">
                          <a:effectLst/>
                        </a:rPr>
                        <a:t>Conditional sentences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Puzzle </a:t>
                      </a:r>
                      <a:endParaRPr lang="en-US" sz="1200">
                        <a:effectLst/>
                      </a:endParaRPr>
                    </a:p>
                    <a:p>
                      <a:pPr marL="342900" marR="0" lvl="0" indent="-342900">
                        <a:spcBef>
                          <a:spcPts val="0"/>
                        </a:spcBef>
                        <a:spcAft>
                          <a:spcPts val="0"/>
                        </a:spcAft>
                        <a:buFont typeface="Symbol"/>
                        <a:buChar char=""/>
                      </a:pPr>
                      <a:r>
                        <a:rPr lang="en-US" sz="1400">
                          <a:effectLst/>
                        </a:rPr>
                        <a:t>Interpretation of given data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Broken sentences </a:t>
                      </a:r>
                      <a:endParaRPr lang="en-US" sz="1200">
                        <a:effectLst/>
                      </a:endParaRPr>
                    </a:p>
                    <a:p>
                      <a:pPr marL="342900" marR="0" lvl="0" indent="-342900">
                        <a:spcBef>
                          <a:spcPts val="0"/>
                        </a:spcBef>
                        <a:spcAft>
                          <a:spcPts val="0"/>
                        </a:spcAft>
                        <a:buFont typeface="Symbol"/>
                        <a:buChar char=""/>
                      </a:pPr>
                      <a:r>
                        <a:rPr lang="en-US" sz="1400">
                          <a:effectLst/>
                        </a:rPr>
                        <a:t>Modal verbs </a:t>
                      </a:r>
                      <a:endParaRPr lang="en-US" sz="1200">
                        <a:effectLst/>
                      </a:endParaRPr>
                    </a:p>
                    <a:p>
                      <a:pPr marL="342900" marR="0" lvl="0" indent="-342900">
                        <a:spcBef>
                          <a:spcPts val="0"/>
                        </a:spcBef>
                        <a:spcAft>
                          <a:spcPts val="0"/>
                        </a:spcAft>
                        <a:buFont typeface="Symbol"/>
                        <a:buChar char=""/>
                      </a:pPr>
                      <a:r>
                        <a:rPr lang="en-US" sz="1400">
                          <a:effectLst/>
                        </a:rPr>
                        <a:t>Preposition</a:t>
                      </a:r>
                      <a:endParaRPr lang="en-US" sz="1200">
                        <a:effectLst/>
                      </a:endParaRPr>
                    </a:p>
                    <a:p>
                      <a:pPr marL="342900" marR="0" lvl="0" indent="-342900">
                        <a:spcBef>
                          <a:spcPts val="0"/>
                        </a:spcBef>
                        <a:spcAft>
                          <a:spcPts val="0"/>
                        </a:spcAft>
                        <a:buFont typeface="Symbol"/>
                        <a:buChar char=""/>
                      </a:pPr>
                      <a:r>
                        <a:rPr lang="en-US" sz="1400">
                          <a:effectLst/>
                        </a:rPr>
                        <a:t>Similar sentence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Sentence completion </a:t>
                      </a:r>
                      <a:endParaRPr lang="en-US" sz="1200">
                        <a:effectLst/>
                      </a:endParaRPr>
                    </a:p>
                    <a:p>
                      <a:pPr marL="342900" marR="0" lvl="0" indent="-342900">
                        <a:spcBef>
                          <a:spcPts val="0"/>
                        </a:spcBef>
                        <a:spcAft>
                          <a:spcPts val="0"/>
                        </a:spcAft>
                        <a:buFont typeface="Symbol"/>
                        <a:buChar char=""/>
                      </a:pPr>
                      <a:r>
                        <a:rPr lang="en-US" sz="1400">
                          <a:effectLst/>
                        </a:rPr>
                        <a:t>Question tags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Same as </a:t>
                      </a:r>
                      <a:endParaRPr lang="en-US" sz="1200">
                        <a:effectLst/>
                      </a:endParaRPr>
                    </a:p>
                    <a:p>
                      <a:pPr marL="342900" marR="0" lvl="0" indent="-342900">
                        <a:spcBef>
                          <a:spcPts val="0"/>
                        </a:spcBef>
                        <a:spcAft>
                          <a:spcPts val="0"/>
                        </a:spcAft>
                        <a:buFont typeface="Symbol"/>
                        <a:buChar char=""/>
                      </a:pPr>
                      <a:r>
                        <a:rPr lang="en-US" sz="1400">
                          <a:effectLst/>
                        </a:rPr>
                        <a:t>Similar sentences </a:t>
                      </a:r>
                      <a:endParaRPr lang="en-US" sz="1200">
                        <a:effectLst/>
                      </a:endParaRPr>
                    </a:p>
                    <a:p>
                      <a:pPr marL="342900" marR="0" lvl="0" indent="-342900">
                        <a:spcBef>
                          <a:spcPts val="0"/>
                        </a:spcBef>
                        <a:spcAft>
                          <a:spcPts val="0"/>
                        </a:spcAft>
                        <a:buFont typeface="Symbol"/>
                        <a:buChar char=""/>
                      </a:pPr>
                      <a:r>
                        <a:rPr lang="en-US" sz="1400">
                          <a:effectLst/>
                        </a:rPr>
                        <a:t>Conditional sentences </a:t>
                      </a:r>
                      <a:endParaRPr lang="en-US" sz="1200">
                        <a:effectLst/>
                        <a:latin typeface="Calibri"/>
                        <a:ea typeface="Calibri"/>
                        <a:cs typeface="Times New Roman"/>
                      </a:endParaRPr>
                    </a:p>
                  </a:txBody>
                  <a:tcPr marL="58558" marR="58558" marT="0" marB="0"/>
                </a:tc>
                <a:extLst>
                  <a:ext uri="{0D108BD9-81ED-4DB2-BD59-A6C34878D82A}">
                    <a16:rowId xmlns:a16="http://schemas.microsoft.com/office/drawing/2014/main" val="10001"/>
                  </a:ext>
                </a:extLst>
              </a:tr>
              <a:tr h="624621">
                <a:tc>
                  <a:txBody>
                    <a:bodyPr/>
                    <a:lstStyle/>
                    <a:p>
                      <a:pPr marL="0" marR="0">
                        <a:spcBef>
                          <a:spcPts val="0"/>
                        </a:spcBef>
                        <a:spcAft>
                          <a:spcPts val="0"/>
                        </a:spcAft>
                      </a:pPr>
                      <a:r>
                        <a:rPr lang="en-US" sz="1200">
                          <a:effectLst/>
                        </a:rPr>
                        <a:t>19 – 21 </a:t>
                      </a:r>
                      <a:endParaRPr lang="en-US" sz="11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Same as </a:t>
                      </a:r>
                      <a:endParaRPr lang="en-US" sz="1200">
                        <a:effectLst/>
                      </a:endParaRPr>
                    </a:p>
                    <a:p>
                      <a:pPr marL="342900" marR="0" lvl="0" indent="-342900">
                        <a:spcBef>
                          <a:spcPts val="0"/>
                        </a:spcBef>
                        <a:spcAft>
                          <a:spcPts val="0"/>
                        </a:spcAft>
                        <a:buFont typeface="Symbol"/>
                        <a:buChar char=""/>
                      </a:pPr>
                      <a:r>
                        <a:rPr lang="en-US" sz="1400">
                          <a:effectLst/>
                        </a:rPr>
                        <a:t>Conjunctions </a:t>
                      </a:r>
                      <a:endParaRPr lang="en-US" sz="1200">
                        <a:effectLst/>
                      </a:endParaRPr>
                    </a:p>
                    <a:p>
                      <a:pPr marL="342900" marR="0" lvl="0" indent="-342900">
                        <a:spcBef>
                          <a:spcPts val="0"/>
                        </a:spcBef>
                        <a:spcAft>
                          <a:spcPts val="0"/>
                        </a:spcAft>
                        <a:buFont typeface="Symbol"/>
                        <a:buChar char=""/>
                      </a:pPr>
                      <a:r>
                        <a:rPr lang="en-US" sz="1400">
                          <a:effectLst/>
                        </a:rPr>
                        <a:t>Vocabulary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Broken sentence </a:t>
                      </a:r>
                      <a:endParaRPr lang="en-US" sz="1200">
                        <a:effectLst/>
                      </a:endParaRPr>
                    </a:p>
                    <a:p>
                      <a:pPr marL="342900" marR="0" lvl="0" indent="-342900">
                        <a:spcBef>
                          <a:spcPts val="0"/>
                        </a:spcBef>
                        <a:spcAft>
                          <a:spcPts val="0"/>
                        </a:spcAft>
                        <a:buFont typeface="Symbol"/>
                        <a:buChar char=""/>
                      </a:pPr>
                      <a:r>
                        <a:rPr lang="en-US" sz="1400">
                          <a:effectLst/>
                        </a:rPr>
                        <a:t>Conjunctions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dirty="0">
                          <a:effectLst/>
                        </a:rPr>
                        <a:t>Same as </a:t>
                      </a:r>
                      <a:endParaRPr lang="en-US" sz="1200" dirty="0">
                        <a:effectLst/>
                      </a:endParaRPr>
                    </a:p>
                    <a:p>
                      <a:pPr marL="342900" marR="0" lvl="0" indent="-342900">
                        <a:spcBef>
                          <a:spcPts val="0"/>
                        </a:spcBef>
                        <a:spcAft>
                          <a:spcPts val="0"/>
                        </a:spcAft>
                        <a:buFont typeface="Symbol"/>
                        <a:buChar char=""/>
                      </a:pPr>
                      <a:r>
                        <a:rPr lang="en-US" sz="1400" dirty="0">
                          <a:effectLst/>
                        </a:rPr>
                        <a:t>Vocabulary </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dirty="0">
                          <a:effectLst/>
                        </a:rPr>
                        <a:t>Same as </a:t>
                      </a:r>
                      <a:endParaRPr lang="en-US" sz="1200" dirty="0">
                        <a:effectLst/>
                      </a:endParaRPr>
                    </a:p>
                    <a:p>
                      <a:pPr marL="342900" marR="0" lvl="0" indent="-342900">
                        <a:spcBef>
                          <a:spcPts val="0"/>
                        </a:spcBef>
                        <a:spcAft>
                          <a:spcPts val="0"/>
                        </a:spcAft>
                        <a:buFont typeface="Symbol"/>
                        <a:buChar char=""/>
                      </a:pPr>
                      <a:r>
                        <a:rPr lang="en-US" sz="1400" dirty="0">
                          <a:effectLst/>
                        </a:rPr>
                        <a:t>Vocabulary </a:t>
                      </a:r>
                      <a:endParaRPr lang="en-US" sz="1200" dirty="0">
                        <a:effectLst/>
                      </a:endParaRPr>
                    </a:p>
                    <a:p>
                      <a:pPr marL="342900" marR="0" lvl="0" indent="-342900">
                        <a:spcBef>
                          <a:spcPts val="0"/>
                        </a:spcBef>
                        <a:spcAft>
                          <a:spcPts val="0"/>
                        </a:spcAft>
                        <a:buFont typeface="Symbol"/>
                        <a:buChar char=""/>
                      </a:pPr>
                      <a:r>
                        <a:rPr lang="en-US" sz="1400" dirty="0">
                          <a:effectLst/>
                        </a:rPr>
                        <a:t>Phrasal verb </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dirty="0">
                          <a:effectLst/>
                        </a:rPr>
                        <a:t>Same as </a:t>
                      </a:r>
                      <a:endParaRPr lang="en-US" sz="1200" dirty="0">
                        <a:effectLst/>
                      </a:endParaRPr>
                    </a:p>
                    <a:p>
                      <a:pPr marL="342900" marR="0" lvl="0" indent="-342900">
                        <a:spcBef>
                          <a:spcPts val="0"/>
                        </a:spcBef>
                        <a:spcAft>
                          <a:spcPts val="0"/>
                        </a:spcAft>
                        <a:buFont typeface="Symbol"/>
                        <a:buChar char=""/>
                      </a:pPr>
                      <a:r>
                        <a:rPr lang="en-US" sz="1400" dirty="0">
                          <a:effectLst/>
                        </a:rPr>
                        <a:t>Modal verbs </a:t>
                      </a:r>
                      <a:endParaRPr lang="en-US" sz="1200" dirty="0">
                        <a:effectLst/>
                      </a:endParaRPr>
                    </a:p>
                    <a:p>
                      <a:pPr marL="342900" marR="0" lvl="0" indent="-342900">
                        <a:spcBef>
                          <a:spcPts val="0"/>
                        </a:spcBef>
                        <a:spcAft>
                          <a:spcPts val="0"/>
                        </a:spcAft>
                        <a:buFont typeface="Symbol"/>
                        <a:buChar char=""/>
                      </a:pPr>
                      <a:r>
                        <a:rPr lang="en-US" sz="1400" dirty="0">
                          <a:effectLst/>
                        </a:rPr>
                        <a:t>Co-relatives </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Same as </a:t>
                      </a:r>
                      <a:endParaRPr lang="en-US" sz="1200">
                        <a:effectLst/>
                      </a:endParaRPr>
                    </a:p>
                    <a:p>
                      <a:pPr marL="342900" marR="0" lvl="0" indent="-342900">
                        <a:spcBef>
                          <a:spcPts val="0"/>
                        </a:spcBef>
                        <a:spcAft>
                          <a:spcPts val="0"/>
                        </a:spcAft>
                        <a:buFont typeface="Symbol"/>
                        <a:buChar char=""/>
                      </a:pPr>
                      <a:r>
                        <a:rPr lang="en-US" sz="1400">
                          <a:effectLst/>
                        </a:rPr>
                        <a:t>Prepositional phrases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Sentence completion </a:t>
                      </a:r>
                      <a:endParaRPr lang="en-US" sz="1200">
                        <a:effectLst/>
                      </a:endParaRPr>
                    </a:p>
                    <a:p>
                      <a:pPr marL="342900" marR="0" lvl="0" indent="-342900">
                        <a:spcBef>
                          <a:spcPts val="0"/>
                        </a:spcBef>
                        <a:spcAft>
                          <a:spcPts val="0"/>
                        </a:spcAft>
                        <a:buFont typeface="Symbol"/>
                        <a:buChar char=""/>
                      </a:pPr>
                      <a:r>
                        <a:rPr lang="en-US" sz="1400">
                          <a:effectLst/>
                        </a:rPr>
                        <a:t>Conjunction </a:t>
                      </a:r>
                      <a:endParaRPr lang="en-US" sz="1200">
                        <a:effectLst/>
                      </a:endParaRPr>
                    </a:p>
                    <a:p>
                      <a:pPr marL="342900" marR="0" lvl="0" indent="-342900">
                        <a:spcBef>
                          <a:spcPts val="0"/>
                        </a:spcBef>
                        <a:spcAft>
                          <a:spcPts val="0"/>
                        </a:spcAft>
                        <a:buFont typeface="Symbol"/>
                        <a:buChar char=""/>
                      </a:pPr>
                      <a:r>
                        <a:rPr lang="en-US" sz="1400">
                          <a:effectLst/>
                        </a:rPr>
                        <a:t>Vocabulary </a:t>
                      </a:r>
                      <a:endParaRPr lang="en-US" sz="1200">
                        <a:effectLst/>
                        <a:latin typeface="Calibri"/>
                        <a:ea typeface="Calibri"/>
                        <a:cs typeface="Times New Roman"/>
                      </a:endParaRPr>
                    </a:p>
                  </a:txBody>
                  <a:tcPr marL="58558" marR="58558" marT="0" marB="0"/>
                </a:tc>
                <a:extLst>
                  <a:ext uri="{0D108BD9-81ED-4DB2-BD59-A6C34878D82A}">
                    <a16:rowId xmlns:a16="http://schemas.microsoft.com/office/drawing/2014/main" val="10002"/>
                  </a:ext>
                </a:extLst>
              </a:tr>
              <a:tr h="780776">
                <a:tc>
                  <a:txBody>
                    <a:bodyPr/>
                    <a:lstStyle/>
                    <a:p>
                      <a:pPr marL="0" marR="0">
                        <a:spcBef>
                          <a:spcPts val="0"/>
                        </a:spcBef>
                        <a:spcAft>
                          <a:spcPts val="0"/>
                        </a:spcAft>
                      </a:pPr>
                      <a:r>
                        <a:rPr lang="en-US" sz="1200">
                          <a:effectLst/>
                        </a:rPr>
                        <a:t>22 – 23 </a:t>
                      </a:r>
                      <a:endParaRPr lang="en-US" sz="11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Same as </a:t>
                      </a:r>
                      <a:endParaRPr lang="en-US" sz="1200">
                        <a:effectLst/>
                      </a:endParaRPr>
                    </a:p>
                    <a:p>
                      <a:pPr marL="342900" marR="0" lvl="0" indent="-342900">
                        <a:spcBef>
                          <a:spcPts val="0"/>
                        </a:spcBef>
                        <a:spcAft>
                          <a:spcPts val="0"/>
                        </a:spcAft>
                        <a:buFont typeface="Symbol"/>
                        <a:buChar char=""/>
                      </a:pPr>
                      <a:r>
                        <a:rPr lang="en-US" sz="1400">
                          <a:effectLst/>
                        </a:rPr>
                        <a:t>Conditional sentences </a:t>
                      </a:r>
                      <a:endParaRPr lang="en-US" sz="1200">
                        <a:effectLst/>
                      </a:endParaRPr>
                    </a:p>
                    <a:p>
                      <a:pPr marL="342900" marR="0" lvl="0" indent="-342900">
                        <a:spcBef>
                          <a:spcPts val="0"/>
                        </a:spcBef>
                        <a:spcAft>
                          <a:spcPts val="0"/>
                        </a:spcAft>
                        <a:buFont typeface="Symbol"/>
                        <a:buChar char=""/>
                      </a:pPr>
                      <a:r>
                        <a:rPr lang="en-US" sz="1400">
                          <a:effectLst/>
                        </a:rPr>
                        <a:t>Similar sentences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Same as </a:t>
                      </a:r>
                      <a:endParaRPr lang="en-US" sz="1200">
                        <a:effectLst/>
                      </a:endParaRPr>
                    </a:p>
                    <a:p>
                      <a:pPr marL="342900" marR="0" lvl="0" indent="-342900">
                        <a:spcBef>
                          <a:spcPts val="0"/>
                        </a:spcBef>
                        <a:spcAft>
                          <a:spcPts val="0"/>
                        </a:spcAft>
                        <a:buFont typeface="Symbol"/>
                        <a:buChar char=""/>
                      </a:pPr>
                      <a:r>
                        <a:rPr lang="en-US" sz="1400">
                          <a:effectLst/>
                        </a:rPr>
                        <a:t>Co-relatives </a:t>
                      </a:r>
                      <a:endParaRPr lang="en-US" sz="1200">
                        <a:effectLst/>
                      </a:endParaRPr>
                    </a:p>
                    <a:p>
                      <a:pPr marL="342900" marR="0" lvl="0" indent="-342900">
                        <a:spcBef>
                          <a:spcPts val="0"/>
                        </a:spcBef>
                        <a:spcAft>
                          <a:spcPts val="0"/>
                        </a:spcAft>
                        <a:buFont typeface="Symbol"/>
                        <a:buChar char=""/>
                      </a:pPr>
                      <a:r>
                        <a:rPr lang="en-US" sz="1400">
                          <a:effectLst/>
                        </a:rPr>
                        <a:t>Direct speech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Broken sentence </a:t>
                      </a:r>
                      <a:endParaRPr lang="en-US" sz="1200">
                        <a:effectLst/>
                      </a:endParaRPr>
                    </a:p>
                    <a:p>
                      <a:pPr marL="228600" marR="0" indent="-228600">
                        <a:spcBef>
                          <a:spcPts val="0"/>
                        </a:spcBef>
                        <a:spcAft>
                          <a:spcPts val="0"/>
                        </a:spcAft>
                      </a:pPr>
                      <a:r>
                        <a:rPr lang="en-US" sz="1400">
                          <a:effectLst/>
                        </a:rPr>
                        <a:t>Preposition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Sentence completion </a:t>
                      </a:r>
                      <a:endParaRPr lang="en-US" sz="1200">
                        <a:effectLst/>
                      </a:endParaRPr>
                    </a:p>
                    <a:p>
                      <a:pPr marL="228600" marR="0" indent="-228600">
                        <a:spcBef>
                          <a:spcPts val="0"/>
                        </a:spcBef>
                        <a:spcAft>
                          <a:spcPts val="0"/>
                        </a:spcAft>
                      </a:pPr>
                      <a:r>
                        <a:rPr lang="en-US" sz="1400">
                          <a:effectLst/>
                        </a:rPr>
                        <a:t>Question tags </a:t>
                      </a:r>
                      <a:endParaRPr lang="en-US" sz="1200">
                        <a:effectLst/>
                      </a:endParaRPr>
                    </a:p>
                    <a:p>
                      <a:pPr marL="228600" marR="0" indent="-228600">
                        <a:spcBef>
                          <a:spcPts val="0"/>
                        </a:spcBef>
                        <a:spcAft>
                          <a:spcPts val="0"/>
                        </a:spcAft>
                      </a:pPr>
                      <a:r>
                        <a:rPr lang="en-US" sz="1400">
                          <a:effectLst/>
                        </a:rPr>
                        <a:t>Conjunctions </a:t>
                      </a:r>
                      <a:endParaRPr lang="en-US" sz="1200">
                        <a:effectLst/>
                      </a:endParaRPr>
                    </a:p>
                    <a:p>
                      <a:pPr marL="228600" marR="0" indent="-228600">
                        <a:spcBef>
                          <a:spcPts val="0"/>
                        </a:spcBef>
                        <a:spcAft>
                          <a:spcPts val="0"/>
                        </a:spcAft>
                      </a:pPr>
                      <a:r>
                        <a:rPr lang="en-US" sz="1400">
                          <a:effectLst/>
                        </a:rPr>
                        <a:t>Tenses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dirty="0">
                          <a:effectLst/>
                        </a:rPr>
                        <a:t>Opposite </a:t>
                      </a:r>
                      <a:endParaRPr lang="en-US" sz="1200" dirty="0">
                        <a:effectLst/>
                      </a:endParaRPr>
                    </a:p>
                    <a:p>
                      <a:pPr marL="342900" marR="0" lvl="0" indent="-342900">
                        <a:spcBef>
                          <a:spcPts val="0"/>
                        </a:spcBef>
                        <a:spcAft>
                          <a:spcPts val="0"/>
                        </a:spcAft>
                        <a:buFont typeface="Symbol"/>
                        <a:buChar char=""/>
                      </a:pPr>
                      <a:r>
                        <a:rPr lang="en-US" sz="1400" dirty="0">
                          <a:effectLst/>
                        </a:rPr>
                        <a:t>Vocabulary </a:t>
                      </a:r>
                      <a:endParaRPr lang="en-US" sz="1200" dirty="0">
                        <a:effectLst/>
                      </a:endParaRPr>
                    </a:p>
                    <a:p>
                      <a:pPr marL="0" marR="0">
                        <a:spcBef>
                          <a:spcPts val="0"/>
                        </a:spcBef>
                        <a:spcAft>
                          <a:spcPts val="0"/>
                        </a:spcAft>
                      </a:pPr>
                      <a:r>
                        <a:rPr lang="en-US" sz="1400" dirty="0">
                          <a:effectLst/>
                        </a:rPr>
                        <a:t> </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Punctuation </a:t>
                      </a:r>
                      <a:endParaRPr lang="en-US" sz="1200">
                        <a:effectLst/>
                      </a:endParaRPr>
                    </a:p>
                    <a:p>
                      <a:pPr marL="342900" marR="0" lvl="0" indent="-342900">
                        <a:spcBef>
                          <a:spcPts val="0"/>
                        </a:spcBef>
                        <a:spcAft>
                          <a:spcPts val="0"/>
                        </a:spcAft>
                        <a:buFont typeface="Symbol"/>
                        <a:buChar char=""/>
                      </a:pPr>
                      <a:r>
                        <a:rPr lang="en-US" sz="1400">
                          <a:effectLst/>
                        </a:rPr>
                        <a:t>Direct/indirect speech</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Puzzle</a:t>
                      </a:r>
                      <a:r>
                        <a:rPr lang="en-US" sz="1400">
                          <a:effectLst/>
                        </a:rPr>
                        <a:t> </a:t>
                      </a:r>
                      <a:endParaRPr lang="en-US" sz="1200">
                        <a:effectLst/>
                      </a:endParaRPr>
                    </a:p>
                    <a:p>
                      <a:pPr marL="342900" marR="0" lvl="0" indent="-342900">
                        <a:spcBef>
                          <a:spcPts val="0"/>
                        </a:spcBef>
                        <a:spcAft>
                          <a:spcPts val="0"/>
                        </a:spcAft>
                        <a:buFont typeface="Symbol"/>
                        <a:buChar char=""/>
                      </a:pPr>
                      <a:r>
                        <a:rPr lang="en-US" sz="1400">
                          <a:effectLst/>
                        </a:rPr>
                        <a:t>Paragraphing </a:t>
                      </a:r>
                      <a:endParaRPr lang="en-US" sz="1200">
                        <a:effectLst/>
                        <a:latin typeface="Calibri"/>
                        <a:ea typeface="Calibri"/>
                        <a:cs typeface="Times New Roman"/>
                      </a:endParaRPr>
                    </a:p>
                  </a:txBody>
                  <a:tcPr marL="58558" marR="58558" marT="0" marB="0"/>
                </a:tc>
                <a:extLst>
                  <a:ext uri="{0D108BD9-81ED-4DB2-BD59-A6C34878D82A}">
                    <a16:rowId xmlns:a16="http://schemas.microsoft.com/office/drawing/2014/main" val="10003"/>
                  </a:ext>
                </a:extLst>
              </a:tr>
              <a:tr h="936932">
                <a:tc>
                  <a:txBody>
                    <a:bodyPr/>
                    <a:lstStyle/>
                    <a:p>
                      <a:pPr marL="0" marR="0">
                        <a:spcBef>
                          <a:spcPts val="0"/>
                        </a:spcBef>
                        <a:spcAft>
                          <a:spcPts val="0"/>
                        </a:spcAft>
                      </a:pPr>
                      <a:r>
                        <a:rPr lang="en-US" sz="1200">
                          <a:effectLst/>
                        </a:rPr>
                        <a:t>24 – 25 </a:t>
                      </a:r>
                      <a:endParaRPr lang="en-US" sz="11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Puzzle </a:t>
                      </a:r>
                      <a:endParaRPr lang="en-US" sz="1200">
                        <a:effectLst/>
                      </a:endParaRPr>
                    </a:p>
                    <a:p>
                      <a:pPr marL="342900" marR="0" lvl="0" indent="-342900">
                        <a:spcBef>
                          <a:spcPts val="0"/>
                        </a:spcBef>
                        <a:spcAft>
                          <a:spcPts val="0"/>
                        </a:spcAft>
                        <a:buFont typeface="Symbol"/>
                        <a:buChar char=""/>
                      </a:pPr>
                      <a:r>
                        <a:rPr lang="en-US" sz="1400">
                          <a:effectLst/>
                        </a:rPr>
                        <a:t>Sentence arrangement</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Same as </a:t>
                      </a:r>
                      <a:endParaRPr lang="en-US" sz="1200">
                        <a:effectLst/>
                      </a:endParaRPr>
                    </a:p>
                    <a:p>
                      <a:pPr marL="342900" marR="0" lvl="0" indent="-342900">
                        <a:spcBef>
                          <a:spcPts val="0"/>
                        </a:spcBef>
                        <a:spcAft>
                          <a:spcPts val="0"/>
                        </a:spcAft>
                        <a:buFont typeface="Symbol"/>
                        <a:buChar char=""/>
                      </a:pPr>
                      <a:r>
                        <a:rPr lang="en-US" sz="1400">
                          <a:effectLst/>
                        </a:rPr>
                        <a:t>Vocabulary </a:t>
                      </a:r>
                      <a:endParaRPr lang="en-US" sz="1200">
                        <a:effectLst/>
                      </a:endParaRPr>
                    </a:p>
                    <a:p>
                      <a:pPr marL="342900" marR="0" lvl="0" indent="-342900">
                        <a:spcBef>
                          <a:spcPts val="0"/>
                        </a:spcBef>
                        <a:spcAft>
                          <a:spcPts val="0"/>
                        </a:spcAft>
                        <a:buFont typeface="Symbol"/>
                        <a:buChar char=""/>
                      </a:pPr>
                      <a:r>
                        <a:rPr lang="en-US" sz="1400">
                          <a:effectLst/>
                        </a:rPr>
                        <a:t>Phrasal verbs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Punctuations </a:t>
                      </a:r>
                      <a:endParaRPr lang="en-US" sz="1200">
                        <a:effectLst/>
                      </a:endParaRPr>
                    </a:p>
                    <a:p>
                      <a:pPr marL="228600" marR="0" indent="-228600">
                        <a:spcBef>
                          <a:spcPts val="0"/>
                        </a:spcBef>
                        <a:spcAft>
                          <a:spcPts val="0"/>
                        </a:spcAft>
                      </a:pPr>
                      <a:r>
                        <a:rPr lang="en-US" sz="1400">
                          <a:effectLst/>
                        </a:rPr>
                        <a:t>Sentence correctly punctuated (direct/indirect)</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Sentence completion </a:t>
                      </a:r>
                      <a:endParaRPr lang="en-US" sz="1200">
                        <a:effectLst/>
                      </a:endParaRPr>
                    </a:p>
                    <a:p>
                      <a:pPr marL="228600" marR="0" indent="-228600">
                        <a:spcBef>
                          <a:spcPts val="0"/>
                        </a:spcBef>
                        <a:spcAft>
                          <a:spcPts val="0"/>
                        </a:spcAft>
                      </a:pPr>
                      <a:r>
                        <a:rPr lang="en-US" sz="1400">
                          <a:effectLst/>
                        </a:rPr>
                        <a:t>Question tags </a:t>
                      </a:r>
                      <a:endParaRPr lang="en-US" sz="1200">
                        <a:effectLst/>
                      </a:endParaRPr>
                    </a:p>
                    <a:p>
                      <a:pPr marL="228600" marR="0" indent="-228600">
                        <a:spcBef>
                          <a:spcPts val="0"/>
                        </a:spcBef>
                        <a:spcAft>
                          <a:spcPts val="0"/>
                        </a:spcAft>
                      </a:pPr>
                      <a:r>
                        <a:rPr lang="en-US" sz="1400">
                          <a:effectLst/>
                        </a:rPr>
                        <a:t>Conditional sentences</a:t>
                      </a:r>
                      <a:endParaRPr lang="en-US" sz="1200">
                        <a:effectLst/>
                      </a:endParaRPr>
                    </a:p>
                    <a:p>
                      <a:pPr marL="228600" marR="0" indent="-228600">
                        <a:spcBef>
                          <a:spcPts val="0"/>
                        </a:spcBef>
                        <a:spcAft>
                          <a:spcPts val="0"/>
                        </a:spcAft>
                      </a:pPr>
                      <a:r>
                        <a:rPr lang="en-US" sz="1400">
                          <a:effectLst/>
                        </a:rPr>
                        <a:t>Conjunction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a:effectLst/>
                        </a:rPr>
                        <a:t>Punctuation </a:t>
                      </a:r>
                      <a:endParaRPr lang="en-US" sz="1200">
                        <a:effectLst/>
                      </a:endParaRPr>
                    </a:p>
                    <a:p>
                      <a:pPr marL="228600" marR="0" indent="-228600">
                        <a:spcBef>
                          <a:spcPts val="0"/>
                        </a:spcBef>
                        <a:spcAft>
                          <a:spcPts val="0"/>
                        </a:spcAft>
                      </a:pPr>
                      <a:r>
                        <a:rPr lang="en-US" sz="1400">
                          <a:effectLst/>
                        </a:rPr>
                        <a:t>Correctly punctuated types of sentence </a:t>
                      </a:r>
                      <a:endParaRPr lang="en-US" sz="120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dirty="0">
                          <a:effectLst/>
                        </a:rPr>
                        <a:t>Opposites </a:t>
                      </a:r>
                      <a:endParaRPr lang="en-US" sz="1200" dirty="0">
                        <a:effectLst/>
                      </a:endParaRPr>
                    </a:p>
                    <a:p>
                      <a:pPr marL="228600" marR="0" indent="-228600">
                        <a:spcBef>
                          <a:spcPts val="0"/>
                        </a:spcBef>
                        <a:spcAft>
                          <a:spcPts val="0"/>
                        </a:spcAft>
                      </a:pPr>
                      <a:r>
                        <a:rPr lang="en-US" sz="1400" dirty="0">
                          <a:effectLst/>
                        </a:rPr>
                        <a:t>Vocabulary </a:t>
                      </a:r>
                      <a:endParaRPr lang="en-US" sz="1200" dirty="0">
                        <a:effectLst/>
                        <a:latin typeface="Calibri"/>
                        <a:ea typeface="Calibri"/>
                        <a:cs typeface="Times New Roman"/>
                      </a:endParaRPr>
                    </a:p>
                  </a:txBody>
                  <a:tcPr marL="58558" marR="58558" marT="0" marB="0"/>
                </a:tc>
                <a:tc>
                  <a:txBody>
                    <a:bodyPr/>
                    <a:lstStyle/>
                    <a:p>
                      <a:pPr marL="0" marR="0">
                        <a:spcBef>
                          <a:spcPts val="0"/>
                        </a:spcBef>
                        <a:spcAft>
                          <a:spcPts val="0"/>
                        </a:spcAft>
                      </a:pPr>
                      <a:r>
                        <a:rPr lang="en-US" sz="1400" u="sng" dirty="0">
                          <a:effectLst/>
                        </a:rPr>
                        <a:t>Puzzle</a:t>
                      </a:r>
                      <a:endParaRPr lang="en-US" sz="1200" dirty="0">
                        <a:effectLst/>
                      </a:endParaRPr>
                    </a:p>
                    <a:p>
                      <a:pPr marL="228600" marR="0" indent="-228600">
                        <a:spcBef>
                          <a:spcPts val="0"/>
                        </a:spcBef>
                        <a:spcAft>
                          <a:spcPts val="0"/>
                        </a:spcAft>
                      </a:pPr>
                      <a:r>
                        <a:rPr lang="en-US" sz="1400" dirty="0">
                          <a:effectLst/>
                        </a:rPr>
                        <a:t>Data interpretation </a:t>
                      </a:r>
                      <a:endParaRPr lang="en-US" sz="1200" dirty="0">
                        <a:effectLst/>
                        <a:latin typeface="Calibri"/>
                        <a:ea typeface="Calibri"/>
                        <a:cs typeface="Times New Roman"/>
                      </a:endParaRPr>
                    </a:p>
                  </a:txBody>
                  <a:tcPr marL="58558" marR="58558"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36811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1"/>
            <a:ext cx="8763000" cy="6678751"/>
          </a:xfrm>
          <a:prstGeom prst="rect">
            <a:avLst/>
          </a:prstGeom>
        </p:spPr>
        <p:txBody>
          <a:bodyPr wrap="square">
            <a:spAutoFit/>
          </a:bodyPr>
          <a:lstStyle/>
          <a:p>
            <a:r>
              <a:rPr lang="en-US" sz="3600" b="1" u="sng" dirty="0">
                <a:solidFill>
                  <a:schemeClr val="accent6">
                    <a:lumMod val="50000"/>
                  </a:schemeClr>
                </a:solidFill>
              </a:rPr>
              <a:t>SUMMARY</a:t>
            </a:r>
            <a:endParaRPr lang="en-US" sz="3600" dirty="0">
              <a:solidFill>
                <a:schemeClr val="accent6">
                  <a:lumMod val="50000"/>
                </a:schemeClr>
              </a:solidFill>
            </a:endParaRPr>
          </a:p>
          <a:p>
            <a:pPr lvl="0"/>
            <a:r>
              <a:rPr lang="en-US" sz="2800" dirty="0"/>
              <a:t>Teachers to prepare children thoroughly on parts of speech in Broken passage.</a:t>
            </a:r>
          </a:p>
          <a:p>
            <a:pPr lvl="0"/>
            <a:r>
              <a:rPr lang="en-US" sz="2800" dirty="0"/>
              <a:t>Teachers should help children in acquiring good reading habits.</a:t>
            </a:r>
          </a:p>
          <a:p>
            <a:pPr lvl="0"/>
            <a:r>
              <a:rPr lang="en-US" sz="2800" dirty="0"/>
              <a:t>Pupils be given enough practice on all areas of grammar if they have to do well in the syntax area.</a:t>
            </a:r>
          </a:p>
          <a:p>
            <a:pPr lvl="0"/>
            <a:r>
              <a:rPr lang="en-US" sz="2800" dirty="0"/>
              <a:t>Emphasis should be laid on proper filling in techniques as advised by the teachers.</a:t>
            </a:r>
          </a:p>
          <a:p>
            <a:pPr lvl="0"/>
            <a:r>
              <a:rPr lang="en-US" sz="2800" dirty="0"/>
              <a:t>In the syntax area, candidates are urged to carefully read the instructional stems given.</a:t>
            </a:r>
          </a:p>
          <a:p>
            <a:pPr lvl="0"/>
            <a:r>
              <a:rPr lang="en-US" sz="2800" dirty="0"/>
              <a:t>Teachers instill in the learners the self believe hat what is learnt in class is what comes in exams. </a:t>
            </a:r>
          </a:p>
          <a:p>
            <a:r>
              <a:rPr lang="en-US" sz="2800" dirty="0"/>
              <a:t/>
            </a:r>
            <a:br>
              <a:rPr lang="en-US" sz="2800" dirty="0"/>
            </a:br>
            <a:endParaRPr lang="en-US" sz="2800" dirty="0"/>
          </a:p>
        </p:txBody>
      </p:sp>
    </p:spTree>
    <p:extLst>
      <p:ext uri="{BB962C8B-B14F-4D97-AF65-F5344CB8AC3E}">
        <p14:creationId xmlns:p14="http://schemas.microsoft.com/office/powerpoint/2010/main" val="79075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65965"/>
            <a:ext cx="8610600" cy="4770537"/>
          </a:xfrm>
          <a:prstGeom prst="rect">
            <a:avLst/>
          </a:prstGeom>
        </p:spPr>
        <p:txBody>
          <a:bodyPr wrap="square">
            <a:spAutoFit/>
          </a:bodyPr>
          <a:lstStyle/>
          <a:p>
            <a:r>
              <a:rPr lang="en-US" sz="2800" b="1" dirty="0">
                <a:solidFill>
                  <a:schemeClr val="accent6">
                    <a:lumMod val="50000"/>
                  </a:schemeClr>
                </a:solidFill>
              </a:rPr>
              <a:t>KCPE 2006 –</a:t>
            </a:r>
          </a:p>
          <a:p>
            <a:r>
              <a:rPr lang="en-US" sz="2800" b="1" dirty="0">
                <a:solidFill>
                  <a:schemeClr val="accent6">
                    <a:lumMod val="50000"/>
                  </a:schemeClr>
                </a:solidFill>
              </a:rPr>
              <a:t>ENGLISH SECTION B: COMPOSITION </a:t>
            </a:r>
            <a:endParaRPr lang="en-US" sz="2800" dirty="0">
              <a:solidFill>
                <a:schemeClr val="accent6">
                  <a:lumMod val="50000"/>
                </a:schemeClr>
              </a:solidFill>
            </a:endParaRPr>
          </a:p>
          <a:p>
            <a:r>
              <a:rPr lang="en-US" sz="2800" b="1" dirty="0">
                <a:solidFill>
                  <a:schemeClr val="accent6">
                    <a:lumMod val="50000"/>
                  </a:schemeClr>
                </a:solidFill>
              </a:rPr>
              <a:t>You have 40 minutes to write your composition.</a:t>
            </a:r>
            <a:endParaRPr lang="en-US" sz="2800" dirty="0">
              <a:solidFill>
                <a:schemeClr val="accent6">
                  <a:lumMod val="50000"/>
                </a:schemeClr>
              </a:solidFill>
            </a:endParaRPr>
          </a:p>
          <a:p>
            <a:endParaRPr lang="en-US" sz="2800" i="1" dirty="0"/>
          </a:p>
          <a:p>
            <a:r>
              <a:rPr lang="en-US" sz="2800" i="1" dirty="0"/>
              <a:t>The following is the beginning of a story. Write and complete the story.</a:t>
            </a:r>
            <a:r>
              <a:rPr lang="en-US" sz="2800" dirty="0"/>
              <a:t> </a:t>
            </a:r>
          </a:p>
          <a:p>
            <a:r>
              <a:rPr lang="en-US" sz="2800" i="1" dirty="0"/>
              <a:t>Make your story as interesting as you can.</a:t>
            </a:r>
            <a:endParaRPr lang="en-US" sz="2800" dirty="0"/>
          </a:p>
          <a:p>
            <a:endParaRPr lang="en-US" sz="2400" dirty="0"/>
          </a:p>
          <a:p>
            <a:r>
              <a:rPr lang="en-US" sz="2800" dirty="0"/>
              <a:t>We had come to the end of another term. There was a long holiday before us. My friends and I decided to try something new ………….</a:t>
            </a:r>
          </a:p>
        </p:txBody>
      </p:sp>
    </p:spTree>
    <p:extLst>
      <p:ext uri="{BB962C8B-B14F-4D97-AF65-F5344CB8AC3E}">
        <p14:creationId xmlns:p14="http://schemas.microsoft.com/office/powerpoint/2010/main" val="207753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81001"/>
            <a:ext cx="8763000" cy="6555641"/>
          </a:xfrm>
          <a:prstGeom prst="rect">
            <a:avLst/>
          </a:prstGeom>
        </p:spPr>
        <p:txBody>
          <a:bodyPr wrap="square">
            <a:spAutoFit/>
          </a:bodyPr>
          <a:lstStyle/>
          <a:p>
            <a:r>
              <a:rPr lang="en-US" sz="2800" b="1" dirty="0">
                <a:solidFill>
                  <a:schemeClr val="accent6">
                    <a:lumMod val="50000"/>
                  </a:schemeClr>
                </a:solidFill>
              </a:rPr>
              <a:t>KCPE 2006 – </a:t>
            </a:r>
          </a:p>
          <a:p>
            <a:r>
              <a:rPr lang="en-US" sz="2800" b="1" dirty="0">
                <a:solidFill>
                  <a:schemeClr val="accent6">
                    <a:lumMod val="50000"/>
                  </a:schemeClr>
                </a:solidFill>
              </a:rPr>
              <a:t>ENGLISH SECTION A: LANGUAGE </a:t>
            </a:r>
          </a:p>
          <a:p>
            <a:endParaRPr lang="en-US" sz="2800" dirty="0"/>
          </a:p>
          <a:p>
            <a:r>
              <a:rPr lang="en-US" sz="2800" i="1" u="sng" dirty="0"/>
              <a:t>Question 1 to 15</a:t>
            </a:r>
          </a:p>
          <a:p>
            <a:r>
              <a:rPr lang="en-US" sz="2800" i="1" u="sng" dirty="0"/>
              <a:t>Read the passage below. It contains blank spaces numbered 1 to 15. For each blank space, choose the best alternative from the choices given.</a:t>
            </a:r>
          </a:p>
          <a:p>
            <a:endParaRPr lang="en-US" sz="2800" dirty="0"/>
          </a:p>
          <a:p>
            <a:r>
              <a:rPr lang="en-US" sz="2800" dirty="0"/>
              <a:t>When some people shower us with praise, we feel very flattered __1__ we? In our delight, we forget that  __2__  people may have had intentions __3__  us. Take the story of the crow  __4__  the fox, for example. The hardworking crow had managed ton snatch a piece of roast meat from the butcher’s. Up she __5__  with it into the branches of a tall tree, intending to enjoy her __6__  . </a:t>
            </a:r>
          </a:p>
        </p:txBody>
      </p:sp>
    </p:spTree>
    <p:extLst>
      <p:ext uri="{BB962C8B-B14F-4D97-AF65-F5344CB8AC3E}">
        <p14:creationId xmlns:p14="http://schemas.microsoft.com/office/powerpoint/2010/main" val="25032639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304801"/>
            <a:ext cx="8839200" cy="5970865"/>
          </a:xfrm>
          <a:prstGeom prst="rect">
            <a:avLst/>
          </a:prstGeom>
        </p:spPr>
        <p:txBody>
          <a:bodyPr wrap="square">
            <a:spAutoFit/>
          </a:bodyPr>
          <a:lstStyle/>
          <a:p>
            <a:pPr lvl="0"/>
            <a:r>
              <a:rPr lang="en-US" sz="3200" b="1" u="sng" dirty="0">
                <a:solidFill>
                  <a:schemeClr val="accent6">
                    <a:lumMod val="50000"/>
                  </a:schemeClr>
                </a:solidFill>
              </a:rPr>
              <a:t>Little and A little</a:t>
            </a:r>
            <a:endParaRPr lang="en-US" sz="3200" b="1" dirty="0">
              <a:solidFill>
                <a:schemeClr val="accent6">
                  <a:lumMod val="50000"/>
                </a:schemeClr>
              </a:solidFill>
            </a:endParaRPr>
          </a:p>
          <a:p>
            <a:pPr lvl="0"/>
            <a:r>
              <a:rPr lang="en-US" sz="2600" dirty="0"/>
              <a:t>Little is negative. It is used with uncountable nouns to denote barely enough.</a:t>
            </a:r>
          </a:p>
          <a:p>
            <a:pPr lvl="0"/>
            <a:r>
              <a:rPr lang="en-US" sz="2600" dirty="0"/>
              <a:t>A little is positive is used with uncountable nouns to mean a small number </a:t>
            </a:r>
            <a:r>
              <a:rPr lang="en-US" sz="2600" dirty="0" err="1"/>
              <a:t>e.g</a:t>
            </a:r>
            <a:r>
              <a:rPr lang="en-US" sz="2600" dirty="0"/>
              <a:t> </a:t>
            </a:r>
          </a:p>
          <a:p>
            <a:pPr lvl="1"/>
            <a:r>
              <a:rPr lang="en-US" sz="2600" dirty="0"/>
              <a:t>1. There is a little space in the hall and we can fit there. </a:t>
            </a:r>
          </a:p>
          <a:p>
            <a:pPr lvl="1"/>
            <a:r>
              <a:rPr lang="en-US" sz="2600" dirty="0"/>
              <a:t>2. There is little time left for us to finish this work. </a:t>
            </a:r>
          </a:p>
          <a:p>
            <a:pPr lvl="0"/>
            <a:endParaRPr lang="en-US" sz="3200" b="1" u="sng" dirty="0">
              <a:solidFill>
                <a:srgbClr val="FFFF00"/>
              </a:solidFill>
            </a:endParaRPr>
          </a:p>
          <a:p>
            <a:pPr lvl="0"/>
            <a:r>
              <a:rPr lang="en-US" sz="3200" b="1" u="sng" dirty="0">
                <a:solidFill>
                  <a:schemeClr val="accent6">
                    <a:lumMod val="50000"/>
                  </a:schemeClr>
                </a:solidFill>
              </a:rPr>
              <a:t>Both and All</a:t>
            </a:r>
            <a:endParaRPr lang="en-US" sz="3200" b="1" dirty="0">
              <a:solidFill>
                <a:schemeClr val="accent6">
                  <a:lumMod val="50000"/>
                </a:schemeClr>
              </a:solidFill>
            </a:endParaRPr>
          </a:p>
          <a:p>
            <a:pPr lvl="0"/>
            <a:r>
              <a:rPr lang="en-US" sz="2600" dirty="0"/>
              <a:t>Both is used with countable nouns to refer to two while all refers to many </a:t>
            </a:r>
            <a:r>
              <a:rPr lang="en-US" sz="2600" dirty="0" err="1"/>
              <a:t>e.g</a:t>
            </a:r>
            <a:endParaRPr lang="en-US" sz="2600" dirty="0"/>
          </a:p>
          <a:p>
            <a:pPr lvl="1"/>
            <a:r>
              <a:rPr lang="en-US" sz="2600" dirty="0"/>
              <a:t>1. Both the </a:t>
            </a:r>
            <a:r>
              <a:rPr lang="en-US" sz="2600" dirty="0" err="1"/>
              <a:t>headteacher</a:t>
            </a:r>
            <a:r>
              <a:rPr lang="en-US" sz="2600" dirty="0"/>
              <a:t> and the deputy were absent.</a:t>
            </a:r>
          </a:p>
          <a:p>
            <a:pPr lvl="1"/>
            <a:r>
              <a:rPr lang="en-US" sz="2600" dirty="0"/>
              <a:t>2. All the teachers were present.</a:t>
            </a:r>
          </a:p>
          <a:p>
            <a:pPr lvl="1"/>
            <a:r>
              <a:rPr lang="en-US" sz="2600" dirty="0"/>
              <a:t> </a:t>
            </a:r>
          </a:p>
        </p:txBody>
      </p:sp>
    </p:spTree>
    <p:extLst>
      <p:ext uri="{BB962C8B-B14F-4D97-AF65-F5344CB8AC3E}">
        <p14:creationId xmlns:p14="http://schemas.microsoft.com/office/powerpoint/2010/main" val="4168955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0" y="152400"/>
            <a:ext cx="8686800" cy="6124754"/>
          </a:xfrm>
          <a:prstGeom prst="rect">
            <a:avLst/>
          </a:prstGeom>
        </p:spPr>
        <p:txBody>
          <a:bodyPr wrap="square">
            <a:spAutoFit/>
          </a:bodyPr>
          <a:lstStyle/>
          <a:p>
            <a:r>
              <a:rPr lang="en-US" sz="2800" dirty="0"/>
              <a:t>The fox had been watching all this with a watering mouth for he really wanted the </a:t>
            </a:r>
            <a:r>
              <a:rPr lang="en-US" sz="2800" b="1" u="sng" dirty="0"/>
              <a:t>__7__</a:t>
            </a:r>
            <a:r>
              <a:rPr lang="en-US" sz="2800" dirty="0"/>
              <a:t>  piece for himself. He therefore planned his approach very </a:t>
            </a:r>
            <a:r>
              <a:rPr lang="en-US" sz="2800" b="1" u="sng" dirty="0"/>
              <a:t>__8__</a:t>
            </a:r>
            <a:r>
              <a:rPr lang="en-US" sz="2800" dirty="0"/>
              <a:t> . “Oh crow”, he said, “Your eyes shine </a:t>
            </a:r>
            <a:r>
              <a:rPr lang="en-US" sz="2800" b="1" u="sng" dirty="0"/>
              <a:t>__9__</a:t>
            </a:r>
            <a:r>
              <a:rPr lang="en-US" sz="2800" dirty="0"/>
              <a:t> than all the stars. And your neck is </a:t>
            </a:r>
            <a:r>
              <a:rPr lang="en-US" sz="2800" b="1" u="sng" dirty="0"/>
              <a:t>__10__</a:t>
            </a:r>
            <a:r>
              <a:rPr lang="en-US" sz="2800" dirty="0"/>
              <a:t> beautifully long. Your wings, my friend </a:t>
            </a:r>
            <a:r>
              <a:rPr lang="en-US" sz="2800" b="1" u="sng" dirty="0"/>
              <a:t>__11__</a:t>
            </a:r>
            <a:r>
              <a:rPr lang="en-US" sz="2800" dirty="0"/>
              <a:t>  be more graceful!”  The fox continued, “But alas! How unfortunate </a:t>
            </a:r>
            <a:r>
              <a:rPr lang="en-US" sz="2800" b="1" u="sng" dirty="0"/>
              <a:t>__12__</a:t>
            </a:r>
            <a:r>
              <a:rPr lang="en-US" sz="2800" dirty="0"/>
              <a:t> you  were born dumb. I am sure yours would have been a melodious </a:t>
            </a:r>
            <a:r>
              <a:rPr lang="en-US" sz="2800" b="1" u="sng" dirty="0"/>
              <a:t>__13__</a:t>
            </a:r>
            <a:r>
              <a:rPr lang="en-US" sz="2800" dirty="0"/>
              <a:t>.”  The crow was pleased with the flattery. However, she was annoyed that the fox thought she could not sing. She therefore wanted to </a:t>
            </a:r>
            <a:r>
              <a:rPr lang="en-US" sz="2800" b="1" u="sng" dirty="0"/>
              <a:t>__14__</a:t>
            </a:r>
            <a:r>
              <a:rPr lang="en-US" sz="2800" dirty="0"/>
              <a:t>         the fox. She opened her mouth to sing and the meat dropped right  </a:t>
            </a:r>
            <a:r>
              <a:rPr lang="en-US" sz="2800" b="1" u="sng" dirty="0"/>
              <a:t>__15__</a:t>
            </a:r>
            <a:r>
              <a:rPr lang="en-US" sz="2800" dirty="0"/>
              <a:t>   the waiting mouth of the fox.</a:t>
            </a:r>
          </a:p>
          <a:p>
            <a:r>
              <a:rPr lang="en-US" sz="2800" dirty="0"/>
              <a:t> </a:t>
            </a:r>
          </a:p>
        </p:txBody>
      </p:sp>
    </p:spTree>
    <p:extLst>
      <p:ext uri="{BB962C8B-B14F-4D97-AF65-F5344CB8AC3E}">
        <p14:creationId xmlns:p14="http://schemas.microsoft.com/office/powerpoint/2010/main" val="37443050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81001"/>
            <a:ext cx="8610600" cy="6186309"/>
          </a:xfrm>
          <a:prstGeom prst="rect">
            <a:avLst/>
          </a:prstGeom>
        </p:spPr>
        <p:txBody>
          <a:bodyPr wrap="square">
            <a:spAutoFit/>
          </a:bodyPr>
          <a:lstStyle/>
          <a:p>
            <a:r>
              <a:rPr lang="en-US" sz="3600" b="1" dirty="0"/>
              <a:t>	A. 		B.		C.		D.            </a:t>
            </a:r>
            <a:endParaRPr lang="en-US" sz="3600" dirty="0"/>
          </a:p>
          <a:p>
            <a:r>
              <a:rPr lang="en-US" sz="3600" dirty="0"/>
              <a:t>1. 	do		don’t 	are		aren’t </a:t>
            </a:r>
          </a:p>
          <a:p>
            <a:r>
              <a:rPr lang="en-US" sz="3600" dirty="0"/>
              <a:t>2. 	some	many 	</a:t>
            </a:r>
            <a:r>
              <a:rPr lang="en-US" sz="3600" dirty="0" err="1"/>
              <a:t>mos</a:t>
            </a:r>
            <a:r>
              <a:rPr lang="en-US" sz="3600" dirty="0"/>
              <a:t>		such </a:t>
            </a:r>
          </a:p>
          <a:p>
            <a:r>
              <a:rPr lang="en-US" sz="3600" dirty="0"/>
              <a:t>3. 	towards 	to 		against 	for </a:t>
            </a:r>
          </a:p>
          <a:p>
            <a:r>
              <a:rPr lang="en-US" sz="3600" dirty="0"/>
              <a:t>4. 	or 		against 	and 		with </a:t>
            </a:r>
          </a:p>
          <a:p>
            <a:r>
              <a:rPr lang="en-US" sz="3600" dirty="0"/>
              <a:t>5. 	flies 		fly 		flown 	flew </a:t>
            </a:r>
          </a:p>
          <a:p>
            <a:r>
              <a:rPr lang="en-US" sz="3600" dirty="0"/>
              <a:t>6. 	reward 	prize 	award	 price </a:t>
            </a:r>
          </a:p>
          <a:p>
            <a:r>
              <a:rPr lang="en-US" sz="3600" dirty="0"/>
              <a:t>7. 	nice 		good 	juicy		sweet</a:t>
            </a:r>
          </a:p>
          <a:p>
            <a:r>
              <a:rPr lang="en-US" sz="3600" dirty="0"/>
              <a:t>8. 	carefully 	quickly 	seriously 	quietly </a:t>
            </a:r>
          </a:p>
          <a:p>
            <a:r>
              <a:rPr lang="en-US" sz="3600" dirty="0"/>
              <a:t>9. 	better	brighter 	best 	brightest</a:t>
            </a:r>
          </a:p>
          <a:p>
            <a:r>
              <a:rPr lang="en-US" sz="3600" dirty="0"/>
              <a:t>	</a:t>
            </a:r>
          </a:p>
        </p:txBody>
      </p:sp>
    </p:spTree>
    <p:extLst>
      <p:ext uri="{BB962C8B-B14F-4D97-AF65-F5344CB8AC3E}">
        <p14:creationId xmlns:p14="http://schemas.microsoft.com/office/powerpoint/2010/main" val="2430522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0"/>
            <a:ext cx="8686800" cy="3385542"/>
          </a:xfrm>
          <a:prstGeom prst="rect">
            <a:avLst/>
          </a:prstGeom>
        </p:spPr>
        <p:txBody>
          <a:bodyPr wrap="square">
            <a:spAutoFit/>
          </a:bodyPr>
          <a:lstStyle/>
          <a:p>
            <a:r>
              <a:rPr lang="en-US" sz="2800" dirty="0"/>
              <a:t>10.	so		very		quite		rather</a:t>
            </a:r>
          </a:p>
          <a:p>
            <a:r>
              <a:rPr lang="en-US" sz="2800" dirty="0"/>
              <a:t>11.	shouldn’t 	wouldn’t 	mustn’t	couldn’t </a:t>
            </a:r>
          </a:p>
          <a:p>
            <a:r>
              <a:rPr lang="en-US" sz="2800" dirty="0"/>
              <a:t>12. 	as		since		that		for </a:t>
            </a:r>
          </a:p>
          <a:p>
            <a:r>
              <a:rPr lang="en-US" sz="2800" dirty="0"/>
              <a:t>13. 	tune 		sound 	voice 		song </a:t>
            </a:r>
          </a:p>
          <a:p>
            <a:r>
              <a:rPr lang="en-US" sz="2800" dirty="0"/>
              <a:t>14. 	surprise 	shock 		astonish 	amaze</a:t>
            </a:r>
          </a:p>
          <a:p>
            <a:pPr marL="514350" indent="-514350">
              <a:buAutoNum type="arabicPeriod" startAt="15"/>
            </a:pPr>
            <a:r>
              <a:rPr lang="en-US" sz="2800" dirty="0"/>
              <a:t>in 			into		to 		down</a:t>
            </a:r>
          </a:p>
          <a:p>
            <a:endParaRPr lang="en-US" dirty="0"/>
          </a:p>
          <a:p>
            <a:r>
              <a:rPr lang="en-US" sz="2800" dirty="0"/>
              <a:t> </a:t>
            </a:r>
          </a:p>
        </p:txBody>
      </p:sp>
    </p:spTree>
    <p:extLst>
      <p:ext uri="{BB962C8B-B14F-4D97-AF65-F5344CB8AC3E}">
        <p14:creationId xmlns:p14="http://schemas.microsoft.com/office/powerpoint/2010/main" val="3249290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4054257"/>
            <a:ext cx="8915400" cy="2677656"/>
          </a:xfrm>
          <a:prstGeom prst="rect">
            <a:avLst/>
          </a:prstGeom>
        </p:spPr>
        <p:txBody>
          <a:bodyPr wrap="square">
            <a:spAutoFit/>
          </a:bodyPr>
          <a:lstStyle/>
          <a:p>
            <a:r>
              <a:rPr lang="en-US" sz="2800" dirty="0"/>
              <a:t>17. “Come first December this year and my sister _____ two years old” </a:t>
            </a:r>
          </a:p>
          <a:p>
            <a:pPr marL="514350" indent="-514350">
              <a:buFont typeface="+mj-lt"/>
              <a:buAutoNum type="alphaUcPeriod"/>
            </a:pPr>
            <a:r>
              <a:rPr lang="en-US" sz="2800" dirty="0"/>
              <a:t>Shall be </a:t>
            </a:r>
          </a:p>
          <a:p>
            <a:pPr marL="514350" indent="-514350">
              <a:buFont typeface="+mj-lt"/>
              <a:buAutoNum type="alphaUcPeriod"/>
            </a:pPr>
            <a:r>
              <a:rPr lang="en-US" sz="2800" dirty="0"/>
              <a:t>Will be</a:t>
            </a:r>
          </a:p>
          <a:p>
            <a:pPr marL="514350" indent="-514350">
              <a:buFont typeface="+mj-lt"/>
              <a:buAutoNum type="alphaUcPeriod"/>
            </a:pPr>
            <a:r>
              <a:rPr lang="en-US" sz="2800" dirty="0"/>
              <a:t>Could be</a:t>
            </a:r>
          </a:p>
          <a:p>
            <a:pPr marL="514350" indent="-514350">
              <a:buFont typeface="+mj-lt"/>
              <a:buAutoNum type="alphaUcPeriod"/>
            </a:pPr>
            <a:r>
              <a:rPr lang="en-US" sz="2800" dirty="0"/>
              <a:t>Should be</a:t>
            </a:r>
          </a:p>
        </p:txBody>
      </p:sp>
      <p:sp>
        <p:nvSpPr>
          <p:cNvPr id="3" name="Rectangle 2"/>
          <p:cNvSpPr/>
          <p:nvPr/>
        </p:nvSpPr>
        <p:spPr>
          <a:xfrm>
            <a:off x="1600200" y="-76200"/>
            <a:ext cx="8915400" cy="3970318"/>
          </a:xfrm>
          <a:prstGeom prst="rect">
            <a:avLst/>
          </a:prstGeom>
        </p:spPr>
        <p:txBody>
          <a:bodyPr wrap="square">
            <a:spAutoFit/>
          </a:bodyPr>
          <a:lstStyle/>
          <a:p>
            <a:r>
              <a:rPr lang="en-US" sz="2800" b="1" i="1" u="sng" dirty="0"/>
              <a:t>For questions 16 to 18, select the alternative that best completes the sentence</a:t>
            </a:r>
            <a:r>
              <a:rPr lang="en-US" sz="2800" dirty="0"/>
              <a:t>.</a:t>
            </a:r>
          </a:p>
          <a:p>
            <a:endParaRPr lang="en-US" sz="2800" dirty="0"/>
          </a:p>
          <a:p>
            <a:r>
              <a:rPr lang="en-US" sz="2800" dirty="0"/>
              <a:t>16. </a:t>
            </a:r>
            <a:r>
              <a:rPr lang="en-US" sz="2800" dirty="0" err="1"/>
              <a:t>Kemboi</a:t>
            </a:r>
            <a:r>
              <a:rPr lang="en-US" sz="2800" dirty="0"/>
              <a:t> chose to walk the three kilometers to the market _____ it was very hot. </a:t>
            </a:r>
          </a:p>
          <a:p>
            <a:pPr marL="457200" indent="-457200">
              <a:buFont typeface="+mj-lt"/>
              <a:buAutoNum type="alphaUcPeriod"/>
            </a:pPr>
            <a:r>
              <a:rPr lang="en-US" sz="2800" dirty="0"/>
              <a:t>Because </a:t>
            </a:r>
          </a:p>
          <a:p>
            <a:pPr marL="457200" indent="-457200">
              <a:buFont typeface="+mj-lt"/>
              <a:buAutoNum type="alphaUcPeriod"/>
            </a:pPr>
            <a:r>
              <a:rPr lang="en-US" sz="2800" dirty="0"/>
              <a:t>But </a:t>
            </a:r>
          </a:p>
          <a:p>
            <a:pPr marL="457200" indent="-457200">
              <a:buFont typeface="+mj-lt"/>
              <a:buAutoNum type="alphaUcPeriod"/>
            </a:pPr>
            <a:r>
              <a:rPr lang="en-US" sz="2800" dirty="0"/>
              <a:t>While </a:t>
            </a:r>
          </a:p>
          <a:p>
            <a:pPr marL="457200" indent="-457200">
              <a:buFont typeface="+mj-lt"/>
              <a:buAutoNum type="alphaUcPeriod"/>
            </a:pPr>
            <a:r>
              <a:rPr lang="en-US" sz="2800" dirty="0"/>
              <a:t>Though </a:t>
            </a:r>
          </a:p>
        </p:txBody>
      </p:sp>
    </p:spTree>
    <p:extLst>
      <p:ext uri="{BB962C8B-B14F-4D97-AF65-F5344CB8AC3E}">
        <p14:creationId xmlns:p14="http://schemas.microsoft.com/office/powerpoint/2010/main" val="298077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52401"/>
            <a:ext cx="9067800" cy="6863417"/>
          </a:xfrm>
          <a:prstGeom prst="rect">
            <a:avLst/>
          </a:prstGeom>
        </p:spPr>
        <p:txBody>
          <a:bodyPr wrap="square">
            <a:spAutoFit/>
          </a:bodyPr>
          <a:lstStyle/>
          <a:p>
            <a:pPr lvl="0"/>
            <a:r>
              <a:rPr lang="en-US" sz="2800" dirty="0"/>
              <a:t>18. The teacher was very ____ with the pupils who had not done their homework.</a:t>
            </a:r>
          </a:p>
          <a:p>
            <a:pPr marL="1371600" lvl="2" indent="-457200">
              <a:buFont typeface="+mj-lt"/>
              <a:buAutoNum type="alphaUcPeriod"/>
            </a:pPr>
            <a:r>
              <a:rPr lang="en-US" sz="2800" dirty="0"/>
              <a:t>Sad </a:t>
            </a:r>
          </a:p>
          <a:p>
            <a:pPr marL="1371600" lvl="2" indent="-457200">
              <a:buFont typeface="+mj-lt"/>
              <a:buAutoNum type="alphaUcPeriod"/>
            </a:pPr>
            <a:r>
              <a:rPr lang="en-US" sz="2800" dirty="0"/>
              <a:t>Annoyed </a:t>
            </a:r>
          </a:p>
          <a:p>
            <a:pPr marL="1371600" lvl="2" indent="-457200">
              <a:buFont typeface="+mj-lt"/>
              <a:buAutoNum type="alphaUcPeriod"/>
            </a:pPr>
            <a:r>
              <a:rPr lang="en-US" sz="2800" dirty="0"/>
              <a:t>Disturbed </a:t>
            </a:r>
          </a:p>
          <a:p>
            <a:pPr marL="1371600" lvl="2" indent="-457200">
              <a:buFont typeface="+mj-lt"/>
              <a:buAutoNum type="alphaUcPeriod"/>
            </a:pPr>
            <a:r>
              <a:rPr lang="en-US" sz="2800" dirty="0"/>
              <a:t>Sorry </a:t>
            </a:r>
          </a:p>
          <a:p>
            <a:r>
              <a:rPr lang="en-US" sz="2400" dirty="0"/>
              <a:t> </a:t>
            </a:r>
          </a:p>
          <a:p>
            <a:r>
              <a:rPr lang="en-US" sz="2800" b="1" i="1" dirty="0">
                <a:solidFill>
                  <a:schemeClr val="accent6">
                    <a:lumMod val="50000"/>
                  </a:schemeClr>
                </a:solidFill>
              </a:rPr>
              <a:t>For questions 19 to 21, select the alternative that means the same as the underlined expression. </a:t>
            </a:r>
          </a:p>
          <a:p>
            <a:pPr lvl="0"/>
            <a:r>
              <a:rPr lang="en-US" sz="2800" dirty="0"/>
              <a:t>19. </a:t>
            </a:r>
            <a:r>
              <a:rPr lang="en-US" sz="2800" dirty="0" err="1"/>
              <a:t>Njeri</a:t>
            </a:r>
            <a:r>
              <a:rPr lang="en-US" sz="2800" dirty="0"/>
              <a:t> works very hard </a:t>
            </a:r>
            <a:r>
              <a:rPr lang="en-US" sz="2800" u="sng" dirty="0"/>
              <a:t>in spite of the fact that</a:t>
            </a:r>
            <a:r>
              <a:rPr lang="en-US" sz="2800" dirty="0"/>
              <a:t> she is vey old.   </a:t>
            </a:r>
          </a:p>
          <a:p>
            <a:pPr marL="1371600" lvl="2" indent="-457200">
              <a:buFont typeface="+mj-lt"/>
              <a:buAutoNum type="alphaUcPeriod"/>
            </a:pPr>
            <a:r>
              <a:rPr lang="en-US" sz="2800" dirty="0"/>
              <a:t>Although </a:t>
            </a:r>
          </a:p>
          <a:p>
            <a:pPr marL="1371600" lvl="2" indent="-457200">
              <a:buFont typeface="+mj-lt"/>
              <a:buAutoNum type="alphaUcPeriod"/>
            </a:pPr>
            <a:r>
              <a:rPr lang="en-US" sz="2800" dirty="0"/>
              <a:t>But </a:t>
            </a:r>
          </a:p>
          <a:p>
            <a:pPr marL="1371600" lvl="2" indent="-457200">
              <a:buFont typeface="+mj-lt"/>
              <a:buAutoNum type="alphaUcPeriod"/>
            </a:pPr>
            <a:r>
              <a:rPr lang="en-US" sz="2800" dirty="0"/>
              <a:t>Moreover </a:t>
            </a:r>
          </a:p>
          <a:p>
            <a:pPr marL="1371600" lvl="2" indent="-457200">
              <a:buFont typeface="+mj-lt"/>
              <a:buAutoNum type="alphaUcPeriod"/>
            </a:pPr>
            <a:r>
              <a:rPr lang="en-US" sz="2800" dirty="0"/>
              <a:t>Despite </a:t>
            </a:r>
          </a:p>
          <a:p>
            <a:r>
              <a:rPr lang="en-US" sz="2400" dirty="0"/>
              <a:t> </a:t>
            </a:r>
          </a:p>
        </p:txBody>
      </p:sp>
    </p:spTree>
    <p:extLst>
      <p:ext uri="{BB962C8B-B14F-4D97-AF65-F5344CB8AC3E}">
        <p14:creationId xmlns:p14="http://schemas.microsoft.com/office/powerpoint/2010/main" val="5793040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63916"/>
            <a:ext cx="8839200" cy="6001643"/>
          </a:xfrm>
          <a:prstGeom prst="rect">
            <a:avLst/>
          </a:prstGeom>
        </p:spPr>
        <p:txBody>
          <a:bodyPr wrap="square">
            <a:spAutoFit/>
          </a:bodyPr>
          <a:lstStyle/>
          <a:p>
            <a:pPr lvl="0"/>
            <a:r>
              <a:rPr lang="en-US" sz="3200" dirty="0"/>
              <a:t>20. </a:t>
            </a:r>
            <a:r>
              <a:rPr lang="en-US" sz="3200" dirty="0" err="1"/>
              <a:t>Wanyama</a:t>
            </a:r>
            <a:r>
              <a:rPr lang="en-US" sz="3200" dirty="0"/>
              <a:t> wanted to </a:t>
            </a:r>
            <a:r>
              <a:rPr lang="en-US" sz="3200" u="sng" dirty="0"/>
              <a:t>make up for</a:t>
            </a:r>
            <a:r>
              <a:rPr lang="en-US" sz="3200" dirty="0"/>
              <a:t> the time he had lost.</a:t>
            </a:r>
          </a:p>
          <a:p>
            <a:pPr marL="1428750" lvl="2" indent="-514350">
              <a:buFont typeface="+mj-lt"/>
              <a:buAutoNum type="alphaUcPeriod"/>
            </a:pPr>
            <a:r>
              <a:rPr lang="en-US" sz="3200" dirty="0"/>
              <a:t>Create </a:t>
            </a:r>
          </a:p>
          <a:p>
            <a:pPr marL="1428750" lvl="2" indent="-514350">
              <a:buFont typeface="+mj-lt"/>
              <a:buAutoNum type="alphaUcPeriod"/>
            </a:pPr>
            <a:r>
              <a:rPr lang="en-US" sz="3200" dirty="0"/>
              <a:t>Restore </a:t>
            </a:r>
          </a:p>
          <a:p>
            <a:pPr marL="1428750" lvl="2" indent="-514350">
              <a:buFont typeface="+mj-lt"/>
              <a:buAutoNum type="alphaUcPeriod"/>
            </a:pPr>
            <a:r>
              <a:rPr lang="en-US" sz="3200" dirty="0"/>
              <a:t>Replace</a:t>
            </a:r>
          </a:p>
          <a:p>
            <a:pPr marL="1428750" lvl="2" indent="-514350">
              <a:buFont typeface="+mj-lt"/>
              <a:buAutoNum type="alphaUcPeriod"/>
            </a:pPr>
            <a:r>
              <a:rPr lang="en-US" sz="3200" dirty="0"/>
              <a:t>Recover </a:t>
            </a:r>
          </a:p>
          <a:p>
            <a:r>
              <a:rPr lang="en-US" sz="3200" dirty="0"/>
              <a:t> </a:t>
            </a:r>
          </a:p>
          <a:p>
            <a:pPr lvl="0"/>
            <a:r>
              <a:rPr lang="en-US" sz="3200" dirty="0"/>
              <a:t>21. </a:t>
            </a:r>
            <a:r>
              <a:rPr lang="en-US" sz="3200" dirty="0" err="1"/>
              <a:t>Abdi</a:t>
            </a:r>
            <a:r>
              <a:rPr lang="en-US" sz="3200" dirty="0"/>
              <a:t> was in a hurry to </a:t>
            </a:r>
            <a:r>
              <a:rPr lang="en-US" sz="3200" u="sng" dirty="0"/>
              <a:t>wind up</a:t>
            </a:r>
            <a:r>
              <a:rPr lang="en-US" sz="3200" dirty="0"/>
              <a:t> the meeting. </a:t>
            </a:r>
          </a:p>
          <a:p>
            <a:pPr marL="1428750" lvl="2" indent="-514350">
              <a:buFont typeface="+mj-lt"/>
              <a:buAutoNum type="alphaUcPeriod"/>
            </a:pPr>
            <a:r>
              <a:rPr lang="en-US" sz="3200" dirty="0"/>
              <a:t>Postpone </a:t>
            </a:r>
          </a:p>
          <a:p>
            <a:pPr marL="1428750" lvl="2" indent="-514350">
              <a:buFont typeface="+mj-lt"/>
              <a:buAutoNum type="alphaUcPeriod"/>
            </a:pPr>
            <a:r>
              <a:rPr lang="en-US" sz="3200" dirty="0"/>
              <a:t>End </a:t>
            </a:r>
          </a:p>
          <a:p>
            <a:pPr marL="1428750" lvl="2" indent="-514350">
              <a:buFont typeface="+mj-lt"/>
              <a:buAutoNum type="alphaUcPeriod"/>
            </a:pPr>
            <a:r>
              <a:rPr lang="en-US" sz="3200" dirty="0"/>
              <a:t>Leave </a:t>
            </a:r>
          </a:p>
          <a:p>
            <a:pPr marL="1428750" lvl="2" indent="-514350">
              <a:buFont typeface="+mj-lt"/>
              <a:buAutoNum type="alphaUcPeriod"/>
            </a:pPr>
            <a:r>
              <a:rPr lang="en-US" sz="3200" dirty="0"/>
              <a:t>Stop </a:t>
            </a:r>
          </a:p>
        </p:txBody>
      </p:sp>
    </p:spTree>
    <p:extLst>
      <p:ext uri="{BB962C8B-B14F-4D97-AF65-F5344CB8AC3E}">
        <p14:creationId xmlns:p14="http://schemas.microsoft.com/office/powerpoint/2010/main" val="2250505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0226" y="59962"/>
            <a:ext cx="8763000" cy="6863417"/>
          </a:xfrm>
          <a:prstGeom prst="rect">
            <a:avLst/>
          </a:prstGeom>
        </p:spPr>
        <p:txBody>
          <a:bodyPr wrap="square">
            <a:spAutoFit/>
          </a:bodyPr>
          <a:lstStyle/>
          <a:p>
            <a:r>
              <a:rPr lang="en-US" sz="2200" b="1" i="1" dirty="0">
                <a:solidFill>
                  <a:schemeClr val="accent6">
                    <a:lumMod val="50000"/>
                  </a:schemeClr>
                </a:solidFill>
              </a:rPr>
              <a:t>In question 22 and 23, choose the alternative that means the same as the underlined sentence.</a:t>
            </a:r>
            <a:endParaRPr lang="en-US" sz="2200" dirty="0">
              <a:solidFill>
                <a:schemeClr val="accent6">
                  <a:lumMod val="50000"/>
                </a:schemeClr>
              </a:solidFill>
            </a:endParaRPr>
          </a:p>
          <a:p>
            <a:r>
              <a:rPr lang="en-US" sz="2200" dirty="0"/>
              <a:t> </a:t>
            </a:r>
            <a:r>
              <a:rPr lang="en-US" sz="2200" u="sng" dirty="0"/>
              <a:t>Had it not been for the quick response of the ambulance team, the patient would not have survived</a:t>
            </a:r>
            <a:r>
              <a:rPr lang="en-US" sz="2200" dirty="0"/>
              <a:t>. </a:t>
            </a:r>
          </a:p>
          <a:p>
            <a:pPr lvl="0"/>
            <a:r>
              <a:rPr lang="en-US" sz="2200" dirty="0"/>
              <a:t>The ambulance team responded quickly and the patient survived.</a:t>
            </a:r>
          </a:p>
          <a:p>
            <a:pPr lvl="0"/>
            <a:r>
              <a:rPr lang="en-US" sz="2200" dirty="0"/>
              <a:t> If the ambulance team had responded quickly the patient would have survived.</a:t>
            </a:r>
          </a:p>
          <a:p>
            <a:pPr lvl="0"/>
            <a:r>
              <a:rPr lang="en-US" sz="2200" dirty="0"/>
              <a:t>Because the ambulance team responded quickly the patient survived.</a:t>
            </a:r>
          </a:p>
          <a:p>
            <a:pPr lvl="0"/>
            <a:r>
              <a:rPr lang="en-US" sz="2200" dirty="0"/>
              <a:t>If the ambulance team responded quickly the patient would not have survived. </a:t>
            </a:r>
          </a:p>
          <a:p>
            <a:r>
              <a:rPr lang="en-US" sz="2200" dirty="0"/>
              <a:t> </a:t>
            </a:r>
          </a:p>
          <a:p>
            <a:pPr lvl="0"/>
            <a:r>
              <a:rPr lang="en-US" sz="2200" dirty="0"/>
              <a:t>In a court of law people who have broken the law without knowing it still get punished for the offence.</a:t>
            </a:r>
          </a:p>
          <a:p>
            <a:pPr lvl="0"/>
            <a:r>
              <a:rPr lang="en-US" sz="2200" dirty="0"/>
              <a:t>People get punished in a court of law only for breaking the law, deliberately. </a:t>
            </a:r>
          </a:p>
          <a:p>
            <a:pPr lvl="0"/>
            <a:r>
              <a:rPr lang="en-US" sz="2200" dirty="0"/>
              <a:t>Whether people break the law or not, they are punished in a court of law.</a:t>
            </a:r>
          </a:p>
          <a:p>
            <a:pPr lvl="0"/>
            <a:r>
              <a:rPr lang="en-US" sz="2200" dirty="0"/>
              <a:t>People get punished in a court of law whether or not they were aware of the law they broke.</a:t>
            </a:r>
          </a:p>
          <a:p>
            <a:pPr lvl="0"/>
            <a:r>
              <a:rPr lang="en-US" sz="2200" dirty="0"/>
              <a:t>People who get punished in a court of law neither have broken a law nor are they aware of it. </a:t>
            </a:r>
          </a:p>
          <a:p>
            <a:r>
              <a:rPr lang="en-US" sz="2200" dirty="0"/>
              <a:t> </a:t>
            </a:r>
          </a:p>
        </p:txBody>
      </p:sp>
    </p:spTree>
    <p:extLst>
      <p:ext uri="{BB962C8B-B14F-4D97-AF65-F5344CB8AC3E}">
        <p14:creationId xmlns:p14="http://schemas.microsoft.com/office/powerpoint/2010/main" val="2990153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533400"/>
            <a:ext cx="8915400" cy="5693866"/>
          </a:xfrm>
          <a:prstGeom prst="rect">
            <a:avLst/>
          </a:prstGeom>
        </p:spPr>
        <p:txBody>
          <a:bodyPr wrap="square">
            <a:spAutoFit/>
          </a:bodyPr>
          <a:lstStyle/>
          <a:p>
            <a:r>
              <a:rPr lang="en-US" sz="2800" b="1" i="1" dirty="0">
                <a:solidFill>
                  <a:schemeClr val="accent6">
                    <a:lumMod val="50000"/>
                  </a:schemeClr>
                </a:solidFill>
              </a:rPr>
              <a:t>For questions 24 and 25, choose the best arrangements of the given sentences to make a sensible paragraph.</a:t>
            </a:r>
            <a:endParaRPr lang="en-US" sz="2800" dirty="0">
              <a:solidFill>
                <a:schemeClr val="accent6">
                  <a:lumMod val="50000"/>
                </a:schemeClr>
              </a:solidFill>
            </a:endParaRPr>
          </a:p>
          <a:p>
            <a:pPr lvl="0"/>
            <a:r>
              <a:rPr lang="en-US" sz="2800" dirty="0"/>
              <a:t> </a:t>
            </a:r>
          </a:p>
          <a:p>
            <a:r>
              <a:rPr lang="en-US" sz="2800" dirty="0"/>
              <a:t>(</a:t>
            </a:r>
            <a:r>
              <a:rPr lang="en-US" sz="2800" dirty="0" err="1"/>
              <a:t>i</a:t>
            </a:r>
            <a:r>
              <a:rPr lang="en-US" sz="2800" dirty="0"/>
              <a:t>) People with diabetes are advised to eat a special diet that will either increase or reduce the sugar levels.</a:t>
            </a:r>
          </a:p>
          <a:p>
            <a:r>
              <a:rPr lang="en-US" sz="2800" dirty="0"/>
              <a:t>(ii) In one there is excess sugar in the bloodstream while in the other there isn’t enough.</a:t>
            </a:r>
          </a:p>
          <a:p>
            <a:r>
              <a:rPr lang="en-US" sz="2800" dirty="0"/>
              <a:t>(iii) The disease appears in two different forms.</a:t>
            </a:r>
          </a:p>
          <a:p>
            <a:r>
              <a:rPr lang="en-US" sz="2800" dirty="0"/>
              <a:t>(iv) Diabetes has become a serious world problem.</a:t>
            </a:r>
          </a:p>
          <a:p>
            <a:pPr marL="514350" indent="-514350">
              <a:buFont typeface="+mj-lt"/>
              <a:buAutoNum type="alphaUcPeriod"/>
            </a:pPr>
            <a:r>
              <a:rPr lang="en-US" sz="2800" dirty="0"/>
              <a:t>(iv) (</a:t>
            </a:r>
            <a:r>
              <a:rPr lang="en-US" sz="2800" dirty="0" err="1"/>
              <a:t>i</a:t>
            </a:r>
            <a:r>
              <a:rPr lang="en-US" sz="2800" dirty="0"/>
              <a:t>) (iii) (ii)</a:t>
            </a:r>
          </a:p>
          <a:p>
            <a:pPr marL="514350" indent="-514350">
              <a:buFont typeface="+mj-lt"/>
              <a:buAutoNum type="alphaUcPeriod"/>
            </a:pPr>
            <a:r>
              <a:rPr lang="en-US" sz="2800" dirty="0"/>
              <a:t>(iv) (iii) (</a:t>
            </a:r>
            <a:r>
              <a:rPr lang="en-US" sz="2800" dirty="0" err="1"/>
              <a:t>i</a:t>
            </a:r>
            <a:r>
              <a:rPr lang="en-US" sz="2800" dirty="0"/>
              <a:t>) (ii) </a:t>
            </a:r>
          </a:p>
          <a:p>
            <a:pPr marL="514350" indent="-514350">
              <a:buFont typeface="+mj-lt"/>
              <a:buAutoNum type="alphaUcPeriod"/>
            </a:pPr>
            <a:r>
              <a:rPr lang="en-US" sz="2800" dirty="0"/>
              <a:t>(iv) (ii) (</a:t>
            </a:r>
            <a:r>
              <a:rPr lang="en-US" sz="2800" dirty="0" err="1"/>
              <a:t>i</a:t>
            </a:r>
            <a:r>
              <a:rPr lang="en-US" sz="2800" dirty="0"/>
              <a:t>) (iii)</a:t>
            </a:r>
          </a:p>
          <a:p>
            <a:pPr marL="514350" indent="-514350">
              <a:buFont typeface="+mj-lt"/>
              <a:buAutoNum type="alphaUcPeriod"/>
            </a:pPr>
            <a:r>
              <a:rPr lang="en-US" sz="2800" dirty="0"/>
              <a:t>(iv) (iii) (ii) (</a:t>
            </a:r>
            <a:r>
              <a:rPr lang="en-US" sz="2800" dirty="0" err="1"/>
              <a:t>i</a:t>
            </a:r>
            <a:r>
              <a:rPr lang="en-US" sz="2800" dirty="0"/>
              <a:t>)</a:t>
            </a:r>
          </a:p>
        </p:txBody>
      </p:sp>
    </p:spTree>
    <p:extLst>
      <p:ext uri="{BB962C8B-B14F-4D97-AF65-F5344CB8AC3E}">
        <p14:creationId xmlns:p14="http://schemas.microsoft.com/office/powerpoint/2010/main" val="24934626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1" y="228601"/>
            <a:ext cx="8645857" cy="6494085"/>
          </a:xfrm>
          <a:prstGeom prst="rect">
            <a:avLst/>
          </a:prstGeom>
        </p:spPr>
        <p:txBody>
          <a:bodyPr wrap="square">
            <a:spAutoFit/>
          </a:bodyPr>
          <a:lstStyle/>
          <a:p>
            <a:pPr lvl="0"/>
            <a:r>
              <a:rPr lang="en-US" sz="2800" dirty="0"/>
              <a:t> </a:t>
            </a:r>
            <a:r>
              <a:rPr lang="en-US" sz="3200" dirty="0"/>
              <a:t>(i) Pupils who pass examinations are those who are both diligent and disciplined.</a:t>
            </a:r>
          </a:p>
          <a:p>
            <a:r>
              <a:rPr lang="en-US" sz="3200" dirty="0"/>
              <a:t>(ii) Studying involves both discipline and diligence.</a:t>
            </a:r>
          </a:p>
          <a:p>
            <a:r>
              <a:rPr lang="en-US" sz="3200" dirty="0"/>
              <a:t>(iii) Discipline, on the other hand, requires planned, regular and persistent preparation for lessons as well as continuous revision of work covered.</a:t>
            </a:r>
          </a:p>
          <a:p>
            <a:r>
              <a:rPr lang="en-US" sz="3200" dirty="0"/>
              <a:t>(iv) Diligence refers to the care, determination and hard work a pupil puts into the study.</a:t>
            </a:r>
          </a:p>
          <a:p>
            <a:pPr marL="514350" indent="-514350">
              <a:buFont typeface="+mj-lt"/>
              <a:buAutoNum type="alphaUcPeriod"/>
            </a:pPr>
            <a:r>
              <a:rPr lang="en-US" sz="3200" dirty="0"/>
              <a:t>(ii) (iii) (</a:t>
            </a:r>
            <a:r>
              <a:rPr lang="en-US" sz="3200" dirty="0" err="1"/>
              <a:t>i</a:t>
            </a:r>
            <a:r>
              <a:rPr lang="en-US" sz="3200" dirty="0"/>
              <a:t>) (iv) </a:t>
            </a:r>
          </a:p>
          <a:p>
            <a:pPr marL="514350" indent="-514350">
              <a:buFont typeface="+mj-lt"/>
              <a:buAutoNum type="alphaUcPeriod"/>
            </a:pPr>
            <a:r>
              <a:rPr lang="en-US" sz="3200" dirty="0"/>
              <a:t>(ii) (</a:t>
            </a:r>
            <a:r>
              <a:rPr lang="en-US" sz="3200" dirty="0" err="1"/>
              <a:t>i</a:t>
            </a:r>
            <a:r>
              <a:rPr lang="en-US" sz="3200" dirty="0"/>
              <a:t>) (iii) (iv)</a:t>
            </a:r>
          </a:p>
          <a:p>
            <a:pPr marL="514350" indent="-514350">
              <a:buFont typeface="+mj-lt"/>
              <a:buAutoNum type="alphaUcPeriod"/>
            </a:pPr>
            <a:r>
              <a:rPr lang="en-US" sz="3200" dirty="0"/>
              <a:t>(ii) (iv) (iii) (</a:t>
            </a:r>
            <a:r>
              <a:rPr lang="en-US" sz="3200" dirty="0" err="1"/>
              <a:t>i</a:t>
            </a:r>
            <a:r>
              <a:rPr lang="en-US" sz="3200" dirty="0"/>
              <a:t>)</a:t>
            </a:r>
          </a:p>
          <a:p>
            <a:pPr marL="514350" indent="-514350">
              <a:buFont typeface="+mj-lt"/>
              <a:buAutoNum type="alphaUcPeriod"/>
            </a:pPr>
            <a:r>
              <a:rPr lang="en-US" sz="3200" dirty="0"/>
              <a:t>(ii) (</a:t>
            </a:r>
            <a:r>
              <a:rPr lang="en-US" sz="3200" dirty="0" err="1"/>
              <a:t>i</a:t>
            </a:r>
            <a:r>
              <a:rPr lang="en-US" sz="3200" dirty="0"/>
              <a:t>) (iv) (iii)</a:t>
            </a:r>
          </a:p>
        </p:txBody>
      </p:sp>
    </p:spTree>
    <p:extLst>
      <p:ext uri="{BB962C8B-B14F-4D97-AF65-F5344CB8AC3E}">
        <p14:creationId xmlns:p14="http://schemas.microsoft.com/office/powerpoint/2010/main" val="31410752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10058400" cy="5693866"/>
          </a:xfrm>
          <a:prstGeom prst="rect">
            <a:avLst/>
          </a:prstGeom>
        </p:spPr>
        <p:txBody>
          <a:bodyPr wrap="square">
            <a:spAutoFit/>
          </a:bodyPr>
          <a:lstStyle/>
          <a:p>
            <a:r>
              <a:rPr lang="en-US" sz="2800" b="1" i="1" u="sng" dirty="0">
                <a:solidFill>
                  <a:schemeClr val="accent6">
                    <a:lumMod val="50000"/>
                  </a:schemeClr>
                </a:solidFill>
              </a:rPr>
              <a:t>Read the following passage and answer questions 26 – 38</a:t>
            </a:r>
            <a:endParaRPr lang="en-US" sz="2800" dirty="0">
              <a:solidFill>
                <a:schemeClr val="accent6">
                  <a:lumMod val="50000"/>
                </a:schemeClr>
              </a:solidFill>
            </a:endParaRPr>
          </a:p>
          <a:p>
            <a:r>
              <a:rPr lang="en-US" sz="2800" dirty="0"/>
              <a:t>Last December, </a:t>
            </a:r>
            <a:r>
              <a:rPr lang="en-US" sz="2800" dirty="0" err="1"/>
              <a:t>Fulora</a:t>
            </a:r>
            <a:r>
              <a:rPr lang="en-US" sz="2800" dirty="0"/>
              <a:t> and her brother </a:t>
            </a:r>
            <a:r>
              <a:rPr lang="en-US" sz="2800" dirty="0" err="1"/>
              <a:t>Jakobo</a:t>
            </a:r>
            <a:r>
              <a:rPr lang="en-US" sz="2800" dirty="0"/>
              <a:t> spent the holidays at their uncle’s home. One thing they loved here was the large space in which they could play as much as they wished. Furthermore, Uncle Samba did not mind their playing all day; much of the housework was done by the </a:t>
            </a:r>
            <a:r>
              <a:rPr lang="en-US" sz="2800" dirty="0" err="1"/>
              <a:t>househelp</a:t>
            </a:r>
            <a:r>
              <a:rPr lang="en-US" sz="2800" dirty="0"/>
              <a:t>.</a:t>
            </a:r>
          </a:p>
          <a:p>
            <a:r>
              <a:rPr lang="en-US" sz="2800" dirty="0"/>
              <a:t> </a:t>
            </a:r>
          </a:p>
          <a:p>
            <a:r>
              <a:rPr lang="en-US" sz="2800" dirty="0"/>
              <a:t>It was the last day of the holidays and the two had decided to enjoy themselves as much as possible in the little time left. They were too busy playing with a ball to notice the mother hen together with her seven chicks feeding nearby. Suddenly, one of the chicks let out a </a:t>
            </a:r>
            <a:r>
              <a:rPr lang="en-US" sz="2800" b="1" dirty="0"/>
              <a:t>feeble</a:t>
            </a:r>
            <a:r>
              <a:rPr lang="en-US" sz="2800" dirty="0"/>
              <a:t> squeak and lay lifeless. </a:t>
            </a:r>
            <a:r>
              <a:rPr lang="en-US" sz="2800" dirty="0" err="1"/>
              <a:t>Fulora</a:t>
            </a:r>
            <a:r>
              <a:rPr lang="en-US" sz="2800" dirty="0"/>
              <a:t> had thrown the ball which had hit the young bird rather hard.</a:t>
            </a:r>
          </a:p>
        </p:txBody>
      </p:sp>
    </p:spTree>
    <p:extLst>
      <p:ext uri="{BB962C8B-B14F-4D97-AF65-F5344CB8AC3E}">
        <p14:creationId xmlns:p14="http://schemas.microsoft.com/office/powerpoint/2010/main" val="552132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246"/>
            <a:ext cx="8915400" cy="7048083"/>
          </a:xfrm>
          <a:prstGeom prst="rect">
            <a:avLst/>
          </a:prstGeom>
        </p:spPr>
        <p:txBody>
          <a:bodyPr wrap="square">
            <a:spAutoFit/>
          </a:bodyPr>
          <a:lstStyle/>
          <a:p>
            <a:pPr lvl="0"/>
            <a:r>
              <a:rPr lang="en-US" sz="3200" b="1" u="sng" dirty="0">
                <a:solidFill>
                  <a:schemeClr val="accent6">
                    <a:lumMod val="50000"/>
                  </a:schemeClr>
                </a:solidFill>
              </a:rPr>
              <a:t>Each and Every </a:t>
            </a:r>
            <a:endParaRPr lang="en-US" sz="3200" b="1" dirty="0">
              <a:solidFill>
                <a:schemeClr val="accent6">
                  <a:lumMod val="50000"/>
                </a:schemeClr>
              </a:solidFill>
            </a:endParaRPr>
          </a:p>
          <a:p>
            <a:pPr lvl="0"/>
            <a:r>
              <a:rPr lang="en-US" sz="2400" dirty="0"/>
              <a:t>Each and every are used with countable nouns to refer to singular (one).</a:t>
            </a:r>
          </a:p>
          <a:p>
            <a:pPr lvl="0"/>
            <a:r>
              <a:rPr lang="en-US" sz="2400" dirty="0"/>
              <a:t>Every can be used to refer together with countable nouns to refer to plural </a:t>
            </a:r>
            <a:r>
              <a:rPr lang="en-US" sz="2400" dirty="0" err="1"/>
              <a:t>e.g</a:t>
            </a:r>
            <a:endParaRPr lang="en-US" sz="2400" dirty="0"/>
          </a:p>
          <a:p>
            <a:pPr lvl="0"/>
            <a:r>
              <a:rPr lang="en-US" sz="2400" dirty="0"/>
              <a:t>	1. Everything seems to be fine (considering all conditions).</a:t>
            </a:r>
          </a:p>
          <a:p>
            <a:r>
              <a:rPr lang="en-US" sz="2400" dirty="0"/>
              <a:t> </a:t>
            </a:r>
          </a:p>
          <a:p>
            <a:pPr lvl="0"/>
            <a:r>
              <a:rPr lang="en-US" sz="3200" b="1" u="sng" dirty="0">
                <a:solidFill>
                  <a:schemeClr val="accent6">
                    <a:lumMod val="50000"/>
                  </a:schemeClr>
                </a:solidFill>
              </a:rPr>
              <a:t>Enough</a:t>
            </a:r>
            <a:r>
              <a:rPr lang="en-US" sz="3200" b="1" dirty="0">
                <a:solidFill>
                  <a:schemeClr val="accent6">
                    <a:lumMod val="50000"/>
                  </a:schemeClr>
                </a:solidFill>
              </a:rPr>
              <a:t> </a:t>
            </a:r>
          </a:p>
          <a:p>
            <a:pPr lvl="0"/>
            <a:r>
              <a:rPr lang="en-US" sz="2400" dirty="0"/>
              <a:t>Used with countable/uncountable nouns to refer to what is satisfactory. </a:t>
            </a:r>
            <a:r>
              <a:rPr lang="en-US" sz="2400" dirty="0" err="1"/>
              <a:t>e.g</a:t>
            </a:r>
            <a:endParaRPr lang="en-US" sz="2400" dirty="0"/>
          </a:p>
          <a:p>
            <a:pPr lvl="0"/>
            <a:r>
              <a:rPr lang="en-US" sz="2400" dirty="0"/>
              <a:t>	1. There is enough room for both of us.</a:t>
            </a:r>
          </a:p>
          <a:p>
            <a:r>
              <a:rPr lang="en-US" sz="2400" dirty="0"/>
              <a:t> </a:t>
            </a:r>
          </a:p>
          <a:p>
            <a:r>
              <a:rPr lang="en-US" sz="3200" b="1" u="sng" dirty="0">
                <a:solidFill>
                  <a:schemeClr val="accent6">
                    <a:lumMod val="50000"/>
                  </a:schemeClr>
                </a:solidFill>
              </a:rPr>
              <a:t>Plenty of &amp; A lot of:</a:t>
            </a:r>
            <a:endParaRPr lang="en-US" sz="3200" b="1" dirty="0">
              <a:solidFill>
                <a:schemeClr val="accent6">
                  <a:lumMod val="50000"/>
                </a:schemeClr>
              </a:solidFill>
            </a:endParaRPr>
          </a:p>
          <a:p>
            <a:pPr lvl="0"/>
            <a:r>
              <a:rPr lang="en-US" sz="2400" dirty="0"/>
              <a:t>Plenty is used before uncountable nouns to  mean amount of something </a:t>
            </a:r>
            <a:r>
              <a:rPr lang="en-US" sz="2400" dirty="0" err="1"/>
              <a:t>e.g</a:t>
            </a:r>
            <a:r>
              <a:rPr lang="en-US" sz="2400" dirty="0"/>
              <a:t> </a:t>
            </a:r>
          </a:p>
          <a:p>
            <a:pPr lvl="0"/>
            <a:r>
              <a:rPr lang="en-US" sz="2400" dirty="0"/>
              <a:t>	1. We had plenty to talk about.</a:t>
            </a:r>
          </a:p>
          <a:p>
            <a:pPr lvl="0"/>
            <a:r>
              <a:rPr lang="en-US" sz="2400" dirty="0"/>
              <a:t>	2. “Do we need more milk?” No we have plenty in the fridge</a:t>
            </a:r>
            <a:r>
              <a:rPr lang="en-US" sz="2000" dirty="0"/>
              <a:t>.</a:t>
            </a:r>
          </a:p>
          <a:p>
            <a:r>
              <a:rPr lang="en-US" sz="2000" dirty="0"/>
              <a:t> </a:t>
            </a:r>
          </a:p>
        </p:txBody>
      </p:sp>
    </p:spTree>
    <p:extLst>
      <p:ext uri="{BB962C8B-B14F-4D97-AF65-F5344CB8AC3E}">
        <p14:creationId xmlns:p14="http://schemas.microsoft.com/office/powerpoint/2010/main" val="2388897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1"/>
            <a:ext cx="8839200" cy="5632311"/>
          </a:xfrm>
          <a:prstGeom prst="rect">
            <a:avLst/>
          </a:prstGeom>
        </p:spPr>
        <p:txBody>
          <a:bodyPr wrap="square">
            <a:spAutoFit/>
          </a:bodyPr>
          <a:lstStyle/>
          <a:p>
            <a:r>
              <a:rPr lang="en-US" sz="2400" dirty="0"/>
              <a:t>“</a:t>
            </a:r>
            <a:r>
              <a:rPr lang="en-US" sz="2400" dirty="0" err="1"/>
              <a:t>Fulora</a:t>
            </a:r>
            <a:r>
              <a:rPr lang="en-US" sz="2400" dirty="0"/>
              <a:t>, you have killed it! What will you say?” whispered </a:t>
            </a:r>
            <a:r>
              <a:rPr lang="en-US" sz="2400" dirty="0" err="1"/>
              <a:t>Jakobo</a:t>
            </a:r>
            <a:r>
              <a:rPr lang="en-US" sz="2400" dirty="0"/>
              <a:t> after looking in all directions to ensure no one was watching. </a:t>
            </a:r>
            <a:r>
              <a:rPr lang="en-US" sz="2400" dirty="0" err="1"/>
              <a:t>Fulora</a:t>
            </a:r>
            <a:r>
              <a:rPr lang="en-US" sz="2400" dirty="0"/>
              <a:t>, who was trembling with fear, said she would explain everything to Uncle Samba and apologize. But </a:t>
            </a:r>
            <a:r>
              <a:rPr lang="en-US" sz="2400" dirty="0" err="1"/>
              <a:t>Jakobo</a:t>
            </a:r>
            <a:r>
              <a:rPr lang="en-US" sz="2400" dirty="0"/>
              <a:t> would hear none of it. “If you do that, we shall never be allowed to set foot here again. The best thing to do is hide the chick and pretend nothing has happened”. </a:t>
            </a:r>
            <a:r>
              <a:rPr lang="en-US" sz="2400" dirty="0" err="1"/>
              <a:t>Fulora</a:t>
            </a:r>
            <a:r>
              <a:rPr lang="en-US" sz="2400" dirty="0"/>
              <a:t> nodded in agreement and a </a:t>
            </a:r>
            <a:r>
              <a:rPr lang="en-US" sz="2400" b="1" dirty="0"/>
              <a:t>deal was sealed</a:t>
            </a:r>
            <a:r>
              <a:rPr lang="en-US" sz="2400" dirty="0"/>
              <a:t>. Not a word was to be spoken to anyone about the ball and chick incident.  </a:t>
            </a:r>
          </a:p>
          <a:p>
            <a:r>
              <a:rPr lang="en-US" sz="2400" dirty="0"/>
              <a:t> </a:t>
            </a:r>
          </a:p>
          <a:p>
            <a:r>
              <a:rPr lang="en-US" sz="2400" dirty="0"/>
              <a:t>Little did </a:t>
            </a:r>
            <a:r>
              <a:rPr lang="en-US" sz="2400" dirty="0" err="1"/>
              <a:t>Fulora</a:t>
            </a:r>
            <a:r>
              <a:rPr lang="en-US" sz="2400" dirty="0"/>
              <a:t> realize that she had sold herself into slavery. Whenever </a:t>
            </a:r>
            <a:r>
              <a:rPr lang="en-US" sz="2400" dirty="0" err="1"/>
              <a:t>Jakobo</a:t>
            </a:r>
            <a:r>
              <a:rPr lang="en-US" sz="2400" dirty="0"/>
              <a:t> had any task he did not feel like performing, he demanded that </a:t>
            </a:r>
            <a:r>
              <a:rPr lang="en-US" sz="2400" dirty="0" err="1"/>
              <a:t>Fulora</a:t>
            </a:r>
            <a:r>
              <a:rPr lang="en-US" sz="2400" dirty="0"/>
              <a:t> do it. Any protests from her were met by the words: “The ball and the chick, remember?” Fearing that her shameful act would be exposed, she would carry out the task without further complaint. </a:t>
            </a:r>
          </a:p>
        </p:txBody>
      </p:sp>
    </p:spTree>
    <p:extLst>
      <p:ext uri="{BB962C8B-B14F-4D97-AF65-F5344CB8AC3E}">
        <p14:creationId xmlns:p14="http://schemas.microsoft.com/office/powerpoint/2010/main" val="1032080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35847"/>
            <a:ext cx="8915400" cy="6370975"/>
          </a:xfrm>
          <a:prstGeom prst="rect">
            <a:avLst/>
          </a:prstGeom>
        </p:spPr>
        <p:txBody>
          <a:bodyPr wrap="square">
            <a:spAutoFit/>
          </a:bodyPr>
          <a:lstStyle/>
          <a:p>
            <a:r>
              <a:rPr lang="en-US" sz="2400" dirty="0"/>
              <a:t>Soon </a:t>
            </a:r>
            <a:r>
              <a:rPr lang="en-US" sz="2400" dirty="0" err="1"/>
              <a:t>Fulora</a:t>
            </a:r>
            <a:r>
              <a:rPr lang="en-US" sz="2400" dirty="0"/>
              <a:t> was doing almost all of </a:t>
            </a:r>
            <a:r>
              <a:rPr lang="en-US" sz="2400" dirty="0" err="1"/>
              <a:t>Jakobo’s</a:t>
            </a:r>
            <a:r>
              <a:rPr lang="en-US" sz="2400" dirty="0"/>
              <a:t> work at school and at home. When he saw her doing her own work, he assumed she was idle and immediately came up with a task she had to do. Fed up with this arrangement, </a:t>
            </a:r>
            <a:r>
              <a:rPr lang="en-US" sz="2400" dirty="0" err="1"/>
              <a:t>Fulora</a:t>
            </a:r>
            <a:r>
              <a:rPr lang="en-US" sz="2400" dirty="0"/>
              <a:t> one day made up her mind to free herself from the chains of guilt. She chose a moment when her brother was away and her mother seemed to be in high spirits, and told her everything.</a:t>
            </a:r>
          </a:p>
          <a:p>
            <a:r>
              <a:rPr lang="en-US" sz="2400" dirty="0"/>
              <a:t> </a:t>
            </a:r>
          </a:p>
          <a:p>
            <a:r>
              <a:rPr lang="en-US" sz="2400" dirty="0"/>
              <a:t>“My dear, I already know about the incident. Uncle Samba told me all about it. He saw everything happen from his bedroom window. I have been waiting to see whether you are as honest as you claim to be. Now I’m glad you’ve confessed,” Mother said sweetly. “What has upset me, however, is the fact that you have allowed your brother to blackmail you for all this time”. After apologizing and thanking her mother for understanding. </a:t>
            </a:r>
            <a:r>
              <a:rPr lang="en-US" sz="2400" dirty="0" err="1"/>
              <a:t>Fulora</a:t>
            </a:r>
            <a:r>
              <a:rPr lang="en-US" sz="2400" dirty="0"/>
              <a:t> felt as if she had suddenly been relieved of a heavy load. </a:t>
            </a:r>
          </a:p>
          <a:p>
            <a:r>
              <a:rPr lang="en-US" sz="2400" dirty="0"/>
              <a:t> </a:t>
            </a:r>
          </a:p>
        </p:txBody>
      </p:sp>
    </p:spTree>
    <p:extLst>
      <p:ext uri="{BB962C8B-B14F-4D97-AF65-F5344CB8AC3E}">
        <p14:creationId xmlns:p14="http://schemas.microsoft.com/office/powerpoint/2010/main" val="2936756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74346"/>
            <a:ext cx="8839200" cy="5632311"/>
          </a:xfrm>
          <a:prstGeom prst="rect">
            <a:avLst/>
          </a:prstGeom>
        </p:spPr>
        <p:txBody>
          <a:bodyPr wrap="square">
            <a:spAutoFit/>
          </a:bodyPr>
          <a:lstStyle/>
          <a:p>
            <a:r>
              <a:rPr lang="en-US" sz="2400" dirty="0"/>
              <a:t>That evening </a:t>
            </a:r>
            <a:r>
              <a:rPr lang="en-US" sz="2400" dirty="0" err="1"/>
              <a:t>Jakobo</a:t>
            </a:r>
            <a:r>
              <a:rPr lang="en-US" sz="2400" dirty="0"/>
              <a:t> came home and demanded that </a:t>
            </a:r>
            <a:r>
              <a:rPr lang="en-US" sz="2400" dirty="0" err="1"/>
              <a:t>Fulora</a:t>
            </a:r>
            <a:r>
              <a:rPr lang="en-US" sz="2400" dirty="0"/>
              <a:t> take off his shoes from his feet. He claimed he had walked for a long distance and was dog-tired. </a:t>
            </a:r>
            <a:r>
              <a:rPr lang="en-US" sz="2400" dirty="0" err="1"/>
              <a:t>Fulora</a:t>
            </a:r>
            <a:r>
              <a:rPr lang="en-US" sz="2400" dirty="0"/>
              <a:t> ignored him. He began his usual threats but all this fell on deaf ears. </a:t>
            </a:r>
          </a:p>
          <a:p>
            <a:r>
              <a:rPr lang="en-US" sz="2400" dirty="0"/>
              <a:t> </a:t>
            </a:r>
          </a:p>
          <a:p>
            <a:r>
              <a:rPr lang="en-US" sz="2400" dirty="0"/>
              <a:t>“Mummy will know today that you </a:t>
            </a:r>
            <a:r>
              <a:rPr lang="en-US" sz="2400" b="1" dirty="0"/>
              <a:t>murdered</a:t>
            </a:r>
            <a:r>
              <a:rPr lang="en-US" sz="2400" dirty="0"/>
              <a:t> Uncle Samba’s chick!” he thundered, walking out of the room.</a:t>
            </a:r>
          </a:p>
          <a:p>
            <a:r>
              <a:rPr lang="en-US" sz="2400" dirty="0"/>
              <a:t> </a:t>
            </a:r>
          </a:p>
          <a:p>
            <a:r>
              <a:rPr lang="en-US" sz="2400" b="1" dirty="0"/>
              <a:t>Seething with anger</a:t>
            </a:r>
            <a:r>
              <a:rPr lang="en-US" sz="2400" dirty="0"/>
              <a:t>, </a:t>
            </a:r>
            <a:r>
              <a:rPr lang="en-US" sz="2400" dirty="0" err="1"/>
              <a:t>Jacobo</a:t>
            </a:r>
            <a:r>
              <a:rPr lang="en-US" sz="2400" dirty="0"/>
              <a:t> stormed into the living room where his mother was reading. He tried to speak but words deserted him. The look on his face told her something was terribly wrong. “What is it?” she inquired. Before he could utter a word, there was a knock at the door and in came Mr. Mambo, their </a:t>
            </a:r>
            <a:r>
              <a:rPr lang="en-US" sz="2400" dirty="0" err="1"/>
              <a:t>classteacher</a:t>
            </a:r>
            <a:r>
              <a:rPr lang="en-US" sz="2400" dirty="0"/>
              <a:t>. He broke into a broad, cheerful smile on seeing his pupil, whose face immediately lit up. </a:t>
            </a:r>
          </a:p>
        </p:txBody>
      </p:sp>
    </p:spTree>
    <p:extLst>
      <p:ext uri="{BB962C8B-B14F-4D97-AF65-F5344CB8AC3E}">
        <p14:creationId xmlns:p14="http://schemas.microsoft.com/office/powerpoint/2010/main" val="3342912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76200"/>
            <a:ext cx="8610600" cy="6124754"/>
          </a:xfrm>
          <a:prstGeom prst="rect">
            <a:avLst/>
          </a:prstGeom>
        </p:spPr>
        <p:txBody>
          <a:bodyPr wrap="square">
            <a:spAutoFit/>
          </a:bodyPr>
          <a:lstStyle/>
          <a:p>
            <a:r>
              <a:rPr lang="en-US" sz="2800" dirty="0"/>
              <a:t>“Mama </a:t>
            </a:r>
            <a:r>
              <a:rPr lang="en-US" sz="2800" dirty="0" err="1"/>
              <a:t>Jakobo</a:t>
            </a:r>
            <a:r>
              <a:rPr lang="en-US" sz="2800" dirty="0"/>
              <a:t>”, Mr. Mambo said after settling down to a warm cup of tea. “I have come to congratulate you on the good work you have done; your son has improved in his classwork. He has even caught up with his sister. </a:t>
            </a:r>
            <a:r>
              <a:rPr lang="en-US" sz="2800" dirty="0" err="1"/>
              <a:t>Jakobo’s</a:t>
            </a:r>
            <a:r>
              <a:rPr lang="en-US" sz="2800" dirty="0"/>
              <a:t> mother did not know what to say.</a:t>
            </a:r>
          </a:p>
          <a:p>
            <a:r>
              <a:rPr lang="en-US" sz="2800" dirty="0"/>
              <a:t> </a:t>
            </a:r>
            <a:br>
              <a:rPr lang="en-US" sz="2800" dirty="0"/>
            </a:br>
            <a:r>
              <a:rPr lang="en-US" sz="2800" b="1" i="1" u="sng" dirty="0"/>
              <a:t>Questions</a:t>
            </a:r>
            <a:r>
              <a:rPr lang="en-US" sz="2800" b="1" i="1" dirty="0"/>
              <a:t>:</a:t>
            </a:r>
            <a:endParaRPr lang="en-US" sz="2800" dirty="0"/>
          </a:p>
          <a:p>
            <a:r>
              <a:rPr lang="en-US" sz="2800" dirty="0"/>
              <a:t>26.</a:t>
            </a:r>
            <a:r>
              <a:rPr lang="en-US" sz="2800" b="1" i="1" dirty="0"/>
              <a:t> </a:t>
            </a:r>
            <a:r>
              <a:rPr lang="en-US" sz="2800" dirty="0"/>
              <a:t>What did the children like most about Uncle Samba’s home?</a:t>
            </a:r>
          </a:p>
          <a:p>
            <a:r>
              <a:rPr lang="en-US" sz="2800" dirty="0"/>
              <a:t>A. All the housework was done by the </a:t>
            </a:r>
            <a:r>
              <a:rPr lang="en-US" sz="2800" dirty="0" err="1"/>
              <a:t>househelp</a:t>
            </a:r>
            <a:r>
              <a:rPr lang="en-US" sz="2800" dirty="0"/>
              <a:t>.</a:t>
            </a:r>
          </a:p>
          <a:p>
            <a:r>
              <a:rPr lang="en-US" sz="2800" dirty="0"/>
              <a:t>B. They liked spending their holidays there.</a:t>
            </a:r>
          </a:p>
          <a:p>
            <a:r>
              <a:rPr lang="en-US" sz="2800" dirty="0"/>
              <a:t>C. Uncle Samba did not mind them playing there.</a:t>
            </a:r>
          </a:p>
          <a:p>
            <a:r>
              <a:rPr lang="en-US" sz="2800" dirty="0"/>
              <a:t>D. It had a large playing space.</a:t>
            </a:r>
          </a:p>
          <a:p>
            <a:r>
              <a:rPr lang="en-US" sz="2800" dirty="0"/>
              <a:t> </a:t>
            </a:r>
          </a:p>
        </p:txBody>
      </p:sp>
    </p:spTree>
    <p:extLst>
      <p:ext uri="{BB962C8B-B14F-4D97-AF65-F5344CB8AC3E}">
        <p14:creationId xmlns:p14="http://schemas.microsoft.com/office/powerpoint/2010/main" val="1516905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52400"/>
            <a:ext cx="8763000" cy="6647974"/>
          </a:xfrm>
          <a:prstGeom prst="rect">
            <a:avLst/>
          </a:prstGeom>
        </p:spPr>
        <p:txBody>
          <a:bodyPr wrap="square">
            <a:spAutoFit/>
          </a:bodyPr>
          <a:lstStyle/>
          <a:p>
            <a:r>
              <a:rPr lang="en-US" sz="2400" dirty="0"/>
              <a:t>27. Why didn’t the children notice the mother hen and her chicks?</a:t>
            </a:r>
          </a:p>
          <a:p>
            <a:r>
              <a:rPr lang="en-US" sz="2400" dirty="0"/>
              <a:t>	A. They were too involved in their </a:t>
            </a:r>
          </a:p>
          <a:p>
            <a:r>
              <a:rPr lang="en-US" sz="2400" dirty="0"/>
              <a:t>	B. They liked spending their holidays  there.</a:t>
            </a:r>
          </a:p>
          <a:p>
            <a:r>
              <a:rPr lang="en-US" sz="2400" dirty="0"/>
              <a:t>	C. Uncle Samba did not mind them  playing there.</a:t>
            </a:r>
          </a:p>
          <a:p>
            <a:r>
              <a:rPr lang="en-US" sz="2400" dirty="0"/>
              <a:t>	D. It had a large playing space.</a:t>
            </a:r>
          </a:p>
          <a:p>
            <a:r>
              <a:rPr lang="en-US" sz="2400" dirty="0"/>
              <a:t> </a:t>
            </a:r>
          </a:p>
          <a:p>
            <a:r>
              <a:rPr lang="en-US" sz="2400" dirty="0"/>
              <a:t>27. Why didn’t the children notice the mother hen and her chicks?</a:t>
            </a:r>
          </a:p>
          <a:p>
            <a:r>
              <a:rPr lang="en-US" sz="2400" dirty="0"/>
              <a:t>	A. They were too involved in their game.</a:t>
            </a:r>
          </a:p>
          <a:p>
            <a:r>
              <a:rPr lang="en-US" sz="2400" dirty="0"/>
              <a:t>	B. There was little time left.</a:t>
            </a:r>
          </a:p>
          <a:p>
            <a:r>
              <a:rPr lang="en-US" sz="2400" dirty="0"/>
              <a:t>	C. They had decided to enjoy themselves thoroughly.</a:t>
            </a:r>
          </a:p>
          <a:p>
            <a:r>
              <a:rPr lang="en-US" sz="2400" dirty="0"/>
              <a:t>	D. It was the last day of the holiday.</a:t>
            </a:r>
          </a:p>
          <a:p>
            <a:r>
              <a:rPr lang="en-US" sz="2400" dirty="0"/>
              <a:t> </a:t>
            </a:r>
          </a:p>
          <a:p>
            <a:r>
              <a:rPr lang="en-US" sz="2400" dirty="0"/>
              <a:t>28. The word “feeble” as used in the passage means</a:t>
            </a:r>
          </a:p>
          <a:p>
            <a:r>
              <a:rPr lang="en-US" sz="2400" dirty="0"/>
              <a:t>	A. Dying.</a:t>
            </a:r>
          </a:p>
          <a:p>
            <a:r>
              <a:rPr lang="en-US" sz="2400" dirty="0"/>
              <a:t>	B. Soft</a:t>
            </a:r>
          </a:p>
          <a:p>
            <a:r>
              <a:rPr lang="en-US" sz="2400" dirty="0"/>
              <a:t>	C. Weak</a:t>
            </a:r>
          </a:p>
          <a:p>
            <a:r>
              <a:rPr lang="en-US" sz="2400" dirty="0"/>
              <a:t>	D. Slow.</a:t>
            </a:r>
          </a:p>
          <a:p>
            <a:r>
              <a:rPr lang="en-US" sz="2000" dirty="0"/>
              <a:t> </a:t>
            </a:r>
          </a:p>
        </p:txBody>
      </p:sp>
    </p:spTree>
    <p:extLst>
      <p:ext uri="{BB962C8B-B14F-4D97-AF65-F5344CB8AC3E}">
        <p14:creationId xmlns:p14="http://schemas.microsoft.com/office/powerpoint/2010/main" val="3670339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0"/>
            <a:ext cx="8763000" cy="6986528"/>
          </a:xfrm>
          <a:prstGeom prst="rect">
            <a:avLst/>
          </a:prstGeom>
        </p:spPr>
        <p:txBody>
          <a:bodyPr wrap="square">
            <a:spAutoFit/>
          </a:bodyPr>
          <a:lstStyle/>
          <a:p>
            <a:pPr lvl="0"/>
            <a:r>
              <a:rPr lang="en-US" sz="2400" dirty="0"/>
              <a:t>27. Why do you think </a:t>
            </a:r>
            <a:r>
              <a:rPr lang="en-US" sz="2400" dirty="0" err="1"/>
              <a:t>Jakobo</a:t>
            </a:r>
            <a:r>
              <a:rPr lang="en-US" sz="2400" dirty="0"/>
              <a:t> whispered? </a:t>
            </a:r>
          </a:p>
          <a:p>
            <a:pPr marL="800100" lvl="1" indent="-342900">
              <a:buFont typeface="+mj-lt"/>
              <a:buAutoNum type="alphaUcPeriod"/>
            </a:pPr>
            <a:r>
              <a:rPr lang="en-US" sz="2400" dirty="0"/>
              <a:t>He could not talk aloud.</a:t>
            </a:r>
          </a:p>
          <a:p>
            <a:pPr marL="800100" lvl="1" indent="-342900">
              <a:buFont typeface="+mj-lt"/>
              <a:buAutoNum type="alphaUcPeriod"/>
            </a:pPr>
            <a:r>
              <a:rPr lang="en-US" sz="2400" dirty="0"/>
              <a:t>He thought someone might hear them.</a:t>
            </a:r>
          </a:p>
          <a:p>
            <a:pPr marL="800100" lvl="1" indent="-342900">
              <a:buFont typeface="+mj-lt"/>
              <a:buAutoNum type="alphaUcPeriod"/>
            </a:pPr>
            <a:r>
              <a:rPr lang="en-US" sz="2400" dirty="0"/>
              <a:t>He did not want to frighten </a:t>
            </a:r>
            <a:r>
              <a:rPr lang="en-US" sz="2400" dirty="0" err="1"/>
              <a:t>Fulora</a:t>
            </a:r>
            <a:r>
              <a:rPr lang="en-US" sz="2400" dirty="0"/>
              <a:t>.</a:t>
            </a:r>
          </a:p>
          <a:p>
            <a:pPr marL="800100" lvl="1" indent="-342900">
              <a:buFont typeface="+mj-lt"/>
              <a:buAutoNum type="alphaUcPeriod"/>
            </a:pPr>
            <a:r>
              <a:rPr lang="en-US" sz="2400" dirty="0"/>
              <a:t>He was full of fear.</a:t>
            </a:r>
          </a:p>
          <a:p>
            <a:r>
              <a:rPr lang="en-US" sz="2400" dirty="0"/>
              <a:t> </a:t>
            </a:r>
          </a:p>
          <a:p>
            <a:pPr lvl="0"/>
            <a:r>
              <a:rPr lang="en-US" sz="2400" dirty="0"/>
              <a:t>29. According to the fourth paragraph</a:t>
            </a:r>
          </a:p>
          <a:p>
            <a:pPr marL="800100" lvl="1" indent="-342900">
              <a:buFont typeface="+mj-lt"/>
              <a:buAutoNum type="alphaUcPeriod"/>
            </a:pPr>
            <a:r>
              <a:rPr lang="en-US" sz="2400" dirty="0" err="1"/>
              <a:t>Fulora</a:t>
            </a:r>
            <a:r>
              <a:rPr lang="en-US" sz="2400" dirty="0"/>
              <a:t> sometimes refused to do </a:t>
            </a:r>
            <a:r>
              <a:rPr lang="en-US" sz="2400" dirty="0" err="1"/>
              <a:t>Jakobo’s</a:t>
            </a:r>
            <a:r>
              <a:rPr lang="en-US" sz="2400" dirty="0"/>
              <a:t> work. </a:t>
            </a:r>
          </a:p>
          <a:p>
            <a:pPr marL="800100" lvl="1" indent="-342900">
              <a:buFont typeface="+mj-lt"/>
              <a:buAutoNum type="alphaUcPeriod"/>
            </a:pPr>
            <a:r>
              <a:rPr lang="en-US" sz="2400" dirty="0" err="1"/>
              <a:t>Jakobo</a:t>
            </a:r>
            <a:r>
              <a:rPr lang="en-US" sz="2400" dirty="0"/>
              <a:t> sometimes did his work himself.</a:t>
            </a:r>
          </a:p>
          <a:p>
            <a:pPr marL="800100" lvl="1" indent="-342900">
              <a:buFont typeface="+mj-lt"/>
              <a:buAutoNum type="alphaUcPeriod"/>
            </a:pPr>
            <a:r>
              <a:rPr lang="en-US" sz="2400" dirty="0" err="1"/>
              <a:t>Fulora</a:t>
            </a:r>
            <a:r>
              <a:rPr lang="en-US" sz="2400" dirty="0"/>
              <a:t> became a slave unconsciously</a:t>
            </a:r>
            <a:r>
              <a:rPr lang="en-US" sz="2800" dirty="0"/>
              <a:t>.</a:t>
            </a:r>
          </a:p>
          <a:p>
            <a:pPr marL="800100" lvl="1" indent="-342900">
              <a:buFont typeface="+mj-lt"/>
              <a:buAutoNum type="alphaUcPeriod"/>
            </a:pPr>
            <a:r>
              <a:rPr lang="en-US" sz="2400" dirty="0" err="1"/>
              <a:t>Jakobo</a:t>
            </a:r>
            <a:r>
              <a:rPr lang="en-US" sz="2400" dirty="0"/>
              <a:t> met </a:t>
            </a:r>
            <a:r>
              <a:rPr lang="en-US" sz="2400" dirty="0" err="1"/>
              <a:t>Fulora</a:t>
            </a:r>
            <a:r>
              <a:rPr lang="en-US" sz="2400" dirty="0"/>
              <a:t> whenever she protested</a:t>
            </a:r>
            <a:r>
              <a:rPr lang="en-US" sz="2800" dirty="0"/>
              <a:t>.</a:t>
            </a:r>
          </a:p>
          <a:p>
            <a:pPr lvl="1"/>
            <a:endParaRPr lang="en-US" sz="2800" dirty="0"/>
          </a:p>
          <a:p>
            <a:pPr lvl="0"/>
            <a:r>
              <a:rPr lang="en-US" sz="2400" dirty="0"/>
              <a:t>30. Why did </a:t>
            </a:r>
            <a:r>
              <a:rPr lang="en-US" sz="2400" dirty="0" err="1"/>
              <a:t>Fulora</a:t>
            </a:r>
            <a:r>
              <a:rPr lang="en-US" sz="2400" dirty="0"/>
              <a:t> decide to expose the incident?</a:t>
            </a:r>
          </a:p>
          <a:p>
            <a:pPr marL="800100" lvl="1" indent="-342900">
              <a:buFont typeface="+mj-lt"/>
              <a:buAutoNum type="alphaUcPeriod"/>
            </a:pPr>
            <a:r>
              <a:rPr lang="en-US" sz="2400" dirty="0"/>
              <a:t>Her mother was in high spirits.</a:t>
            </a:r>
          </a:p>
          <a:p>
            <a:pPr marL="800100" lvl="1" indent="-342900">
              <a:buFont typeface="+mj-lt"/>
              <a:buAutoNum type="alphaUcPeriod"/>
            </a:pPr>
            <a:r>
              <a:rPr lang="en-US" sz="2400" dirty="0"/>
              <a:t>Her brother was away.</a:t>
            </a:r>
          </a:p>
          <a:p>
            <a:pPr marL="800100" lvl="1" indent="-342900">
              <a:buFont typeface="+mj-lt"/>
              <a:buAutoNum type="alphaUcPeriod"/>
            </a:pPr>
            <a:r>
              <a:rPr lang="en-US" sz="2400" dirty="0"/>
              <a:t>She wanted to reveal everything.</a:t>
            </a:r>
          </a:p>
          <a:p>
            <a:pPr marL="800100" lvl="1" indent="-342900">
              <a:buFont typeface="+mj-lt"/>
              <a:buAutoNum type="alphaUcPeriod"/>
            </a:pPr>
            <a:r>
              <a:rPr lang="en-US" sz="2400" dirty="0"/>
              <a:t>She was tired of being blackmailed by </a:t>
            </a:r>
            <a:r>
              <a:rPr lang="en-US" sz="2400" dirty="0" err="1"/>
              <a:t>Jakobo</a:t>
            </a:r>
            <a:r>
              <a:rPr lang="en-US" sz="2400" dirty="0"/>
              <a:t>.</a:t>
            </a:r>
          </a:p>
          <a:p>
            <a:pPr lvl="1"/>
            <a:endParaRPr lang="en-US" sz="2800" dirty="0"/>
          </a:p>
        </p:txBody>
      </p:sp>
    </p:spTree>
    <p:extLst>
      <p:ext uri="{BB962C8B-B14F-4D97-AF65-F5344CB8AC3E}">
        <p14:creationId xmlns:p14="http://schemas.microsoft.com/office/powerpoint/2010/main" val="2038497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36993"/>
            <a:ext cx="8610600" cy="6555641"/>
          </a:xfrm>
          <a:prstGeom prst="rect">
            <a:avLst/>
          </a:prstGeom>
        </p:spPr>
        <p:txBody>
          <a:bodyPr wrap="square">
            <a:spAutoFit/>
          </a:bodyPr>
          <a:lstStyle/>
          <a:p>
            <a:r>
              <a:rPr lang="en-US" sz="2800" dirty="0"/>
              <a:t> 31. </a:t>
            </a:r>
            <a:r>
              <a:rPr lang="en-US" sz="2800" dirty="0" err="1"/>
              <a:t>Jakobo</a:t>
            </a:r>
            <a:r>
              <a:rPr lang="en-US" sz="2800" dirty="0"/>
              <a:t> came up with a task for </a:t>
            </a:r>
            <a:r>
              <a:rPr lang="en-US" sz="2800" dirty="0" err="1"/>
              <a:t>Fulora</a:t>
            </a:r>
            <a:r>
              <a:rPr lang="en-US" sz="2800" dirty="0"/>
              <a:t> when </a:t>
            </a:r>
          </a:p>
          <a:p>
            <a:pPr marL="342900" indent="-342900">
              <a:buFont typeface="+mj-lt"/>
              <a:buAutoNum type="alphaUcPeriod"/>
            </a:pPr>
            <a:r>
              <a:rPr lang="en-US" sz="2800" dirty="0"/>
              <a:t>She appeared idle.</a:t>
            </a:r>
          </a:p>
          <a:p>
            <a:pPr marL="342900" indent="-342900">
              <a:buFont typeface="+mj-lt"/>
              <a:buAutoNum type="alphaUcPeriod"/>
            </a:pPr>
            <a:r>
              <a:rPr lang="en-US" sz="2800" dirty="0"/>
              <a:t>She tried to do her own work.</a:t>
            </a:r>
          </a:p>
          <a:p>
            <a:pPr marL="342900" indent="-342900">
              <a:buFont typeface="+mj-lt"/>
              <a:buAutoNum type="alphaUcPeriod"/>
            </a:pPr>
            <a:r>
              <a:rPr lang="en-US" sz="2800" dirty="0"/>
              <a:t>He had work at school or at home.</a:t>
            </a:r>
          </a:p>
          <a:p>
            <a:pPr marL="342900" indent="-342900">
              <a:buFont typeface="+mj-lt"/>
              <a:buAutoNum type="alphaUcPeriod"/>
            </a:pPr>
            <a:r>
              <a:rPr lang="en-US" sz="2800" dirty="0"/>
              <a:t>He saw her working. </a:t>
            </a:r>
          </a:p>
          <a:p>
            <a:r>
              <a:rPr lang="en-US" sz="2800" dirty="0"/>
              <a:t> </a:t>
            </a:r>
          </a:p>
          <a:p>
            <a:pPr lvl="0"/>
            <a:r>
              <a:rPr lang="en-US" sz="2800" dirty="0"/>
              <a:t>32. Why was </a:t>
            </a:r>
            <a:r>
              <a:rPr lang="en-US" sz="2800" dirty="0" err="1"/>
              <a:t>Fulora’s</a:t>
            </a:r>
            <a:r>
              <a:rPr lang="en-US" sz="2800" dirty="0"/>
              <a:t> mother glad that she had confessed?</a:t>
            </a:r>
          </a:p>
          <a:p>
            <a:pPr marL="342900" indent="-342900">
              <a:buFont typeface="+mj-lt"/>
              <a:buAutoNum type="alphaUcPeriod"/>
            </a:pPr>
            <a:r>
              <a:rPr lang="en-US" sz="2800" dirty="0"/>
              <a:t>She had been waiting for a long time for </a:t>
            </a:r>
            <a:r>
              <a:rPr lang="en-US" sz="2800" dirty="0" err="1"/>
              <a:t>Fulora</a:t>
            </a:r>
            <a:r>
              <a:rPr lang="en-US" sz="2800" dirty="0"/>
              <a:t> to confess.</a:t>
            </a:r>
          </a:p>
          <a:p>
            <a:pPr marL="342900" indent="-342900">
              <a:buFont typeface="+mj-lt"/>
              <a:buAutoNum type="alphaUcPeriod"/>
            </a:pPr>
            <a:r>
              <a:rPr lang="en-US" sz="2800" dirty="0"/>
              <a:t>She now knew that </a:t>
            </a:r>
            <a:r>
              <a:rPr lang="en-US" sz="2800" dirty="0" err="1"/>
              <a:t>Fulora</a:t>
            </a:r>
            <a:r>
              <a:rPr lang="en-US" sz="2800" dirty="0"/>
              <a:t> was as honest as she had claimed to be.</a:t>
            </a:r>
          </a:p>
          <a:p>
            <a:pPr marL="342900" indent="-342900">
              <a:buFont typeface="+mj-lt"/>
              <a:buAutoNum type="alphaUcPeriod"/>
            </a:pPr>
            <a:r>
              <a:rPr lang="en-US" sz="2800" dirty="0"/>
              <a:t>She already knew the whole truth.</a:t>
            </a:r>
          </a:p>
          <a:p>
            <a:pPr marL="342900" indent="-342900">
              <a:buFont typeface="+mj-lt"/>
              <a:buAutoNum type="alphaUcPeriod"/>
            </a:pPr>
            <a:r>
              <a:rPr lang="en-US" sz="2800" dirty="0"/>
              <a:t>She now knew </a:t>
            </a:r>
            <a:r>
              <a:rPr lang="en-US" sz="2800" dirty="0" err="1"/>
              <a:t>Fulora</a:t>
            </a:r>
            <a:r>
              <a:rPr lang="en-US" sz="2800" dirty="0"/>
              <a:t> would not be blackmailed anymore.</a:t>
            </a:r>
          </a:p>
        </p:txBody>
      </p:sp>
    </p:spTree>
    <p:extLst>
      <p:ext uri="{BB962C8B-B14F-4D97-AF65-F5344CB8AC3E}">
        <p14:creationId xmlns:p14="http://schemas.microsoft.com/office/powerpoint/2010/main" val="31857667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04801"/>
            <a:ext cx="8610600" cy="6494085"/>
          </a:xfrm>
          <a:prstGeom prst="rect">
            <a:avLst/>
          </a:prstGeom>
        </p:spPr>
        <p:txBody>
          <a:bodyPr wrap="square">
            <a:spAutoFit/>
          </a:bodyPr>
          <a:lstStyle/>
          <a:p>
            <a:pPr lvl="0"/>
            <a:r>
              <a:rPr lang="en-US" sz="3200" dirty="0"/>
              <a:t>33. Why did </a:t>
            </a:r>
            <a:r>
              <a:rPr lang="en-US" sz="3200" dirty="0" err="1"/>
              <a:t>Fulora</a:t>
            </a:r>
            <a:r>
              <a:rPr lang="en-US" sz="3200" dirty="0"/>
              <a:t> ignore </a:t>
            </a:r>
            <a:r>
              <a:rPr lang="en-US" sz="3200" dirty="0" err="1"/>
              <a:t>Jakobo</a:t>
            </a:r>
            <a:r>
              <a:rPr lang="en-US" sz="3200" dirty="0"/>
              <a:t> when asked to remove his shoes?</a:t>
            </a:r>
          </a:p>
          <a:p>
            <a:pPr marL="1257300" lvl="2" indent="-342900">
              <a:buFont typeface="+mj-lt"/>
              <a:buAutoNum type="alphaUcPeriod"/>
            </a:pPr>
            <a:r>
              <a:rPr lang="en-US" sz="3200" dirty="0"/>
              <a:t>She knew he was not dog-tired.</a:t>
            </a:r>
          </a:p>
          <a:p>
            <a:pPr marL="1257300" lvl="2" indent="-342900">
              <a:buFont typeface="+mj-lt"/>
              <a:buAutoNum type="alphaUcPeriod"/>
            </a:pPr>
            <a:r>
              <a:rPr lang="en-US" sz="3200" dirty="0"/>
              <a:t>She was now fed up with his threats.</a:t>
            </a:r>
          </a:p>
          <a:p>
            <a:pPr marL="1257300" lvl="2" indent="-342900">
              <a:buFont typeface="+mj-lt"/>
              <a:buAutoNum type="alphaUcPeriod"/>
            </a:pPr>
            <a:r>
              <a:rPr lang="en-US" sz="3200" dirty="0"/>
              <a:t>She knew he had no power over her.</a:t>
            </a:r>
          </a:p>
          <a:p>
            <a:pPr marL="1257300" lvl="2" indent="-342900">
              <a:buFont typeface="+mj-lt"/>
              <a:buAutoNum type="alphaUcPeriod"/>
            </a:pPr>
            <a:r>
              <a:rPr lang="en-US" sz="3200" dirty="0"/>
              <a:t>She was used to his usual threats.</a:t>
            </a:r>
          </a:p>
          <a:p>
            <a:r>
              <a:rPr lang="en-US" sz="3200" dirty="0"/>
              <a:t> </a:t>
            </a:r>
          </a:p>
          <a:p>
            <a:pPr lvl="0"/>
            <a:r>
              <a:rPr lang="en-US" sz="3200" dirty="0"/>
              <a:t>33. </a:t>
            </a:r>
            <a:r>
              <a:rPr lang="en-US" sz="3200" dirty="0" err="1"/>
              <a:t>Jakobo</a:t>
            </a:r>
            <a:r>
              <a:rPr lang="en-US" sz="3200" dirty="0"/>
              <a:t> uses the word “murdered” to suggest that </a:t>
            </a:r>
            <a:r>
              <a:rPr lang="en-US" sz="3200" dirty="0" err="1"/>
              <a:t>Fulora</a:t>
            </a:r>
            <a:r>
              <a:rPr lang="en-US" sz="3200" dirty="0"/>
              <a:t> killed the chick.</a:t>
            </a:r>
          </a:p>
          <a:p>
            <a:pPr marL="1257300" lvl="2" indent="-342900">
              <a:buFont typeface="+mj-lt"/>
              <a:buAutoNum type="alphaUcPeriod"/>
            </a:pPr>
            <a:r>
              <a:rPr lang="en-US" sz="3200" dirty="0"/>
              <a:t>And kept quiet.</a:t>
            </a:r>
          </a:p>
          <a:p>
            <a:pPr marL="1257300" lvl="2" indent="-342900">
              <a:buFont typeface="+mj-lt"/>
              <a:buAutoNum type="alphaUcPeriod"/>
            </a:pPr>
            <a:r>
              <a:rPr lang="en-US" sz="3200" dirty="0"/>
              <a:t>Deliberately.</a:t>
            </a:r>
          </a:p>
          <a:p>
            <a:pPr marL="1257300" lvl="2" indent="-342900">
              <a:buFont typeface="+mj-lt"/>
              <a:buAutoNum type="alphaUcPeriod"/>
            </a:pPr>
            <a:r>
              <a:rPr lang="en-US" sz="3200" dirty="0"/>
              <a:t>With the bail.</a:t>
            </a:r>
          </a:p>
          <a:p>
            <a:pPr marL="1257300" lvl="2" indent="-342900">
              <a:buFont typeface="+mj-lt"/>
              <a:buAutoNum type="alphaUcPeriod"/>
            </a:pPr>
            <a:r>
              <a:rPr lang="en-US" sz="3200" dirty="0"/>
              <a:t>Carelessly.</a:t>
            </a:r>
          </a:p>
        </p:txBody>
      </p:sp>
    </p:spTree>
    <p:extLst>
      <p:ext uri="{BB962C8B-B14F-4D97-AF65-F5344CB8AC3E}">
        <p14:creationId xmlns:p14="http://schemas.microsoft.com/office/powerpoint/2010/main" val="17315173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991600" cy="6555641"/>
          </a:xfrm>
          <a:prstGeom prst="rect">
            <a:avLst/>
          </a:prstGeom>
        </p:spPr>
        <p:txBody>
          <a:bodyPr wrap="square">
            <a:spAutoFit/>
          </a:bodyPr>
          <a:lstStyle/>
          <a:p>
            <a:pPr lvl="0"/>
            <a:r>
              <a:rPr lang="en-US" sz="2800" dirty="0"/>
              <a:t>34. Which of the following best explains why </a:t>
            </a:r>
            <a:r>
              <a:rPr lang="en-US" sz="2800" dirty="0" err="1"/>
              <a:t>Jakobo</a:t>
            </a:r>
            <a:r>
              <a:rPr lang="en-US" sz="2800" dirty="0"/>
              <a:t> was seething with anger?</a:t>
            </a:r>
          </a:p>
          <a:p>
            <a:pPr marL="342900" indent="-342900">
              <a:buFont typeface="+mj-lt"/>
              <a:buAutoNum type="alphaUcPeriod"/>
            </a:pPr>
            <a:r>
              <a:rPr lang="en-US" sz="2800" dirty="0"/>
              <a:t>His sister had betrayed him.</a:t>
            </a:r>
          </a:p>
          <a:p>
            <a:pPr marL="342900" indent="-342900">
              <a:buFont typeface="+mj-lt"/>
              <a:buAutoNum type="alphaUcPeriod"/>
            </a:pPr>
            <a:r>
              <a:rPr lang="en-US" sz="2800" dirty="0"/>
              <a:t>He tried to speak but words deserted him.</a:t>
            </a:r>
          </a:p>
          <a:p>
            <a:pPr marL="342900" indent="-342900">
              <a:buFont typeface="+mj-lt"/>
              <a:buAutoNum type="alphaUcPeriod"/>
            </a:pPr>
            <a:r>
              <a:rPr lang="en-US" sz="2800" dirty="0"/>
              <a:t>He thundered out of the room. </a:t>
            </a:r>
          </a:p>
          <a:p>
            <a:pPr marL="342900" indent="-342900">
              <a:buFont typeface="+mj-lt"/>
              <a:buAutoNum type="alphaUcPeriod"/>
            </a:pPr>
            <a:r>
              <a:rPr lang="en-US" sz="2800" dirty="0"/>
              <a:t>His sister had refused to carry out his instructions. </a:t>
            </a:r>
          </a:p>
          <a:p>
            <a:r>
              <a:rPr lang="en-US" sz="2800" dirty="0"/>
              <a:t> </a:t>
            </a:r>
          </a:p>
          <a:p>
            <a:pPr lvl="0"/>
            <a:r>
              <a:rPr lang="en-US" sz="2800" dirty="0"/>
              <a:t>35. In the last paragraph, why didn’t </a:t>
            </a:r>
            <a:r>
              <a:rPr lang="en-US" sz="2800" dirty="0" err="1"/>
              <a:t>Jakobo’s</a:t>
            </a:r>
            <a:r>
              <a:rPr lang="en-US" sz="2800" dirty="0"/>
              <a:t> mother “know what to say”? She knew.</a:t>
            </a:r>
          </a:p>
          <a:p>
            <a:pPr marL="342900" indent="-342900">
              <a:buFont typeface="+mj-lt"/>
              <a:buAutoNum type="alphaUcPeriod"/>
            </a:pPr>
            <a:r>
              <a:rPr lang="en-US" sz="2800" dirty="0" err="1"/>
              <a:t>Jakobo</a:t>
            </a:r>
            <a:r>
              <a:rPr lang="en-US" sz="2800" dirty="0"/>
              <a:t> was blackmailing his sister.</a:t>
            </a:r>
          </a:p>
          <a:p>
            <a:pPr marL="342900" indent="-342900">
              <a:buFont typeface="+mj-lt"/>
              <a:buAutoNum type="alphaUcPeriod"/>
            </a:pPr>
            <a:r>
              <a:rPr lang="en-US" sz="2800" dirty="0"/>
              <a:t>She hadn’t done any work.</a:t>
            </a:r>
          </a:p>
          <a:p>
            <a:pPr marL="342900" indent="-342900">
              <a:buFont typeface="+mj-lt"/>
              <a:buAutoNum type="alphaUcPeriod"/>
            </a:pPr>
            <a:r>
              <a:rPr lang="en-US" sz="2800" dirty="0" err="1"/>
              <a:t>Jakobo’s</a:t>
            </a:r>
            <a:r>
              <a:rPr lang="en-US" sz="2800" dirty="0"/>
              <a:t> performance hadn’t really improved.</a:t>
            </a:r>
          </a:p>
          <a:p>
            <a:pPr marL="342900" indent="-342900">
              <a:buFont typeface="+mj-lt"/>
              <a:buAutoNum type="alphaUcPeriod"/>
            </a:pPr>
            <a:r>
              <a:rPr lang="en-US" sz="2800" dirty="0"/>
              <a:t>That the </a:t>
            </a:r>
            <a:r>
              <a:rPr lang="en-US" sz="2800" dirty="0" err="1"/>
              <a:t>classteacher</a:t>
            </a:r>
            <a:r>
              <a:rPr lang="en-US" sz="2800" dirty="0"/>
              <a:t> was ignorant.</a:t>
            </a:r>
          </a:p>
          <a:p>
            <a:pPr marL="342900" indent="-342900">
              <a:buFont typeface="+mj-lt"/>
              <a:buAutoNum type="alphaUcPeriod"/>
            </a:pPr>
            <a:endParaRPr lang="en-US" sz="2800" dirty="0"/>
          </a:p>
          <a:p>
            <a:r>
              <a:rPr lang="en-US" sz="2800" dirty="0"/>
              <a:t> </a:t>
            </a:r>
          </a:p>
        </p:txBody>
      </p:sp>
    </p:spTree>
    <p:extLst>
      <p:ext uri="{BB962C8B-B14F-4D97-AF65-F5344CB8AC3E}">
        <p14:creationId xmlns:p14="http://schemas.microsoft.com/office/powerpoint/2010/main" val="36779191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0"/>
            <a:ext cx="8763000" cy="3539430"/>
          </a:xfrm>
          <a:prstGeom prst="rect">
            <a:avLst/>
          </a:prstGeom>
        </p:spPr>
        <p:txBody>
          <a:bodyPr wrap="square">
            <a:spAutoFit/>
          </a:bodyPr>
          <a:lstStyle/>
          <a:p>
            <a:pPr lvl="0"/>
            <a:r>
              <a:rPr lang="en-US" sz="2800" dirty="0"/>
              <a:t>36. The most important lesson we learn from this story is that</a:t>
            </a:r>
          </a:p>
          <a:p>
            <a:pPr marL="1257300" lvl="2" indent="-342900">
              <a:buFont typeface="+mj-lt"/>
              <a:buAutoNum type="alphaUcPeriod"/>
            </a:pPr>
            <a:r>
              <a:rPr lang="en-US" sz="2800" dirty="0"/>
              <a:t>It is always good to be honest.</a:t>
            </a:r>
          </a:p>
          <a:p>
            <a:pPr marL="1257300" lvl="2" indent="-342900">
              <a:buFont typeface="+mj-lt"/>
              <a:buAutoNum type="alphaUcPeriod"/>
            </a:pPr>
            <a:r>
              <a:rPr lang="en-US" sz="2800" dirty="0"/>
              <a:t>Blackmailing others is wrong.</a:t>
            </a:r>
          </a:p>
          <a:p>
            <a:pPr marL="1257300" lvl="2" indent="-342900">
              <a:buFont typeface="+mj-lt"/>
              <a:buAutoNum type="alphaUcPeriod"/>
            </a:pPr>
            <a:r>
              <a:rPr lang="en-US" sz="2800" dirty="0"/>
              <a:t>Mistreating one’s sister is unfair.</a:t>
            </a:r>
          </a:p>
          <a:p>
            <a:pPr marL="1257300" lvl="2" indent="-342900">
              <a:buFont typeface="+mj-lt"/>
              <a:buAutoNum type="alphaUcPeriod"/>
            </a:pPr>
            <a:r>
              <a:rPr lang="en-US" sz="2800" dirty="0"/>
              <a:t>It is always wrong to hide things.        </a:t>
            </a:r>
          </a:p>
          <a:p>
            <a:r>
              <a:rPr lang="en-US" sz="2800" dirty="0"/>
              <a:t/>
            </a:r>
            <a:br>
              <a:rPr lang="en-US" sz="2800" dirty="0"/>
            </a:br>
            <a:r>
              <a:rPr lang="en-US" sz="2800" dirty="0"/>
              <a:t> </a:t>
            </a:r>
          </a:p>
        </p:txBody>
      </p:sp>
    </p:spTree>
    <p:extLst>
      <p:ext uri="{BB962C8B-B14F-4D97-AF65-F5344CB8AC3E}">
        <p14:creationId xmlns:p14="http://schemas.microsoft.com/office/powerpoint/2010/main" val="1556182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0"/>
            <a:ext cx="8686800" cy="6309420"/>
          </a:xfrm>
          <a:prstGeom prst="rect">
            <a:avLst/>
          </a:prstGeom>
        </p:spPr>
        <p:txBody>
          <a:bodyPr wrap="square">
            <a:spAutoFit/>
          </a:bodyPr>
          <a:lstStyle/>
          <a:p>
            <a:r>
              <a:rPr lang="en-US" sz="3200" b="1" u="sng" dirty="0">
                <a:solidFill>
                  <a:schemeClr val="accent6">
                    <a:lumMod val="50000"/>
                  </a:schemeClr>
                </a:solidFill>
              </a:rPr>
              <a:t>A lot of countable.</a:t>
            </a:r>
            <a:endParaRPr lang="en-US" sz="3200" b="1" dirty="0">
              <a:solidFill>
                <a:schemeClr val="accent6">
                  <a:lumMod val="50000"/>
                </a:schemeClr>
              </a:solidFill>
            </a:endParaRPr>
          </a:p>
          <a:p>
            <a:pPr lvl="0"/>
            <a:r>
              <a:rPr lang="en-US" sz="2400" dirty="0"/>
              <a:t>Used before nouns to mean plenty of (uncountable nouns) </a:t>
            </a:r>
            <a:r>
              <a:rPr lang="en-US" sz="2400" dirty="0" err="1"/>
              <a:t>e.g</a:t>
            </a:r>
            <a:r>
              <a:rPr lang="en-US" sz="2400" dirty="0"/>
              <a:t> </a:t>
            </a:r>
          </a:p>
          <a:p>
            <a:pPr lvl="0"/>
            <a:r>
              <a:rPr lang="en-US" sz="2400" dirty="0"/>
              <a:t>	1. A lot of people have come in the meeting. </a:t>
            </a:r>
          </a:p>
          <a:p>
            <a:pPr lvl="0"/>
            <a:r>
              <a:rPr lang="en-US" sz="2400" dirty="0"/>
              <a:t>	2. I care a lot about you. </a:t>
            </a:r>
          </a:p>
          <a:p>
            <a:r>
              <a:rPr lang="en-US" sz="2400" dirty="0"/>
              <a:t> </a:t>
            </a:r>
          </a:p>
          <a:p>
            <a:r>
              <a:rPr lang="en-US" sz="3200" b="1" u="sng" dirty="0">
                <a:solidFill>
                  <a:schemeClr val="accent6">
                    <a:lumMod val="50000"/>
                  </a:schemeClr>
                </a:solidFill>
              </a:rPr>
              <a:t>IDENTIFIERS. </a:t>
            </a:r>
            <a:endParaRPr lang="en-US" sz="3200" b="1" dirty="0">
              <a:solidFill>
                <a:schemeClr val="accent6">
                  <a:lumMod val="50000"/>
                </a:schemeClr>
              </a:solidFill>
            </a:endParaRPr>
          </a:p>
          <a:p>
            <a:pPr lvl="0"/>
            <a:r>
              <a:rPr lang="en-US" sz="2400" dirty="0"/>
              <a:t>This and that </a:t>
            </a:r>
          </a:p>
          <a:p>
            <a:pPr lvl="0"/>
            <a:r>
              <a:rPr lang="en-US" sz="2400" dirty="0"/>
              <a:t>These and those </a:t>
            </a:r>
          </a:p>
          <a:p>
            <a:pPr lvl="0"/>
            <a:r>
              <a:rPr lang="en-US" sz="2400" dirty="0"/>
              <a:t>Are identifying determiners that indicate who and what the nouns refer.</a:t>
            </a:r>
          </a:p>
          <a:p>
            <a:r>
              <a:rPr lang="en-US" sz="2400" dirty="0"/>
              <a:t> </a:t>
            </a:r>
          </a:p>
          <a:p>
            <a:r>
              <a:rPr lang="en-US" sz="3200" b="1" u="sng" dirty="0">
                <a:solidFill>
                  <a:schemeClr val="accent6">
                    <a:lumMod val="50000"/>
                  </a:schemeClr>
                </a:solidFill>
              </a:rPr>
              <a:t>INTENSIFIERS </a:t>
            </a:r>
            <a:endParaRPr lang="en-US" sz="3200" b="1" dirty="0">
              <a:solidFill>
                <a:schemeClr val="accent6">
                  <a:lumMod val="50000"/>
                </a:schemeClr>
              </a:solidFill>
            </a:endParaRPr>
          </a:p>
          <a:p>
            <a:pPr lvl="0"/>
            <a:r>
              <a:rPr lang="en-US" sz="2400" dirty="0"/>
              <a:t>Used to intensify the verbs. </a:t>
            </a:r>
          </a:p>
          <a:p>
            <a:pPr lvl="0"/>
            <a:r>
              <a:rPr lang="en-US" sz="2400" dirty="0"/>
              <a:t>They are also used to intensify the adverb. </a:t>
            </a:r>
          </a:p>
          <a:p>
            <a:pPr lvl="0"/>
            <a:r>
              <a:rPr lang="en-US" sz="2400" dirty="0"/>
              <a:t>They include: so, very, too.</a:t>
            </a:r>
          </a:p>
          <a:p>
            <a:r>
              <a:rPr lang="en-US" sz="2000" dirty="0"/>
              <a:t> </a:t>
            </a:r>
          </a:p>
        </p:txBody>
      </p:sp>
    </p:spTree>
    <p:extLst>
      <p:ext uri="{BB962C8B-B14F-4D97-AF65-F5344CB8AC3E}">
        <p14:creationId xmlns:p14="http://schemas.microsoft.com/office/powerpoint/2010/main" val="31836487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10058400" cy="5262979"/>
          </a:xfrm>
          <a:prstGeom prst="rect">
            <a:avLst/>
          </a:prstGeom>
        </p:spPr>
        <p:txBody>
          <a:bodyPr wrap="square">
            <a:spAutoFit/>
          </a:bodyPr>
          <a:lstStyle/>
          <a:p>
            <a:r>
              <a:rPr lang="en-US" sz="2400" b="1" i="1" u="sng" dirty="0">
                <a:solidFill>
                  <a:schemeClr val="accent6">
                    <a:lumMod val="50000"/>
                  </a:schemeClr>
                </a:solidFill>
              </a:rPr>
              <a:t>Read the passage below and then answer questions 39 – 50.</a:t>
            </a:r>
            <a:endParaRPr lang="en-US" sz="2400" dirty="0">
              <a:solidFill>
                <a:schemeClr val="accent6">
                  <a:lumMod val="50000"/>
                </a:schemeClr>
              </a:solidFill>
            </a:endParaRPr>
          </a:p>
          <a:p>
            <a:r>
              <a:rPr lang="en-US" sz="2400" dirty="0"/>
              <a:t>There is no doubt that the taste, flavor and appearance of food have great influence on our desire for the food, or appetite. Most foods can be made more attractive by adding a wide range of spices, which also stimulate the flow of digestive juices and consequently improve digestion. </a:t>
            </a:r>
          </a:p>
          <a:p>
            <a:r>
              <a:rPr lang="en-US" sz="2400" dirty="0"/>
              <a:t> </a:t>
            </a:r>
          </a:p>
          <a:p>
            <a:r>
              <a:rPr lang="en-US" sz="2400" dirty="0"/>
              <a:t>In many communities today, spices are used in much smaller quantities and are not considered as important as they were a hundred years ago. </a:t>
            </a:r>
          </a:p>
          <a:p>
            <a:r>
              <a:rPr lang="en-US" sz="2400" dirty="0"/>
              <a:t> </a:t>
            </a:r>
          </a:p>
          <a:p>
            <a:r>
              <a:rPr lang="en-US" sz="2400" dirty="0"/>
              <a:t>Back then, most people did not have as a wide range of food as we have today. For this reason, large quantities of spices were essential to give variety to the monotonous salty flavor of food. In addition, spices were also used for medicinal purposes. Common ailments such as influenza and mild stomach upsets were dealt with using different kinds of those food additives.</a:t>
            </a:r>
          </a:p>
        </p:txBody>
      </p:sp>
    </p:spTree>
    <p:extLst>
      <p:ext uri="{BB962C8B-B14F-4D97-AF65-F5344CB8AC3E}">
        <p14:creationId xmlns:p14="http://schemas.microsoft.com/office/powerpoint/2010/main" val="153350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612846"/>
            <a:ext cx="8686800" cy="5262979"/>
          </a:xfrm>
          <a:prstGeom prst="rect">
            <a:avLst/>
          </a:prstGeom>
        </p:spPr>
        <p:txBody>
          <a:bodyPr wrap="square">
            <a:spAutoFit/>
          </a:bodyPr>
          <a:lstStyle/>
          <a:p>
            <a:r>
              <a:rPr lang="en-US" sz="2400" dirty="0"/>
              <a:t>Spices were probably first introduced to different parts of the world by Arab merchants; indeed Arabia was for a long time regarded as the home of spices. However, in actual sense, most of the spices first came from Southern India and the Moluccas or Spice Islands.</a:t>
            </a:r>
          </a:p>
          <a:p>
            <a:r>
              <a:rPr lang="en-US" sz="2400" dirty="0"/>
              <a:t> </a:t>
            </a:r>
          </a:p>
          <a:p>
            <a:r>
              <a:rPr lang="en-US" sz="2400" dirty="0"/>
              <a:t>Spices originate from plants and can be classified according to the part of the plant from which they are derived. We have fruit spices, of which pepper is the most widely-used. Most of us probably associate pepper with that hot, stinging feeling which some people love. It is, however, important to note that there are different varieties of this spice, some of which have no “hotness” at all. Seed spices are made from ground plant seeds. These kinds normally add more </a:t>
            </a:r>
            <a:r>
              <a:rPr lang="en-US" sz="2400" dirty="0" err="1"/>
              <a:t>colour</a:t>
            </a:r>
            <a:r>
              <a:rPr lang="en-US" sz="2400" dirty="0"/>
              <a:t> than </a:t>
            </a:r>
            <a:r>
              <a:rPr lang="en-US" sz="2400" dirty="0" err="1"/>
              <a:t>flavour</a:t>
            </a:r>
            <a:r>
              <a:rPr lang="en-US" sz="2400" dirty="0"/>
              <a:t> to food, the best known being mustard. </a:t>
            </a:r>
          </a:p>
          <a:p>
            <a:r>
              <a:rPr lang="en-US" sz="2400" dirty="0"/>
              <a:t> </a:t>
            </a:r>
          </a:p>
        </p:txBody>
      </p:sp>
    </p:spTree>
    <p:extLst>
      <p:ext uri="{BB962C8B-B14F-4D97-AF65-F5344CB8AC3E}">
        <p14:creationId xmlns:p14="http://schemas.microsoft.com/office/powerpoint/2010/main" val="4376057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9906000" cy="5693866"/>
          </a:xfrm>
          <a:prstGeom prst="rect">
            <a:avLst/>
          </a:prstGeom>
        </p:spPr>
        <p:txBody>
          <a:bodyPr wrap="square">
            <a:spAutoFit/>
          </a:bodyPr>
          <a:lstStyle/>
          <a:p>
            <a:r>
              <a:rPr lang="en-US" sz="2800" dirty="0"/>
              <a:t>The buds and stigmas of certain plants can be dried and ground to give us flower spices. These give our food a strong aroma and desirable taste. Cloves are the best known in this category. The bark of some plants is removed and prepared to make bark spices such as cinnamon which is used to flavor cakes. These are also known for their medicinal value. Ginger is the best-known root spice.</a:t>
            </a:r>
          </a:p>
          <a:p>
            <a:r>
              <a:rPr lang="en-US" sz="2800" dirty="0"/>
              <a:t> </a:t>
            </a:r>
          </a:p>
          <a:p>
            <a:r>
              <a:rPr lang="en-US" sz="2800" dirty="0"/>
              <a:t>Today, spices are packed and sold under different trade names, and some are mixed to come up with a blend. It is therefore advisable to know the ingredients of that packet of spices you want to buy to avoid wasting your money on a spice you did not intend to have on your table.    </a:t>
            </a:r>
          </a:p>
        </p:txBody>
      </p:sp>
    </p:spTree>
    <p:extLst>
      <p:ext uri="{BB962C8B-B14F-4D97-AF65-F5344CB8AC3E}">
        <p14:creationId xmlns:p14="http://schemas.microsoft.com/office/powerpoint/2010/main" val="27756168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52400"/>
            <a:ext cx="9525000" cy="6432530"/>
          </a:xfrm>
          <a:prstGeom prst="rect">
            <a:avLst/>
          </a:prstGeom>
        </p:spPr>
        <p:txBody>
          <a:bodyPr wrap="square">
            <a:spAutoFit/>
          </a:bodyPr>
          <a:lstStyle/>
          <a:p>
            <a:r>
              <a:rPr lang="en-US" sz="2800" b="1" i="1" dirty="0">
                <a:solidFill>
                  <a:schemeClr val="accent6">
                    <a:lumMod val="50000"/>
                  </a:schemeClr>
                </a:solidFill>
              </a:rPr>
              <a:t>Questions:                                                                                                                                                                                                                                                                                                                                                                                                                                                                                                                                                   </a:t>
            </a:r>
            <a:endParaRPr lang="en-US" sz="2800" dirty="0">
              <a:solidFill>
                <a:schemeClr val="accent6">
                  <a:lumMod val="50000"/>
                </a:schemeClr>
              </a:solidFill>
            </a:endParaRPr>
          </a:p>
          <a:p>
            <a:pPr lvl="0"/>
            <a:r>
              <a:rPr lang="en-US" sz="2400" dirty="0"/>
              <a:t>Digestive juices are important because they improve our. </a:t>
            </a:r>
          </a:p>
          <a:p>
            <a:pPr marL="1371600" lvl="2" indent="-457200">
              <a:buFont typeface="+mj-lt"/>
              <a:buAutoNum type="alphaUcPeriod"/>
            </a:pPr>
            <a:r>
              <a:rPr lang="en-US" sz="2400" dirty="0"/>
              <a:t>Appetite</a:t>
            </a:r>
          </a:p>
          <a:p>
            <a:pPr marL="1371600" lvl="2" indent="-457200">
              <a:buFont typeface="+mj-lt"/>
              <a:buAutoNum type="alphaUcPeriod"/>
            </a:pPr>
            <a:r>
              <a:rPr lang="en-US" sz="2400" dirty="0"/>
              <a:t>Digestion </a:t>
            </a:r>
          </a:p>
          <a:p>
            <a:pPr marL="1371600" lvl="2" indent="-457200">
              <a:buFont typeface="+mj-lt"/>
              <a:buAutoNum type="alphaUcPeriod"/>
            </a:pPr>
            <a:r>
              <a:rPr lang="en-US" sz="2400" dirty="0"/>
              <a:t>Range of spices </a:t>
            </a:r>
          </a:p>
          <a:p>
            <a:pPr marL="1371600" lvl="2" indent="-457200">
              <a:buFont typeface="+mj-lt"/>
              <a:buAutoNum type="alphaUcPeriod"/>
            </a:pPr>
            <a:r>
              <a:rPr lang="en-US" sz="2400" dirty="0"/>
              <a:t>Desire for food</a:t>
            </a:r>
          </a:p>
          <a:p>
            <a:r>
              <a:rPr lang="en-US" sz="2400" dirty="0"/>
              <a:t> From the passage we learn that the taste, flavor and appearance of food </a:t>
            </a:r>
          </a:p>
          <a:p>
            <a:pPr marL="1371600" lvl="2" indent="-457200">
              <a:buFont typeface="+mj-lt"/>
              <a:buAutoNum type="alphaUcPeriod"/>
            </a:pPr>
            <a:r>
              <a:rPr lang="en-US" sz="2400" dirty="0"/>
              <a:t>Make it more attractive to us.</a:t>
            </a:r>
          </a:p>
          <a:p>
            <a:pPr marL="1371600" lvl="2" indent="-457200">
              <a:buFont typeface="+mj-lt"/>
              <a:buAutoNum type="alphaUcPeriod"/>
            </a:pPr>
            <a:r>
              <a:rPr lang="en-US" sz="2400" dirty="0"/>
              <a:t>Determine our choice of spices.</a:t>
            </a:r>
          </a:p>
          <a:p>
            <a:pPr marL="1371600" lvl="2" indent="-457200">
              <a:buFont typeface="+mj-lt"/>
              <a:buAutoNum type="alphaUcPeriod"/>
            </a:pPr>
            <a:r>
              <a:rPr lang="en-US" sz="2400" dirty="0"/>
              <a:t>Influence our appetite.</a:t>
            </a:r>
          </a:p>
          <a:p>
            <a:pPr marL="1371600" lvl="2" indent="-457200">
              <a:buFont typeface="+mj-lt"/>
              <a:buAutoNum type="alphaUcPeriod"/>
            </a:pPr>
            <a:r>
              <a:rPr lang="en-US" sz="2400" dirty="0"/>
              <a:t>Are important aspects in our diet. </a:t>
            </a:r>
          </a:p>
          <a:p>
            <a:r>
              <a:rPr lang="en-US" sz="2400" dirty="0"/>
              <a:t>Which of the following does not explain why spices were used more frequently a hundred years ago?</a:t>
            </a:r>
          </a:p>
          <a:p>
            <a:pPr marL="1371600" lvl="2" indent="-457200">
              <a:buFont typeface="+mj-lt"/>
              <a:buAutoNum type="alphaUcPeriod"/>
            </a:pPr>
            <a:r>
              <a:rPr lang="en-US" sz="2400" dirty="0"/>
              <a:t>The food was monotonous then.</a:t>
            </a:r>
          </a:p>
          <a:p>
            <a:pPr marL="1371600" lvl="2" indent="-457200">
              <a:buFont typeface="+mj-lt"/>
              <a:buAutoNum type="alphaUcPeriod"/>
            </a:pPr>
            <a:r>
              <a:rPr lang="en-US" sz="2400" dirty="0"/>
              <a:t>People had a limited variety of food.</a:t>
            </a:r>
          </a:p>
          <a:p>
            <a:pPr marL="1371600" lvl="2" indent="-457200">
              <a:buFont typeface="+mj-lt"/>
              <a:buAutoNum type="alphaUcPeriod"/>
            </a:pPr>
            <a:r>
              <a:rPr lang="en-US" sz="2400" dirty="0"/>
              <a:t>Spices were also used for medicinal purposes.</a:t>
            </a:r>
          </a:p>
          <a:p>
            <a:pPr marL="1371600" lvl="2" indent="-457200">
              <a:buFont typeface="+mj-lt"/>
              <a:buAutoNum type="alphaUcPeriod"/>
            </a:pPr>
            <a:r>
              <a:rPr lang="en-US" sz="2400" dirty="0"/>
              <a:t>Spices added a new taste to common food. </a:t>
            </a:r>
          </a:p>
        </p:txBody>
      </p:sp>
    </p:spTree>
    <p:extLst>
      <p:ext uri="{BB962C8B-B14F-4D97-AF65-F5344CB8AC3E}">
        <p14:creationId xmlns:p14="http://schemas.microsoft.com/office/powerpoint/2010/main" val="1665270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1374"/>
            <a:ext cx="8534400" cy="7109639"/>
          </a:xfrm>
          <a:prstGeom prst="rect">
            <a:avLst/>
          </a:prstGeom>
        </p:spPr>
        <p:txBody>
          <a:bodyPr wrap="square">
            <a:spAutoFit/>
          </a:bodyPr>
          <a:lstStyle/>
          <a:p>
            <a:pPr lvl="0"/>
            <a:r>
              <a:rPr lang="en-US" sz="2400" dirty="0"/>
              <a:t>According to the passage, Arab merchants </a:t>
            </a:r>
          </a:p>
          <a:p>
            <a:pPr marL="914400" lvl="1" indent="-457200">
              <a:buFont typeface="+mj-lt"/>
              <a:buAutoNum type="alphaUcPeriod"/>
            </a:pPr>
            <a:r>
              <a:rPr lang="en-US" sz="2400" dirty="0"/>
              <a:t>Traded in spices </a:t>
            </a:r>
          </a:p>
          <a:p>
            <a:pPr marL="914400" lvl="1" indent="-457200">
              <a:buFont typeface="+mj-lt"/>
              <a:buAutoNum type="alphaUcPeriod"/>
            </a:pPr>
            <a:r>
              <a:rPr lang="en-US" sz="2400" dirty="0"/>
              <a:t>Came from Southern India.</a:t>
            </a:r>
          </a:p>
          <a:p>
            <a:pPr marL="914400" lvl="1" indent="-457200">
              <a:buFont typeface="+mj-lt"/>
              <a:buAutoNum type="alphaUcPeriod"/>
            </a:pPr>
            <a:r>
              <a:rPr lang="en-US" sz="2400" dirty="0"/>
              <a:t>Stored and blended spices.</a:t>
            </a:r>
          </a:p>
          <a:p>
            <a:pPr marL="914400" lvl="1" indent="-457200">
              <a:buFont typeface="+mj-lt"/>
              <a:buAutoNum type="alphaUcPeriod"/>
            </a:pPr>
            <a:r>
              <a:rPr lang="en-US" sz="2400" dirty="0"/>
              <a:t>Were the first to use spices. </a:t>
            </a:r>
          </a:p>
          <a:p>
            <a:r>
              <a:rPr lang="en-US" sz="2400" dirty="0"/>
              <a:t> </a:t>
            </a:r>
          </a:p>
          <a:p>
            <a:pPr lvl="0"/>
            <a:r>
              <a:rPr lang="en-US" sz="2400" dirty="0"/>
              <a:t>“Derived” as used in the passage means:</a:t>
            </a:r>
          </a:p>
          <a:p>
            <a:pPr marL="914400" lvl="1" indent="-457200">
              <a:buFont typeface="+mj-lt"/>
              <a:buAutoNum type="alphaUcPeriod"/>
            </a:pPr>
            <a:r>
              <a:rPr lang="en-US" sz="2400" dirty="0"/>
              <a:t>Found </a:t>
            </a:r>
          </a:p>
          <a:p>
            <a:pPr marL="914400" lvl="1" indent="-457200">
              <a:buFont typeface="+mj-lt"/>
              <a:buAutoNum type="alphaUcPeriod"/>
            </a:pPr>
            <a:r>
              <a:rPr lang="en-US" sz="2400" dirty="0"/>
              <a:t>Removed </a:t>
            </a:r>
          </a:p>
          <a:p>
            <a:pPr marL="914400" lvl="1" indent="-457200">
              <a:buFont typeface="+mj-lt"/>
              <a:buAutoNum type="alphaUcPeriod"/>
            </a:pPr>
            <a:r>
              <a:rPr lang="en-US" sz="2400" dirty="0"/>
              <a:t>Obtained </a:t>
            </a:r>
          </a:p>
          <a:p>
            <a:pPr marL="914400" lvl="1" indent="-457200">
              <a:buFont typeface="+mj-lt"/>
              <a:buAutoNum type="alphaUcPeriod"/>
            </a:pPr>
            <a:r>
              <a:rPr lang="en-US" sz="2400" dirty="0"/>
              <a:t>Produced </a:t>
            </a:r>
          </a:p>
          <a:p>
            <a:pPr lvl="0"/>
            <a:endParaRPr lang="en-US" sz="2400" dirty="0"/>
          </a:p>
          <a:p>
            <a:pPr lvl="0"/>
            <a:r>
              <a:rPr lang="en-US" sz="2400" dirty="0"/>
              <a:t>Which of the following is closest in meaning to the word “monotonous” as used in the passage?</a:t>
            </a:r>
          </a:p>
          <a:p>
            <a:pPr marL="914400" lvl="1" indent="-457200">
              <a:buFont typeface="+mj-lt"/>
              <a:buAutoNum type="alphaUcPeriod"/>
            </a:pPr>
            <a:r>
              <a:rPr lang="en-US" sz="2400" dirty="0"/>
              <a:t>Unpleasant </a:t>
            </a:r>
          </a:p>
          <a:p>
            <a:pPr marL="914400" lvl="1" indent="-457200">
              <a:buFont typeface="+mj-lt"/>
              <a:buAutoNum type="alphaUcPeriod"/>
            </a:pPr>
            <a:r>
              <a:rPr lang="en-US" sz="2400" dirty="0"/>
              <a:t>Boring </a:t>
            </a:r>
          </a:p>
          <a:p>
            <a:pPr marL="914400" lvl="1" indent="-457200">
              <a:buFont typeface="+mj-lt"/>
              <a:buAutoNum type="alphaUcPeriod"/>
            </a:pPr>
            <a:r>
              <a:rPr lang="en-US" sz="2400" dirty="0"/>
              <a:t>Common </a:t>
            </a:r>
          </a:p>
          <a:p>
            <a:pPr marL="914400" lvl="1" indent="-457200">
              <a:buFont typeface="+mj-lt"/>
              <a:buAutoNum type="alphaUcPeriod"/>
            </a:pPr>
            <a:r>
              <a:rPr lang="en-US" sz="2400" dirty="0"/>
              <a:t>Tasteless </a:t>
            </a:r>
          </a:p>
          <a:p>
            <a:pPr lvl="0"/>
            <a:endParaRPr lang="en-US" sz="2400" dirty="0"/>
          </a:p>
        </p:txBody>
      </p:sp>
    </p:spTree>
    <p:extLst>
      <p:ext uri="{BB962C8B-B14F-4D97-AF65-F5344CB8AC3E}">
        <p14:creationId xmlns:p14="http://schemas.microsoft.com/office/powerpoint/2010/main" val="23567268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8793" y="228601"/>
            <a:ext cx="8829207" cy="6740307"/>
          </a:xfrm>
          <a:prstGeom prst="rect">
            <a:avLst/>
          </a:prstGeom>
        </p:spPr>
        <p:txBody>
          <a:bodyPr wrap="square">
            <a:spAutoFit/>
          </a:bodyPr>
          <a:lstStyle/>
          <a:p>
            <a:pPr lvl="0"/>
            <a:r>
              <a:rPr lang="en-US" sz="2400" dirty="0"/>
              <a:t>Pepper is given as an example of a </a:t>
            </a:r>
          </a:p>
          <a:p>
            <a:pPr marL="1371600" lvl="2" indent="-457200">
              <a:buFont typeface="+mj-lt"/>
              <a:buAutoNum type="alphaUcPeriod"/>
            </a:pPr>
            <a:r>
              <a:rPr lang="en-US" sz="2400" dirty="0"/>
              <a:t>Hot stinging feeling.</a:t>
            </a:r>
          </a:p>
          <a:p>
            <a:pPr marL="1371600" lvl="2" indent="-457200">
              <a:buFont typeface="+mj-lt"/>
              <a:buAutoNum type="alphaUcPeriod"/>
            </a:pPr>
            <a:r>
              <a:rPr lang="en-US" sz="2400" dirty="0"/>
              <a:t>Fruit spice.</a:t>
            </a:r>
          </a:p>
          <a:p>
            <a:pPr marL="1371600" lvl="2" indent="-457200">
              <a:buFont typeface="+mj-lt"/>
              <a:buAutoNum type="alphaUcPeriod"/>
            </a:pPr>
            <a:r>
              <a:rPr lang="en-US" sz="2400" dirty="0"/>
              <a:t>Widely-used spice.</a:t>
            </a:r>
          </a:p>
          <a:p>
            <a:pPr marL="1371600" lvl="2" indent="-457200">
              <a:buFont typeface="+mj-lt"/>
              <a:buAutoNum type="alphaUcPeriod"/>
            </a:pPr>
            <a:r>
              <a:rPr lang="en-US" sz="2400" dirty="0"/>
              <a:t>Spice some people love.</a:t>
            </a:r>
          </a:p>
          <a:p>
            <a:pPr lvl="2"/>
            <a:r>
              <a:rPr lang="en-US" sz="2400" dirty="0"/>
              <a:t> </a:t>
            </a:r>
          </a:p>
          <a:p>
            <a:pPr lvl="0"/>
            <a:r>
              <a:rPr lang="en-US" sz="2400" dirty="0"/>
              <a:t>Which of the following is </a:t>
            </a:r>
            <a:r>
              <a:rPr lang="en-US" sz="2400" b="1" u="sng" dirty="0"/>
              <a:t>true</a:t>
            </a:r>
            <a:r>
              <a:rPr lang="en-US" sz="2400" dirty="0"/>
              <a:t> about seed spices? </a:t>
            </a:r>
          </a:p>
          <a:p>
            <a:pPr marL="1371600" lvl="2" indent="-457200">
              <a:buFont typeface="+mj-lt"/>
              <a:buAutoNum type="alphaUcPeriod"/>
            </a:pPr>
            <a:r>
              <a:rPr lang="en-US" sz="2400" dirty="0"/>
              <a:t>They are best known as mustard.</a:t>
            </a:r>
          </a:p>
          <a:p>
            <a:pPr marL="1371600" lvl="2" indent="-457200">
              <a:buFont typeface="+mj-lt"/>
              <a:buAutoNum type="alphaUcPeriod"/>
            </a:pPr>
            <a:r>
              <a:rPr lang="en-US" sz="2400" dirty="0"/>
              <a:t>They do not add flavor to food. </a:t>
            </a:r>
          </a:p>
          <a:p>
            <a:pPr marL="1371600" lvl="2" indent="-457200">
              <a:buFont typeface="+mj-lt"/>
              <a:buAutoNum type="alphaUcPeriod"/>
            </a:pPr>
            <a:r>
              <a:rPr lang="en-US" sz="2400" dirty="0"/>
              <a:t>They can be found on the ground.</a:t>
            </a:r>
          </a:p>
          <a:p>
            <a:pPr marL="1371600" lvl="2" indent="-457200">
              <a:buFont typeface="+mj-lt"/>
              <a:buAutoNum type="alphaUcPeriod"/>
            </a:pPr>
            <a:r>
              <a:rPr lang="en-US" sz="2400" dirty="0"/>
              <a:t>They make food more attractive. </a:t>
            </a:r>
          </a:p>
          <a:p>
            <a:r>
              <a:rPr lang="en-US" sz="2400" dirty="0"/>
              <a:t> </a:t>
            </a:r>
          </a:p>
          <a:p>
            <a:pPr lvl="0"/>
            <a:r>
              <a:rPr lang="en-US" sz="2400" dirty="0"/>
              <a:t>How are cloves similar to cinnamon?</a:t>
            </a:r>
          </a:p>
          <a:p>
            <a:pPr marL="1371600" lvl="2" indent="-457200">
              <a:buFont typeface="+mj-lt"/>
              <a:buAutoNum type="alphaUcPeriod"/>
            </a:pPr>
            <a:r>
              <a:rPr lang="en-US" sz="2400" dirty="0"/>
              <a:t>They are both from buds and stigmas.</a:t>
            </a:r>
          </a:p>
          <a:p>
            <a:pPr marL="1371600" lvl="2" indent="-457200">
              <a:buFont typeface="+mj-lt"/>
              <a:buAutoNum type="alphaUcPeriod"/>
            </a:pPr>
            <a:r>
              <a:rPr lang="en-US" sz="2400" dirty="0"/>
              <a:t>They are used to flavor cakes.</a:t>
            </a:r>
          </a:p>
          <a:p>
            <a:pPr marL="1371600" lvl="2" indent="-457200">
              <a:buFont typeface="+mj-lt"/>
              <a:buAutoNum type="alphaUcPeriod"/>
            </a:pPr>
            <a:r>
              <a:rPr lang="en-US" sz="2400" dirty="0"/>
              <a:t>They are the best-known spices.</a:t>
            </a:r>
          </a:p>
          <a:p>
            <a:pPr marL="1371600" lvl="2" indent="-457200">
              <a:buFont typeface="+mj-lt"/>
              <a:buAutoNum type="alphaUcPeriod"/>
            </a:pPr>
            <a:r>
              <a:rPr lang="en-US" sz="2400" dirty="0"/>
              <a:t>They both add flavor to food.</a:t>
            </a:r>
          </a:p>
          <a:p>
            <a:r>
              <a:rPr lang="en-US" sz="2400" dirty="0"/>
              <a:t> </a:t>
            </a:r>
          </a:p>
        </p:txBody>
      </p:sp>
    </p:spTree>
    <p:extLst>
      <p:ext uri="{BB962C8B-B14F-4D97-AF65-F5344CB8AC3E}">
        <p14:creationId xmlns:p14="http://schemas.microsoft.com/office/powerpoint/2010/main" val="16848618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29362"/>
            <a:ext cx="8534400" cy="7109639"/>
          </a:xfrm>
          <a:prstGeom prst="rect">
            <a:avLst/>
          </a:prstGeom>
        </p:spPr>
        <p:txBody>
          <a:bodyPr wrap="square">
            <a:spAutoFit/>
          </a:bodyPr>
          <a:lstStyle/>
          <a:p>
            <a:pPr lvl="0"/>
            <a:r>
              <a:rPr lang="en-US" sz="2400" dirty="0"/>
              <a:t>Which of the following is true of root spices. They </a:t>
            </a:r>
          </a:p>
          <a:p>
            <a:pPr marL="1371600" lvl="2" indent="-457200">
              <a:buFont typeface="+mj-lt"/>
              <a:buAutoNum type="alphaUcPeriod"/>
            </a:pPr>
            <a:r>
              <a:rPr lang="en-US" sz="2400" dirty="0"/>
              <a:t>Are the lowest part of the plant </a:t>
            </a:r>
          </a:p>
          <a:p>
            <a:pPr marL="1371600" lvl="2" indent="-457200">
              <a:buFont typeface="+mj-lt"/>
              <a:buAutoNum type="alphaUcPeriod"/>
            </a:pPr>
            <a:r>
              <a:rPr lang="en-US" sz="2400" dirty="0"/>
              <a:t>Must be dried first </a:t>
            </a:r>
          </a:p>
          <a:p>
            <a:pPr marL="1371600" lvl="2" indent="-457200">
              <a:buFont typeface="+mj-lt"/>
              <a:buAutoNum type="alphaUcPeriod"/>
            </a:pPr>
            <a:r>
              <a:rPr lang="en-US" sz="2400" dirty="0"/>
              <a:t>Can cure some illness</a:t>
            </a:r>
          </a:p>
          <a:p>
            <a:pPr marL="1371600" lvl="2" indent="-457200">
              <a:buFont typeface="+mj-lt"/>
              <a:buAutoNum type="alphaUcPeriod"/>
            </a:pPr>
            <a:r>
              <a:rPr lang="en-US" sz="2400" dirty="0"/>
              <a:t>Are a type of ginger </a:t>
            </a:r>
          </a:p>
          <a:p>
            <a:pPr lvl="0"/>
            <a:endParaRPr lang="en-US" sz="2400" dirty="0"/>
          </a:p>
          <a:p>
            <a:pPr lvl="0"/>
            <a:r>
              <a:rPr lang="en-US" sz="2400" dirty="0"/>
              <a:t>Why is it necessary to know the ingredients of packed spices before buying them?</a:t>
            </a:r>
          </a:p>
          <a:p>
            <a:pPr marL="1371600" lvl="2" indent="-457200">
              <a:buFont typeface="+mj-lt"/>
              <a:buAutoNum type="alphaUcPeriod"/>
            </a:pPr>
            <a:r>
              <a:rPr lang="en-US" sz="2400" dirty="0"/>
              <a:t>You might waste your money </a:t>
            </a:r>
          </a:p>
          <a:p>
            <a:pPr marL="1371600" lvl="2" indent="-457200">
              <a:buFont typeface="+mj-lt"/>
              <a:buAutoNum type="alphaUcPeriod"/>
            </a:pPr>
            <a:r>
              <a:rPr lang="en-US" sz="2400" dirty="0"/>
              <a:t>You need to know if they are mixed </a:t>
            </a:r>
          </a:p>
          <a:p>
            <a:pPr marL="1371600" lvl="2" indent="-457200">
              <a:buFont typeface="+mj-lt"/>
              <a:buAutoNum type="alphaUcPeriod"/>
            </a:pPr>
            <a:r>
              <a:rPr lang="en-US" sz="2400" dirty="0"/>
              <a:t>Spices are sold under different trade names</a:t>
            </a:r>
          </a:p>
          <a:p>
            <a:pPr marL="1371600" lvl="2" indent="-457200">
              <a:buFont typeface="+mj-lt"/>
              <a:buAutoNum type="alphaUcPeriod"/>
            </a:pPr>
            <a:r>
              <a:rPr lang="en-US" sz="2400" dirty="0"/>
              <a:t>To avoid purchasing what you did not intend to</a:t>
            </a:r>
          </a:p>
          <a:p>
            <a:r>
              <a:rPr lang="en-US" sz="2400" dirty="0"/>
              <a:t> </a:t>
            </a:r>
          </a:p>
          <a:p>
            <a:pPr lvl="0"/>
            <a:r>
              <a:rPr lang="en-US" sz="2400" dirty="0"/>
              <a:t>What do we learn about spices from this passage?</a:t>
            </a:r>
          </a:p>
          <a:p>
            <a:pPr marL="1371600" lvl="2" indent="-457200">
              <a:buFont typeface="+mj-lt"/>
              <a:buAutoNum type="alphaUcPeriod"/>
            </a:pPr>
            <a:r>
              <a:rPr lang="en-US" sz="2400" dirty="0"/>
              <a:t>Some do not change the taste of food.</a:t>
            </a:r>
          </a:p>
          <a:p>
            <a:pPr marL="1371600" lvl="2" indent="-457200">
              <a:buFont typeface="+mj-lt"/>
              <a:buAutoNum type="alphaUcPeriod"/>
            </a:pPr>
            <a:r>
              <a:rPr lang="en-US" sz="2400" dirty="0"/>
              <a:t>Most of them are blends.</a:t>
            </a:r>
          </a:p>
          <a:p>
            <a:pPr marL="1371600" lvl="2" indent="-457200">
              <a:buFont typeface="+mj-lt"/>
              <a:buAutoNum type="alphaUcPeriod"/>
            </a:pPr>
            <a:r>
              <a:rPr lang="en-US" sz="2400" dirty="0"/>
              <a:t>Most of them are grown outside Africa.</a:t>
            </a:r>
          </a:p>
          <a:p>
            <a:pPr marL="1371600" lvl="2" indent="-457200">
              <a:buFont typeface="+mj-lt"/>
              <a:buAutoNum type="alphaUcPeriod"/>
            </a:pPr>
            <a:r>
              <a:rPr lang="en-US" sz="2400" dirty="0"/>
              <a:t>Some are made from plants. </a:t>
            </a:r>
          </a:p>
          <a:p>
            <a:endParaRPr lang="en-US" sz="2400" dirty="0"/>
          </a:p>
        </p:txBody>
      </p:sp>
    </p:spTree>
    <p:extLst>
      <p:ext uri="{BB962C8B-B14F-4D97-AF65-F5344CB8AC3E}">
        <p14:creationId xmlns:p14="http://schemas.microsoft.com/office/powerpoint/2010/main" val="1558628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839200" cy="6524863"/>
          </a:xfrm>
          <a:prstGeom prst="rect">
            <a:avLst/>
          </a:prstGeom>
        </p:spPr>
        <p:txBody>
          <a:bodyPr wrap="square">
            <a:spAutoFit/>
          </a:bodyPr>
          <a:lstStyle/>
          <a:p>
            <a:r>
              <a:rPr lang="en-US" sz="2800" b="1" dirty="0">
                <a:solidFill>
                  <a:srgbClr val="FF0000"/>
                </a:solidFill>
              </a:rPr>
              <a:t>KCPE 2007 –</a:t>
            </a:r>
          </a:p>
          <a:p>
            <a:r>
              <a:rPr lang="en-US" sz="2800" b="1" dirty="0">
                <a:solidFill>
                  <a:srgbClr val="FF0000"/>
                </a:solidFill>
              </a:rPr>
              <a:t>ENGLISH SECTION B: COMPOSITION </a:t>
            </a:r>
          </a:p>
          <a:p>
            <a:endParaRPr lang="en-US" sz="1400" b="1" dirty="0">
              <a:solidFill>
                <a:schemeClr val="accent6">
                  <a:lumMod val="50000"/>
                </a:schemeClr>
              </a:solidFill>
            </a:endParaRPr>
          </a:p>
          <a:p>
            <a:r>
              <a:rPr lang="en-US" sz="2400" b="1" dirty="0">
                <a:solidFill>
                  <a:schemeClr val="accent6">
                    <a:lumMod val="50000"/>
                  </a:schemeClr>
                </a:solidFill>
              </a:rPr>
              <a:t>You have 40 minutes to write your composition.</a:t>
            </a:r>
          </a:p>
          <a:p>
            <a:r>
              <a:rPr lang="en-US" sz="2400" b="1" i="1" dirty="0">
                <a:solidFill>
                  <a:schemeClr val="accent6">
                    <a:lumMod val="50000"/>
                  </a:schemeClr>
                </a:solidFill>
              </a:rPr>
              <a:t>Write a composition  that begins as follows:</a:t>
            </a:r>
            <a:endParaRPr lang="en-US" sz="2400" b="1" dirty="0">
              <a:solidFill>
                <a:schemeClr val="accent6">
                  <a:lumMod val="50000"/>
                </a:schemeClr>
              </a:solidFill>
            </a:endParaRPr>
          </a:p>
          <a:p>
            <a:endParaRPr lang="en-US" dirty="0"/>
          </a:p>
          <a:p>
            <a:r>
              <a:rPr lang="en-US" sz="2800" dirty="0"/>
              <a:t>As soon as the bell for break rang, I rushed out of the classroom to look for my friends. I was eager to tell them the story. </a:t>
            </a:r>
          </a:p>
          <a:p>
            <a:endParaRPr lang="en-US" sz="2400" dirty="0">
              <a:solidFill>
                <a:srgbClr val="FFFF00"/>
              </a:solidFill>
            </a:endParaRPr>
          </a:p>
          <a:p>
            <a:r>
              <a:rPr lang="en-US" sz="2800" b="1" dirty="0">
                <a:solidFill>
                  <a:srgbClr val="FF0000"/>
                </a:solidFill>
              </a:rPr>
              <a:t>ENGLISH </a:t>
            </a:r>
          </a:p>
          <a:p>
            <a:r>
              <a:rPr lang="en-US" sz="2800" b="1" dirty="0">
                <a:solidFill>
                  <a:srgbClr val="FF0000"/>
                </a:solidFill>
              </a:rPr>
              <a:t>SECTION A: LANGUAGE </a:t>
            </a:r>
            <a:endParaRPr lang="en-US" sz="2800" dirty="0">
              <a:solidFill>
                <a:srgbClr val="FF0000"/>
              </a:solidFill>
            </a:endParaRPr>
          </a:p>
          <a:p>
            <a:r>
              <a:rPr lang="en-US" sz="2800" b="1" dirty="0">
                <a:solidFill>
                  <a:schemeClr val="accent6">
                    <a:lumMod val="50000"/>
                  </a:schemeClr>
                </a:solidFill>
              </a:rPr>
              <a:t>Question 1 to 15</a:t>
            </a:r>
            <a:endParaRPr lang="en-US" sz="2800" dirty="0">
              <a:solidFill>
                <a:schemeClr val="accent6">
                  <a:lumMod val="50000"/>
                </a:schemeClr>
              </a:solidFill>
            </a:endParaRPr>
          </a:p>
          <a:p>
            <a:r>
              <a:rPr lang="en-US" sz="2800" b="1" i="1" dirty="0">
                <a:solidFill>
                  <a:schemeClr val="accent6">
                    <a:lumMod val="50000"/>
                  </a:schemeClr>
                </a:solidFill>
              </a:rPr>
              <a:t>Read the passage below. It contains blank spaces numbered 1 to 15. For each blank space, choose the best alternative from the choices given</a:t>
            </a:r>
            <a:r>
              <a:rPr lang="en-US" sz="2400" b="1" i="1" dirty="0">
                <a:solidFill>
                  <a:schemeClr val="accent6">
                    <a:lumMod val="50000"/>
                  </a:schemeClr>
                </a:solidFill>
              </a:rPr>
              <a:t>. </a:t>
            </a:r>
            <a:endParaRPr lang="en-US" sz="2400" dirty="0">
              <a:solidFill>
                <a:schemeClr val="accent6">
                  <a:lumMod val="50000"/>
                </a:schemeClr>
              </a:solidFill>
            </a:endParaRPr>
          </a:p>
        </p:txBody>
      </p:sp>
    </p:spTree>
    <p:extLst>
      <p:ext uri="{BB962C8B-B14F-4D97-AF65-F5344CB8AC3E}">
        <p14:creationId xmlns:p14="http://schemas.microsoft.com/office/powerpoint/2010/main" val="411328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29362"/>
            <a:ext cx="8534400" cy="6740307"/>
          </a:xfrm>
          <a:prstGeom prst="rect">
            <a:avLst/>
          </a:prstGeom>
        </p:spPr>
        <p:txBody>
          <a:bodyPr wrap="square">
            <a:spAutoFit/>
          </a:bodyPr>
          <a:lstStyle/>
          <a:p>
            <a:r>
              <a:rPr lang="en-US" sz="2400" dirty="0"/>
              <a:t>Few people would </a:t>
            </a:r>
            <a:r>
              <a:rPr lang="en-US" sz="2400" b="1" u="sng" dirty="0"/>
              <a:t>__1__</a:t>
            </a:r>
            <a:r>
              <a:rPr lang="en-US" sz="2400" dirty="0"/>
              <a:t> that physical exercise is important for </a:t>
            </a:r>
            <a:r>
              <a:rPr lang="en-US" sz="2400" b="1" u="sng" dirty="0"/>
              <a:t>__2__</a:t>
            </a:r>
            <a:r>
              <a:rPr lang="en-US" sz="2400" dirty="0"/>
              <a:t> health. It is not only those who </a:t>
            </a:r>
            <a:r>
              <a:rPr lang="en-US" sz="2400" b="1" u="sng" dirty="0"/>
              <a:t>__3__</a:t>
            </a:r>
            <a:r>
              <a:rPr lang="en-US" sz="2400" dirty="0"/>
              <a:t>  part in competitive sports and games who need to exercise </a:t>
            </a:r>
            <a:r>
              <a:rPr lang="en-US" sz="2400" b="1" u="sng" dirty="0"/>
              <a:t>__4__</a:t>
            </a:r>
            <a:r>
              <a:rPr lang="en-US" sz="2400" dirty="0"/>
              <a:t> . Our bodies are </a:t>
            </a:r>
            <a:r>
              <a:rPr lang="en-US" sz="2400" b="1" u="sng" dirty="0"/>
              <a:t>__5__</a:t>
            </a:r>
            <a:r>
              <a:rPr lang="en-US" sz="2400" dirty="0"/>
              <a:t> in such a way that we tend to become weak and lazy </a:t>
            </a:r>
            <a:r>
              <a:rPr lang="en-US" sz="2400" b="1" u="sng" dirty="0"/>
              <a:t>__6__</a:t>
            </a:r>
            <a:r>
              <a:rPr lang="en-US" sz="2400" dirty="0"/>
              <a:t> we remain inactive over long periods of time. The benefits of exercising are </a:t>
            </a:r>
            <a:r>
              <a:rPr lang="en-US" sz="2400" b="1" u="sng" dirty="0"/>
              <a:t>__7__</a:t>
            </a:r>
            <a:r>
              <a:rPr lang="en-US" sz="2400" dirty="0"/>
              <a:t> . First, we feel a sense of freshness and fitness as we move </a:t>
            </a:r>
            <a:r>
              <a:rPr lang="en-US" sz="2400" b="1" u="sng" dirty="0"/>
              <a:t>__8__</a:t>
            </a:r>
            <a:r>
              <a:rPr lang="en-US" sz="2400" dirty="0"/>
              <a:t>  doing our daily duties. In addition, the circulation of blood </a:t>
            </a:r>
            <a:r>
              <a:rPr lang="en-US" sz="2400" b="1" u="sng" dirty="0"/>
              <a:t>__9__</a:t>
            </a:r>
            <a:r>
              <a:rPr lang="en-US" sz="2400" dirty="0"/>
              <a:t> our bodies is improved.  Our immune system is boosted so we don’t get ill very often. </a:t>
            </a:r>
            <a:r>
              <a:rPr lang="en-US" sz="2400" b="1" u="sng" dirty="0"/>
              <a:t>__10__</a:t>
            </a:r>
            <a:r>
              <a:rPr lang="en-US" sz="2400" dirty="0"/>
              <a:t> , we are able to endure longer periods of </a:t>
            </a:r>
            <a:r>
              <a:rPr lang="en-US" sz="2400" b="1" u="sng" dirty="0"/>
              <a:t>__11__</a:t>
            </a:r>
            <a:r>
              <a:rPr lang="en-US" sz="2400" dirty="0"/>
              <a:t> work without feeling exhausted. Our digestive system is also improved hence our bodies get maximum </a:t>
            </a:r>
            <a:r>
              <a:rPr lang="en-US" sz="2400" b="1" u="sng" dirty="0"/>
              <a:t>__12__</a:t>
            </a:r>
            <a:r>
              <a:rPr lang="en-US" sz="2400" dirty="0"/>
              <a:t> from the food we eat. Vigorous exercise done at least twice a week will enable us to enjoy these benefits. </a:t>
            </a:r>
            <a:r>
              <a:rPr lang="en-US" sz="2400" b="1" u="sng" dirty="0"/>
              <a:t>__13__</a:t>
            </a:r>
            <a:r>
              <a:rPr lang="en-US" sz="2400" dirty="0"/>
              <a:t> , there is need to consult a doctor </a:t>
            </a:r>
            <a:r>
              <a:rPr lang="en-US" sz="2400" b="1" u="sng" dirty="0"/>
              <a:t>__14__</a:t>
            </a:r>
            <a:r>
              <a:rPr lang="en-US" sz="2400" dirty="0"/>
              <a:t>  a person who is experienced in physical training before starting an exercise </a:t>
            </a:r>
            <a:r>
              <a:rPr lang="en-US" sz="2400" b="1" u="sng" dirty="0"/>
              <a:t>__15__</a:t>
            </a:r>
            <a:r>
              <a:rPr lang="en-US" sz="2400" dirty="0"/>
              <a:t> since our bodies differ in the type of activities each of us can comfortably do.  </a:t>
            </a:r>
          </a:p>
          <a:p>
            <a:r>
              <a:rPr lang="en-US" sz="2400" dirty="0"/>
              <a:t> </a:t>
            </a:r>
          </a:p>
        </p:txBody>
      </p:sp>
    </p:spTree>
    <p:extLst>
      <p:ext uri="{BB962C8B-B14F-4D97-AF65-F5344CB8AC3E}">
        <p14:creationId xmlns:p14="http://schemas.microsoft.com/office/powerpoint/2010/main" val="22755782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322958"/>
            <a:ext cx="9753600" cy="6001643"/>
          </a:xfrm>
          <a:prstGeom prst="rect">
            <a:avLst/>
          </a:prstGeom>
        </p:spPr>
        <p:txBody>
          <a:bodyPr wrap="square">
            <a:spAutoFit/>
          </a:bodyPr>
          <a:lstStyle/>
          <a:p>
            <a:r>
              <a:rPr lang="en-US" sz="2400" b="1" dirty="0"/>
              <a:t>A. 		B.			C.			D.            </a:t>
            </a:r>
            <a:endParaRPr lang="en-US" sz="2400" dirty="0"/>
          </a:p>
          <a:p>
            <a:pPr lvl="0"/>
            <a:r>
              <a:rPr lang="en-US" sz="2400" dirty="0"/>
              <a:t>reject 		oppose 		refuse	 		deny  </a:t>
            </a:r>
          </a:p>
          <a:p>
            <a:pPr lvl="0"/>
            <a:r>
              <a:rPr lang="en-US" sz="2400" dirty="0"/>
              <a:t>proper 		nice 			good 			full </a:t>
            </a:r>
          </a:p>
          <a:p>
            <a:pPr lvl="0"/>
            <a:r>
              <a:rPr lang="en-US" sz="2400" dirty="0"/>
              <a:t>take 		get 			play 			have </a:t>
            </a:r>
          </a:p>
          <a:p>
            <a:pPr lvl="0"/>
            <a:r>
              <a:rPr lang="en-US" sz="2400" dirty="0"/>
              <a:t>regularly 	daily 			continuously 		repeatedly </a:t>
            </a:r>
          </a:p>
          <a:p>
            <a:pPr lvl="0"/>
            <a:r>
              <a:rPr lang="en-US" sz="2400" dirty="0"/>
              <a:t>set 		prepared 		made 			produced </a:t>
            </a:r>
          </a:p>
          <a:p>
            <a:pPr lvl="0"/>
            <a:r>
              <a:rPr lang="en-US" sz="2400" dirty="0"/>
              <a:t>since 		if 			for 			while </a:t>
            </a:r>
          </a:p>
          <a:p>
            <a:pPr lvl="0"/>
            <a:r>
              <a:rPr lang="en-US" sz="2400" dirty="0"/>
              <a:t>much 		a lot 			enough 		many </a:t>
            </a:r>
          </a:p>
          <a:p>
            <a:pPr lvl="0"/>
            <a:r>
              <a:rPr lang="en-US" sz="2400" dirty="0"/>
              <a:t>on 		about 			along			round </a:t>
            </a:r>
          </a:p>
          <a:p>
            <a:pPr lvl="0"/>
            <a:r>
              <a:rPr lang="en-US" sz="2400" dirty="0"/>
              <a:t>through 	in 			about 			into </a:t>
            </a:r>
          </a:p>
          <a:p>
            <a:pPr lvl="0"/>
            <a:r>
              <a:rPr lang="en-US" sz="2400" dirty="0"/>
              <a:t>Furthermore 	Nevertheless 		Consequently	 	Therefore </a:t>
            </a:r>
          </a:p>
          <a:p>
            <a:pPr lvl="0"/>
            <a:r>
              <a:rPr lang="en-US" sz="2400" dirty="0"/>
              <a:t>difficult 	tough 			endless 		hard </a:t>
            </a:r>
          </a:p>
          <a:p>
            <a:pPr lvl="0"/>
            <a:r>
              <a:rPr lang="en-US" sz="2400" dirty="0"/>
              <a:t>advantage 	profit 			gain			service </a:t>
            </a:r>
          </a:p>
          <a:p>
            <a:pPr lvl="0"/>
            <a:r>
              <a:rPr lang="en-US" sz="2400" dirty="0"/>
              <a:t>Besides 	Anyway 		However 		Moreover 	</a:t>
            </a:r>
          </a:p>
          <a:p>
            <a:pPr lvl="0"/>
            <a:r>
              <a:rPr lang="en-US" sz="2400" dirty="0"/>
              <a:t>even 		with 			or 			also </a:t>
            </a:r>
          </a:p>
          <a:p>
            <a:pPr lvl="0"/>
            <a:r>
              <a:rPr lang="en-US" sz="2400" dirty="0"/>
              <a:t>plan 		process 		practice 		</a:t>
            </a:r>
            <a:r>
              <a:rPr lang="en-US" sz="2400" dirty="0" err="1"/>
              <a:t>programme</a:t>
            </a:r>
            <a:endParaRPr lang="en-US" sz="2400" dirty="0"/>
          </a:p>
        </p:txBody>
      </p:sp>
    </p:spTree>
    <p:extLst>
      <p:ext uri="{BB962C8B-B14F-4D97-AF65-F5344CB8AC3E}">
        <p14:creationId xmlns:p14="http://schemas.microsoft.com/office/powerpoint/2010/main" val="1096970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1629" y="56138"/>
            <a:ext cx="8886371" cy="6801862"/>
          </a:xfrm>
          <a:prstGeom prst="rect">
            <a:avLst/>
          </a:prstGeom>
        </p:spPr>
        <p:txBody>
          <a:bodyPr wrap="square">
            <a:spAutoFit/>
          </a:bodyPr>
          <a:lstStyle/>
          <a:p>
            <a:r>
              <a:rPr lang="en-US" sz="3200" b="1" u="sng" dirty="0">
                <a:solidFill>
                  <a:schemeClr val="accent6">
                    <a:lumMod val="50000"/>
                  </a:schemeClr>
                </a:solidFill>
              </a:rPr>
              <a:t>PHRASAL VERBS</a:t>
            </a:r>
            <a:endParaRPr lang="en-US" sz="3200" b="1" dirty="0">
              <a:solidFill>
                <a:schemeClr val="accent6">
                  <a:lumMod val="50000"/>
                </a:schemeClr>
              </a:solidFill>
            </a:endParaRPr>
          </a:p>
          <a:p>
            <a:pPr lvl="0"/>
            <a:r>
              <a:rPr lang="en-US" sz="2400" dirty="0"/>
              <a:t> </a:t>
            </a:r>
            <a:r>
              <a:rPr lang="en-US" sz="2400" b="1" dirty="0">
                <a:solidFill>
                  <a:schemeClr val="accent6">
                    <a:lumMod val="50000"/>
                  </a:schemeClr>
                </a:solidFill>
              </a:rPr>
              <a:t>Allow</a:t>
            </a:r>
            <a:r>
              <a:rPr lang="en-US" sz="2400" dirty="0">
                <a:solidFill>
                  <a:schemeClr val="accent6">
                    <a:lumMod val="50000"/>
                  </a:schemeClr>
                </a:solidFill>
              </a:rPr>
              <a:t>:  </a:t>
            </a:r>
          </a:p>
          <a:p>
            <a:pPr marL="800100" lvl="1" indent="-342900">
              <a:buFont typeface="Arial" pitchFamily="34" charset="0"/>
              <a:buChar char="•"/>
            </a:pPr>
            <a:r>
              <a:rPr lang="en-US" sz="2400" dirty="0"/>
              <a:t>Up- out of </a:t>
            </a:r>
          </a:p>
          <a:p>
            <a:pPr marL="800100" lvl="1" indent="-342900">
              <a:buFont typeface="Arial" pitchFamily="34" charset="0"/>
              <a:buChar char="•"/>
            </a:pPr>
            <a:r>
              <a:rPr lang="en-US" sz="2400" dirty="0"/>
              <a:t>Through permit </a:t>
            </a:r>
          </a:p>
          <a:p>
            <a:pPr marL="800100" lvl="1" indent="-342900">
              <a:buFont typeface="Arial" pitchFamily="34" charset="0"/>
              <a:buChar char="•"/>
            </a:pPr>
            <a:r>
              <a:rPr lang="en-US" sz="2400" dirty="0"/>
              <a:t>For - give room </a:t>
            </a:r>
          </a:p>
          <a:p>
            <a:pPr marL="800100" lvl="1" indent="-342900">
              <a:buFont typeface="Arial" pitchFamily="34" charset="0"/>
              <a:buChar char="•"/>
            </a:pPr>
            <a:r>
              <a:rPr lang="en-US" sz="2400" dirty="0"/>
              <a:t>Out - give permission to.</a:t>
            </a:r>
          </a:p>
          <a:p>
            <a:r>
              <a:rPr lang="en-US" sz="2400" dirty="0"/>
              <a:t>  </a:t>
            </a:r>
          </a:p>
          <a:p>
            <a:pPr lvl="0"/>
            <a:r>
              <a:rPr lang="en-US" sz="2400" b="1" dirty="0">
                <a:solidFill>
                  <a:schemeClr val="accent6">
                    <a:lumMod val="50000"/>
                  </a:schemeClr>
                </a:solidFill>
              </a:rPr>
              <a:t>Aim:</a:t>
            </a:r>
            <a:r>
              <a:rPr lang="en-US" sz="2400" dirty="0">
                <a:solidFill>
                  <a:schemeClr val="accent6">
                    <a:lumMod val="50000"/>
                  </a:schemeClr>
                </a:solidFill>
              </a:rPr>
              <a:t> </a:t>
            </a:r>
          </a:p>
          <a:p>
            <a:pPr marL="800100" lvl="1" indent="-342900">
              <a:buFont typeface="Arial" pitchFamily="34" charset="0"/>
              <a:buChar char="•"/>
            </a:pPr>
            <a:r>
              <a:rPr lang="en-US" sz="2400" dirty="0"/>
              <a:t>For – target </a:t>
            </a:r>
          </a:p>
          <a:p>
            <a:pPr marL="800100" lvl="1" indent="-342900">
              <a:buFont typeface="Arial" pitchFamily="34" charset="0"/>
              <a:buChar char="•"/>
            </a:pPr>
            <a:r>
              <a:rPr lang="en-US" sz="2400" dirty="0"/>
              <a:t>At – point at something.</a:t>
            </a:r>
          </a:p>
          <a:p>
            <a:pPr marL="800100" lvl="1" indent="-342900">
              <a:buFont typeface="Arial" pitchFamily="34" charset="0"/>
              <a:buChar char="•"/>
            </a:pPr>
            <a:r>
              <a:rPr lang="en-US" sz="2400" dirty="0"/>
              <a:t> </a:t>
            </a:r>
          </a:p>
          <a:p>
            <a:pPr lvl="0"/>
            <a:r>
              <a:rPr lang="en-US" sz="2400" b="1" dirty="0">
                <a:solidFill>
                  <a:schemeClr val="accent6">
                    <a:lumMod val="50000"/>
                  </a:schemeClr>
                </a:solidFill>
              </a:rPr>
              <a:t>Ask: </a:t>
            </a:r>
          </a:p>
          <a:p>
            <a:pPr marL="800100" lvl="1" indent="-342900">
              <a:buFont typeface="Arial" pitchFamily="34" charset="0"/>
              <a:buChar char="•"/>
            </a:pPr>
            <a:r>
              <a:rPr lang="en-US" sz="2400" dirty="0"/>
              <a:t>For – inquire </a:t>
            </a:r>
          </a:p>
          <a:p>
            <a:pPr marL="800100" lvl="1" indent="-342900">
              <a:buFont typeface="Arial" pitchFamily="34" charset="0"/>
              <a:buChar char="•"/>
            </a:pPr>
            <a:r>
              <a:rPr lang="en-US" sz="2400" dirty="0"/>
              <a:t>About – inquire for details </a:t>
            </a:r>
          </a:p>
          <a:p>
            <a:pPr marL="800100" lvl="1" indent="-342900">
              <a:buFont typeface="Arial" pitchFamily="34" charset="0"/>
              <a:buChar char="•"/>
            </a:pPr>
            <a:r>
              <a:rPr lang="en-US" sz="2400" dirty="0"/>
              <a:t>After – inquire how somebody </a:t>
            </a:r>
          </a:p>
          <a:p>
            <a:pPr marL="800100" lvl="1" indent="-342900">
              <a:buFont typeface="Arial" pitchFamily="34" charset="0"/>
              <a:buChar char="•"/>
            </a:pPr>
            <a:r>
              <a:rPr lang="en-US" sz="2400" dirty="0"/>
              <a:t>Somebody out – invite somebody to go with</a:t>
            </a:r>
          </a:p>
          <a:p>
            <a:pPr marL="800100" lvl="1" indent="-342900">
              <a:buFont typeface="Arial" pitchFamily="34" charset="0"/>
              <a:buChar char="•"/>
            </a:pPr>
            <a:r>
              <a:rPr lang="en-US" sz="2400" dirty="0"/>
              <a:t>Around – trying to get information</a:t>
            </a:r>
          </a:p>
          <a:p>
            <a:r>
              <a:rPr lang="en-US" sz="2000" dirty="0"/>
              <a:t> </a:t>
            </a:r>
          </a:p>
        </p:txBody>
      </p:sp>
    </p:spTree>
    <p:extLst>
      <p:ext uri="{BB962C8B-B14F-4D97-AF65-F5344CB8AC3E}">
        <p14:creationId xmlns:p14="http://schemas.microsoft.com/office/powerpoint/2010/main" val="20985756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10134600" cy="6370975"/>
          </a:xfrm>
          <a:prstGeom prst="rect">
            <a:avLst/>
          </a:prstGeom>
        </p:spPr>
        <p:txBody>
          <a:bodyPr wrap="square">
            <a:spAutoFit/>
          </a:bodyPr>
          <a:lstStyle/>
          <a:p>
            <a:r>
              <a:rPr lang="en-US" sz="2400" i="1" u="sng" dirty="0">
                <a:solidFill>
                  <a:schemeClr val="accent6">
                    <a:lumMod val="50000"/>
                  </a:schemeClr>
                </a:solidFill>
              </a:rPr>
              <a:t>In question </a:t>
            </a:r>
            <a:r>
              <a:rPr lang="en-US" sz="2400" b="1" i="1" u="sng" dirty="0">
                <a:solidFill>
                  <a:schemeClr val="accent6">
                    <a:lumMod val="50000"/>
                  </a:schemeClr>
                </a:solidFill>
              </a:rPr>
              <a:t>16</a:t>
            </a:r>
            <a:r>
              <a:rPr lang="en-US" sz="2400" i="1" u="sng" dirty="0">
                <a:solidFill>
                  <a:schemeClr val="accent6">
                    <a:lumMod val="50000"/>
                  </a:schemeClr>
                </a:solidFill>
              </a:rPr>
              <a:t> and </a:t>
            </a:r>
            <a:r>
              <a:rPr lang="en-US" sz="2400" b="1" i="1" u="sng" dirty="0">
                <a:solidFill>
                  <a:schemeClr val="accent6">
                    <a:lumMod val="50000"/>
                  </a:schemeClr>
                </a:solidFill>
              </a:rPr>
              <a:t>17</a:t>
            </a:r>
            <a:r>
              <a:rPr lang="en-US" sz="2400" i="1" u="sng" dirty="0">
                <a:solidFill>
                  <a:schemeClr val="accent6">
                    <a:lumMod val="50000"/>
                  </a:schemeClr>
                </a:solidFill>
              </a:rPr>
              <a:t>, choose the </a:t>
            </a:r>
            <a:r>
              <a:rPr lang="en-US" sz="2400" b="1" i="1" u="sng" dirty="0">
                <a:solidFill>
                  <a:schemeClr val="accent6">
                    <a:lumMod val="50000"/>
                  </a:schemeClr>
                </a:solidFill>
              </a:rPr>
              <a:t>best</a:t>
            </a:r>
            <a:r>
              <a:rPr lang="en-US" sz="2400" i="1" u="sng" dirty="0">
                <a:solidFill>
                  <a:schemeClr val="accent6">
                    <a:lumMod val="50000"/>
                  </a:schemeClr>
                </a:solidFill>
              </a:rPr>
              <a:t> arrangement of the given sentences to make sensible paragraphs.</a:t>
            </a:r>
            <a:endParaRPr lang="en-US" sz="2000" u="sng" dirty="0">
              <a:solidFill>
                <a:schemeClr val="accent6">
                  <a:lumMod val="50000"/>
                </a:schemeClr>
              </a:solidFill>
            </a:endParaRPr>
          </a:p>
          <a:p>
            <a:r>
              <a:rPr lang="en-US" sz="2000" dirty="0"/>
              <a:t>(</a:t>
            </a:r>
            <a:r>
              <a:rPr lang="en-US" sz="2000" dirty="0" err="1"/>
              <a:t>i</a:t>
            </a:r>
            <a:r>
              <a:rPr lang="en-US" sz="2000" dirty="0"/>
              <a:t>) They found it hard to survive.</a:t>
            </a:r>
          </a:p>
          <a:p>
            <a:r>
              <a:rPr lang="en-US" sz="2000" dirty="0"/>
              <a:t>(ii) Mr. and Mrs. </a:t>
            </a:r>
            <a:r>
              <a:rPr lang="en-US" sz="2000" dirty="0" err="1"/>
              <a:t>Onyancha</a:t>
            </a:r>
            <a:r>
              <a:rPr lang="en-US" sz="2000" dirty="0"/>
              <a:t> were poor and humble .</a:t>
            </a:r>
          </a:p>
          <a:p>
            <a:r>
              <a:rPr lang="en-US" sz="2000" dirty="0"/>
              <a:t>(iii) A little cassava and some porridge was their staple diet.</a:t>
            </a:r>
          </a:p>
          <a:p>
            <a:pPr lvl="0"/>
            <a:r>
              <a:rPr lang="en-US" sz="2000" dirty="0"/>
              <a:t>(iv) There was hardly ever enough food in their home.</a:t>
            </a:r>
          </a:p>
          <a:p>
            <a:pPr marL="457200" indent="-457200">
              <a:buFont typeface="+mj-lt"/>
              <a:buAutoNum type="alphaUcPeriod"/>
            </a:pPr>
            <a:r>
              <a:rPr lang="en-US" sz="2000" dirty="0"/>
              <a:t> (ii) (iii) (</a:t>
            </a:r>
            <a:r>
              <a:rPr lang="en-US" sz="2000" dirty="0" err="1"/>
              <a:t>i</a:t>
            </a:r>
            <a:r>
              <a:rPr lang="en-US" sz="2000" dirty="0"/>
              <a:t>) (iv) </a:t>
            </a:r>
          </a:p>
          <a:p>
            <a:pPr marL="457200" indent="-457200">
              <a:buFont typeface="+mj-lt"/>
              <a:buAutoNum type="alphaUcPeriod"/>
            </a:pPr>
            <a:r>
              <a:rPr lang="en-US" sz="2000" dirty="0"/>
              <a:t>(ii) (</a:t>
            </a:r>
            <a:r>
              <a:rPr lang="en-US" sz="2000" dirty="0" err="1"/>
              <a:t>i</a:t>
            </a:r>
            <a:r>
              <a:rPr lang="en-US" sz="2000" dirty="0"/>
              <a:t>) (iv) (iii)</a:t>
            </a:r>
          </a:p>
          <a:p>
            <a:pPr marL="457200" indent="-457200">
              <a:buFont typeface="+mj-lt"/>
              <a:buAutoNum type="alphaUcPeriod"/>
            </a:pPr>
            <a:r>
              <a:rPr lang="en-US" sz="2000" dirty="0"/>
              <a:t>(ii) (</a:t>
            </a:r>
            <a:r>
              <a:rPr lang="en-US" sz="2000" dirty="0" err="1"/>
              <a:t>i</a:t>
            </a:r>
            <a:r>
              <a:rPr lang="en-US" sz="2000" dirty="0"/>
              <a:t>) (iii) (iv) </a:t>
            </a:r>
          </a:p>
          <a:p>
            <a:pPr marL="457200" indent="-457200">
              <a:buFont typeface="+mj-lt"/>
              <a:buAutoNum type="alphaUcPeriod"/>
            </a:pPr>
            <a:r>
              <a:rPr lang="en-US" sz="2000" dirty="0"/>
              <a:t>(ii) (iv) (iii) (i) </a:t>
            </a:r>
          </a:p>
          <a:p>
            <a:pPr lvl="0"/>
            <a:endParaRPr lang="en-US" sz="2000" dirty="0"/>
          </a:p>
          <a:p>
            <a:pPr marL="514350" indent="-514350">
              <a:buFont typeface="+mj-lt"/>
              <a:buAutoNum type="romanLcPeriod"/>
            </a:pPr>
            <a:r>
              <a:rPr lang="en-US" sz="2000" dirty="0"/>
              <a:t>She told of how people first came onto the Earth.</a:t>
            </a:r>
          </a:p>
          <a:p>
            <a:pPr marL="514350" indent="-514350">
              <a:buFont typeface="+mj-lt"/>
              <a:buAutoNum type="romanLcPeriod"/>
            </a:pPr>
            <a:r>
              <a:rPr lang="en-US" sz="2000" dirty="0"/>
              <a:t>We really enjoyed listening to her.</a:t>
            </a:r>
          </a:p>
          <a:p>
            <a:pPr marL="514350" indent="-514350">
              <a:buFont typeface="+mj-lt"/>
              <a:buAutoNum type="romanLcPeriod"/>
            </a:pPr>
            <a:r>
              <a:rPr lang="en-US" sz="2000" dirty="0"/>
              <a:t>She also told stories about giants and strange creatures.</a:t>
            </a:r>
          </a:p>
          <a:p>
            <a:pPr marL="514350" indent="-514350">
              <a:buFont typeface="+mj-lt"/>
              <a:buAutoNum type="romanLcPeriod"/>
            </a:pPr>
            <a:r>
              <a:rPr lang="en-US" sz="2000" dirty="0"/>
              <a:t>Ahmed’s grandmother loved to tell stories. </a:t>
            </a:r>
          </a:p>
          <a:p>
            <a:pPr marL="457200" indent="-457200">
              <a:buFont typeface="+mj-lt"/>
              <a:buAutoNum type="alphaUcPeriod"/>
            </a:pPr>
            <a:r>
              <a:rPr lang="en-US" sz="2000" dirty="0"/>
              <a:t>(iv) (ii) (iii) (</a:t>
            </a:r>
            <a:r>
              <a:rPr lang="en-US" sz="2000" dirty="0" err="1"/>
              <a:t>i</a:t>
            </a:r>
            <a:r>
              <a:rPr lang="en-US" sz="2000" dirty="0"/>
              <a:t>) </a:t>
            </a:r>
          </a:p>
          <a:p>
            <a:pPr marL="457200" indent="-457200">
              <a:buFont typeface="+mj-lt"/>
              <a:buAutoNum type="alphaUcPeriod"/>
            </a:pPr>
            <a:r>
              <a:rPr lang="en-US" sz="2000" dirty="0"/>
              <a:t>(iv) (ii) (</a:t>
            </a:r>
            <a:r>
              <a:rPr lang="en-US" sz="2000" dirty="0" err="1"/>
              <a:t>i</a:t>
            </a:r>
            <a:r>
              <a:rPr lang="en-US" sz="2000" dirty="0"/>
              <a:t>) (iii)</a:t>
            </a:r>
          </a:p>
          <a:p>
            <a:pPr marL="457200" indent="-457200">
              <a:buFont typeface="+mj-lt"/>
              <a:buAutoNum type="alphaUcPeriod"/>
            </a:pPr>
            <a:r>
              <a:rPr lang="en-US" sz="2000" dirty="0"/>
              <a:t>(iv) (iii) (ii) (</a:t>
            </a:r>
            <a:r>
              <a:rPr lang="en-US" sz="2000" dirty="0" err="1"/>
              <a:t>i</a:t>
            </a:r>
            <a:r>
              <a:rPr lang="en-US" sz="2000" dirty="0"/>
              <a:t>) </a:t>
            </a:r>
          </a:p>
          <a:p>
            <a:pPr marL="457200" indent="-457200">
              <a:buFont typeface="+mj-lt"/>
              <a:buAutoNum type="alphaUcPeriod"/>
            </a:pPr>
            <a:r>
              <a:rPr lang="en-US" sz="2000" dirty="0"/>
              <a:t>(iv) (</a:t>
            </a:r>
            <a:r>
              <a:rPr lang="en-US" sz="2000" dirty="0" err="1"/>
              <a:t>i</a:t>
            </a:r>
            <a:r>
              <a:rPr lang="en-US" sz="2000" dirty="0"/>
              <a:t>) (iii) (ii) </a:t>
            </a:r>
          </a:p>
          <a:p>
            <a:endParaRPr lang="en-US" sz="2000" dirty="0"/>
          </a:p>
        </p:txBody>
      </p:sp>
    </p:spTree>
    <p:extLst>
      <p:ext uri="{BB962C8B-B14F-4D97-AF65-F5344CB8AC3E}">
        <p14:creationId xmlns:p14="http://schemas.microsoft.com/office/powerpoint/2010/main" val="2232451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533400"/>
            <a:ext cx="9753600" cy="5693866"/>
          </a:xfrm>
          <a:prstGeom prst="rect">
            <a:avLst/>
          </a:prstGeom>
        </p:spPr>
        <p:txBody>
          <a:bodyPr wrap="square">
            <a:spAutoFit/>
          </a:bodyPr>
          <a:lstStyle/>
          <a:p>
            <a:r>
              <a:rPr lang="en-US" sz="2400" i="1" u="sng" dirty="0">
                <a:solidFill>
                  <a:schemeClr val="accent6">
                    <a:lumMod val="50000"/>
                  </a:schemeClr>
                </a:solidFill>
              </a:rPr>
              <a:t>In question </a:t>
            </a:r>
            <a:r>
              <a:rPr lang="en-US" sz="2400" b="1" i="1" u="sng" dirty="0">
                <a:solidFill>
                  <a:schemeClr val="accent6">
                    <a:lumMod val="50000"/>
                  </a:schemeClr>
                </a:solidFill>
              </a:rPr>
              <a:t>18 </a:t>
            </a:r>
            <a:r>
              <a:rPr lang="en-US" sz="2400" i="1" u="sng" dirty="0">
                <a:solidFill>
                  <a:schemeClr val="accent6">
                    <a:lumMod val="50000"/>
                  </a:schemeClr>
                </a:solidFill>
              </a:rPr>
              <a:t>to</a:t>
            </a:r>
            <a:r>
              <a:rPr lang="en-US" sz="2400" b="1" i="1" u="sng" dirty="0">
                <a:solidFill>
                  <a:schemeClr val="accent6">
                    <a:lumMod val="50000"/>
                  </a:schemeClr>
                </a:solidFill>
              </a:rPr>
              <a:t> 20.</a:t>
            </a:r>
            <a:r>
              <a:rPr lang="en-US" sz="2400" i="1" u="sng" dirty="0">
                <a:solidFill>
                  <a:schemeClr val="accent6">
                    <a:lumMod val="50000"/>
                  </a:schemeClr>
                </a:solidFill>
              </a:rPr>
              <a:t> Choose the alternative that best fits in the blank space. </a:t>
            </a:r>
            <a:endParaRPr lang="en-US" sz="2400" u="sng" dirty="0">
              <a:solidFill>
                <a:schemeClr val="accent6">
                  <a:lumMod val="50000"/>
                </a:schemeClr>
              </a:solidFill>
            </a:endParaRPr>
          </a:p>
          <a:p>
            <a:pPr lvl="0"/>
            <a:r>
              <a:rPr lang="en-US" sz="2000" dirty="0" err="1"/>
              <a:t>Atieno</a:t>
            </a:r>
            <a:r>
              <a:rPr lang="en-US" sz="2000" dirty="0"/>
              <a:t> has been married a long time. She got married _____ she was twenty-three years old. </a:t>
            </a:r>
          </a:p>
          <a:p>
            <a:pPr marL="457200" indent="-457200">
              <a:buFont typeface="+mj-lt"/>
              <a:buAutoNum type="alphaUcPeriod"/>
            </a:pPr>
            <a:r>
              <a:rPr lang="en-US" sz="2000" dirty="0"/>
              <a:t>because </a:t>
            </a:r>
          </a:p>
          <a:p>
            <a:pPr marL="457200" indent="-457200">
              <a:buFont typeface="+mj-lt"/>
              <a:buAutoNum type="alphaUcPeriod"/>
            </a:pPr>
            <a:r>
              <a:rPr lang="en-US" sz="2000" dirty="0"/>
              <a:t>as </a:t>
            </a:r>
          </a:p>
          <a:p>
            <a:pPr marL="457200" indent="-457200">
              <a:buFont typeface="+mj-lt"/>
              <a:buAutoNum type="alphaUcPeriod"/>
            </a:pPr>
            <a:r>
              <a:rPr lang="en-US" sz="2000" dirty="0"/>
              <a:t>when </a:t>
            </a:r>
          </a:p>
          <a:p>
            <a:pPr marL="457200" indent="-457200">
              <a:buFont typeface="+mj-lt"/>
              <a:buAutoNum type="alphaUcPeriod"/>
            </a:pPr>
            <a:r>
              <a:rPr lang="en-US" sz="2000" dirty="0"/>
              <a:t>since </a:t>
            </a:r>
          </a:p>
          <a:p>
            <a:r>
              <a:rPr lang="en-US" sz="2000" dirty="0"/>
              <a:t> </a:t>
            </a:r>
          </a:p>
          <a:p>
            <a:pPr lvl="0"/>
            <a:r>
              <a:rPr lang="en-US" sz="2000" dirty="0"/>
              <a:t>I could not sleep ____ I was very tired.</a:t>
            </a:r>
          </a:p>
          <a:p>
            <a:pPr marL="457200" indent="-457200">
              <a:buFont typeface="+mj-lt"/>
              <a:buAutoNum type="alphaUcPeriod"/>
            </a:pPr>
            <a:r>
              <a:rPr lang="en-US" sz="2000" dirty="0"/>
              <a:t>although </a:t>
            </a:r>
          </a:p>
          <a:p>
            <a:pPr marL="457200" indent="-457200">
              <a:buFont typeface="+mj-lt"/>
              <a:buAutoNum type="alphaUcPeriod"/>
            </a:pPr>
            <a:r>
              <a:rPr lang="en-US" sz="2000" dirty="0"/>
              <a:t>but </a:t>
            </a:r>
          </a:p>
          <a:p>
            <a:pPr marL="457200" indent="-457200">
              <a:buFont typeface="+mj-lt"/>
              <a:buAutoNum type="alphaUcPeriod"/>
            </a:pPr>
            <a:r>
              <a:rPr lang="en-US" sz="2000" dirty="0"/>
              <a:t>also </a:t>
            </a:r>
          </a:p>
          <a:p>
            <a:pPr marL="457200" indent="-457200">
              <a:buFont typeface="+mj-lt"/>
              <a:buAutoNum type="alphaUcPeriod"/>
            </a:pPr>
            <a:r>
              <a:rPr lang="en-US" sz="2000" dirty="0"/>
              <a:t>and </a:t>
            </a:r>
          </a:p>
          <a:p>
            <a:r>
              <a:rPr lang="en-US" sz="2000" dirty="0"/>
              <a:t> </a:t>
            </a:r>
          </a:p>
          <a:p>
            <a:pPr lvl="0"/>
            <a:r>
              <a:rPr lang="en-US" sz="2000" dirty="0"/>
              <a:t>they are very kind to me they treat me _____ their own child.</a:t>
            </a:r>
          </a:p>
          <a:p>
            <a:pPr marL="457200" indent="-457200">
              <a:buFont typeface="+mj-lt"/>
              <a:buAutoNum type="alphaUcPeriod"/>
            </a:pPr>
            <a:r>
              <a:rPr lang="en-US" sz="2000" dirty="0"/>
              <a:t>like I was </a:t>
            </a:r>
          </a:p>
          <a:p>
            <a:pPr marL="457200" indent="-457200">
              <a:buFont typeface="+mj-lt"/>
              <a:buAutoNum type="alphaUcPeriod"/>
            </a:pPr>
            <a:r>
              <a:rPr lang="en-US" sz="2000" dirty="0"/>
              <a:t>like I were </a:t>
            </a:r>
          </a:p>
          <a:p>
            <a:pPr marL="457200" indent="-457200">
              <a:buFont typeface="+mj-lt"/>
              <a:buAutoNum type="alphaUcPeriod"/>
            </a:pPr>
            <a:r>
              <a:rPr lang="en-US" sz="2000" dirty="0"/>
              <a:t>as if I were </a:t>
            </a:r>
          </a:p>
          <a:p>
            <a:pPr marL="457200" indent="-457200">
              <a:buFont typeface="+mj-lt"/>
              <a:buAutoNum type="alphaUcPeriod"/>
            </a:pPr>
            <a:r>
              <a:rPr lang="en-US" sz="2000" dirty="0"/>
              <a:t>as if I was </a:t>
            </a:r>
          </a:p>
        </p:txBody>
      </p:sp>
    </p:spTree>
    <p:extLst>
      <p:ext uri="{BB962C8B-B14F-4D97-AF65-F5344CB8AC3E}">
        <p14:creationId xmlns:p14="http://schemas.microsoft.com/office/powerpoint/2010/main" val="2622852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88423"/>
            <a:ext cx="9677400" cy="6370975"/>
          </a:xfrm>
          <a:prstGeom prst="rect">
            <a:avLst/>
          </a:prstGeom>
        </p:spPr>
        <p:txBody>
          <a:bodyPr wrap="square">
            <a:spAutoFit/>
          </a:bodyPr>
          <a:lstStyle/>
          <a:p>
            <a:r>
              <a:rPr lang="en-US" sz="2400" i="1" u="sng" dirty="0">
                <a:solidFill>
                  <a:schemeClr val="accent6">
                    <a:lumMod val="50000"/>
                  </a:schemeClr>
                </a:solidFill>
              </a:rPr>
              <a:t>In question </a:t>
            </a:r>
            <a:r>
              <a:rPr lang="en-US" sz="2400" b="1" i="1" u="sng" dirty="0">
                <a:solidFill>
                  <a:schemeClr val="accent6">
                    <a:lumMod val="50000"/>
                  </a:schemeClr>
                </a:solidFill>
              </a:rPr>
              <a:t>23</a:t>
            </a:r>
            <a:r>
              <a:rPr lang="en-US" sz="2400" i="1" u="sng" dirty="0">
                <a:solidFill>
                  <a:schemeClr val="accent6">
                    <a:lumMod val="50000"/>
                  </a:schemeClr>
                </a:solidFill>
              </a:rPr>
              <a:t> to </a:t>
            </a:r>
            <a:r>
              <a:rPr lang="en-US" sz="2400" b="1" i="1" u="sng" dirty="0">
                <a:solidFill>
                  <a:schemeClr val="accent6">
                    <a:lumMod val="50000"/>
                  </a:schemeClr>
                </a:solidFill>
              </a:rPr>
              <a:t>25,</a:t>
            </a:r>
            <a:r>
              <a:rPr lang="en-US" sz="2400" i="1" u="sng" dirty="0">
                <a:solidFill>
                  <a:schemeClr val="accent6">
                    <a:lumMod val="50000"/>
                  </a:schemeClr>
                </a:solidFill>
              </a:rPr>
              <a:t> choose the alternative that means the same as the underlined word.</a:t>
            </a:r>
            <a:endParaRPr lang="en-US" sz="2400" u="sng" dirty="0">
              <a:solidFill>
                <a:schemeClr val="accent6">
                  <a:lumMod val="50000"/>
                </a:schemeClr>
              </a:solidFill>
            </a:endParaRPr>
          </a:p>
          <a:p>
            <a:pPr lvl="0"/>
            <a:r>
              <a:rPr lang="en-US" sz="2400" dirty="0"/>
              <a:t>We were </a:t>
            </a:r>
            <a:r>
              <a:rPr lang="en-US" sz="2400" b="1" u="sng" dirty="0"/>
              <a:t>astonished</a:t>
            </a:r>
            <a:r>
              <a:rPr lang="en-US" sz="2400" dirty="0"/>
              <a:t> by his wisdom.</a:t>
            </a:r>
          </a:p>
          <a:p>
            <a:pPr marL="457200" indent="-457200">
              <a:buFont typeface="+mj-lt"/>
              <a:buAutoNum type="alphaUcPeriod"/>
            </a:pPr>
            <a:r>
              <a:rPr lang="en-US" sz="2400" dirty="0"/>
              <a:t>amazed </a:t>
            </a:r>
          </a:p>
          <a:p>
            <a:pPr marL="457200" indent="-457200">
              <a:buFont typeface="+mj-lt"/>
              <a:buAutoNum type="alphaUcPeriod"/>
            </a:pPr>
            <a:r>
              <a:rPr lang="en-US" sz="2400" dirty="0"/>
              <a:t>amused </a:t>
            </a:r>
          </a:p>
          <a:p>
            <a:pPr marL="457200" indent="-457200">
              <a:buFont typeface="+mj-lt"/>
              <a:buAutoNum type="alphaUcPeriod"/>
            </a:pPr>
            <a:r>
              <a:rPr lang="en-US" sz="2400" dirty="0"/>
              <a:t>excited </a:t>
            </a:r>
          </a:p>
          <a:p>
            <a:pPr marL="457200" indent="-457200">
              <a:buFont typeface="+mj-lt"/>
              <a:buAutoNum type="alphaUcPeriod"/>
            </a:pPr>
            <a:r>
              <a:rPr lang="en-US" sz="2400" dirty="0"/>
              <a:t>shocked </a:t>
            </a:r>
          </a:p>
          <a:p>
            <a:pPr lvl="0"/>
            <a:r>
              <a:rPr lang="en-US" sz="2400" dirty="0"/>
              <a:t>The orphaned child </a:t>
            </a:r>
            <a:r>
              <a:rPr lang="en-US" sz="2400" u="sng" dirty="0"/>
              <a:t>acquired</a:t>
            </a:r>
            <a:r>
              <a:rPr lang="en-US" sz="2400" dirty="0"/>
              <a:t> a new home. </a:t>
            </a:r>
          </a:p>
          <a:p>
            <a:pPr marL="457200" indent="-457200">
              <a:buFont typeface="+mj-lt"/>
              <a:buAutoNum type="alphaUcPeriod"/>
            </a:pPr>
            <a:r>
              <a:rPr lang="en-US" sz="2400" dirty="0"/>
              <a:t>discovered </a:t>
            </a:r>
          </a:p>
          <a:p>
            <a:pPr marL="457200" indent="-457200">
              <a:buFont typeface="+mj-lt"/>
              <a:buAutoNum type="alphaUcPeriod"/>
            </a:pPr>
            <a:r>
              <a:rPr lang="en-US" sz="2400" dirty="0"/>
              <a:t>received </a:t>
            </a:r>
          </a:p>
          <a:p>
            <a:pPr marL="457200" indent="-457200">
              <a:buFont typeface="+mj-lt"/>
              <a:buAutoNum type="alphaUcPeriod"/>
            </a:pPr>
            <a:r>
              <a:rPr lang="en-US" sz="2400" dirty="0"/>
              <a:t>sought </a:t>
            </a:r>
          </a:p>
          <a:p>
            <a:pPr marL="457200" indent="-457200">
              <a:buFont typeface="+mj-lt"/>
              <a:buAutoNum type="alphaUcPeriod"/>
            </a:pPr>
            <a:r>
              <a:rPr lang="en-US" sz="2400" dirty="0"/>
              <a:t>found </a:t>
            </a:r>
          </a:p>
          <a:p>
            <a:pPr lvl="0"/>
            <a:r>
              <a:rPr lang="en-US" sz="2400" dirty="0"/>
              <a:t>Our teacher told us never to </a:t>
            </a:r>
            <a:r>
              <a:rPr lang="en-US" sz="2400" u="sng" dirty="0"/>
              <a:t>despair.</a:t>
            </a:r>
            <a:r>
              <a:rPr lang="en-US" sz="2400" dirty="0"/>
              <a:t> </a:t>
            </a:r>
          </a:p>
          <a:p>
            <a:pPr marL="457200" indent="-457200">
              <a:buFont typeface="+mj-lt"/>
              <a:buAutoNum type="alphaUcPeriod"/>
            </a:pPr>
            <a:r>
              <a:rPr lang="en-US" sz="2400" dirty="0"/>
              <a:t>give out </a:t>
            </a:r>
          </a:p>
          <a:p>
            <a:pPr marL="457200" indent="-457200">
              <a:buFont typeface="+mj-lt"/>
              <a:buAutoNum type="alphaUcPeriod"/>
            </a:pPr>
            <a:r>
              <a:rPr lang="en-US" sz="2400" dirty="0"/>
              <a:t>give up </a:t>
            </a:r>
          </a:p>
          <a:p>
            <a:pPr marL="457200" indent="-457200">
              <a:buFont typeface="+mj-lt"/>
              <a:buAutoNum type="alphaUcPeriod"/>
            </a:pPr>
            <a:r>
              <a:rPr lang="en-US" sz="2400" dirty="0"/>
              <a:t>give in </a:t>
            </a:r>
          </a:p>
          <a:p>
            <a:pPr marL="457200" indent="-457200">
              <a:buFont typeface="+mj-lt"/>
              <a:buAutoNum type="alphaUcPeriod"/>
            </a:pPr>
            <a:r>
              <a:rPr lang="en-US" sz="2400" dirty="0"/>
              <a:t>give way</a:t>
            </a:r>
          </a:p>
        </p:txBody>
      </p:sp>
    </p:spTree>
    <p:extLst>
      <p:ext uri="{BB962C8B-B14F-4D97-AF65-F5344CB8AC3E}">
        <p14:creationId xmlns:p14="http://schemas.microsoft.com/office/powerpoint/2010/main" val="577963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09600"/>
            <a:ext cx="10152090" cy="6001643"/>
          </a:xfrm>
          <a:prstGeom prst="rect">
            <a:avLst/>
          </a:prstGeom>
        </p:spPr>
        <p:txBody>
          <a:bodyPr wrap="square">
            <a:spAutoFit/>
          </a:bodyPr>
          <a:lstStyle/>
          <a:p>
            <a:r>
              <a:rPr lang="en-US" sz="2400" b="1" i="1" u="sng" dirty="0">
                <a:solidFill>
                  <a:schemeClr val="accent6">
                    <a:lumMod val="50000"/>
                  </a:schemeClr>
                </a:solidFill>
              </a:rPr>
              <a:t>Read the passage below and then answer questions 26 to 38.</a:t>
            </a:r>
            <a:endParaRPr lang="en-US" sz="2400" dirty="0">
              <a:solidFill>
                <a:schemeClr val="accent6">
                  <a:lumMod val="50000"/>
                </a:schemeClr>
              </a:solidFill>
            </a:endParaRPr>
          </a:p>
          <a:p>
            <a:r>
              <a:rPr lang="en-US" sz="2400" dirty="0" err="1"/>
              <a:t>Maina’s</a:t>
            </a:r>
            <a:r>
              <a:rPr lang="en-US" sz="2400" dirty="0"/>
              <a:t> friend, </a:t>
            </a:r>
            <a:r>
              <a:rPr lang="en-US" sz="2400" dirty="0" err="1"/>
              <a:t>Odhiambo</a:t>
            </a:r>
            <a:r>
              <a:rPr lang="en-US" sz="2400" dirty="0"/>
              <a:t>, began to teach him how to ride a bicycle </a:t>
            </a:r>
            <a:r>
              <a:rPr lang="en-US" sz="2400" dirty="0" err="1"/>
              <a:t>suring</a:t>
            </a:r>
            <a:r>
              <a:rPr lang="en-US" sz="2400" dirty="0"/>
              <a:t> the holidays. </a:t>
            </a:r>
            <a:r>
              <a:rPr lang="en-US" sz="2400" dirty="0" err="1"/>
              <a:t>Odhiambo</a:t>
            </a:r>
            <a:r>
              <a:rPr lang="en-US" sz="2400" dirty="0"/>
              <a:t> himself had no bicycle, but he could easily borrow one from a mechanic.  This mechanic lived in one of the rental rooms owned by </a:t>
            </a:r>
            <a:r>
              <a:rPr lang="en-US" sz="2400" dirty="0" err="1"/>
              <a:t>Odhiambo’s</a:t>
            </a:r>
            <a:r>
              <a:rPr lang="en-US" sz="2400" dirty="0"/>
              <a:t> father. During the day, he worked under a tree in front of the house. Many people brought their vehicles to him to be repaired. Sometimes they wanted the brakes mended or a punctured tube repaired. Whatever it was, the mechanic was equal to the job. If you passed by any time of the day, you would see him in his brown greasy work clothes putting life into a damaged bicycle. Usually, he turned the bicycle upside-down with its wheels in air while he worked on it. A signboard with his nickname, </a:t>
            </a:r>
            <a:r>
              <a:rPr lang="en-US" sz="2400" b="1" dirty="0"/>
              <a:t>DOCTOR OF BICYCLES</a:t>
            </a:r>
            <a:r>
              <a:rPr lang="en-US" sz="2400" dirty="0"/>
              <a:t>, was nailed to the tree. </a:t>
            </a:r>
          </a:p>
          <a:p>
            <a:r>
              <a:rPr lang="en-US" sz="2400" dirty="0"/>
              <a:t> Besides the bicycles which came to him for repairs, the mechanic also had about five or six of his own which he hired out for ten shillings an hour. It was one of these </a:t>
            </a:r>
            <a:r>
              <a:rPr lang="en-US" sz="2400" dirty="0" err="1"/>
              <a:t>Odhiambo</a:t>
            </a:r>
            <a:r>
              <a:rPr lang="en-US" sz="2400" dirty="0"/>
              <a:t> borrowed. He did not tell the mechanic that a learner was going to ride it. </a:t>
            </a:r>
          </a:p>
        </p:txBody>
      </p:sp>
    </p:spTree>
    <p:extLst>
      <p:ext uri="{BB962C8B-B14F-4D97-AF65-F5344CB8AC3E}">
        <p14:creationId xmlns:p14="http://schemas.microsoft.com/office/powerpoint/2010/main" val="3371011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1"/>
            <a:ext cx="8839200" cy="6370975"/>
          </a:xfrm>
          <a:prstGeom prst="rect">
            <a:avLst/>
          </a:prstGeom>
        </p:spPr>
        <p:txBody>
          <a:bodyPr wrap="square">
            <a:spAutoFit/>
          </a:bodyPr>
          <a:lstStyle/>
          <a:p>
            <a:r>
              <a:rPr lang="en-US" sz="2400" dirty="0"/>
              <a:t>The bicycle was meant for adults and was too high for </a:t>
            </a:r>
            <a:r>
              <a:rPr lang="en-US" sz="2400" dirty="0" err="1"/>
              <a:t>Maina</a:t>
            </a:r>
            <a:r>
              <a:rPr lang="en-US" sz="2400" dirty="0"/>
              <a:t> but he made rapid progress. If he sat on the saddle, his feet would not reach the pedals. So he adopted what was called the monkey-style; he rode standing on the side of the triangular frame. </a:t>
            </a:r>
          </a:p>
          <a:p>
            <a:r>
              <a:rPr lang="en-US" sz="2400" dirty="0"/>
              <a:t>After about one week of practice, </a:t>
            </a:r>
            <a:r>
              <a:rPr lang="en-US" sz="2400" dirty="0" err="1"/>
              <a:t>Maina</a:t>
            </a:r>
            <a:r>
              <a:rPr lang="en-US" sz="2400" dirty="0"/>
              <a:t> was able top ride long distances without falling off. He was even able to whistle a song as he rode along. </a:t>
            </a:r>
            <a:r>
              <a:rPr lang="en-US" sz="2400" dirty="0" err="1"/>
              <a:t>Odhiambo</a:t>
            </a:r>
            <a:r>
              <a:rPr lang="en-US" sz="2400" dirty="0"/>
              <a:t> was impressed with </a:t>
            </a:r>
            <a:r>
              <a:rPr lang="en-US" sz="2400" dirty="0" err="1"/>
              <a:t>Maina’s</a:t>
            </a:r>
            <a:r>
              <a:rPr lang="en-US" sz="2400" dirty="0"/>
              <a:t> progress and suggested that it was time he tried riding on the main road instead of the playing field.</a:t>
            </a:r>
          </a:p>
          <a:p>
            <a:r>
              <a:rPr lang="en-US" sz="2400" dirty="0" err="1"/>
              <a:t>Maina</a:t>
            </a:r>
            <a:r>
              <a:rPr lang="en-US" sz="2400" dirty="0"/>
              <a:t> was a little doubtful at first, but he agreed in the end to try one of the less busy roads. To his surprise, he did very well. He was so pleased that he began to whistle a popular tune and pedal to the beat. He felt very proud of himself and wondered why people said cycling was difficult. ‘It is easier than eating “</a:t>
            </a:r>
            <a:r>
              <a:rPr lang="en-US" sz="2400" dirty="0" err="1"/>
              <a:t>ugali</a:t>
            </a:r>
            <a:r>
              <a:rPr lang="en-US" sz="2400" dirty="0"/>
              <a:t>”, he thought. Just then, a car came out of a side road and was heading towards him. He lost his nerve and swerved, hitting an electricity pole. He was thrown into a nearby drain out of which he emerged dripping dirty water.</a:t>
            </a:r>
          </a:p>
        </p:txBody>
      </p:sp>
    </p:spTree>
    <p:extLst>
      <p:ext uri="{BB962C8B-B14F-4D97-AF65-F5344CB8AC3E}">
        <p14:creationId xmlns:p14="http://schemas.microsoft.com/office/powerpoint/2010/main" val="16227007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144000" cy="7109639"/>
          </a:xfrm>
          <a:prstGeom prst="rect">
            <a:avLst/>
          </a:prstGeom>
        </p:spPr>
        <p:txBody>
          <a:bodyPr wrap="square">
            <a:spAutoFit/>
          </a:bodyPr>
          <a:lstStyle/>
          <a:p>
            <a:r>
              <a:rPr lang="en-US" sz="2400" dirty="0"/>
              <a:t>Although </a:t>
            </a:r>
            <a:r>
              <a:rPr lang="en-US" sz="2400" dirty="0" err="1"/>
              <a:t>Maina</a:t>
            </a:r>
            <a:r>
              <a:rPr lang="en-US" sz="2400" dirty="0"/>
              <a:t> was only slightly injured, the bicycle was badly damaged. The front wheel was twisted and three spokes also got broken. After fruitless repair efforts, </a:t>
            </a:r>
            <a:r>
              <a:rPr lang="en-US" sz="2400" dirty="0" err="1"/>
              <a:t>Maina</a:t>
            </a:r>
            <a:r>
              <a:rPr lang="en-US" sz="2400" dirty="0"/>
              <a:t> and </a:t>
            </a:r>
            <a:r>
              <a:rPr lang="en-US" sz="2400" dirty="0" err="1"/>
              <a:t>Adhiambo</a:t>
            </a:r>
            <a:r>
              <a:rPr lang="en-US" sz="2400" dirty="0"/>
              <a:t> decided to go and report to the mechanic. They had to roll the bicycle on the wheel as they lifted the handle-bars between them. </a:t>
            </a:r>
          </a:p>
          <a:p>
            <a:endParaRPr lang="en-US" sz="2000" dirty="0"/>
          </a:p>
          <a:p>
            <a:r>
              <a:rPr lang="en-US" sz="2400" dirty="0"/>
              <a:t>The mechanic was very angry. He said </a:t>
            </a:r>
            <a:r>
              <a:rPr lang="en-US" sz="2400" dirty="0" err="1"/>
              <a:t>Maina</a:t>
            </a:r>
            <a:r>
              <a:rPr lang="en-US" sz="2400" dirty="0"/>
              <a:t> had to pay for the damage. </a:t>
            </a:r>
            <a:r>
              <a:rPr lang="en-US" sz="2400" dirty="0" err="1"/>
              <a:t>Maina</a:t>
            </a:r>
            <a:r>
              <a:rPr lang="en-US" sz="2400" dirty="0"/>
              <a:t> had to pay for the damage. </a:t>
            </a:r>
            <a:r>
              <a:rPr lang="en-US" sz="2400" dirty="0" err="1"/>
              <a:t>Maina</a:t>
            </a:r>
            <a:r>
              <a:rPr lang="en-US" sz="2400" dirty="0"/>
              <a:t> pleaded with him saying he had no money.</a:t>
            </a:r>
          </a:p>
          <a:p>
            <a:endParaRPr lang="en-US" sz="2000" dirty="0"/>
          </a:p>
          <a:p>
            <a:r>
              <a:rPr lang="en-US" sz="2400" dirty="0"/>
              <a:t>‘If you have no money, who told you to ride my bicycle? Come and show me where you live. Your parents will pay for you foolishness. And if you don’t hurry up,  I will take you to the police station right now,’ the mechanic said when </a:t>
            </a:r>
            <a:r>
              <a:rPr lang="en-US" sz="2400" dirty="0" err="1"/>
              <a:t>Maina</a:t>
            </a:r>
            <a:r>
              <a:rPr lang="en-US" sz="2400" dirty="0"/>
              <a:t> appeared to hesitate.</a:t>
            </a:r>
          </a:p>
          <a:p>
            <a:r>
              <a:rPr lang="en-US" sz="2400" dirty="0"/>
              <a:t> </a:t>
            </a:r>
          </a:p>
          <a:p>
            <a:r>
              <a:rPr lang="en-US" sz="2400" dirty="0"/>
              <a:t>So </a:t>
            </a:r>
            <a:r>
              <a:rPr lang="en-US" sz="2400" dirty="0" err="1"/>
              <a:t>Maina</a:t>
            </a:r>
            <a:r>
              <a:rPr lang="en-US" sz="2400" dirty="0"/>
              <a:t> led the way and the mechanic followed on one of his bicycles. </a:t>
            </a:r>
            <a:r>
              <a:rPr lang="en-US" sz="2400" dirty="0" err="1"/>
              <a:t>Maina</a:t>
            </a:r>
            <a:r>
              <a:rPr lang="en-US" sz="2400" dirty="0"/>
              <a:t> was afraid of taking the man to his uncle. So he decided to take him round and round the town. They went up one street, down the next and up the third.</a:t>
            </a:r>
          </a:p>
        </p:txBody>
      </p:sp>
    </p:spTree>
    <p:extLst>
      <p:ext uri="{BB962C8B-B14F-4D97-AF65-F5344CB8AC3E}">
        <p14:creationId xmlns:p14="http://schemas.microsoft.com/office/powerpoint/2010/main" val="42174885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1" y="117694"/>
            <a:ext cx="9130259" cy="6740307"/>
          </a:xfrm>
          <a:prstGeom prst="rect">
            <a:avLst/>
          </a:prstGeom>
        </p:spPr>
        <p:txBody>
          <a:bodyPr wrap="square">
            <a:spAutoFit/>
          </a:bodyPr>
          <a:lstStyle/>
          <a:p>
            <a:r>
              <a:rPr lang="en-US" sz="2400" dirty="0"/>
              <a:t>Where do you live?’ asked the mechanic.</a:t>
            </a:r>
          </a:p>
          <a:p>
            <a:r>
              <a:rPr lang="en-US" sz="2400" dirty="0"/>
              <a:t>‘I don’t know the number,’ said </a:t>
            </a:r>
            <a:r>
              <a:rPr lang="en-US" sz="2400" dirty="0" err="1"/>
              <a:t>Maina</a:t>
            </a:r>
            <a:r>
              <a:rPr lang="en-US" sz="2400" dirty="0"/>
              <a:t>, ‘but it is over there,’ and he pointed in front of him.  After a long time they had started. The mechanic was now furious and was returning home from the market with her purchases. She immediately took off her head-scarf and tied it firmly round her waist, ready for a fight. She held the mechanic by his shirt and shouted at him.</a:t>
            </a:r>
          </a:p>
          <a:p>
            <a:r>
              <a:rPr lang="en-US" sz="2400" dirty="0"/>
              <a:t> </a:t>
            </a:r>
          </a:p>
          <a:p>
            <a:r>
              <a:rPr lang="en-US" sz="2400" dirty="0"/>
              <a:t>Crowds were gathering. Some people were picking up the woman’s things and putting them back into her basket. There were tomatoes, potatoes and some fish. But her voice rose higher and higher. She said she was not going home to prepare a meal from the things picked off the road. She wanted two hundred shillings in compensation.</a:t>
            </a:r>
          </a:p>
          <a:p>
            <a:r>
              <a:rPr lang="en-US" sz="2400" dirty="0"/>
              <a:t> </a:t>
            </a:r>
          </a:p>
          <a:p>
            <a:r>
              <a:rPr lang="en-US" sz="2400" dirty="0"/>
              <a:t>In the confusion, </a:t>
            </a:r>
            <a:r>
              <a:rPr lang="en-US" sz="2400" dirty="0" err="1"/>
              <a:t>Maina</a:t>
            </a:r>
            <a:r>
              <a:rPr lang="en-US" sz="2400" dirty="0"/>
              <a:t> melted away and ran home. In the evening, he reported to his uncle what he had done. His uncle was disappointed but he offered to pay for the repair of the damaged bicycle. </a:t>
            </a:r>
          </a:p>
          <a:p>
            <a:r>
              <a:rPr lang="en-US" sz="2400" b="1" i="1" dirty="0"/>
              <a:t>(Adapted from </a:t>
            </a:r>
            <a:r>
              <a:rPr lang="en-US" sz="2400" b="1" i="1" dirty="0" err="1"/>
              <a:t>Chike</a:t>
            </a:r>
            <a:r>
              <a:rPr lang="en-US" sz="2400" b="1" i="1" dirty="0"/>
              <a:t> and the River, by Chinua Achebe)</a:t>
            </a:r>
            <a:endParaRPr lang="en-US" sz="2400" dirty="0"/>
          </a:p>
        </p:txBody>
      </p:sp>
    </p:spTree>
    <p:extLst>
      <p:ext uri="{BB962C8B-B14F-4D97-AF65-F5344CB8AC3E}">
        <p14:creationId xmlns:p14="http://schemas.microsoft.com/office/powerpoint/2010/main" val="14012208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671691"/>
            <a:ext cx="9677400" cy="6186309"/>
          </a:xfrm>
          <a:prstGeom prst="rect">
            <a:avLst/>
          </a:prstGeom>
        </p:spPr>
        <p:txBody>
          <a:bodyPr wrap="square">
            <a:spAutoFit/>
          </a:bodyPr>
          <a:lstStyle/>
          <a:p>
            <a:pPr lvl="0"/>
            <a:r>
              <a:rPr lang="en-US" sz="2200" dirty="0"/>
              <a:t>From the first paragraph, we can tell that </a:t>
            </a:r>
            <a:r>
              <a:rPr lang="en-US" sz="2200" dirty="0" err="1"/>
              <a:t>Odhiambo</a:t>
            </a:r>
            <a:r>
              <a:rPr lang="en-US" sz="2200" dirty="0"/>
              <a:t> </a:t>
            </a:r>
          </a:p>
          <a:p>
            <a:pPr marL="1371600" lvl="2" indent="-457200">
              <a:buFont typeface="+mj-lt"/>
              <a:buAutoNum type="alphaUcPeriod"/>
            </a:pPr>
            <a:r>
              <a:rPr lang="en-US" sz="2200" dirty="0"/>
              <a:t>Came from a poor family.</a:t>
            </a:r>
          </a:p>
          <a:p>
            <a:pPr marL="1371600" lvl="2" indent="-457200">
              <a:buFont typeface="+mj-lt"/>
              <a:buAutoNum type="alphaUcPeriod"/>
            </a:pPr>
            <a:r>
              <a:rPr lang="en-US" sz="2200" dirty="0"/>
              <a:t>Was easy to get along with. </a:t>
            </a:r>
          </a:p>
          <a:p>
            <a:pPr marL="1371600" lvl="2" indent="-457200">
              <a:buFont typeface="+mj-lt"/>
              <a:buAutoNum type="alphaUcPeriod"/>
            </a:pPr>
            <a:r>
              <a:rPr lang="en-US" sz="2200" dirty="0"/>
              <a:t>Liked teaching people things.</a:t>
            </a:r>
          </a:p>
          <a:p>
            <a:pPr marL="1371600" lvl="2" indent="-457200">
              <a:buFont typeface="+mj-lt"/>
              <a:buAutoNum type="alphaUcPeriod"/>
            </a:pPr>
            <a:r>
              <a:rPr lang="en-US" sz="2200" dirty="0"/>
              <a:t>Lived near the mechanic.</a:t>
            </a:r>
          </a:p>
          <a:p>
            <a:r>
              <a:rPr lang="en-US" sz="2200" dirty="0"/>
              <a:t> </a:t>
            </a:r>
          </a:p>
          <a:p>
            <a:pPr lvl="0"/>
            <a:r>
              <a:rPr lang="en-US" sz="2200" dirty="0"/>
              <a:t>The expression “the mechanic was equal to the job” means that the mechanic was </a:t>
            </a:r>
          </a:p>
          <a:p>
            <a:pPr marL="1371600" lvl="2" indent="-457200">
              <a:buFont typeface="+mj-lt"/>
              <a:buAutoNum type="alphaUcPeriod"/>
            </a:pPr>
            <a:r>
              <a:rPr lang="en-US" sz="2200" dirty="0"/>
              <a:t>Willing to do the job.</a:t>
            </a:r>
          </a:p>
          <a:p>
            <a:pPr marL="1371600" lvl="2" indent="-457200">
              <a:buFont typeface="+mj-lt"/>
              <a:buAutoNum type="alphaUcPeriod"/>
            </a:pPr>
            <a:r>
              <a:rPr lang="en-US" sz="2200" dirty="0"/>
              <a:t>The same as other mechanics.</a:t>
            </a:r>
          </a:p>
          <a:p>
            <a:pPr marL="1371600" lvl="2" indent="-457200">
              <a:buFont typeface="+mj-lt"/>
              <a:buAutoNum type="alphaUcPeriod"/>
            </a:pPr>
            <a:r>
              <a:rPr lang="en-US" sz="2200" dirty="0"/>
              <a:t>Better than other mechanics. </a:t>
            </a:r>
          </a:p>
          <a:p>
            <a:pPr marL="1371600" lvl="2" indent="-457200">
              <a:buFont typeface="+mj-lt"/>
              <a:buAutoNum type="alphaUcPeriod"/>
            </a:pPr>
            <a:r>
              <a:rPr lang="en-US" sz="2200" dirty="0"/>
              <a:t>Highly skilled at the job.</a:t>
            </a:r>
          </a:p>
          <a:p>
            <a:r>
              <a:rPr lang="en-US" sz="2200" dirty="0"/>
              <a:t> </a:t>
            </a:r>
          </a:p>
          <a:p>
            <a:pPr lvl="0"/>
            <a:r>
              <a:rPr lang="en-US" sz="2200" dirty="0"/>
              <a:t>Which of the following does not explain why the mechanic was nicknamed ‘Doctor of Bicycles’?</a:t>
            </a:r>
          </a:p>
          <a:p>
            <a:pPr marL="1371600" lvl="2" indent="-457200">
              <a:buFont typeface="+mj-lt"/>
              <a:buAutoNum type="alphaUcPeriod"/>
            </a:pPr>
            <a:r>
              <a:rPr lang="en-US" sz="2200" dirty="0"/>
              <a:t>He turned bicycles upside-down.</a:t>
            </a:r>
          </a:p>
          <a:p>
            <a:pPr marL="1371600" lvl="2" indent="-457200">
              <a:buFont typeface="+mj-lt"/>
              <a:buAutoNum type="alphaUcPeriod"/>
            </a:pPr>
            <a:r>
              <a:rPr lang="en-US" sz="2200" dirty="0"/>
              <a:t>He put life into damaged bicycles.</a:t>
            </a:r>
          </a:p>
          <a:p>
            <a:pPr marL="1371600" lvl="2" indent="-457200">
              <a:buFont typeface="+mj-lt"/>
              <a:buAutoNum type="alphaUcPeriod"/>
            </a:pPr>
            <a:r>
              <a:rPr lang="en-US" sz="2200" dirty="0"/>
              <a:t>He mended punctures and brakes. </a:t>
            </a:r>
          </a:p>
          <a:p>
            <a:pPr marL="1371600" lvl="2" indent="-457200">
              <a:buFont typeface="+mj-lt"/>
              <a:buAutoNum type="alphaUcPeriod"/>
            </a:pPr>
            <a:r>
              <a:rPr lang="en-US" sz="2200" dirty="0"/>
              <a:t>He repaired bicycles for many people.</a:t>
            </a:r>
          </a:p>
        </p:txBody>
      </p:sp>
    </p:spTree>
    <p:extLst>
      <p:ext uri="{BB962C8B-B14F-4D97-AF65-F5344CB8AC3E}">
        <p14:creationId xmlns:p14="http://schemas.microsoft.com/office/powerpoint/2010/main" val="13506024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839200" cy="6740307"/>
          </a:xfrm>
          <a:prstGeom prst="rect">
            <a:avLst/>
          </a:prstGeom>
        </p:spPr>
        <p:txBody>
          <a:bodyPr wrap="square">
            <a:spAutoFit/>
          </a:bodyPr>
          <a:lstStyle/>
          <a:p>
            <a:pPr lvl="0"/>
            <a:r>
              <a:rPr lang="en-US" sz="2400" dirty="0"/>
              <a:t>If the mechanic had known that his bicycle would be ridden by a learner, he would probably have </a:t>
            </a:r>
          </a:p>
          <a:p>
            <a:pPr marL="1371600" lvl="2" indent="-457200">
              <a:buFont typeface="+mj-lt"/>
              <a:buAutoNum type="alphaUcPeriod"/>
            </a:pPr>
            <a:r>
              <a:rPr lang="en-US" sz="2400" dirty="0"/>
              <a:t>Charged more than ten shillings.</a:t>
            </a:r>
          </a:p>
          <a:p>
            <a:pPr marL="1371600" lvl="2" indent="-457200">
              <a:buFont typeface="+mj-lt"/>
              <a:buAutoNum type="alphaUcPeriod"/>
            </a:pPr>
            <a:r>
              <a:rPr lang="en-US" sz="2400" dirty="0"/>
              <a:t>Accompanied the learner.</a:t>
            </a:r>
          </a:p>
          <a:p>
            <a:pPr marL="1371600" lvl="2" indent="-457200">
              <a:buFont typeface="+mj-lt"/>
              <a:buAutoNum type="alphaUcPeriod"/>
            </a:pPr>
            <a:r>
              <a:rPr lang="en-US" sz="2400" dirty="0"/>
              <a:t>Refused to lend it out.</a:t>
            </a:r>
          </a:p>
          <a:p>
            <a:pPr marL="1371600" lvl="2" indent="-457200">
              <a:buFont typeface="+mj-lt"/>
              <a:buAutoNum type="alphaUcPeriod"/>
            </a:pPr>
            <a:r>
              <a:rPr lang="en-US" sz="2400" dirty="0"/>
              <a:t>Warned the learner.</a:t>
            </a:r>
          </a:p>
          <a:p>
            <a:r>
              <a:rPr lang="en-US" sz="2400" dirty="0"/>
              <a:t> </a:t>
            </a:r>
          </a:p>
          <a:p>
            <a:pPr lvl="0"/>
            <a:r>
              <a:rPr lang="en-US" sz="2400" dirty="0" err="1"/>
              <a:t>Odhiambo</a:t>
            </a:r>
            <a:r>
              <a:rPr lang="en-US" sz="2400" dirty="0"/>
              <a:t> used to get a bicycle without paying any money because </a:t>
            </a:r>
          </a:p>
          <a:p>
            <a:pPr marL="1371600" lvl="2" indent="-457200">
              <a:buFont typeface="+mj-lt"/>
              <a:buAutoNum type="alphaUcPeriod"/>
            </a:pPr>
            <a:r>
              <a:rPr lang="en-US" sz="2400" dirty="0"/>
              <a:t>He was trusted by the mechanic.</a:t>
            </a:r>
          </a:p>
          <a:p>
            <a:pPr marL="1371600" lvl="2" indent="-457200">
              <a:buFont typeface="+mj-lt"/>
              <a:buAutoNum type="alphaUcPeriod"/>
            </a:pPr>
            <a:r>
              <a:rPr lang="en-US" sz="2400" dirty="0"/>
              <a:t>The mechanic was his father’s tenant.</a:t>
            </a:r>
          </a:p>
          <a:p>
            <a:pPr marL="1371600" lvl="2" indent="-457200">
              <a:buFont typeface="+mj-lt"/>
              <a:buAutoNum type="alphaUcPeriod"/>
            </a:pPr>
            <a:r>
              <a:rPr lang="en-US" sz="2400" dirty="0"/>
              <a:t>He hid information from the mechanic.</a:t>
            </a:r>
          </a:p>
          <a:p>
            <a:pPr marL="1371600" lvl="2" indent="-457200">
              <a:buFont typeface="+mj-lt"/>
              <a:buAutoNum type="alphaUcPeriod"/>
            </a:pPr>
            <a:r>
              <a:rPr lang="en-US" sz="2400" dirty="0"/>
              <a:t>The mechanic had several bicycles. </a:t>
            </a:r>
          </a:p>
          <a:p>
            <a:pPr lvl="0"/>
            <a:endParaRPr lang="en-US" sz="2400" dirty="0"/>
          </a:p>
          <a:p>
            <a:pPr lvl="0"/>
            <a:r>
              <a:rPr lang="en-US" sz="2400" dirty="0"/>
              <a:t>According to the passage, a good rider is one who is able to </a:t>
            </a:r>
          </a:p>
          <a:p>
            <a:pPr marL="1371600" lvl="2" indent="-457200">
              <a:buFont typeface="+mj-lt"/>
              <a:buAutoNum type="alphaUcPeriod"/>
            </a:pPr>
            <a:r>
              <a:rPr lang="en-US" sz="2400" dirty="0"/>
              <a:t>Ride on the main road.</a:t>
            </a:r>
          </a:p>
          <a:p>
            <a:pPr marL="1371600" lvl="2" indent="-457200">
              <a:buFont typeface="+mj-lt"/>
              <a:buAutoNum type="alphaUcPeriod"/>
            </a:pPr>
            <a:r>
              <a:rPr lang="en-US" sz="2400" dirty="0"/>
              <a:t>Whistle while riding along </a:t>
            </a:r>
          </a:p>
          <a:p>
            <a:pPr marL="1371600" lvl="2" indent="-457200">
              <a:buFont typeface="+mj-lt"/>
              <a:buAutoNum type="alphaUcPeriod"/>
            </a:pPr>
            <a:r>
              <a:rPr lang="en-US" sz="2400" dirty="0"/>
              <a:t>Use the monkey-style</a:t>
            </a:r>
          </a:p>
          <a:p>
            <a:pPr marL="1371600" lvl="2" indent="-457200">
              <a:buFont typeface="+mj-lt"/>
              <a:buAutoNum type="alphaUcPeriod"/>
            </a:pPr>
            <a:r>
              <a:rPr lang="en-US" sz="2400" dirty="0"/>
              <a:t>Ride over long distances</a:t>
            </a:r>
          </a:p>
        </p:txBody>
      </p:sp>
    </p:spTree>
    <p:extLst>
      <p:ext uri="{BB962C8B-B14F-4D97-AF65-F5344CB8AC3E}">
        <p14:creationId xmlns:p14="http://schemas.microsoft.com/office/powerpoint/2010/main" val="3119322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6200"/>
            <a:ext cx="8915400" cy="7478970"/>
          </a:xfrm>
          <a:prstGeom prst="rect">
            <a:avLst/>
          </a:prstGeom>
        </p:spPr>
        <p:txBody>
          <a:bodyPr wrap="square">
            <a:spAutoFit/>
          </a:bodyPr>
          <a:lstStyle/>
          <a:p>
            <a:pPr lvl="0"/>
            <a:r>
              <a:rPr lang="en-US" sz="2400" dirty="0"/>
              <a:t>Which of the following best describes </a:t>
            </a:r>
            <a:r>
              <a:rPr lang="en-US" sz="2400" dirty="0" err="1"/>
              <a:t>Maina’s</a:t>
            </a:r>
            <a:r>
              <a:rPr lang="en-US" sz="2400" dirty="0"/>
              <a:t> attitude as he rode on the main road?</a:t>
            </a:r>
          </a:p>
          <a:p>
            <a:pPr marL="1371600" lvl="2" indent="-457200">
              <a:buFont typeface="+mj-lt"/>
              <a:buAutoNum type="alphaUcPeriod"/>
            </a:pPr>
            <a:r>
              <a:rPr lang="en-US" sz="2400" dirty="0"/>
              <a:t>Pleased </a:t>
            </a:r>
          </a:p>
          <a:p>
            <a:pPr marL="1371600" lvl="2" indent="-457200">
              <a:buFont typeface="+mj-lt"/>
              <a:buAutoNum type="alphaUcPeriod"/>
            </a:pPr>
            <a:r>
              <a:rPr lang="en-US" sz="2400" dirty="0"/>
              <a:t>Proud</a:t>
            </a:r>
          </a:p>
          <a:p>
            <a:pPr marL="1371600" lvl="2" indent="-457200">
              <a:buFont typeface="+mj-lt"/>
              <a:buAutoNum type="alphaUcPeriod"/>
            </a:pPr>
            <a:r>
              <a:rPr lang="en-US" sz="2400" dirty="0"/>
              <a:t>Excited </a:t>
            </a:r>
          </a:p>
          <a:p>
            <a:pPr marL="1371600" lvl="2" indent="-457200">
              <a:buFont typeface="+mj-lt"/>
              <a:buAutoNum type="alphaUcPeriod"/>
            </a:pPr>
            <a:r>
              <a:rPr lang="en-US" sz="2400" dirty="0"/>
              <a:t>Overconfident </a:t>
            </a:r>
          </a:p>
          <a:p>
            <a:r>
              <a:rPr lang="en-US" sz="2400" dirty="0"/>
              <a:t> </a:t>
            </a:r>
          </a:p>
          <a:p>
            <a:r>
              <a:rPr lang="en-US" sz="2400" dirty="0"/>
              <a:t>The actual cause of </a:t>
            </a:r>
            <a:r>
              <a:rPr lang="en-US" sz="2400" dirty="0" err="1"/>
              <a:t>Maina’s</a:t>
            </a:r>
            <a:r>
              <a:rPr lang="en-US" sz="2400" dirty="0"/>
              <a:t> accident was </a:t>
            </a:r>
          </a:p>
          <a:p>
            <a:pPr marL="1371600" lvl="2" indent="-457200">
              <a:buFont typeface="+mj-lt"/>
              <a:buAutoNum type="alphaUcPeriod"/>
            </a:pPr>
            <a:r>
              <a:rPr lang="en-US" sz="2400" dirty="0"/>
              <a:t>The fact that he panicked </a:t>
            </a:r>
          </a:p>
          <a:p>
            <a:pPr marL="1371600" lvl="2" indent="-457200">
              <a:buFont typeface="+mj-lt"/>
              <a:buAutoNum type="alphaUcPeriod"/>
            </a:pPr>
            <a:r>
              <a:rPr lang="en-US" sz="2400" dirty="0"/>
              <a:t>His swerving the bicycle </a:t>
            </a:r>
          </a:p>
          <a:p>
            <a:pPr marL="1371600" lvl="2" indent="-457200">
              <a:buFont typeface="+mj-lt"/>
              <a:buAutoNum type="alphaUcPeriod"/>
            </a:pPr>
            <a:r>
              <a:rPr lang="en-US" sz="2400" dirty="0"/>
              <a:t>His hitting the electricity pole</a:t>
            </a:r>
          </a:p>
          <a:p>
            <a:pPr marL="1371600" lvl="2" indent="-457200">
              <a:buFont typeface="+mj-lt"/>
              <a:buAutoNum type="alphaUcPeriod"/>
            </a:pPr>
            <a:r>
              <a:rPr lang="en-US" sz="2400" dirty="0"/>
              <a:t>The car that was heading towards him.</a:t>
            </a:r>
          </a:p>
          <a:p>
            <a:endParaRPr lang="en-US" sz="1100" dirty="0"/>
          </a:p>
          <a:p>
            <a:r>
              <a:rPr lang="en-US" sz="2400" dirty="0" err="1"/>
              <a:t>Odhiambo</a:t>
            </a:r>
            <a:r>
              <a:rPr lang="en-US" sz="2400" dirty="0"/>
              <a:t> and </a:t>
            </a:r>
            <a:r>
              <a:rPr lang="en-US" sz="2400" dirty="0" err="1"/>
              <a:t>Maina</a:t>
            </a:r>
            <a:r>
              <a:rPr lang="en-US" sz="2400" dirty="0"/>
              <a:t> decided to report the matter to the mechanic only after</a:t>
            </a:r>
          </a:p>
          <a:p>
            <a:pPr marL="1371600" lvl="2" indent="-457200">
              <a:buFont typeface="+mj-lt"/>
              <a:buAutoNum type="alphaUcPeriod"/>
            </a:pPr>
            <a:r>
              <a:rPr lang="en-US" sz="2400" dirty="0"/>
              <a:t>They knew they could not escape</a:t>
            </a:r>
          </a:p>
          <a:p>
            <a:pPr marL="1371600" lvl="2" indent="-457200">
              <a:buFont typeface="+mj-lt"/>
              <a:buAutoNum type="alphaUcPeriod"/>
            </a:pPr>
            <a:r>
              <a:rPr lang="en-US" sz="2400" dirty="0"/>
              <a:t>Three spokes were broken </a:t>
            </a:r>
          </a:p>
          <a:p>
            <a:pPr marL="1371600" lvl="2" indent="-457200">
              <a:buFont typeface="+mj-lt"/>
              <a:buAutoNum type="alphaUcPeriod"/>
            </a:pPr>
            <a:r>
              <a:rPr lang="en-US" sz="2400" dirty="0"/>
              <a:t>Failing to mend the wheel </a:t>
            </a:r>
          </a:p>
          <a:p>
            <a:pPr marL="1371600" lvl="2" indent="-457200">
              <a:buFont typeface="+mj-lt"/>
              <a:buAutoNum type="alphaUcPeriod"/>
            </a:pPr>
            <a:r>
              <a:rPr lang="en-US" sz="2400" dirty="0"/>
              <a:t>The front wheel failed to roll</a:t>
            </a:r>
          </a:p>
          <a:p>
            <a:r>
              <a:rPr lang="en-US" sz="2400" dirty="0"/>
              <a:t> </a:t>
            </a:r>
          </a:p>
        </p:txBody>
      </p:sp>
    </p:spTree>
    <p:extLst>
      <p:ext uri="{BB962C8B-B14F-4D97-AF65-F5344CB8AC3E}">
        <p14:creationId xmlns:p14="http://schemas.microsoft.com/office/powerpoint/2010/main" val="2481097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0"/>
            <a:ext cx="9144000" cy="6355586"/>
          </a:xfrm>
          <a:prstGeom prst="rect">
            <a:avLst/>
          </a:prstGeom>
        </p:spPr>
        <p:txBody>
          <a:bodyPr wrap="square">
            <a:spAutoFit/>
          </a:bodyPr>
          <a:lstStyle/>
          <a:p>
            <a:pPr algn="ctr"/>
            <a:r>
              <a:rPr lang="en-US" sz="2500" b="1" u="sng" dirty="0">
                <a:solidFill>
                  <a:srgbClr val="FF0000"/>
                </a:solidFill>
                <a:latin typeface="Adobe Heiti Std R" pitchFamily="34" charset="-128"/>
                <a:ea typeface="Adobe Heiti Std R" pitchFamily="34" charset="-128"/>
              </a:rPr>
              <a:t>CHAPTER ONE</a:t>
            </a:r>
          </a:p>
          <a:p>
            <a:r>
              <a:rPr lang="en-US" sz="3200" b="1" u="sng" dirty="0">
                <a:solidFill>
                  <a:schemeClr val="accent6">
                    <a:lumMod val="50000"/>
                  </a:schemeClr>
                </a:solidFill>
              </a:rPr>
              <a:t>PUNCTUATION</a:t>
            </a:r>
          </a:p>
          <a:p>
            <a:pPr lvl="0"/>
            <a:r>
              <a:rPr lang="en-US" sz="2500" dirty="0"/>
              <a:t>Refers to symbols used to mark and create harmony in sentences. </a:t>
            </a:r>
          </a:p>
          <a:p>
            <a:pPr lvl="0"/>
            <a:r>
              <a:rPr lang="en-US" sz="2500" dirty="0"/>
              <a:t>They are check mates to grammar and bring flow of the languages.</a:t>
            </a:r>
          </a:p>
          <a:p>
            <a:pPr lvl="0"/>
            <a:endParaRPr lang="en-US" sz="2500" dirty="0"/>
          </a:p>
          <a:p>
            <a:pPr lvl="0"/>
            <a:r>
              <a:rPr lang="en-US" sz="2500" dirty="0"/>
              <a:t>They include:-</a:t>
            </a:r>
          </a:p>
          <a:p>
            <a:pPr marL="1257300" lvl="2" indent="-342900">
              <a:buFont typeface="Wingdings" pitchFamily="2" charset="2"/>
              <a:buChar char="Ø"/>
            </a:pPr>
            <a:r>
              <a:rPr lang="en-US" sz="2500" dirty="0"/>
              <a:t>Capitalization. </a:t>
            </a:r>
          </a:p>
          <a:p>
            <a:pPr marL="1257300" lvl="2" indent="-342900">
              <a:buFont typeface="Wingdings" pitchFamily="2" charset="2"/>
              <a:buChar char="Ø"/>
            </a:pPr>
            <a:r>
              <a:rPr lang="en-US" sz="2500" dirty="0"/>
              <a:t>Period/ full stop. </a:t>
            </a:r>
          </a:p>
          <a:p>
            <a:pPr marL="1257300" lvl="2" indent="-342900">
              <a:buFont typeface="Wingdings" pitchFamily="2" charset="2"/>
              <a:buChar char="Ø"/>
            </a:pPr>
            <a:r>
              <a:rPr lang="en-US" sz="2500" dirty="0"/>
              <a:t>Comma.</a:t>
            </a:r>
          </a:p>
          <a:p>
            <a:pPr marL="1257300" lvl="2" indent="-342900">
              <a:buFont typeface="Wingdings" pitchFamily="2" charset="2"/>
              <a:buChar char="Ø"/>
            </a:pPr>
            <a:r>
              <a:rPr lang="en-US" sz="2500" dirty="0"/>
              <a:t>Question mark.</a:t>
            </a:r>
          </a:p>
          <a:p>
            <a:pPr marL="1257300" lvl="2" indent="-342900">
              <a:buFont typeface="Wingdings" pitchFamily="2" charset="2"/>
              <a:buChar char="Ø"/>
            </a:pPr>
            <a:r>
              <a:rPr lang="en-US" sz="2500" dirty="0"/>
              <a:t>Exclamation mark.</a:t>
            </a:r>
          </a:p>
          <a:p>
            <a:pPr marL="1257300" lvl="2" indent="-342900">
              <a:buFont typeface="Wingdings" pitchFamily="2" charset="2"/>
              <a:buChar char="Ø"/>
            </a:pPr>
            <a:r>
              <a:rPr lang="en-US" sz="2500" dirty="0"/>
              <a:t>Hyphen. </a:t>
            </a:r>
          </a:p>
          <a:p>
            <a:pPr marL="1257300" lvl="2" indent="-342900">
              <a:buFont typeface="Wingdings" pitchFamily="2" charset="2"/>
              <a:buChar char="Ø"/>
            </a:pPr>
            <a:r>
              <a:rPr lang="en-US" sz="2500" dirty="0"/>
              <a:t>Dash. </a:t>
            </a:r>
          </a:p>
          <a:p>
            <a:pPr marL="1257300" lvl="2" indent="-342900">
              <a:buFont typeface="Wingdings" pitchFamily="2" charset="2"/>
              <a:buChar char="Ø"/>
            </a:pPr>
            <a:r>
              <a:rPr lang="en-US" sz="2500" dirty="0"/>
              <a:t>Speech mark </a:t>
            </a:r>
          </a:p>
          <a:p>
            <a:pPr marL="1257300" lvl="2" indent="-342900">
              <a:buFont typeface="Wingdings" pitchFamily="2" charset="2"/>
              <a:buChar char="Ø"/>
            </a:pPr>
            <a:r>
              <a:rPr lang="en-US" sz="2500" dirty="0"/>
              <a:t>Colon. </a:t>
            </a:r>
          </a:p>
          <a:p>
            <a:pPr marL="1257300" lvl="2" indent="-342900">
              <a:buFont typeface="Wingdings" pitchFamily="2" charset="2"/>
              <a:buChar char="Ø"/>
            </a:pPr>
            <a:r>
              <a:rPr lang="en-US" sz="2500" dirty="0"/>
              <a:t>Semi colon.</a:t>
            </a:r>
          </a:p>
        </p:txBody>
      </p:sp>
    </p:spTree>
    <p:extLst>
      <p:ext uri="{BB962C8B-B14F-4D97-AF65-F5344CB8AC3E}">
        <p14:creationId xmlns:p14="http://schemas.microsoft.com/office/powerpoint/2010/main" val="1535340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7760"/>
            <a:ext cx="8610600" cy="7109639"/>
          </a:xfrm>
          <a:prstGeom prst="rect">
            <a:avLst/>
          </a:prstGeom>
        </p:spPr>
        <p:txBody>
          <a:bodyPr wrap="square">
            <a:spAutoFit/>
          </a:bodyPr>
          <a:lstStyle/>
          <a:p>
            <a:pPr lvl="0"/>
            <a:r>
              <a:rPr lang="en-US" sz="2400" b="1" dirty="0">
                <a:solidFill>
                  <a:schemeClr val="accent6">
                    <a:lumMod val="50000"/>
                  </a:schemeClr>
                </a:solidFill>
              </a:rPr>
              <a:t>Bang: </a:t>
            </a:r>
          </a:p>
          <a:p>
            <a:pPr marL="800100" lvl="1" indent="-342900">
              <a:buFont typeface="Arial" pitchFamily="34" charset="0"/>
              <a:buChar char="•"/>
            </a:pPr>
            <a:r>
              <a:rPr lang="en-US" sz="2400" dirty="0"/>
              <a:t>About/around – move around noisily. </a:t>
            </a:r>
          </a:p>
          <a:p>
            <a:pPr marL="800100" lvl="1" indent="-342900">
              <a:buFont typeface="Arial" pitchFamily="34" charset="0"/>
              <a:buChar char="•"/>
            </a:pPr>
            <a:r>
              <a:rPr lang="en-US" sz="2400" dirty="0"/>
              <a:t>Into – Crash into something.</a:t>
            </a:r>
          </a:p>
          <a:p>
            <a:pPr marL="800100" lvl="1" indent="-342900">
              <a:buFont typeface="Arial" pitchFamily="34" charset="0"/>
              <a:buChar char="•"/>
            </a:pPr>
            <a:r>
              <a:rPr lang="en-US" sz="2400" dirty="0"/>
              <a:t>Up – put somebody in prison. </a:t>
            </a:r>
          </a:p>
          <a:p>
            <a:r>
              <a:rPr lang="en-US" sz="2400" dirty="0"/>
              <a:t> </a:t>
            </a:r>
          </a:p>
          <a:p>
            <a:pPr lvl="0"/>
            <a:r>
              <a:rPr lang="en-US" sz="2400" b="1" dirty="0">
                <a:solidFill>
                  <a:schemeClr val="accent6">
                    <a:lumMod val="50000"/>
                  </a:schemeClr>
                </a:solidFill>
              </a:rPr>
              <a:t>Bank:</a:t>
            </a:r>
          </a:p>
          <a:p>
            <a:pPr marL="800100" lvl="1" indent="-342900">
              <a:buFont typeface="Arial" pitchFamily="34" charset="0"/>
              <a:buChar char="•"/>
            </a:pPr>
            <a:r>
              <a:rPr lang="en-US" sz="2400" dirty="0"/>
              <a:t>On (</a:t>
            </a:r>
            <a:r>
              <a:rPr lang="en-US" sz="2400" dirty="0" err="1"/>
              <a:t>st</a:t>
            </a:r>
            <a:r>
              <a:rPr lang="en-US" sz="2400" dirty="0"/>
              <a:t>/</a:t>
            </a:r>
            <a:r>
              <a:rPr lang="en-US" sz="2400" dirty="0" err="1"/>
              <a:t>sb</a:t>
            </a:r>
            <a:r>
              <a:rPr lang="en-US" sz="2400" dirty="0"/>
              <a:t>) – relay. </a:t>
            </a:r>
          </a:p>
          <a:p>
            <a:pPr marL="800100" lvl="1" indent="-342900">
              <a:buFont typeface="Arial" pitchFamily="34" charset="0"/>
              <a:buChar char="•"/>
            </a:pPr>
            <a:r>
              <a:rPr lang="en-US" sz="2400" dirty="0"/>
              <a:t>Up – pile </a:t>
            </a:r>
            <a:r>
              <a:rPr lang="en-US" sz="2400" dirty="0" err="1"/>
              <a:t>st</a:t>
            </a:r>
            <a:r>
              <a:rPr lang="en-US" sz="2400" dirty="0"/>
              <a:t>/</a:t>
            </a:r>
            <a:r>
              <a:rPr lang="en-US" sz="2400" dirty="0" err="1"/>
              <a:t>sb</a:t>
            </a:r>
            <a:endParaRPr lang="en-US" sz="2400" dirty="0"/>
          </a:p>
          <a:p>
            <a:pPr marL="800100" lvl="1" indent="-342900">
              <a:buFont typeface="Arial" pitchFamily="34" charset="0"/>
              <a:buChar char="•"/>
            </a:pPr>
            <a:r>
              <a:rPr lang="en-US" sz="2400" dirty="0"/>
              <a:t> </a:t>
            </a:r>
          </a:p>
          <a:p>
            <a:pPr lvl="0"/>
            <a:r>
              <a:rPr lang="en-US" sz="2400" b="1" dirty="0">
                <a:solidFill>
                  <a:schemeClr val="accent6">
                    <a:lumMod val="50000"/>
                  </a:schemeClr>
                </a:solidFill>
              </a:rPr>
              <a:t>Bring: </a:t>
            </a:r>
          </a:p>
          <a:p>
            <a:pPr marL="800100" lvl="1" indent="-342900">
              <a:buFont typeface="Arial" pitchFamily="34" charset="0"/>
              <a:buChar char="•"/>
            </a:pPr>
            <a:r>
              <a:rPr lang="en-US" sz="2400" dirty="0"/>
              <a:t>Up – raise </a:t>
            </a:r>
          </a:p>
          <a:p>
            <a:pPr marL="800100" lvl="1" indent="-342900">
              <a:buFont typeface="Arial" pitchFamily="34" charset="0"/>
              <a:buChar char="•"/>
            </a:pPr>
            <a:r>
              <a:rPr lang="en-US" sz="2400" dirty="0"/>
              <a:t>Down – fall over /damage (</a:t>
            </a:r>
            <a:r>
              <a:rPr lang="en-US" sz="2400" dirty="0" err="1"/>
              <a:t>sb</a:t>
            </a:r>
            <a:r>
              <a:rPr lang="en-US" sz="2400" dirty="0"/>
              <a:t>)/lower. </a:t>
            </a:r>
          </a:p>
          <a:p>
            <a:pPr marL="800100" lvl="1" indent="-342900">
              <a:buFont typeface="Arial" pitchFamily="34" charset="0"/>
              <a:buChar char="•"/>
            </a:pPr>
            <a:r>
              <a:rPr lang="en-US" sz="2400" dirty="0"/>
              <a:t>About – cause change</a:t>
            </a:r>
          </a:p>
          <a:p>
            <a:pPr marL="800100" lvl="1" indent="-342900">
              <a:buFont typeface="Arial" pitchFamily="34" charset="0"/>
              <a:buChar char="•"/>
            </a:pPr>
            <a:r>
              <a:rPr lang="en-US" sz="2400" dirty="0"/>
              <a:t>Forth (</a:t>
            </a:r>
            <a:r>
              <a:rPr lang="en-US" sz="2400" dirty="0" err="1"/>
              <a:t>sb</a:t>
            </a:r>
            <a:r>
              <a:rPr lang="en-US" sz="2400" dirty="0"/>
              <a:t>/</a:t>
            </a:r>
            <a:r>
              <a:rPr lang="en-US" sz="2400" dirty="0" err="1"/>
              <a:t>st</a:t>
            </a:r>
            <a:r>
              <a:rPr lang="en-US" sz="2400" dirty="0"/>
              <a:t>) – give birth to </a:t>
            </a:r>
          </a:p>
          <a:p>
            <a:pPr marL="800100" lvl="1" indent="-342900">
              <a:buFont typeface="Arial" pitchFamily="34" charset="0"/>
              <a:buChar char="•"/>
            </a:pPr>
            <a:r>
              <a:rPr lang="en-US" sz="2400" dirty="0"/>
              <a:t>In – arrest</a:t>
            </a:r>
          </a:p>
          <a:p>
            <a:pPr marL="800100" lvl="1" indent="-342900">
              <a:buFont typeface="Arial" pitchFamily="34" charset="0"/>
              <a:buChar char="•"/>
            </a:pPr>
            <a:r>
              <a:rPr lang="en-US" sz="2400" dirty="0"/>
              <a:t>Around – make </a:t>
            </a:r>
            <a:r>
              <a:rPr lang="en-US" sz="2400" dirty="0" err="1"/>
              <a:t>sb</a:t>
            </a:r>
            <a:r>
              <a:rPr lang="en-US" sz="2400" dirty="0"/>
              <a:t> cautious /help </a:t>
            </a:r>
            <a:r>
              <a:rPr lang="en-US" sz="2400" dirty="0" err="1"/>
              <a:t>sb</a:t>
            </a:r>
            <a:endParaRPr lang="en-US" sz="2400" dirty="0"/>
          </a:p>
          <a:p>
            <a:pPr marL="800100" lvl="1" indent="-342900">
              <a:buFont typeface="Arial" pitchFamily="34" charset="0"/>
              <a:buChar char="•"/>
            </a:pPr>
            <a:r>
              <a:rPr lang="en-US" sz="2400" dirty="0"/>
              <a:t>To (</a:t>
            </a:r>
            <a:r>
              <a:rPr lang="en-US" sz="2400" dirty="0" err="1"/>
              <a:t>sb</a:t>
            </a:r>
            <a:r>
              <a:rPr lang="en-US" sz="2400" dirty="0"/>
              <a:t>) – bring </a:t>
            </a:r>
            <a:r>
              <a:rPr lang="en-US" sz="2400" dirty="0" err="1"/>
              <a:t>sb</a:t>
            </a:r>
            <a:r>
              <a:rPr lang="en-US" sz="2400" dirty="0"/>
              <a:t> around.</a:t>
            </a:r>
          </a:p>
          <a:p>
            <a:pPr marL="800100" lvl="1" indent="-342900">
              <a:buFont typeface="Arial" pitchFamily="34" charset="0"/>
              <a:buChar char="•"/>
            </a:pPr>
            <a:r>
              <a:rPr lang="en-US" sz="2400" dirty="0"/>
              <a:t>Forward – suggest</a:t>
            </a:r>
          </a:p>
          <a:p>
            <a:pPr marL="800100" lvl="1" indent="-342900">
              <a:buFont typeface="Arial" pitchFamily="34" charset="0"/>
              <a:buChar char="•"/>
            </a:pPr>
            <a:r>
              <a:rPr lang="en-US" sz="2400" dirty="0"/>
              <a:t> </a:t>
            </a:r>
          </a:p>
        </p:txBody>
      </p:sp>
    </p:spTree>
    <p:extLst>
      <p:ext uri="{BB962C8B-B14F-4D97-AF65-F5344CB8AC3E}">
        <p14:creationId xmlns:p14="http://schemas.microsoft.com/office/powerpoint/2010/main" val="7487229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609600"/>
            <a:ext cx="9829800" cy="5693866"/>
          </a:xfrm>
          <a:prstGeom prst="rect">
            <a:avLst/>
          </a:prstGeom>
        </p:spPr>
        <p:txBody>
          <a:bodyPr wrap="square">
            <a:spAutoFit/>
          </a:bodyPr>
          <a:lstStyle/>
          <a:p>
            <a:pPr lvl="0"/>
            <a:r>
              <a:rPr lang="en-US" sz="2800" dirty="0" err="1"/>
              <a:t>Maina</a:t>
            </a:r>
            <a:r>
              <a:rPr lang="en-US" sz="2800" dirty="0"/>
              <a:t> led the mechanic round and round because he did not </a:t>
            </a:r>
          </a:p>
          <a:p>
            <a:pPr marL="1428750" lvl="2" indent="-514350">
              <a:buFont typeface="+mj-lt"/>
              <a:buAutoNum type="alphaUcPeriod"/>
            </a:pPr>
            <a:r>
              <a:rPr lang="en-US" sz="2800" dirty="0"/>
              <a:t>Know the actual street</a:t>
            </a:r>
          </a:p>
          <a:p>
            <a:pPr marL="1428750" lvl="2" indent="-514350">
              <a:buFont typeface="+mj-lt"/>
              <a:buAutoNum type="alphaUcPeriod"/>
            </a:pPr>
            <a:r>
              <a:rPr lang="en-US" sz="2800" dirty="0"/>
              <a:t>Want his uncle to know the truth</a:t>
            </a:r>
          </a:p>
          <a:p>
            <a:pPr marL="1428750" lvl="2" indent="-514350">
              <a:buFont typeface="+mj-lt"/>
              <a:buAutoNum type="alphaUcPeriod"/>
            </a:pPr>
            <a:r>
              <a:rPr lang="en-US" sz="2800" dirty="0"/>
              <a:t>Know the number of their house</a:t>
            </a:r>
          </a:p>
          <a:p>
            <a:pPr marL="1428750" lvl="2" indent="-514350">
              <a:buFont typeface="+mj-lt"/>
              <a:buAutoNum type="alphaUcPeriod"/>
            </a:pPr>
            <a:r>
              <a:rPr lang="en-US" sz="2800" dirty="0"/>
              <a:t>Want to be taken to the police station </a:t>
            </a:r>
          </a:p>
          <a:p>
            <a:r>
              <a:rPr lang="en-US" sz="2800" dirty="0"/>
              <a:t> </a:t>
            </a:r>
          </a:p>
          <a:p>
            <a:pPr lvl="0"/>
            <a:r>
              <a:rPr lang="en-US" sz="2800" dirty="0"/>
              <a:t>What do the mechanic and the woman in the story have in common? They both </a:t>
            </a:r>
          </a:p>
          <a:p>
            <a:pPr marL="1428750" lvl="2" indent="-514350">
              <a:buFont typeface="+mj-lt"/>
              <a:buAutoNum type="alphaUcPeriod"/>
            </a:pPr>
            <a:r>
              <a:rPr lang="en-US" sz="2800" dirty="0"/>
              <a:t>Have their rights </a:t>
            </a:r>
          </a:p>
          <a:p>
            <a:pPr marL="1428750" lvl="2" indent="-514350">
              <a:buFont typeface="+mj-lt"/>
              <a:buAutoNum type="alphaUcPeriod"/>
            </a:pPr>
            <a:r>
              <a:rPr lang="en-US" sz="2800" dirty="0"/>
              <a:t>Are abusive </a:t>
            </a:r>
          </a:p>
          <a:p>
            <a:pPr marL="1428750" lvl="2" indent="-514350">
              <a:buFont typeface="+mj-lt"/>
              <a:buAutoNum type="alphaUcPeriod"/>
            </a:pPr>
            <a:r>
              <a:rPr lang="en-US" sz="2800" dirty="0"/>
              <a:t>Are ready to fight </a:t>
            </a:r>
          </a:p>
          <a:p>
            <a:pPr marL="1428750" lvl="2" indent="-514350">
              <a:buFont typeface="+mj-lt"/>
              <a:buAutoNum type="alphaUcPeriod"/>
            </a:pPr>
            <a:r>
              <a:rPr lang="en-US" sz="2800" dirty="0"/>
              <a:t>Are unforgiving </a:t>
            </a:r>
          </a:p>
          <a:p>
            <a:r>
              <a:rPr lang="en-US" sz="2800" dirty="0"/>
              <a:t> </a:t>
            </a:r>
          </a:p>
        </p:txBody>
      </p:sp>
    </p:spTree>
    <p:extLst>
      <p:ext uri="{BB962C8B-B14F-4D97-AF65-F5344CB8AC3E}">
        <p14:creationId xmlns:p14="http://schemas.microsoft.com/office/powerpoint/2010/main" val="3606574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81000"/>
            <a:ext cx="8763000" cy="5693866"/>
          </a:xfrm>
          <a:prstGeom prst="rect">
            <a:avLst/>
          </a:prstGeom>
        </p:spPr>
        <p:txBody>
          <a:bodyPr wrap="square">
            <a:spAutoFit/>
          </a:bodyPr>
          <a:lstStyle/>
          <a:p>
            <a:pPr lvl="0"/>
            <a:r>
              <a:rPr lang="en-US" sz="2800" dirty="0"/>
              <a:t>The words ‘melted away’ suggest that </a:t>
            </a:r>
            <a:r>
              <a:rPr lang="en-US" sz="2800" dirty="0" err="1"/>
              <a:t>Maina</a:t>
            </a:r>
            <a:r>
              <a:rPr lang="en-US" sz="2800" dirty="0"/>
              <a:t> disappeared from the scene</a:t>
            </a:r>
          </a:p>
          <a:p>
            <a:pPr marL="1428750" lvl="2" indent="-514350">
              <a:buFont typeface="+mj-lt"/>
              <a:buAutoNum type="alphaUcPeriod"/>
            </a:pPr>
            <a:r>
              <a:rPr lang="en-US" sz="2800" dirty="0"/>
              <a:t>Without being noticed </a:t>
            </a:r>
          </a:p>
          <a:p>
            <a:pPr marL="1428750" lvl="2" indent="-514350">
              <a:buFont typeface="+mj-lt"/>
              <a:buAutoNum type="alphaUcPeriod"/>
            </a:pPr>
            <a:r>
              <a:rPr lang="en-US" sz="2800" dirty="0"/>
              <a:t>Very quickly </a:t>
            </a:r>
          </a:p>
          <a:p>
            <a:pPr marL="1428750" lvl="2" indent="-514350">
              <a:buFont typeface="+mj-lt"/>
              <a:buAutoNum type="alphaUcPeriod"/>
            </a:pPr>
            <a:r>
              <a:rPr lang="en-US" sz="2800" dirty="0"/>
              <a:t>Very confidently </a:t>
            </a:r>
          </a:p>
          <a:p>
            <a:pPr marL="1428750" lvl="2" indent="-514350">
              <a:buFont typeface="+mj-lt"/>
              <a:buAutoNum type="alphaUcPeriod"/>
            </a:pPr>
            <a:r>
              <a:rPr lang="en-US" sz="2800" dirty="0"/>
              <a:t>Without making noise </a:t>
            </a:r>
          </a:p>
          <a:p>
            <a:r>
              <a:rPr lang="en-US" sz="2800" dirty="0"/>
              <a:t> </a:t>
            </a:r>
          </a:p>
          <a:p>
            <a:pPr lvl="0"/>
            <a:r>
              <a:rPr lang="en-US" sz="2800" dirty="0"/>
              <a:t>What is the most important lesson to be learnt from this passage?</a:t>
            </a:r>
          </a:p>
          <a:p>
            <a:pPr marL="971550" lvl="1" indent="-514350">
              <a:buFont typeface="+mj-lt"/>
              <a:buAutoNum type="alphaUcPeriod"/>
            </a:pPr>
            <a:r>
              <a:rPr lang="en-US" sz="2800" dirty="0"/>
              <a:t>Pride goes before a fall </a:t>
            </a:r>
          </a:p>
          <a:p>
            <a:pPr marL="971550" lvl="1" indent="-514350">
              <a:buFont typeface="+mj-lt"/>
              <a:buAutoNum type="alphaUcPeriod"/>
            </a:pPr>
            <a:r>
              <a:rPr lang="en-US" sz="2800" dirty="0"/>
              <a:t>Look before you leap </a:t>
            </a:r>
          </a:p>
          <a:p>
            <a:pPr marL="971550" lvl="1" indent="-514350">
              <a:buFont typeface="+mj-lt"/>
              <a:buAutoNum type="alphaUcPeriod"/>
            </a:pPr>
            <a:r>
              <a:rPr lang="en-US" sz="2800" dirty="0"/>
              <a:t>Hurry, hurry has no blessing</a:t>
            </a:r>
          </a:p>
          <a:p>
            <a:pPr marL="971550" lvl="1" indent="-514350">
              <a:buFont typeface="+mj-lt"/>
              <a:buAutoNum type="alphaUcPeriod"/>
            </a:pPr>
            <a:r>
              <a:rPr lang="en-US" sz="2800" dirty="0"/>
              <a:t>Treat others as you would want to be treated.</a:t>
            </a:r>
          </a:p>
        </p:txBody>
      </p:sp>
    </p:spTree>
    <p:extLst>
      <p:ext uri="{BB962C8B-B14F-4D97-AF65-F5344CB8AC3E}">
        <p14:creationId xmlns:p14="http://schemas.microsoft.com/office/powerpoint/2010/main" val="3826304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856357"/>
            <a:ext cx="10134600" cy="6001643"/>
          </a:xfrm>
          <a:prstGeom prst="rect">
            <a:avLst/>
          </a:prstGeom>
        </p:spPr>
        <p:txBody>
          <a:bodyPr wrap="square">
            <a:spAutoFit/>
          </a:bodyPr>
          <a:lstStyle/>
          <a:p>
            <a:r>
              <a:rPr lang="en-US" sz="2400" b="1" i="1" u="sng" dirty="0">
                <a:solidFill>
                  <a:schemeClr val="accent6">
                    <a:lumMod val="50000"/>
                  </a:schemeClr>
                </a:solidFill>
              </a:rPr>
              <a:t>Read the passage below and then answer questions 39 to 50.</a:t>
            </a:r>
          </a:p>
          <a:p>
            <a:endParaRPr lang="en-US" sz="2400" dirty="0">
              <a:solidFill>
                <a:srgbClr val="FFFF00"/>
              </a:solidFill>
            </a:endParaRPr>
          </a:p>
          <a:p>
            <a:r>
              <a:rPr lang="en-US" sz="2400" dirty="0"/>
              <a:t>The way we relate with other people determines whether our lives will be happy or not. Therefore it is important to choose our friends carefully. If you have the wrong kind of friends, your life could be miserable, full of pain and disappointment. You need to associate with those who love and accept you just as you are. They are likely to bring joy into your life. People who possess the following qualities are the right ones to befriend. </a:t>
            </a:r>
          </a:p>
          <a:p>
            <a:r>
              <a:rPr lang="en-US" sz="2400" dirty="0"/>
              <a:t> </a:t>
            </a:r>
          </a:p>
          <a:p>
            <a:r>
              <a:rPr lang="en-US" sz="2400" dirty="0"/>
              <a:t>First of all, go for those who respect you. Those who allow you to be yourself, listen to you and care about your feelings. Such people do not do or say things that make you feel small or useless. You see, certain people are so full of themselves that they do not value anyone’s opinion. They think they are always right. They </a:t>
            </a:r>
            <a:r>
              <a:rPr lang="en-US" sz="2400" b="1" dirty="0"/>
              <a:t>ridicule</a:t>
            </a:r>
            <a:r>
              <a:rPr lang="en-US" sz="2400" dirty="0"/>
              <a:t> and belittle the contributions of others. Keep away from such characters. They are not good for you. </a:t>
            </a:r>
          </a:p>
          <a:p>
            <a:r>
              <a:rPr lang="en-US" sz="2400" dirty="0"/>
              <a:t> </a:t>
            </a:r>
          </a:p>
        </p:txBody>
      </p:sp>
    </p:spTree>
    <p:extLst>
      <p:ext uri="{BB962C8B-B14F-4D97-AF65-F5344CB8AC3E}">
        <p14:creationId xmlns:p14="http://schemas.microsoft.com/office/powerpoint/2010/main" val="7151294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1"/>
            <a:ext cx="8839200" cy="6524863"/>
          </a:xfrm>
          <a:prstGeom prst="rect">
            <a:avLst/>
          </a:prstGeom>
        </p:spPr>
        <p:txBody>
          <a:bodyPr wrap="square">
            <a:spAutoFit/>
          </a:bodyPr>
          <a:lstStyle/>
          <a:p>
            <a:r>
              <a:rPr lang="en-US" sz="2200" dirty="0"/>
              <a:t>Another characteristic to look for in a friend is trust. Relate with people you can rely on. Such people keep their promises. When you live with others at home, community or school, you soon discover that many of them keep letting you down. I have known people who pretend to be my friends, only to realize later that they were not sincere. They just wanted to use me for their own gain. They took advantage of our relationship. I have occasionally shared some personal information with friends and I have expected them to keep secret. But the very following day, the story is on everybody’s lips. At such times, I have felt so embarrassed that I have wished the earth would open up and swallow me. So a friend you can depend on is a gem a rare treasure.  </a:t>
            </a:r>
          </a:p>
          <a:p>
            <a:r>
              <a:rPr lang="en-US" sz="2200" dirty="0"/>
              <a:t>Thirdly, in a world people are so rude and inconsiderate, you should look for people with good manners. Life is much more enjoyable when we are thoughtful and courteous towards each other. Saying  ‘thank you’, ‘sorry’ sounds very simple. However, these wonderful expressions do not exist in many people’s vocabulary. Associate with people who show gratitude and who remember to apologize when they offend you. Avoid the bad-mannered because they will only cause you heartaches.   </a:t>
            </a:r>
          </a:p>
          <a:p>
            <a:r>
              <a:rPr lang="en-US" sz="2200" dirty="0"/>
              <a:t>   </a:t>
            </a:r>
          </a:p>
        </p:txBody>
      </p:sp>
    </p:spTree>
    <p:extLst>
      <p:ext uri="{BB962C8B-B14F-4D97-AF65-F5344CB8AC3E}">
        <p14:creationId xmlns:p14="http://schemas.microsoft.com/office/powerpoint/2010/main" val="40361007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991600" cy="6555641"/>
          </a:xfrm>
          <a:prstGeom prst="rect">
            <a:avLst/>
          </a:prstGeom>
        </p:spPr>
        <p:txBody>
          <a:bodyPr wrap="square">
            <a:spAutoFit/>
          </a:bodyPr>
          <a:lstStyle/>
          <a:p>
            <a:r>
              <a:rPr lang="en-US" sz="2800" dirty="0"/>
              <a:t> There is another quality that few people seem to possess. This is a sense of </a:t>
            </a:r>
            <a:r>
              <a:rPr lang="en-US" sz="2800" dirty="0" err="1"/>
              <a:t>humour</a:t>
            </a:r>
            <a:r>
              <a:rPr lang="en-US" sz="2800" dirty="0"/>
              <a:t>. Many of us take life too seriously and focus on the negative side of things. Do not be like that. Gather around your friends with whom you can enjoy a hearty belly laugh, those who can even point out things about you that you can laugh at. Of course you should not laugh at others. No, no! That is unkind. But befriend people who help you to notice the funny side of life. </a:t>
            </a:r>
          </a:p>
          <a:p>
            <a:r>
              <a:rPr lang="en-US" sz="2800" dirty="0"/>
              <a:t>Finally, do relate with people who share your interests. If you associate with people with whom you  have nothing in common, you will soon get bored. Therefore, if you want to have an exciting time with people, pick those who identify with your goals and dreams. Yes, those who can encourage and help you realize the things you hope for. </a:t>
            </a:r>
          </a:p>
          <a:p>
            <a:r>
              <a:rPr lang="en-US" sz="2800" dirty="0"/>
              <a:t> </a:t>
            </a:r>
          </a:p>
        </p:txBody>
      </p:sp>
    </p:spTree>
    <p:extLst>
      <p:ext uri="{BB962C8B-B14F-4D97-AF65-F5344CB8AC3E}">
        <p14:creationId xmlns:p14="http://schemas.microsoft.com/office/powerpoint/2010/main" val="1967678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152401"/>
            <a:ext cx="8534400" cy="6740307"/>
          </a:xfrm>
          <a:prstGeom prst="rect">
            <a:avLst/>
          </a:prstGeom>
        </p:spPr>
        <p:txBody>
          <a:bodyPr wrap="square">
            <a:spAutoFit/>
          </a:bodyPr>
          <a:lstStyle/>
          <a:p>
            <a:pPr lvl="0"/>
            <a:r>
              <a:rPr lang="en-US" sz="2400" dirty="0"/>
              <a:t>Why should you pick friends wisely?</a:t>
            </a:r>
          </a:p>
          <a:p>
            <a:pPr marL="1371600" lvl="2" indent="-457200">
              <a:buFont typeface="+mj-lt"/>
              <a:buAutoNum type="alphaUcPeriod"/>
            </a:pPr>
            <a:r>
              <a:rPr lang="en-US" sz="2400" dirty="0"/>
              <a:t>Not everyone can be your friend.</a:t>
            </a:r>
          </a:p>
          <a:p>
            <a:pPr marL="1371600" lvl="2" indent="-457200">
              <a:buFont typeface="+mj-lt"/>
              <a:buAutoNum type="alphaUcPeriod"/>
            </a:pPr>
            <a:r>
              <a:rPr lang="en-US" sz="2400" dirty="0"/>
              <a:t>They make your life happy or unhappy.</a:t>
            </a:r>
          </a:p>
          <a:p>
            <a:pPr marL="1371600" lvl="2" indent="-457200">
              <a:buFont typeface="+mj-lt"/>
              <a:buAutoNum type="alphaUcPeriod"/>
            </a:pPr>
            <a:r>
              <a:rPr lang="en-US" sz="2400" dirty="0"/>
              <a:t>Wrong friends can easily mislead you.</a:t>
            </a:r>
          </a:p>
          <a:p>
            <a:pPr marL="1371600" lvl="2" indent="-457200">
              <a:buFont typeface="+mj-lt"/>
              <a:buAutoNum type="alphaUcPeriod"/>
            </a:pPr>
            <a:r>
              <a:rPr lang="en-US" sz="2400" dirty="0"/>
              <a:t>You cannot blame anyone if you choose unwisely. </a:t>
            </a:r>
          </a:p>
          <a:p>
            <a:r>
              <a:rPr lang="en-US" sz="2400" dirty="0"/>
              <a:t> </a:t>
            </a:r>
          </a:p>
          <a:p>
            <a:pPr lvl="0"/>
            <a:r>
              <a:rPr lang="en-US" sz="2400" dirty="0"/>
              <a:t>When you </a:t>
            </a:r>
            <a:r>
              <a:rPr lang="en-US" sz="2400" i="1" dirty="0"/>
              <a:t>ridicule</a:t>
            </a:r>
            <a:r>
              <a:rPr lang="en-US" sz="2400" dirty="0"/>
              <a:t> what others say, you </a:t>
            </a:r>
          </a:p>
          <a:p>
            <a:pPr marL="1371600" lvl="2" indent="-457200">
              <a:buFont typeface="+mj-lt"/>
              <a:buAutoNum type="alphaUcPeriod"/>
            </a:pPr>
            <a:r>
              <a:rPr lang="en-US" sz="2400" dirty="0"/>
              <a:t>Oppose it </a:t>
            </a:r>
          </a:p>
          <a:p>
            <a:pPr marL="1371600" lvl="2" indent="-457200">
              <a:buFont typeface="+mj-lt"/>
              <a:buAutoNum type="alphaUcPeriod"/>
            </a:pPr>
            <a:r>
              <a:rPr lang="en-US" sz="2400" dirty="0"/>
              <a:t>Refuse to listen</a:t>
            </a:r>
          </a:p>
          <a:p>
            <a:pPr marL="1371600" lvl="2" indent="-457200">
              <a:buFont typeface="+mj-lt"/>
              <a:buAutoNum type="alphaUcPeriod"/>
            </a:pPr>
            <a:r>
              <a:rPr lang="en-US" sz="2400" dirty="0"/>
              <a:t>Completely ignore it.</a:t>
            </a:r>
          </a:p>
          <a:p>
            <a:pPr marL="1371600" lvl="2" indent="-457200">
              <a:buFont typeface="+mj-lt"/>
              <a:buAutoNum type="alphaUcPeriod"/>
            </a:pPr>
            <a:r>
              <a:rPr lang="en-US" sz="2400" dirty="0"/>
              <a:t>Make fun of it.</a:t>
            </a:r>
          </a:p>
          <a:p>
            <a:r>
              <a:rPr lang="en-US" sz="2400" dirty="0"/>
              <a:t> </a:t>
            </a:r>
          </a:p>
          <a:p>
            <a:pPr lvl="0"/>
            <a:r>
              <a:rPr lang="en-US" sz="2400" dirty="0"/>
              <a:t>People who do not respect you may </a:t>
            </a:r>
          </a:p>
          <a:p>
            <a:pPr marL="1371600" lvl="2" indent="-457200">
              <a:buFont typeface="+mj-lt"/>
              <a:buAutoNum type="alphaUcPeriod"/>
            </a:pPr>
            <a:r>
              <a:rPr lang="en-US" sz="2400" dirty="0"/>
              <a:t>Show little concern about your feelings</a:t>
            </a:r>
          </a:p>
          <a:p>
            <a:pPr marL="1371600" lvl="2" indent="-457200">
              <a:buFont typeface="+mj-lt"/>
              <a:buAutoNum type="alphaUcPeriod"/>
            </a:pPr>
            <a:r>
              <a:rPr lang="en-US" sz="2400" dirty="0"/>
              <a:t>Make you small and useless</a:t>
            </a:r>
          </a:p>
          <a:p>
            <a:pPr marL="1371600" lvl="2" indent="-457200">
              <a:buFont typeface="+mj-lt"/>
              <a:buAutoNum type="alphaUcPeriod"/>
            </a:pPr>
            <a:r>
              <a:rPr lang="en-US" sz="2400" dirty="0"/>
              <a:t>Not want to be near you </a:t>
            </a:r>
          </a:p>
          <a:p>
            <a:pPr marL="1371600" lvl="2" indent="-457200">
              <a:buFont typeface="+mj-lt"/>
              <a:buAutoNum type="alphaUcPeriod"/>
            </a:pPr>
            <a:r>
              <a:rPr lang="en-US" sz="2400" dirty="0"/>
              <a:t>Not want to talk to you. </a:t>
            </a:r>
          </a:p>
          <a:p>
            <a:r>
              <a:rPr lang="en-US" sz="2400" dirty="0"/>
              <a:t> </a:t>
            </a:r>
          </a:p>
        </p:txBody>
      </p:sp>
    </p:spTree>
    <p:extLst>
      <p:ext uri="{BB962C8B-B14F-4D97-AF65-F5344CB8AC3E}">
        <p14:creationId xmlns:p14="http://schemas.microsoft.com/office/powerpoint/2010/main" val="12913486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04800"/>
            <a:ext cx="8915400" cy="6124754"/>
          </a:xfrm>
          <a:prstGeom prst="rect">
            <a:avLst/>
          </a:prstGeom>
        </p:spPr>
        <p:txBody>
          <a:bodyPr wrap="square">
            <a:spAutoFit/>
          </a:bodyPr>
          <a:lstStyle/>
          <a:p>
            <a:pPr lvl="0"/>
            <a:r>
              <a:rPr lang="en-US" sz="2800" dirty="0"/>
              <a:t>Which of the following best explains the meaning of the expression ‘so full of themselves”?</a:t>
            </a:r>
          </a:p>
          <a:p>
            <a:pPr marL="1371600" lvl="2" indent="-457200">
              <a:buFont typeface="+mj-lt"/>
              <a:buAutoNum type="alphaUcPeriod"/>
            </a:pPr>
            <a:r>
              <a:rPr lang="en-US" sz="2800" dirty="0"/>
              <a:t>Satisfied </a:t>
            </a:r>
          </a:p>
          <a:p>
            <a:pPr marL="1371600" lvl="2" indent="-457200">
              <a:buFont typeface="+mj-lt"/>
              <a:buAutoNum type="alphaUcPeriod"/>
            </a:pPr>
            <a:r>
              <a:rPr lang="en-US" sz="2800" dirty="0"/>
              <a:t>Unkind </a:t>
            </a:r>
          </a:p>
          <a:p>
            <a:pPr marL="1371600" lvl="2" indent="-457200">
              <a:buFont typeface="+mj-lt"/>
              <a:buAutoNum type="alphaUcPeriod"/>
            </a:pPr>
            <a:r>
              <a:rPr lang="en-US" sz="2800" dirty="0"/>
              <a:t>Arrogant </a:t>
            </a:r>
          </a:p>
          <a:p>
            <a:pPr marL="1371600" lvl="2" indent="-457200">
              <a:buFont typeface="+mj-lt"/>
              <a:buAutoNum type="alphaUcPeriod"/>
            </a:pPr>
            <a:r>
              <a:rPr lang="en-US" sz="2800" dirty="0"/>
              <a:t>Unfriendly </a:t>
            </a:r>
          </a:p>
          <a:p>
            <a:pPr lvl="2"/>
            <a:endParaRPr lang="en-US" sz="2800" dirty="0"/>
          </a:p>
          <a:p>
            <a:pPr lvl="0"/>
            <a:r>
              <a:rPr lang="en-US" sz="2800" dirty="0"/>
              <a:t>The writer has been embarrassed by people who </a:t>
            </a:r>
          </a:p>
          <a:p>
            <a:pPr marL="1371600" lvl="2" indent="-457200">
              <a:buFont typeface="+mj-lt"/>
              <a:buAutoNum type="alphaUcPeriod"/>
            </a:pPr>
            <a:r>
              <a:rPr lang="en-US" sz="2800" dirty="0"/>
              <a:t>Share personal information</a:t>
            </a:r>
          </a:p>
          <a:p>
            <a:pPr marL="1371600" lvl="2" indent="-457200">
              <a:buFont typeface="+mj-lt"/>
              <a:buAutoNum type="alphaUcPeriod"/>
            </a:pPr>
            <a:r>
              <a:rPr lang="en-US" sz="2800" dirty="0"/>
              <a:t>Cannot be relied on</a:t>
            </a:r>
          </a:p>
          <a:p>
            <a:pPr marL="1371600" lvl="2" indent="-457200">
              <a:buFont typeface="+mj-lt"/>
              <a:buAutoNum type="alphaUcPeriod"/>
            </a:pPr>
            <a:r>
              <a:rPr lang="en-US" sz="2800" dirty="0"/>
              <a:t>Reveal other people’s secrets. </a:t>
            </a:r>
          </a:p>
          <a:p>
            <a:pPr marL="1371600" lvl="2" indent="-457200">
              <a:buFont typeface="+mj-lt"/>
              <a:buAutoNum type="alphaUcPeriod"/>
            </a:pPr>
            <a:r>
              <a:rPr lang="en-US" sz="2800" dirty="0"/>
              <a:t>Always let others down.</a:t>
            </a:r>
          </a:p>
          <a:p>
            <a:r>
              <a:rPr lang="en-US" sz="2800" dirty="0"/>
              <a:t> </a:t>
            </a:r>
          </a:p>
          <a:p>
            <a:pPr lvl="0"/>
            <a:endParaRPr lang="en-US" sz="2800" dirty="0"/>
          </a:p>
        </p:txBody>
      </p:sp>
    </p:spTree>
    <p:extLst>
      <p:ext uri="{BB962C8B-B14F-4D97-AF65-F5344CB8AC3E}">
        <p14:creationId xmlns:p14="http://schemas.microsoft.com/office/powerpoint/2010/main" val="3251033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52401"/>
            <a:ext cx="8610600" cy="6370975"/>
          </a:xfrm>
          <a:prstGeom prst="rect">
            <a:avLst/>
          </a:prstGeom>
        </p:spPr>
        <p:txBody>
          <a:bodyPr wrap="square">
            <a:spAutoFit/>
          </a:bodyPr>
          <a:lstStyle/>
          <a:p>
            <a:pPr lvl="0"/>
            <a:r>
              <a:rPr lang="en-US" sz="2400" dirty="0"/>
              <a:t>The writer suggests that many people do not</a:t>
            </a:r>
          </a:p>
          <a:p>
            <a:pPr marL="1371600" lvl="2" indent="-457200">
              <a:buFont typeface="+mj-lt"/>
              <a:buAutoNum type="alphaUcPeriod"/>
            </a:pPr>
            <a:r>
              <a:rPr lang="en-US" sz="2400" dirty="0"/>
              <a:t>Use wonderful expressions</a:t>
            </a:r>
          </a:p>
          <a:p>
            <a:pPr marL="1371600" lvl="2" indent="-457200">
              <a:buFont typeface="+mj-lt"/>
              <a:buAutoNum type="alphaUcPeriod"/>
            </a:pPr>
            <a:r>
              <a:rPr lang="en-US" sz="2400" dirty="0"/>
              <a:t>Know polite words</a:t>
            </a:r>
          </a:p>
          <a:p>
            <a:pPr marL="1371600" lvl="2" indent="-457200">
              <a:buFont typeface="+mj-lt"/>
              <a:buAutoNum type="alphaUcPeriod"/>
            </a:pPr>
            <a:r>
              <a:rPr lang="en-US" sz="2400" dirty="0"/>
              <a:t>Have words like ‘sorry’ in their dictionaries </a:t>
            </a:r>
          </a:p>
          <a:p>
            <a:pPr marL="1371600" lvl="2" indent="-457200">
              <a:buFont typeface="+mj-lt"/>
              <a:buAutoNum type="alphaUcPeriod"/>
            </a:pPr>
            <a:r>
              <a:rPr lang="en-US" sz="2400" dirty="0"/>
              <a:t>Apologize or express gratitude </a:t>
            </a:r>
          </a:p>
          <a:p>
            <a:r>
              <a:rPr lang="en-US" sz="2400" dirty="0"/>
              <a:t> </a:t>
            </a:r>
          </a:p>
          <a:p>
            <a:pPr lvl="0"/>
            <a:r>
              <a:rPr lang="en-US" sz="2400" dirty="0"/>
              <a:t>Laughter in the passage is associated with </a:t>
            </a:r>
          </a:p>
          <a:p>
            <a:pPr marL="1371600" lvl="2" indent="-457200">
              <a:buFont typeface="+mj-lt"/>
              <a:buAutoNum type="alphaUcPeriod"/>
            </a:pPr>
            <a:r>
              <a:rPr lang="en-US" sz="2400" dirty="0"/>
              <a:t>Enjoying life always </a:t>
            </a:r>
          </a:p>
          <a:p>
            <a:pPr marL="1371600" lvl="2" indent="-457200">
              <a:buFont typeface="+mj-lt"/>
              <a:buAutoNum type="alphaUcPeriod"/>
            </a:pPr>
            <a:r>
              <a:rPr lang="en-US" sz="2400" dirty="0"/>
              <a:t>A sense of </a:t>
            </a:r>
            <a:r>
              <a:rPr lang="en-US" sz="2400" dirty="0" err="1"/>
              <a:t>humour</a:t>
            </a:r>
            <a:endParaRPr lang="en-US" sz="2400" dirty="0"/>
          </a:p>
          <a:p>
            <a:pPr marL="1371600" lvl="2" indent="-457200">
              <a:buFont typeface="+mj-lt"/>
              <a:buAutoNum type="alphaUcPeriod"/>
            </a:pPr>
            <a:r>
              <a:rPr lang="en-US" sz="2400" dirty="0"/>
              <a:t>A life that is not serious </a:t>
            </a:r>
          </a:p>
          <a:p>
            <a:pPr marL="1371600" lvl="2" indent="-457200">
              <a:buFont typeface="+mj-lt"/>
              <a:buAutoNum type="alphaUcPeriod"/>
            </a:pPr>
            <a:r>
              <a:rPr lang="en-US" sz="2400" dirty="0"/>
              <a:t>Amusing yourself occasionally.</a:t>
            </a:r>
          </a:p>
          <a:p>
            <a:r>
              <a:rPr lang="en-US" sz="2400" dirty="0"/>
              <a:t> </a:t>
            </a:r>
          </a:p>
          <a:p>
            <a:pPr lvl="0"/>
            <a:r>
              <a:rPr lang="en-US" sz="2400" dirty="0"/>
              <a:t>If you and your friends have different interests, you are likely to </a:t>
            </a:r>
          </a:p>
          <a:p>
            <a:pPr marL="1371600" lvl="2" indent="-457200">
              <a:buFont typeface="+mj-lt"/>
              <a:buAutoNum type="alphaUcPeriod"/>
            </a:pPr>
            <a:r>
              <a:rPr lang="en-US" sz="2400" dirty="0"/>
              <a:t>Find the relationship less fulfilling.</a:t>
            </a:r>
          </a:p>
          <a:p>
            <a:pPr marL="1371600" lvl="2" indent="-457200">
              <a:buFont typeface="+mj-lt"/>
              <a:buAutoNum type="alphaUcPeriod"/>
            </a:pPr>
            <a:r>
              <a:rPr lang="en-US" sz="2400" dirty="0"/>
              <a:t>Forget some of your goals.</a:t>
            </a:r>
          </a:p>
          <a:p>
            <a:pPr marL="1371600" lvl="2" indent="-457200">
              <a:buFont typeface="+mj-lt"/>
              <a:buAutoNum type="alphaUcPeriod"/>
            </a:pPr>
            <a:r>
              <a:rPr lang="en-US" sz="2400" dirty="0"/>
              <a:t>Find everything you do boring.</a:t>
            </a:r>
          </a:p>
          <a:p>
            <a:pPr marL="1371600" lvl="2" indent="-457200">
              <a:buFont typeface="+mj-lt"/>
              <a:buAutoNum type="alphaUcPeriod"/>
            </a:pPr>
            <a:r>
              <a:rPr lang="en-US" sz="2400" dirty="0"/>
              <a:t>Stop dreaming about the future.</a:t>
            </a:r>
          </a:p>
        </p:txBody>
      </p:sp>
    </p:spTree>
    <p:extLst>
      <p:ext uri="{BB962C8B-B14F-4D97-AF65-F5344CB8AC3E}">
        <p14:creationId xmlns:p14="http://schemas.microsoft.com/office/powerpoint/2010/main" val="4514558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81468"/>
            <a:ext cx="8915400" cy="6740307"/>
          </a:xfrm>
          <a:prstGeom prst="rect">
            <a:avLst/>
          </a:prstGeom>
        </p:spPr>
        <p:txBody>
          <a:bodyPr wrap="square">
            <a:spAutoFit/>
          </a:bodyPr>
          <a:lstStyle/>
          <a:p>
            <a:pPr lvl="0"/>
            <a:r>
              <a:rPr lang="en-US" sz="2400" dirty="0"/>
              <a:t>Why does the writer suggest that we should not laugh at others?</a:t>
            </a:r>
          </a:p>
          <a:p>
            <a:pPr marL="1371600" lvl="2" indent="-457200">
              <a:buFont typeface="+mj-lt"/>
              <a:buAutoNum type="alphaUcPeriod"/>
            </a:pPr>
            <a:r>
              <a:rPr lang="en-US" sz="2400" dirty="0"/>
              <a:t>It may not be funny at all.</a:t>
            </a:r>
          </a:p>
          <a:p>
            <a:pPr marL="1371600" lvl="2" indent="-457200">
              <a:buFont typeface="+mj-lt"/>
              <a:buAutoNum type="alphaUcPeriod"/>
            </a:pPr>
            <a:r>
              <a:rPr lang="en-US" sz="2400" dirty="0"/>
              <a:t>We should take life more seriously </a:t>
            </a:r>
          </a:p>
          <a:p>
            <a:pPr marL="1371600" lvl="2" indent="-457200">
              <a:buFont typeface="+mj-lt"/>
              <a:buAutoNum type="alphaUcPeriod"/>
            </a:pPr>
            <a:r>
              <a:rPr lang="en-US" sz="2400" dirty="0"/>
              <a:t>We should only laugh at ourselves </a:t>
            </a:r>
          </a:p>
          <a:p>
            <a:pPr marL="1371600" lvl="2" indent="-457200">
              <a:buFont typeface="+mj-lt"/>
              <a:buAutoNum type="alphaUcPeriod"/>
            </a:pPr>
            <a:r>
              <a:rPr lang="en-US" sz="2400" dirty="0"/>
              <a:t>It may cause embarrassment </a:t>
            </a:r>
          </a:p>
          <a:p>
            <a:r>
              <a:rPr lang="en-US" sz="2400" dirty="0"/>
              <a:t> </a:t>
            </a:r>
          </a:p>
          <a:p>
            <a:pPr lvl="0"/>
            <a:r>
              <a:rPr lang="en-US" sz="2400" dirty="0"/>
              <a:t>Which of the following words can best replace realize as used in the last paragraph?</a:t>
            </a:r>
          </a:p>
          <a:p>
            <a:pPr marL="1371600" lvl="2" indent="-457200">
              <a:buFont typeface="+mj-lt"/>
              <a:buAutoNum type="alphaUcPeriod"/>
            </a:pPr>
            <a:r>
              <a:rPr lang="en-US" sz="2400" dirty="0"/>
              <a:t>Experience </a:t>
            </a:r>
          </a:p>
          <a:p>
            <a:pPr marL="1371600" lvl="2" indent="-457200">
              <a:buFont typeface="+mj-lt"/>
              <a:buAutoNum type="alphaUcPeriod"/>
            </a:pPr>
            <a:r>
              <a:rPr lang="en-US" sz="2400" dirty="0"/>
              <a:t>Have </a:t>
            </a:r>
          </a:p>
          <a:p>
            <a:pPr marL="1371600" lvl="2" indent="-457200">
              <a:buFont typeface="+mj-lt"/>
              <a:buAutoNum type="alphaUcPeriod"/>
            </a:pPr>
            <a:r>
              <a:rPr lang="en-US" sz="2400" dirty="0"/>
              <a:t>Achieve </a:t>
            </a:r>
          </a:p>
          <a:p>
            <a:pPr marL="1371600" lvl="2" indent="-457200">
              <a:buFont typeface="+mj-lt"/>
              <a:buAutoNum type="alphaUcPeriod"/>
            </a:pPr>
            <a:r>
              <a:rPr lang="en-US" sz="2400" dirty="0"/>
              <a:t>Gain </a:t>
            </a:r>
          </a:p>
          <a:p>
            <a:pPr lvl="2"/>
            <a:r>
              <a:rPr lang="en-US" sz="2400" dirty="0"/>
              <a:t> </a:t>
            </a:r>
          </a:p>
          <a:p>
            <a:pPr lvl="0"/>
            <a:r>
              <a:rPr lang="en-US" sz="2400" dirty="0"/>
              <a:t> Choose the combination that best describes a good friend.</a:t>
            </a:r>
          </a:p>
          <a:p>
            <a:pPr marL="1371600" lvl="2" indent="-457200">
              <a:buFont typeface="+mj-lt"/>
              <a:buAutoNum type="alphaUcPeriod"/>
            </a:pPr>
            <a:r>
              <a:rPr lang="en-US" sz="2400" dirty="0"/>
              <a:t>Loving, respectful, reliable </a:t>
            </a:r>
          </a:p>
          <a:p>
            <a:pPr marL="1371600" lvl="2" indent="-457200">
              <a:buFont typeface="+mj-lt"/>
              <a:buAutoNum type="alphaUcPeriod"/>
            </a:pPr>
            <a:r>
              <a:rPr lang="en-US" sz="2400" dirty="0"/>
              <a:t>Reliable, respectable, courteous </a:t>
            </a:r>
          </a:p>
          <a:p>
            <a:pPr marL="1371600" lvl="2" indent="-457200">
              <a:buFont typeface="+mj-lt"/>
              <a:buAutoNum type="alphaUcPeriod"/>
            </a:pPr>
            <a:r>
              <a:rPr lang="en-US" sz="2400" dirty="0"/>
              <a:t>Loving, respectable, funny </a:t>
            </a:r>
          </a:p>
          <a:p>
            <a:pPr marL="1371600" lvl="2" indent="-457200">
              <a:buFont typeface="+mj-lt"/>
              <a:buAutoNum type="alphaUcPeriod"/>
            </a:pPr>
            <a:r>
              <a:rPr lang="en-US" sz="2400" dirty="0"/>
              <a:t>Courteous, funny, respectful </a:t>
            </a:r>
          </a:p>
        </p:txBody>
      </p:sp>
    </p:spTree>
    <p:extLst>
      <p:ext uri="{BB962C8B-B14F-4D97-AF65-F5344CB8AC3E}">
        <p14:creationId xmlns:p14="http://schemas.microsoft.com/office/powerpoint/2010/main" val="2495719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6200"/>
            <a:ext cx="8991600" cy="5016758"/>
          </a:xfrm>
          <a:prstGeom prst="rect">
            <a:avLst/>
          </a:prstGeom>
        </p:spPr>
        <p:txBody>
          <a:bodyPr wrap="square">
            <a:spAutoFit/>
          </a:bodyPr>
          <a:lstStyle/>
          <a:p>
            <a:r>
              <a:rPr lang="en-US" sz="3200" dirty="0"/>
              <a:t> </a:t>
            </a:r>
          </a:p>
          <a:p>
            <a:pPr lvl="0"/>
            <a:r>
              <a:rPr lang="en-US" sz="3200" dirty="0"/>
              <a:t> Which of the following is the best summary of this passage?</a:t>
            </a:r>
          </a:p>
          <a:p>
            <a:pPr marL="1428750" lvl="2" indent="-514350">
              <a:buFont typeface="+mj-lt"/>
              <a:buAutoNum type="alphaUcPeriod"/>
            </a:pPr>
            <a:r>
              <a:rPr lang="en-US" sz="3200" dirty="0"/>
              <a:t>People who do not love you should be avoided.</a:t>
            </a:r>
          </a:p>
          <a:p>
            <a:pPr marL="1428750" lvl="2" indent="-514350">
              <a:buFont typeface="+mj-lt"/>
              <a:buAutoNum type="alphaUcPeriod"/>
            </a:pPr>
            <a:r>
              <a:rPr lang="en-US" sz="3200" dirty="0"/>
              <a:t>You should be very careful when choosing friends.</a:t>
            </a:r>
          </a:p>
          <a:p>
            <a:pPr marL="1428750" lvl="2" indent="-514350">
              <a:buFont typeface="+mj-lt"/>
              <a:buAutoNum type="alphaUcPeriod"/>
            </a:pPr>
            <a:r>
              <a:rPr lang="en-US" sz="3200" dirty="0"/>
              <a:t>People who respect you will always be helpful. </a:t>
            </a:r>
          </a:p>
          <a:p>
            <a:pPr marL="1428750" lvl="2" indent="-514350">
              <a:buFont typeface="+mj-lt"/>
              <a:buAutoNum type="alphaUcPeriod"/>
            </a:pPr>
            <a:r>
              <a:rPr lang="en-US" sz="3200" dirty="0"/>
              <a:t>You should only</a:t>
            </a:r>
          </a:p>
        </p:txBody>
      </p:sp>
    </p:spTree>
    <p:extLst>
      <p:ext uri="{BB962C8B-B14F-4D97-AF65-F5344CB8AC3E}">
        <p14:creationId xmlns:p14="http://schemas.microsoft.com/office/powerpoint/2010/main" val="2697380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4286" y="24402"/>
            <a:ext cx="8625114" cy="7017306"/>
          </a:xfrm>
          <a:prstGeom prst="rect">
            <a:avLst/>
          </a:prstGeom>
        </p:spPr>
        <p:txBody>
          <a:bodyPr wrap="square">
            <a:spAutoFit/>
          </a:bodyPr>
          <a:lstStyle/>
          <a:p>
            <a:pPr lvl="0"/>
            <a:r>
              <a:rPr lang="en-US" sz="2400" b="1" dirty="0">
                <a:solidFill>
                  <a:schemeClr val="accent6">
                    <a:lumMod val="50000"/>
                  </a:schemeClr>
                </a:solidFill>
              </a:rPr>
              <a:t>Break:</a:t>
            </a:r>
          </a:p>
          <a:p>
            <a:pPr marL="742950" lvl="1" indent="-285750">
              <a:buFont typeface="Arial" pitchFamily="34" charset="0"/>
              <a:buChar char="•"/>
            </a:pPr>
            <a:r>
              <a:rPr lang="en-US" sz="2400" dirty="0"/>
              <a:t>Away – escape</a:t>
            </a:r>
          </a:p>
          <a:p>
            <a:pPr marL="742950" lvl="1" indent="-285750">
              <a:buFont typeface="Arial" pitchFamily="34" charset="0"/>
              <a:buChar char="•"/>
            </a:pPr>
            <a:r>
              <a:rPr lang="en-US" sz="2400" dirty="0"/>
              <a:t>In – force entry </a:t>
            </a:r>
          </a:p>
          <a:p>
            <a:pPr marL="742950" lvl="1" indent="-285750">
              <a:buFont typeface="Arial" pitchFamily="34" charset="0"/>
              <a:buChar char="•"/>
            </a:pPr>
            <a:r>
              <a:rPr lang="en-US" sz="2400" dirty="0"/>
              <a:t>Into – enter a building by force</a:t>
            </a:r>
          </a:p>
          <a:p>
            <a:pPr marL="742950" lvl="1" indent="-285750">
              <a:buFont typeface="Arial" pitchFamily="34" charset="0"/>
              <a:buChar char="•"/>
            </a:pPr>
            <a:r>
              <a:rPr lang="en-US" sz="2400" dirty="0"/>
              <a:t>Out – start suddenly. </a:t>
            </a:r>
          </a:p>
          <a:p>
            <a:pPr marL="742950" lvl="1" indent="-285750">
              <a:buFont typeface="Arial" pitchFamily="34" charset="0"/>
              <a:buChar char="•"/>
            </a:pPr>
            <a:r>
              <a:rPr lang="en-US" sz="2400" dirty="0"/>
              <a:t>Through – make a new and important discover </a:t>
            </a:r>
          </a:p>
          <a:p>
            <a:pPr marL="742950" lvl="1" indent="-285750">
              <a:buFont typeface="Arial" pitchFamily="34" charset="0"/>
              <a:buChar char="•"/>
            </a:pPr>
            <a:r>
              <a:rPr lang="en-US" sz="2400" dirty="0"/>
              <a:t>Up with – end a relation </a:t>
            </a:r>
          </a:p>
          <a:p>
            <a:pPr marL="742950" lvl="1" indent="-285750">
              <a:buFont typeface="Arial" pitchFamily="34" charset="0"/>
              <a:buChar char="•"/>
            </a:pPr>
            <a:r>
              <a:rPr lang="en-US" sz="2400" dirty="0"/>
              <a:t>Onto </a:t>
            </a:r>
          </a:p>
          <a:p>
            <a:pPr marL="742950" lvl="1" indent="-285750">
              <a:buFont typeface="Arial" pitchFamily="34" charset="0"/>
              <a:buChar char="•"/>
            </a:pPr>
            <a:r>
              <a:rPr lang="en-US" sz="2400" dirty="0"/>
              <a:t>Off – separate from</a:t>
            </a:r>
          </a:p>
          <a:p>
            <a:pPr marL="742950" lvl="1" indent="-285750">
              <a:buFont typeface="Arial" pitchFamily="34" charset="0"/>
              <a:buChar char="•"/>
            </a:pPr>
            <a:r>
              <a:rPr lang="en-US" sz="2400" dirty="0"/>
              <a:t>Down – stop working </a:t>
            </a:r>
          </a:p>
          <a:p>
            <a:pPr marL="742950" lvl="1" indent="-285750">
              <a:buFont typeface="Arial" pitchFamily="34" charset="0"/>
              <a:buChar char="•"/>
            </a:pPr>
            <a:r>
              <a:rPr lang="en-US" sz="2400" dirty="0"/>
              <a:t>Out - start  </a:t>
            </a:r>
          </a:p>
          <a:p>
            <a:r>
              <a:rPr lang="en-US" sz="2400" b="1" dirty="0">
                <a:solidFill>
                  <a:schemeClr val="accent6">
                    <a:lumMod val="50000"/>
                  </a:schemeClr>
                </a:solidFill>
              </a:rPr>
              <a:t>Call:</a:t>
            </a:r>
          </a:p>
          <a:p>
            <a:pPr marL="742950" lvl="1" indent="-285750">
              <a:buFont typeface="Arial" pitchFamily="34" charset="0"/>
              <a:buChar char="•"/>
            </a:pPr>
            <a:r>
              <a:rPr lang="en-US" sz="2400" dirty="0"/>
              <a:t>At – stop at a place for short time.</a:t>
            </a:r>
          </a:p>
          <a:p>
            <a:pPr marL="742950" lvl="1" indent="-285750">
              <a:buFont typeface="Arial" pitchFamily="34" charset="0"/>
              <a:buChar char="•"/>
            </a:pPr>
            <a:r>
              <a:rPr lang="en-US" sz="2400" dirty="0"/>
              <a:t>Off – cancel. </a:t>
            </a:r>
          </a:p>
          <a:p>
            <a:pPr marL="742950" lvl="1" indent="-285750">
              <a:buFont typeface="Arial" pitchFamily="34" charset="0"/>
              <a:buChar char="•"/>
            </a:pPr>
            <a:r>
              <a:rPr lang="en-US" sz="2400" dirty="0"/>
              <a:t>Upon – also same us call on.</a:t>
            </a:r>
          </a:p>
          <a:p>
            <a:pPr marL="742950" lvl="1" indent="-285750">
              <a:buFont typeface="Arial" pitchFamily="34" charset="0"/>
              <a:buChar char="•"/>
            </a:pPr>
            <a:r>
              <a:rPr lang="en-US" sz="2400" dirty="0"/>
              <a:t>On – invite so to speak. </a:t>
            </a:r>
          </a:p>
          <a:p>
            <a:pPr marL="742950" lvl="1" indent="-285750">
              <a:buFont typeface="Arial" pitchFamily="34" charset="0"/>
              <a:buChar char="•"/>
            </a:pPr>
            <a:r>
              <a:rPr lang="en-US" sz="2400" dirty="0"/>
              <a:t>Back – telephone back someone</a:t>
            </a:r>
          </a:p>
          <a:p>
            <a:pPr marL="742950" lvl="1" indent="-285750">
              <a:buFont typeface="Arial" pitchFamily="34" charset="0"/>
              <a:buChar char="•"/>
            </a:pPr>
            <a:r>
              <a:rPr lang="en-US" sz="2400" dirty="0" err="1"/>
              <a:t>Sb</a:t>
            </a:r>
            <a:r>
              <a:rPr lang="en-US" sz="2400" dirty="0"/>
              <a:t> out – ask </a:t>
            </a:r>
            <a:r>
              <a:rPr lang="en-US" sz="2400" dirty="0" err="1"/>
              <a:t>sb</a:t>
            </a:r>
            <a:r>
              <a:rPr lang="en-US" sz="2400" dirty="0"/>
              <a:t> to come. </a:t>
            </a:r>
          </a:p>
          <a:p>
            <a:r>
              <a:rPr lang="en-US" dirty="0"/>
              <a:t> </a:t>
            </a:r>
          </a:p>
        </p:txBody>
      </p:sp>
    </p:spTree>
    <p:extLst>
      <p:ext uri="{BB962C8B-B14F-4D97-AF65-F5344CB8AC3E}">
        <p14:creationId xmlns:p14="http://schemas.microsoft.com/office/powerpoint/2010/main" val="2708186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381001"/>
            <a:ext cx="8534400" cy="6001643"/>
          </a:xfrm>
          <a:prstGeom prst="rect">
            <a:avLst/>
          </a:prstGeom>
        </p:spPr>
        <p:txBody>
          <a:bodyPr wrap="square">
            <a:spAutoFit/>
          </a:bodyPr>
          <a:lstStyle/>
          <a:p>
            <a:r>
              <a:rPr lang="en-US" sz="2400" b="1" dirty="0">
                <a:solidFill>
                  <a:srgbClr val="FF0000"/>
                </a:solidFill>
              </a:rPr>
              <a:t>KCPE 2008 – ENGLISH SECTION B: COMPOSITION </a:t>
            </a:r>
            <a:endParaRPr lang="en-US" sz="2400" dirty="0">
              <a:solidFill>
                <a:srgbClr val="FF0000"/>
              </a:solidFill>
            </a:endParaRPr>
          </a:p>
          <a:p>
            <a:r>
              <a:rPr lang="en-US" sz="2400" b="1" dirty="0">
                <a:solidFill>
                  <a:srgbClr val="FF0000"/>
                </a:solidFill>
              </a:rPr>
              <a:t>You have 40 minutes to write your composition.</a:t>
            </a:r>
            <a:endParaRPr lang="en-US" sz="2400" dirty="0">
              <a:solidFill>
                <a:srgbClr val="FF0000"/>
              </a:solidFill>
            </a:endParaRPr>
          </a:p>
          <a:p>
            <a:r>
              <a:rPr lang="en-US" sz="2400" i="1" dirty="0">
                <a:solidFill>
                  <a:schemeClr val="accent6">
                    <a:lumMod val="50000"/>
                  </a:schemeClr>
                </a:solidFill>
              </a:rPr>
              <a:t>The following is the beginning of a story. Write and complete the story.</a:t>
            </a:r>
            <a:endParaRPr lang="en-US" sz="2400" dirty="0">
              <a:solidFill>
                <a:schemeClr val="accent6">
                  <a:lumMod val="50000"/>
                </a:schemeClr>
              </a:solidFill>
            </a:endParaRPr>
          </a:p>
          <a:p>
            <a:r>
              <a:rPr lang="en-US" sz="2400" i="1" dirty="0">
                <a:solidFill>
                  <a:schemeClr val="accent6">
                    <a:lumMod val="50000"/>
                  </a:schemeClr>
                </a:solidFill>
              </a:rPr>
              <a:t>Make your story as interesting as you can.</a:t>
            </a:r>
            <a:endParaRPr lang="en-US" sz="2400" dirty="0">
              <a:solidFill>
                <a:schemeClr val="accent6">
                  <a:lumMod val="50000"/>
                </a:schemeClr>
              </a:solidFill>
            </a:endParaRPr>
          </a:p>
          <a:p>
            <a:r>
              <a:rPr lang="en-US" sz="2400" dirty="0"/>
              <a:t> </a:t>
            </a:r>
          </a:p>
          <a:p>
            <a:r>
              <a:rPr lang="en-US" sz="2400" dirty="0"/>
              <a:t>When we arrived in school at 3 o’clock from the standard eight educational tour, we were surprised to find the other pupils on parade…………..</a:t>
            </a:r>
          </a:p>
          <a:p>
            <a:r>
              <a:rPr lang="en-US" sz="2400" dirty="0"/>
              <a:t> </a:t>
            </a:r>
          </a:p>
          <a:p>
            <a:r>
              <a:rPr lang="en-US" sz="2400" b="1" dirty="0">
                <a:solidFill>
                  <a:srgbClr val="FF0000"/>
                </a:solidFill>
              </a:rPr>
              <a:t>ENGLISH SECTION A: LANGUAGE</a:t>
            </a:r>
            <a:endParaRPr lang="en-US" sz="2400" dirty="0">
              <a:solidFill>
                <a:srgbClr val="FF0000"/>
              </a:solidFill>
            </a:endParaRPr>
          </a:p>
          <a:p>
            <a:r>
              <a:rPr lang="en-US" sz="2400" b="1" dirty="0">
                <a:solidFill>
                  <a:srgbClr val="FF0000"/>
                </a:solidFill>
              </a:rPr>
              <a:t>Question 1 to 15</a:t>
            </a:r>
            <a:endParaRPr lang="en-US" sz="2400" dirty="0">
              <a:solidFill>
                <a:srgbClr val="FF0000"/>
              </a:solidFill>
            </a:endParaRPr>
          </a:p>
          <a:p>
            <a:r>
              <a:rPr lang="en-US" sz="2400" i="1" u="sng" dirty="0">
                <a:solidFill>
                  <a:schemeClr val="accent6">
                    <a:lumMod val="50000"/>
                  </a:schemeClr>
                </a:solidFill>
              </a:rPr>
              <a:t>Read the passage below. It contains blank spaces numbered 1 to 15. For each blank space, choose the best alternative from the choices given</a:t>
            </a:r>
            <a:r>
              <a:rPr lang="en-US" sz="2400" i="1" dirty="0">
                <a:solidFill>
                  <a:schemeClr val="accent6">
                    <a:lumMod val="50000"/>
                  </a:schemeClr>
                </a:solidFill>
              </a:rPr>
              <a:t>. </a:t>
            </a:r>
            <a:endParaRPr lang="en-US" sz="2400" dirty="0">
              <a:solidFill>
                <a:schemeClr val="accent6">
                  <a:lumMod val="50000"/>
                </a:schemeClr>
              </a:solidFill>
            </a:endParaRPr>
          </a:p>
          <a:p>
            <a:r>
              <a:rPr lang="en-US" sz="2400" dirty="0"/>
              <a:t> </a:t>
            </a:r>
          </a:p>
        </p:txBody>
      </p:sp>
    </p:spTree>
    <p:extLst>
      <p:ext uri="{BB962C8B-B14F-4D97-AF65-F5344CB8AC3E}">
        <p14:creationId xmlns:p14="http://schemas.microsoft.com/office/powerpoint/2010/main" val="7477056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11277600" cy="5847755"/>
          </a:xfrm>
          <a:prstGeom prst="rect">
            <a:avLst/>
          </a:prstGeom>
        </p:spPr>
        <p:txBody>
          <a:bodyPr wrap="square">
            <a:spAutoFit/>
          </a:bodyPr>
          <a:lstStyle/>
          <a:p>
            <a:r>
              <a:rPr lang="en-US" sz="2200" dirty="0"/>
              <a:t>Police officers raided a home on </a:t>
            </a:r>
            <a:r>
              <a:rPr lang="en-US" sz="2200" b="1" u="sng" dirty="0"/>
              <a:t>__1__</a:t>
            </a:r>
            <a:r>
              <a:rPr lang="en-US" sz="2200" dirty="0"/>
              <a:t> outskirts of town yesterday and seized an assortment of electronic goods. The men </a:t>
            </a:r>
            <a:r>
              <a:rPr lang="en-US" sz="2200" b="1" u="sng" dirty="0"/>
              <a:t>__2__</a:t>
            </a:r>
            <a:r>
              <a:rPr lang="en-US" sz="2200" dirty="0"/>
              <a:t> the police found during the early evening raid were arrested and </a:t>
            </a:r>
            <a:r>
              <a:rPr lang="en-US" sz="2200" b="1" u="sng" dirty="0"/>
              <a:t>__3 __</a:t>
            </a:r>
            <a:r>
              <a:rPr lang="en-US" sz="2200" dirty="0"/>
              <a:t> in police cells. </a:t>
            </a:r>
            <a:r>
              <a:rPr lang="en-US" sz="2200" b="1" u="sng" dirty="0"/>
              <a:t>__4__</a:t>
            </a:r>
            <a:r>
              <a:rPr lang="en-US" sz="2200" dirty="0"/>
              <a:t>  suspects are being sought.  </a:t>
            </a:r>
          </a:p>
          <a:p>
            <a:r>
              <a:rPr lang="en-US" sz="2200" dirty="0"/>
              <a:t> </a:t>
            </a:r>
          </a:p>
          <a:p>
            <a:r>
              <a:rPr lang="en-US" sz="2200" dirty="0"/>
              <a:t>The police spokesperson told the press that the goods </a:t>
            </a:r>
            <a:r>
              <a:rPr lang="en-US" sz="2200" b="1" u="sng" dirty="0"/>
              <a:t>__5__</a:t>
            </a:r>
            <a:r>
              <a:rPr lang="en-US" sz="2200" dirty="0"/>
              <a:t> suspected to have been </a:t>
            </a:r>
            <a:r>
              <a:rPr lang="en-US" sz="2200" b="1" u="sng" dirty="0"/>
              <a:t>__6__</a:t>
            </a:r>
            <a:r>
              <a:rPr lang="en-US" sz="2200" dirty="0"/>
              <a:t> from a </a:t>
            </a:r>
            <a:r>
              <a:rPr lang="en-US" sz="2200" dirty="0" err="1"/>
              <a:t>neighbouring</a:t>
            </a:r>
            <a:r>
              <a:rPr lang="en-US" sz="2200" dirty="0"/>
              <a:t> country. Investigations have </a:t>
            </a:r>
            <a:r>
              <a:rPr lang="en-US" sz="2200" b="1" u="sng" dirty="0"/>
              <a:t>__7__</a:t>
            </a:r>
            <a:r>
              <a:rPr lang="en-US" sz="2200" dirty="0"/>
              <a:t> started in order to establish the nationalities of the suspects as they have no identification </a:t>
            </a:r>
            <a:r>
              <a:rPr lang="en-US" sz="2200" b="1" u="sng" dirty="0"/>
              <a:t>__8__</a:t>
            </a:r>
            <a:r>
              <a:rPr lang="en-US" sz="2200" dirty="0"/>
              <a:t> . </a:t>
            </a:r>
          </a:p>
          <a:p>
            <a:r>
              <a:rPr lang="en-US" sz="2200" dirty="0"/>
              <a:t> </a:t>
            </a:r>
          </a:p>
          <a:p>
            <a:r>
              <a:rPr lang="en-US" sz="2200" dirty="0"/>
              <a:t>It is not clear </a:t>
            </a:r>
            <a:r>
              <a:rPr lang="en-US" sz="2200" b="1" u="sng" dirty="0"/>
              <a:t>__9__</a:t>
            </a:r>
            <a:r>
              <a:rPr lang="en-US" sz="2200" dirty="0"/>
              <a:t> the goods were destined for another country, or were to be sold locally. On the local </a:t>
            </a:r>
            <a:r>
              <a:rPr lang="en-US" sz="2200" b="1" u="sng" dirty="0"/>
              <a:t>__10__</a:t>
            </a:r>
            <a:r>
              <a:rPr lang="en-US" sz="2200" dirty="0"/>
              <a:t>  the goods are estimated </a:t>
            </a:r>
            <a:r>
              <a:rPr lang="en-US" sz="2200" b="1" u="sng" dirty="0"/>
              <a:t>__11__</a:t>
            </a:r>
            <a:r>
              <a:rPr lang="en-US" sz="2200" dirty="0"/>
              <a:t> ten million shillings. The head of the area Criminal Investigation Unit said that the suspects would soon be </a:t>
            </a:r>
            <a:r>
              <a:rPr lang="en-US" sz="2200" b="1" u="sng" dirty="0"/>
              <a:t>__12__</a:t>
            </a:r>
            <a:r>
              <a:rPr lang="en-US" sz="2200" dirty="0"/>
              <a:t>  in a court of law but declined to give further details.</a:t>
            </a:r>
          </a:p>
          <a:p>
            <a:r>
              <a:rPr lang="en-US" sz="2200" dirty="0"/>
              <a:t> </a:t>
            </a:r>
          </a:p>
          <a:p>
            <a:r>
              <a:rPr lang="en-US" sz="2200" dirty="0"/>
              <a:t>The police </a:t>
            </a:r>
            <a:r>
              <a:rPr lang="en-US" sz="2200" b="1" u="sng" dirty="0"/>
              <a:t>__13__</a:t>
            </a:r>
            <a:r>
              <a:rPr lang="en-US" sz="2200" dirty="0"/>
              <a:t> the home following a tip off from </a:t>
            </a:r>
            <a:r>
              <a:rPr lang="en-US" sz="2200" b="1" u="sng" dirty="0"/>
              <a:t>__14__</a:t>
            </a:r>
            <a:r>
              <a:rPr lang="en-US" sz="2200" dirty="0"/>
              <a:t> caller who had been suspicious of the people living in the home. He told the police that the men stayed indoors </a:t>
            </a:r>
            <a:r>
              <a:rPr lang="en-US" sz="2200" b="1" u="sng" dirty="0"/>
              <a:t>__15__</a:t>
            </a:r>
            <a:r>
              <a:rPr lang="en-US" sz="2200" dirty="0"/>
              <a:t> daytime and only went out late in the night.  </a:t>
            </a:r>
          </a:p>
          <a:p>
            <a:r>
              <a:rPr lang="en-US" sz="2200" dirty="0"/>
              <a:t> </a:t>
            </a:r>
          </a:p>
        </p:txBody>
      </p:sp>
    </p:spTree>
    <p:extLst>
      <p:ext uri="{BB962C8B-B14F-4D97-AF65-F5344CB8AC3E}">
        <p14:creationId xmlns:p14="http://schemas.microsoft.com/office/powerpoint/2010/main" val="1067769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9067800" cy="3416320"/>
          </a:xfrm>
          <a:prstGeom prst="rect">
            <a:avLst/>
          </a:prstGeom>
        </p:spPr>
        <p:txBody>
          <a:bodyPr wrap="square">
            <a:spAutoFit/>
          </a:bodyPr>
          <a:lstStyle/>
          <a:p>
            <a:r>
              <a:rPr lang="en-US" sz="2400" b="1" dirty="0"/>
              <a:t>A. 			B.		C.			D.            </a:t>
            </a:r>
            <a:endParaRPr lang="en-US" sz="2400" dirty="0"/>
          </a:p>
          <a:p>
            <a:pPr lvl="0"/>
            <a:r>
              <a:rPr lang="en-US" sz="2400" dirty="0"/>
              <a:t>1.those 		some 		these 			the </a:t>
            </a:r>
          </a:p>
          <a:p>
            <a:pPr lvl="0"/>
            <a:r>
              <a:rPr lang="en-US" sz="2400" dirty="0"/>
              <a:t>2.who’s 		which 		whom 			whose </a:t>
            </a:r>
          </a:p>
          <a:p>
            <a:pPr lvl="0"/>
            <a:r>
              <a:rPr lang="en-US" sz="2400" dirty="0"/>
              <a:t>3.locked up		locked in	locked away		locked out</a:t>
            </a:r>
          </a:p>
          <a:p>
            <a:pPr lvl="0"/>
            <a:r>
              <a:rPr lang="en-US" sz="2400" dirty="0"/>
              <a:t>4.More 		Few 		Many 			Some </a:t>
            </a:r>
          </a:p>
          <a:p>
            <a:pPr lvl="0"/>
            <a:r>
              <a:rPr lang="en-US" sz="2400" dirty="0"/>
              <a:t>5.are being 		were being 	were			are</a:t>
            </a:r>
          </a:p>
          <a:p>
            <a:pPr lvl="0"/>
            <a:r>
              <a:rPr lang="en-US" sz="2400" dirty="0"/>
              <a:t>6.brought 		smuggled 	imported 		bought</a:t>
            </a:r>
          </a:p>
          <a:p>
            <a:pPr lvl="0"/>
            <a:r>
              <a:rPr lang="en-US" sz="2400" dirty="0"/>
              <a:t>7.recently 		immediately	already		soon</a:t>
            </a:r>
          </a:p>
          <a:p>
            <a:pPr lvl="0"/>
            <a:r>
              <a:rPr lang="en-US" sz="2400" dirty="0"/>
              <a:t>8.forms 		documents	sheets			letters </a:t>
            </a:r>
          </a:p>
        </p:txBody>
      </p:sp>
      <p:sp>
        <p:nvSpPr>
          <p:cNvPr id="3" name="Rectangle 2"/>
          <p:cNvSpPr/>
          <p:nvPr/>
        </p:nvSpPr>
        <p:spPr>
          <a:xfrm>
            <a:off x="1600200" y="3531275"/>
            <a:ext cx="9220200" cy="2677656"/>
          </a:xfrm>
          <a:prstGeom prst="rect">
            <a:avLst/>
          </a:prstGeom>
        </p:spPr>
        <p:txBody>
          <a:bodyPr wrap="square">
            <a:spAutoFit/>
          </a:bodyPr>
          <a:lstStyle/>
          <a:p>
            <a:pPr lvl="0"/>
            <a:r>
              <a:rPr lang="en-US" sz="2400" dirty="0"/>
              <a:t>9.weather 		whether	whether		wither</a:t>
            </a:r>
          </a:p>
          <a:p>
            <a:pPr lvl="0"/>
            <a:r>
              <a:rPr lang="en-US" sz="2400" dirty="0"/>
              <a:t>10.market 		scene		town			</a:t>
            </a:r>
            <a:r>
              <a:rPr lang="en-US" sz="2400" dirty="0" err="1"/>
              <a:t>centre</a:t>
            </a:r>
            <a:endParaRPr lang="en-US" sz="2400" dirty="0"/>
          </a:p>
          <a:p>
            <a:pPr lvl="0"/>
            <a:r>
              <a:rPr lang="en-US" sz="2400" dirty="0"/>
              <a:t>11.for 			about 		to 			at</a:t>
            </a:r>
          </a:p>
          <a:p>
            <a:pPr lvl="0"/>
            <a:r>
              <a:rPr lang="en-US" sz="2400" dirty="0"/>
              <a:t>12sentenced		sued 		charged 		judged </a:t>
            </a:r>
          </a:p>
          <a:p>
            <a:pPr lvl="0"/>
            <a:r>
              <a:rPr lang="en-US" sz="2400" dirty="0"/>
              <a:t>13.inspected 		stormed 	invaded 		visited </a:t>
            </a:r>
          </a:p>
          <a:p>
            <a:pPr lvl="0"/>
            <a:r>
              <a:rPr lang="en-US" sz="2400" dirty="0"/>
              <a:t>14.a loyal 		an unknown	a strange		an 15.unseen</a:t>
            </a:r>
          </a:p>
          <a:p>
            <a:pPr lvl="0"/>
            <a:r>
              <a:rPr lang="en-US" sz="2400" dirty="0"/>
              <a:t>15.during 		at 		over			in</a:t>
            </a:r>
          </a:p>
        </p:txBody>
      </p:sp>
    </p:spTree>
    <p:extLst>
      <p:ext uri="{BB962C8B-B14F-4D97-AF65-F5344CB8AC3E}">
        <p14:creationId xmlns:p14="http://schemas.microsoft.com/office/powerpoint/2010/main" val="4286902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28600"/>
            <a:ext cx="8458200" cy="3416320"/>
          </a:xfrm>
          <a:prstGeom prst="rect">
            <a:avLst/>
          </a:prstGeom>
        </p:spPr>
        <p:txBody>
          <a:bodyPr wrap="square">
            <a:spAutoFit/>
          </a:bodyPr>
          <a:lstStyle/>
          <a:p>
            <a:pPr lvl="0"/>
            <a:r>
              <a:rPr lang="en-US" sz="2400" i="1" u="sng" dirty="0">
                <a:solidFill>
                  <a:schemeClr val="accent6">
                    <a:lumMod val="50000"/>
                  </a:schemeClr>
                </a:solidFill>
              </a:rPr>
              <a:t>For questions </a:t>
            </a:r>
            <a:r>
              <a:rPr lang="en-US" sz="2400" b="1" i="1" u="sng" dirty="0">
                <a:solidFill>
                  <a:schemeClr val="accent6">
                    <a:lumMod val="50000"/>
                  </a:schemeClr>
                </a:solidFill>
              </a:rPr>
              <a:t>16 </a:t>
            </a:r>
            <a:r>
              <a:rPr lang="en-US" sz="2400" i="1" u="sng" dirty="0">
                <a:solidFill>
                  <a:schemeClr val="accent6">
                    <a:lumMod val="50000"/>
                  </a:schemeClr>
                </a:solidFill>
              </a:rPr>
              <a:t>to</a:t>
            </a:r>
            <a:r>
              <a:rPr lang="en-US" sz="2400" b="1" i="1" u="sng" dirty="0">
                <a:solidFill>
                  <a:schemeClr val="accent6">
                    <a:lumMod val="50000"/>
                  </a:schemeClr>
                </a:solidFill>
              </a:rPr>
              <a:t>18</a:t>
            </a:r>
            <a:r>
              <a:rPr lang="en-US" sz="2400" i="1" u="sng" dirty="0">
                <a:solidFill>
                  <a:schemeClr val="accent6">
                    <a:lumMod val="50000"/>
                  </a:schemeClr>
                </a:solidFill>
              </a:rPr>
              <a:t> choose </a:t>
            </a:r>
            <a:r>
              <a:rPr lang="en-US" sz="2400" i="1" u="sng" dirty="0" smtClean="0">
                <a:solidFill>
                  <a:schemeClr val="accent6">
                    <a:lumMod val="50000"/>
                  </a:schemeClr>
                </a:solidFill>
              </a:rPr>
              <a:t>the</a:t>
            </a:r>
          </a:p>
          <a:p>
            <a:pPr lvl="0"/>
            <a:r>
              <a:rPr lang="en-US" sz="2400" i="1" u="sng" dirty="0" smtClean="0">
                <a:solidFill>
                  <a:schemeClr val="accent6">
                    <a:lumMod val="50000"/>
                  </a:schemeClr>
                </a:solidFill>
              </a:rPr>
              <a:t> </a:t>
            </a:r>
            <a:r>
              <a:rPr lang="en-US" sz="2400" i="1" u="sng" dirty="0">
                <a:solidFill>
                  <a:schemeClr val="accent6">
                    <a:lumMod val="50000"/>
                  </a:schemeClr>
                </a:solidFill>
              </a:rPr>
              <a:t>alternative that best completes the statement given. </a:t>
            </a:r>
            <a:endParaRPr lang="en-US" sz="2400" u="sng" dirty="0">
              <a:solidFill>
                <a:schemeClr val="accent6">
                  <a:lumMod val="50000"/>
                </a:schemeClr>
              </a:solidFill>
            </a:endParaRPr>
          </a:p>
          <a:p>
            <a:pPr lvl="0"/>
            <a:r>
              <a:rPr lang="en-US" sz="2400" dirty="0"/>
              <a:t>The </a:t>
            </a:r>
            <a:r>
              <a:rPr lang="en-US" sz="2400" dirty="0" err="1"/>
              <a:t>Mutukus</a:t>
            </a:r>
            <a:r>
              <a:rPr lang="en-US" sz="2400" dirty="0"/>
              <a:t> are so kind</a:t>
            </a:r>
          </a:p>
          <a:p>
            <a:pPr marL="914400" lvl="1" indent="-457200">
              <a:buFont typeface="+mj-lt"/>
              <a:buAutoNum type="alphaUcPeriod"/>
            </a:pPr>
            <a:r>
              <a:rPr lang="en-US" sz="2400" dirty="0"/>
              <a:t>Because they always help people</a:t>
            </a:r>
          </a:p>
          <a:p>
            <a:pPr marL="914400" lvl="1" indent="-457200">
              <a:buFont typeface="+mj-lt"/>
              <a:buAutoNum type="alphaUcPeriod"/>
            </a:pPr>
            <a:r>
              <a:rPr lang="en-US" sz="2400" dirty="0"/>
              <a:t>As they always help people </a:t>
            </a:r>
          </a:p>
          <a:p>
            <a:pPr marL="914400" lvl="1" indent="-457200">
              <a:buFont typeface="+mj-lt"/>
              <a:buAutoNum type="alphaUcPeriod"/>
            </a:pPr>
            <a:r>
              <a:rPr lang="en-US" sz="2400" dirty="0"/>
              <a:t>That they always help people</a:t>
            </a:r>
          </a:p>
          <a:p>
            <a:pPr marL="914400" lvl="1" indent="-457200">
              <a:buFont typeface="+mj-lt"/>
              <a:buAutoNum type="alphaUcPeriod"/>
            </a:pPr>
            <a:r>
              <a:rPr lang="en-US" sz="2400" dirty="0"/>
              <a:t>Since they always help people</a:t>
            </a:r>
          </a:p>
          <a:p>
            <a:r>
              <a:rPr lang="en-US" sz="2400" dirty="0"/>
              <a:t> </a:t>
            </a:r>
          </a:p>
          <a:p>
            <a:r>
              <a:rPr lang="en-US" sz="2400" dirty="0"/>
              <a:t> </a:t>
            </a:r>
          </a:p>
        </p:txBody>
      </p:sp>
      <p:sp>
        <p:nvSpPr>
          <p:cNvPr id="3" name="Rectangle 2"/>
          <p:cNvSpPr/>
          <p:nvPr/>
        </p:nvSpPr>
        <p:spPr>
          <a:xfrm>
            <a:off x="1828800" y="2779216"/>
            <a:ext cx="8229600" cy="4154984"/>
          </a:xfrm>
          <a:prstGeom prst="rect">
            <a:avLst/>
          </a:prstGeom>
        </p:spPr>
        <p:txBody>
          <a:bodyPr wrap="square">
            <a:spAutoFit/>
          </a:bodyPr>
          <a:lstStyle/>
          <a:p>
            <a:pPr lvl="0"/>
            <a:r>
              <a:rPr lang="en-US" sz="2400" dirty="0"/>
              <a:t>Have they been forbidden</a:t>
            </a:r>
          </a:p>
          <a:p>
            <a:pPr marL="1428750" lvl="2" indent="-514350">
              <a:buFont typeface="+mj-lt"/>
              <a:buAutoNum type="alphaUcPeriod"/>
            </a:pPr>
            <a:r>
              <a:rPr lang="en-US" sz="2400" dirty="0"/>
              <a:t>to go to town?</a:t>
            </a:r>
          </a:p>
          <a:p>
            <a:pPr marL="1428750" lvl="2" indent="-514350">
              <a:buFont typeface="+mj-lt"/>
              <a:buAutoNum type="alphaUcPeriod"/>
            </a:pPr>
            <a:r>
              <a:rPr lang="en-US" sz="2400" dirty="0"/>
              <a:t>from going to town?</a:t>
            </a:r>
          </a:p>
          <a:p>
            <a:pPr marL="1428750" lvl="2" indent="-514350">
              <a:buFont typeface="+mj-lt"/>
              <a:buAutoNum type="alphaUcPeriod"/>
            </a:pPr>
            <a:r>
              <a:rPr lang="en-US" sz="2400" dirty="0"/>
              <a:t>not to go to town?</a:t>
            </a:r>
          </a:p>
          <a:p>
            <a:pPr marL="1428750" lvl="2" indent="-514350">
              <a:buFont typeface="+mj-lt"/>
              <a:buAutoNum type="alphaUcPeriod"/>
            </a:pPr>
            <a:r>
              <a:rPr lang="en-US" sz="2400" dirty="0"/>
              <a:t>against going to town? </a:t>
            </a:r>
          </a:p>
          <a:p>
            <a:pPr lvl="0"/>
            <a:endParaRPr lang="en-US" sz="2400" dirty="0"/>
          </a:p>
          <a:p>
            <a:pPr lvl="0"/>
            <a:r>
              <a:rPr lang="en-US" sz="2400" dirty="0"/>
              <a:t>Would you have done that job if you</a:t>
            </a:r>
          </a:p>
          <a:p>
            <a:pPr marL="1428750" lvl="2" indent="-514350">
              <a:buFont typeface="+mj-lt"/>
              <a:buAutoNum type="alphaUcPeriod"/>
            </a:pPr>
            <a:r>
              <a:rPr lang="en-US" sz="2400" dirty="0"/>
              <a:t>Had been paid well?</a:t>
            </a:r>
          </a:p>
          <a:p>
            <a:pPr marL="1428750" lvl="2" indent="-514350">
              <a:buFont typeface="+mj-lt"/>
              <a:buAutoNum type="alphaUcPeriod"/>
            </a:pPr>
            <a:r>
              <a:rPr lang="en-US" sz="2400" dirty="0"/>
              <a:t>Were paid well?</a:t>
            </a:r>
          </a:p>
          <a:p>
            <a:pPr marL="1428750" lvl="2" indent="-514350">
              <a:buFont typeface="+mj-lt"/>
              <a:buAutoNum type="alphaUcPeriod"/>
            </a:pPr>
            <a:r>
              <a:rPr lang="en-US" sz="2400" dirty="0"/>
              <a:t>Could have been paid well?</a:t>
            </a:r>
          </a:p>
          <a:p>
            <a:pPr marL="1428750" lvl="2" indent="-514350">
              <a:buFont typeface="+mj-lt"/>
              <a:buAutoNum type="alphaUcPeriod"/>
            </a:pPr>
            <a:r>
              <a:rPr lang="en-US" sz="2400" dirty="0"/>
              <a:t>Would be paid well?</a:t>
            </a:r>
          </a:p>
        </p:txBody>
      </p:sp>
    </p:spTree>
    <p:extLst>
      <p:ext uri="{BB962C8B-B14F-4D97-AF65-F5344CB8AC3E}">
        <p14:creationId xmlns:p14="http://schemas.microsoft.com/office/powerpoint/2010/main" val="9734387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10363200" cy="6740307"/>
          </a:xfrm>
          <a:prstGeom prst="rect">
            <a:avLst/>
          </a:prstGeom>
        </p:spPr>
        <p:txBody>
          <a:bodyPr wrap="square">
            <a:spAutoFit/>
          </a:bodyPr>
          <a:lstStyle/>
          <a:p>
            <a:r>
              <a:rPr lang="en-US" sz="2400" i="1" dirty="0">
                <a:solidFill>
                  <a:schemeClr val="accent6">
                    <a:lumMod val="50000"/>
                  </a:schemeClr>
                </a:solidFill>
              </a:rPr>
              <a:t>For questions 19 to 21, choose the word that means the </a:t>
            </a:r>
            <a:endParaRPr lang="en-US" sz="2400" i="1" dirty="0" smtClean="0">
              <a:solidFill>
                <a:schemeClr val="accent6">
                  <a:lumMod val="50000"/>
                </a:schemeClr>
              </a:solidFill>
            </a:endParaRPr>
          </a:p>
          <a:p>
            <a:r>
              <a:rPr lang="en-US" sz="2400" b="1" i="1" dirty="0" smtClean="0">
                <a:solidFill>
                  <a:schemeClr val="accent6">
                    <a:lumMod val="50000"/>
                  </a:schemeClr>
                </a:solidFill>
              </a:rPr>
              <a:t>same </a:t>
            </a:r>
            <a:r>
              <a:rPr lang="en-US" sz="2400" b="1" i="1" dirty="0">
                <a:solidFill>
                  <a:schemeClr val="accent6">
                    <a:lumMod val="50000"/>
                  </a:schemeClr>
                </a:solidFill>
              </a:rPr>
              <a:t>as</a:t>
            </a:r>
            <a:r>
              <a:rPr lang="en-US" sz="2400" i="1" dirty="0">
                <a:solidFill>
                  <a:schemeClr val="accent6">
                    <a:lumMod val="50000"/>
                  </a:schemeClr>
                </a:solidFill>
              </a:rPr>
              <a:t> the underlined words.</a:t>
            </a:r>
            <a:endParaRPr lang="en-US" sz="2400" dirty="0">
              <a:solidFill>
                <a:schemeClr val="accent6">
                  <a:lumMod val="50000"/>
                </a:schemeClr>
              </a:solidFill>
            </a:endParaRPr>
          </a:p>
          <a:p>
            <a:pPr lvl="0"/>
            <a:r>
              <a:rPr lang="en-US" sz="2400" dirty="0"/>
              <a:t>Most fresh flowers have a delightful </a:t>
            </a:r>
            <a:r>
              <a:rPr lang="en-US" sz="2400" b="1" u="sng" dirty="0"/>
              <a:t>fragrance</a:t>
            </a:r>
            <a:r>
              <a:rPr lang="en-US" sz="2400" dirty="0"/>
              <a:t>. </a:t>
            </a:r>
          </a:p>
          <a:p>
            <a:pPr marL="1371600" lvl="2" indent="-457200">
              <a:buFont typeface="+mj-lt"/>
              <a:buAutoNum type="alphaUcPeriod"/>
            </a:pPr>
            <a:r>
              <a:rPr lang="en-US" sz="2400" dirty="0"/>
              <a:t>Aroma</a:t>
            </a:r>
          </a:p>
          <a:p>
            <a:pPr marL="1371600" lvl="2" indent="-457200">
              <a:buFont typeface="+mj-lt"/>
              <a:buAutoNum type="alphaUcPeriod"/>
            </a:pPr>
            <a:r>
              <a:rPr lang="en-US" sz="2400" dirty="0"/>
              <a:t>Scent </a:t>
            </a:r>
          </a:p>
          <a:p>
            <a:pPr marL="1371600" lvl="2" indent="-457200">
              <a:buFont typeface="+mj-lt"/>
              <a:buAutoNum type="alphaUcPeriod"/>
            </a:pPr>
            <a:r>
              <a:rPr lang="en-US" sz="2400" dirty="0"/>
              <a:t>Smell </a:t>
            </a:r>
          </a:p>
          <a:p>
            <a:pPr marL="1371600" lvl="2" indent="-457200">
              <a:buFont typeface="+mj-lt"/>
              <a:buAutoNum type="alphaUcPeriod"/>
            </a:pPr>
            <a:r>
              <a:rPr lang="en-US" sz="2400" dirty="0" err="1"/>
              <a:t>Odour</a:t>
            </a:r>
            <a:r>
              <a:rPr lang="en-US" sz="2400" dirty="0"/>
              <a:t> </a:t>
            </a:r>
          </a:p>
          <a:p>
            <a:pPr lvl="0"/>
            <a:r>
              <a:rPr lang="en-US" sz="2400" dirty="0"/>
              <a:t>Children should not </a:t>
            </a:r>
            <a:r>
              <a:rPr lang="en-US" sz="2400" b="1" u="sng" dirty="0"/>
              <a:t>wander</a:t>
            </a:r>
            <a:r>
              <a:rPr lang="en-US" sz="2400" dirty="0"/>
              <a:t> in the streets. </a:t>
            </a:r>
          </a:p>
          <a:p>
            <a:pPr marL="1371600" lvl="2" indent="-457200">
              <a:buFont typeface="+mj-lt"/>
              <a:buAutoNum type="alphaUcPeriod"/>
            </a:pPr>
            <a:r>
              <a:rPr lang="en-US" sz="2400" dirty="0"/>
              <a:t>Walk</a:t>
            </a:r>
          </a:p>
          <a:p>
            <a:pPr marL="1371600" lvl="2" indent="-457200">
              <a:buFont typeface="+mj-lt"/>
              <a:buAutoNum type="alphaUcPeriod"/>
            </a:pPr>
            <a:r>
              <a:rPr lang="en-US" sz="2400" dirty="0"/>
              <a:t>Stroll </a:t>
            </a:r>
          </a:p>
          <a:p>
            <a:pPr marL="1371600" lvl="2" indent="-457200">
              <a:buFont typeface="+mj-lt"/>
              <a:buAutoNum type="alphaUcPeriod"/>
            </a:pPr>
            <a:r>
              <a:rPr lang="en-US" sz="2400" dirty="0"/>
              <a:t>Loiter </a:t>
            </a:r>
          </a:p>
          <a:p>
            <a:pPr marL="1371600" lvl="2" indent="-457200">
              <a:buFont typeface="+mj-lt"/>
              <a:buAutoNum type="alphaUcPeriod"/>
            </a:pPr>
            <a:r>
              <a:rPr lang="en-US" sz="2400" dirty="0"/>
              <a:t>Roam</a:t>
            </a:r>
          </a:p>
          <a:p>
            <a:pPr lvl="0"/>
            <a:r>
              <a:rPr lang="en-US" sz="2400" dirty="0"/>
              <a:t>She </a:t>
            </a:r>
            <a:r>
              <a:rPr lang="en-US" sz="2400" b="1" u="sng" dirty="0"/>
              <a:t>deserved</a:t>
            </a:r>
            <a:r>
              <a:rPr lang="en-US" sz="2400" dirty="0"/>
              <a:t> that reward</a:t>
            </a:r>
          </a:p>
          <a:p>
            <a:pPr marL="1371600" lvl="2" indent="-457200">
              <a:buFont typeface="+mj-lt"/>
              <a:buAutoNum type="alphaUcPeriod"/>
            </a:pPr>
            <a:r>
              <a:rPr lang="en-US" sz="2400" dirty="0"/>
              <a:t>Got </a:t>
            </a:r>
          </a:p>
          <a:p>
            <a:pPr marL="1371600" lvl="2" indent="-457200">
              <a:buFont typeface="+mj-lt"/>
              <a:buAutoNum type="alphaUcPeriod"/>
            </a:pPr>
            <a:r>
              <a:rPr lang="en-US" sz="2400" dirty="0"/>
              <a:t>Won</a:t>
            </a:r>
          </a:p>
          <a:p>
            <a:pPr marL="1371600" lvl="2" indent="-457200">
              <a:buFont typeface="+mj-lt"/>
              <a:buAutoNum type="alphaUcPeriod"/>
            </a:pPr>
            <a:r>
              <a:rPr lang="en-US" sz="2400" dirty="0"/>
              <a:t>Earned </a:t>
            </a:r>
          </a:p>
          <a:p>
            <a:pPr marL="1371600" lvl="2" indent="-457200">
              <a:buFont typeface="+mj-lt"/>
              <a:buAutoNum type="alphaUcPeriod"/>
            </a:pPr>
            <a:r>
              <a:rPr lang="en-US" sz="2400" dirty="0"/>
              <a:t>Gained </a:t>
            </a:r>
          </a:p>
          <a:p>
            <a:pPr lvl="0"/>
            <a:endParaRPr lang="en-US" sz="2400" dirty="0"/>
          </a:p>
        </p:txBody>
      </p:sp>
    </p:spTree>
    <p:extLst>
      <p:ext uri="{BB962C8B-B14F-4D97-AF65-F5344CB8AC3E}">
        <p14:creationId xmlns:p14="http://schemas.microsoft.com/office/powerpoint/2010/main" val="5337500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7587" y="381000"/>
            <a:ext cx="8763000" cy="6124754"/>
          </a:xfrm>
          <a:prstGeom prst="rect">
            <a:avLst/>
          </a:prstGeom>
        </p:spPr>
        <p:txBody>
          <a:bodyPr wrap="square">
            <a:spAutoFit/>
          </a:bodyPr>
          <a:lstStyle/>
          <a:p>
            <a:r>
              <a:rPr lang="en-US" sz="2800" i="1" dirty="0">
                <a:solidFill>
                  <a:schemeClr val="accent6">
                    <a:lumMod val="50000"/>
                  </a:schemeClr>
                </a:solidFill>
              </a:rPr>
              <a:t>For question </a:t>
            </a:r>
            <a:r>
              <a:rPr lang="en-US" sz="2800" b="1" i="1" dirty="0">
                <a:solidFill>
                  <a:schemeClr val="accent6">
                    <a:lumMod val="50000"/>
                  </a:schemeClr>
                </a:solidFill>
              </a:rPr>
              <a:t>22 and 23</a:t>
            </a:r>
            <a:r>
              <a:rPr lang="en-US" sz="2800" i="1" dirty="0">
                <a:solidFill>
                  <a:schemeClr val="accent6">
                    <a:lumMod val="50000"/>
                  </a:schemeClr>
                </a:solidFill>
              </a:rPr>
              <a:t> choose the </a:t>
            </a:r>
            <a:endParaRPr lang="en-US" sz="2800" i="1" dirty="0" smtClean="0">
              <a:solidFill>
                <a:schemeClr val="accent6">
                  <a:lumMod val="50000"/>
                </a:schemeClr>
              </a:solidFill>
            </a:endParaRPr>
          </a:p>
          <a:p>
            <a:r>
              <a:rPr lang="en-US" sz="2800" i="1" dirty="0" smtClean="0">
                <a:solidFill>
                  <a:schemeClr val="accent6">
                    <a:lumMod val="50000"/>
                  </a:schemeClr>
                </a:solidFill>
              </a:rPr>
              <a:t>alternative </a:t>
            </a:r>
            <a:r>
              <a:rPr lang="en-US" sz="2800" i="1" dirty="0">
                <a:solidFill>
                  <a:schemeClr val="accent6">
                    <a:lumMod val="50000"/>
                  </a:schemeClr>
                </a:solidFill>
              </a:rPr>
              <a:t>that best completes the sentence.</a:t>
            </a:r>
            <a:endParaRPr lang="en-US" sz="2800" dirty="0">
              <a:solidFill>
                <a:schemeClr val="accent6">
                  <a:lumMod val="50000"/>
                </a:schemeClr>
              </a:solidFill>
            </a:endParaRPr>
          </a:p>
          <a:p>
            <a:pPr lvl="0"/>
            <a:r>
              <a:rPr lang="en-US" sz="2800" dirty="0"/>
              <a:t>Since </a:t>
            </a:r>
            <a:r>
              <a:rPr lang="en-US" sz="2800" dirty="0" err="1"/>
              <a:t>Rehema</a:t>
            </a:r>
            <a:r>
              <a:rPr lang="en-US" sz="2800" dirty="0"/>
              <a:t> could not get a </a:t>
            </a:r>
            <a:r>
              <a:rPr lang="en-US" sz="2800" dirty="0" err="1"/>
              <a:t>matatu</a:t>
            </a:r>
            <a:r>
              <a:rPr lang="en-US" sz="2800" dirty="0"/>
              <a:t> she travelled home ____ a bus.</a:t>
            </a:r>
          </a:p>
          <a:p>
            <a:pPr marL="1371600" lvl="2" indent="-457200">
              <a:buFont typeface="+mj-lt"/>
              <a:buAutoNum type="alphaUcPeriod"/>
            </a:pPr>
            <a:r>
              <a:rPr lang="en-US" sz="2800" dirty="0"/>
              <a:t>by </a:t>
            </a:r>
          </a:p>
          <a:p>
            <a:pPr marL="1371600" lvl="2" indent="-457200">
              <a:buFont typeface="+mj-lt"/>
              <a:buAutoNum type="alphaUcPeriod"/>
            </a:pPr>
            <a:r>
              <a:rPr lang="en-US" sz="2800" dirty="0"/>
              <a:t>on </a:t>
            </a:r>
          </a:p>
          <a:p>
            <a:pPr marL="1371600" lvl="2" indent="-457200">
              <a:buFont typeface="+mj-lt"/>
              <a:buAutoNum type="alphaUcPeriod"/>
            </a:pPr>
            <a:r>
              <a:rPr lang="en-US" sz="2800" dirty="0"/>
              <a:t>in </a:t>
            </a:r>
          </a:p>
          <a:p>
            <a:pPr marL="1371600" lvl="2" indent="-457200">
              <a:buFont typeface="+mj-lt"/>
              <a:buAutoNum type="alphaUcPeriod"/>
            </a:pPr>
            <a:r>
              <a:rPr lang="en-US" sz="2800" dirty="0"/>
              <a:t>with </a:t>
            </a:r>
          </a:p>
          <a:p>
            <a:r>
              <a:rPr lang="en-US" sz="2800" dirty="0"/>
              <a:t> </a:t>
            </a:r>
          </a:p>
          <a:p>
            <a:pPr lvl="0"/>
            <a:r>
              <a:rPr lang="en-US" sz="2800" dirty="0"/>
              <a:t>When do you expect to ____ in Mombasa?</a:t>
            </a:r>
          </a:p>
          <a:p>
            <a:pPr marL="1371600" lvl="2" indent="-457200">
              <a:buFont typeface="+mj-lt"/>
              <a:buAutoNum type="alphaUcPeriod"/>
            </a:pPr>
            <a:r>
              <a:rPr lang="en-US" sz="2800" dirty="0"/>
              <a:t>get </a:t>
            </a:r>
          </a:p>
          <a:p>
            <a:pPr marL="1371600" lvl="2" indent="-457200">
              <a:buFont typeface="+mj-lt"/>
              <a:buAutoNum type="alphaUcPeriod"/>
            </a:pPr>
            <a:r>
              <a:rPr lang="en-US" sz="2800" dirty="0"/>
              <a:t>go </a:t>
            </a:r>
          </a:p>
          <a:p>
            <a:pPr marL="1371600" lvl="2" indent="-457200">
              <a:buFont typeface="+mj-lt"/>
              <a:buAutoNum type="alphaUcPeriod"/>
            </a:pPr>
            <a:r>
              <a:rPr lang="en-US" sz="2800" dirty="0"/>
              <a:t>reach</a:t>
            </a:r>
          </a:p>
          <a:p>
            <a:pPr marL="1371600" lvl="2" indent="-457200">
              <a:buFont typeface="+mj-lt"/>
              <a:buAutoNum type="alphaUcPeriod"/>
            </a:pPr>
            <a:r>
              <a:rPr lang="en-US" sz="2800" dirty="0"/>
              <a:t>arrive</a:t>
            </a:r>
          </a:p>
        </p:txBody>
      </p:sp>
    </p:spTree>
    <p:extLst>
      <p:ext uri="{BB962C8B-B14F-4D97-AF65-F5344CB8AC3E}">
        <p14:creationId xmlns:p14="http://schemas.microsoft.com/office/powerpoint/2010/main" val="3266558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457200"/>
            <a:ext cx="8839200" cy="5693866"/>
          </a:xfrm>
          <a:prstGeom prst="rect">
            <a:avLst/>
          </a:prstGeom>
        </p:spPr>
        <p:txBody>
          <a:bodyPr wrap="square">
            <a:spAutoFit/>
          </a:bodyPr>
          <a:lstStyle/>
          <a:p>
            <a:r>
              <a:rPr lang="en-US" sz="2800" i="1" dirty="0">
                <a:solidFill>
                  <a:schemeClr val="accent6">
                    <a:lumMod val="50000"/>
                  </a:schemeClr>
                </a:solidFill>
              </a:rPr>
              <a:t>For question </a:t>
            </a:r>
            <a:r>
              <a:rPr lang="en-US" sz="2800" b="1" i="1" dirty="0">
                <a:solidFill>
                  <a:schemeClr val="accent6">
                    <a:lumMod val="50000"/>
                  </a:schemeClr>
                </a:solidFill>
              </a:rPr>
              <a:t>24 </a:t>
            </a:r>
            <a:r>
              <a:rPr lang="en-US" sz="2800" i="1" dirty="0">
                <a:solidFill>
                  <a:schemeClr val="accent6">
                    <a:lumMod val="50000"/>
                  </a:schemeClr>
                </a:solidFill>
              </a:rPr>
              <a:t>and</a:t>
            </a:r>
            <a:r>
              <a:rPr lang="en-US" sz="2800" b="1" i="1" dirty="0">
                <a:solidFill>
                  <a:schemeClr val="accent6">
                    <a:lumMod val="50000"/>
                  </a:schemeClr>
                </a:solidFill>
              </a:rPr>
              <a:t> 25,</a:t>
            </a:r>
            <a:r>
              <a:rPr lang="en-US" sz="2800" i="1" dirty="0">
                <a:solidFill>
                  <a:schemeClr val="accent6">
                    <a:lumMod val="50000"/>
                  </a:schemeClr>
                </a:solidFill>
              </a:rPr>
              <a:t> choose the sentence that is correctly punctuated. </a:t>
            </a:r>
            <a:endParaRPr lang="en-US" sz="2800" dirty="0">
              <a:solidFill>
                <a:schemeClr val="accent6">
                  <a:lumMod val="50000"/>
                </a:schemeClr>
              </a:solidFill>
            </a:endParaRPr>
          </a:p>
          <a:p>
            <a:pPr lvl="0"/>
            <a:r>
              <a:rPr lang="en-US" sz="2800" dirty="0"/>
              <a:t> </a:t>
            </a:r>
          </a:p>
          <a:p>
            <a:pPr marL="514350" indent="-514350">
              <a:buFont typeface="+mj-lt"/>
              <a:buAutoNum type="alphaUcPeriod"/>
            </a:pPr>
            <a:r>
              <a:rPr lang="en-US" sz="2800" dirty="0"/>
              <a:t>“That is a very hardworking pupil”, the teacher said.</a:t>
            </a:r>
          </a:p>
          <a:p>
            <a:pPr marL="514350" indent="-514350">
              <a:buFont typeface="+mj-lt"/>
              <a:buAutoNum type="alphaUcPeriod"/>
            </a:pPr>
            <a:r>
              <a:rPr lang="en-US" sz="2800" dirty="0"/>
              <a:t>“That is a very hardworking pupil”, the teacher said.</a:t>
            </a:r>
          </a:p>
          <a:p>
            <a:pPr marL="514350" indent="-514350">
              <a:buFont typeface="+mj-lt"/>
              <a:buAutoNum type="alphaUcPeriod"/>
            </a:pPr>
            <a:r>
              <a:rPr lang="en-US" sz="2800" dirty="0"/>
              <a:t>“That is a very hardworking pupil, the teacher said.</a:t>
            </a:r>
          </a:p>
          <a:p>
            <a:pPr marL="514350" indent="-514350">
              <a:buFont typeface="+mj-lt"/>
              <a:buAutoNum type="alphaUcPeriod"/>
            </a:pPr>
            <a:r>
              <a:rPr lang="en-US" sz="2800" dirty="0"/>
              <a:t>“That is a very hardworking pupil, The teacher said”. </a:t>
            </a:r>
          </a:p>
          <a:p>
            <a:r>
              <a:rPr lang="en-US" sz="2800" dirty="0"/>
              <a:t>  </a:t>
            </a:r>
          </a:p>
          <a:p>
            <a:pPr marL="514350" indent="-514350">
              <a:buFont typeface="+mj-lt"/>
              <a:buAutoNum type="alphaUcPeriod"/>
            </a:pPr>
            <a:r>
              <a:rPr lang="en-US" sz="2800" dirty="0"/>
              <a:t>What long hair you have!</a:t>
            </a:r>
          </a:p>
          <a:p>
            <a:pPr marL="514350" indent="-514350">
              <a:buFont typeface="+mj-lt"/>
              <a:buAutoNum type="alphaUcPeriod"/>
            </a:pPr>
            <a:r>
              <a:rPr lang="en-US" sz="2800" dirty="0"/>
              <a:t>He went home early, Didn’t he?</a:t>
            </a:r>
          </a:p>
          <a:p>
            <a:pPr marL="514350" indent="-514350">
              <a:buFont typeface="+mj-lt"/>
              <a:buAutoNum type="alphaUcPeriod"/>
            </a:pPr>
            <a:r>
              <a:rPr lang="en-US" sz="2800" dirty="0"/>
              <a:t>Our Science teacher sent us to look for grasshoppers flowers frogs and green leaves.</a:t>
            </a:r>
          </a:p>
          <a:p>
            <a:pPr marL="514350" indent="-514350">
              <a:buFont typeface="+mj-lt"/>
              <a:buAutoNum type="alphaUcPeriod"/>
            </a:pPr>
            <a:r>
              <a:rPr lang="en-US" sz="2800" dirty="0"/>
              <a:t>Its good to always drink clean water. </a:t>
            </a:r>
          </a:p>
        </p:txBody>
      </p:sp>
    </p:spTree>
    <p:extLst>
      <p:ext uri="{BB962C8B-B14F-4D97-AF65-F5344CB8AC3E}">
        <p14:creationId xmlns:p14="http://schemas.microsoft.com/office/powerpoint/2010/main" val="31084703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685800"/>
            <a:ext cx="9677400" cy="5693866"/>
          </a:xfrm>
          <a:prstGeom prst="rect">
            <a:avLst/>
          </a:prstGeom>
        </p:spPr>
        <p:txBody>
          <a:bodyPr wrap="square">
            <a:spAutoFit/>
          </a:bodyPr>
          <a:lstStyle/>
          <a:p>
            <a:r>
              <a:rPr lang="en-US" sz="2800" b="1" i="1" u="sng" dirty="0">
                <a:solidFill>
                  <a:schemeClr val="accent6">
                    <a:lumMod val="50000"/>
                  </a:schemeClr>
                </a:solidFill>
              </a:rPr>
              <a:t>Read the passage below and then answer questions 26 to 38.</a:t>
            </a:r>
            <a:endParaRPr lang="en-US" sz="2800" dirty="0">
              <a:solidFill>
                <a:schemeClr val="accent6">
                  <a:lumMod val="50000"/>
                </a:schemeClr>
              </a:solidFill>
            </a:endParaRPr>
          </a:p>
          <a:p>
            <a:r>
              <a:rPr lang="en-US" sz="2800" b="1" i="1" dirty="0"/>
              <a:t> </a:t>
            </a:r>
            <a:endParaRPr lang="en-US" sz="2800" dirty="0"/>
          </a:p>
          <a:p>
            <a:r>
              <a:rPr lang="en-US" sz="2800" dirty="0" err="1"/>
              <a:t>Murimi</a:t>
            </a:r>
            <a:r>
              <a:rPr lang="en-US" sz="2800" dirty="0"/>
              <a:t> drove slowly down the Government Road eager to attend the celebration. Everyone in the car was quiet, thinking about the people who had sacrificed their lives so that Harry </a:t>
            </a:r>
            <a:r>
              <a:rPr lang="en-US" sz="2800" dirty="0" err="1"/>
              <a:t>Thuku</a:t>
            </a:r>
            <a:r>
              <a:rPr lang="en-US" sz="2800" dirty="0"/>
              <a:t>, the freedom fighter, could be set free. Little </a:t>
            </a:r>
            <a:r>
              <a:rPr lang="en-US" sz="2800" dirty="0" err="1"/>
              <a:t>Naiku</a:t>
            </a:r>
            <a:r>
              <a:rPr lang="en-US" sz="2800" dirty="0"/>
              <a:t> was fascinated by </a:t>
            </a:r>
            <a:r>
              <a:rPr lang="en-US" sz="2800" dirty="0" err="1"/>
              <a:t>Nyanjiru</a:t>
            </a:r>
            <a:r>
              <a:rPr lang="en-US" sz="2800" dirty="0"/>
              <a:t>, the woman who had led men, women and children in fighting for freedom, so long ago.</a:t>
            </a:r>
          </a:p>
          <a:p>
            <a:r>
              <a:rPr lang="en-US" sz="2800" dirty="0"/>
              <a:t> </a:t>
            </a:r>
          </a:p>
          <a:p>
            <a:r>
              <a:rPr lang="en-US" sz="2800" dirty="0"/>
              <a:t>“Papa”, she called her father, “when we gain independence tonight and the white men are gone, who shall lead us then?”</a:t>
            </a:r>
          </a:p>
          <a:p>
            <a:r>
              <a:rPr lang="en-US" sz="2800" dirty="0"/>
              <a:t> </a:t>
            </a:r>
          </a:p>
          <a:p>
            <a:endParaRPr lang="en-US" sz="2800" dirty="0"/>
          </a:p>
        </p:txBody>
      </p:sp>
    </p:spTree>
    <p:extLst>
      <p:ext uri="{BB962C8B-B14F-4D97-AF65-F5344CB8AC3E}">
        <p14:creationId xmlns:p14="http://schemas.microsoft.com/office/powerpoint/2010/main" val="12175273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0"/>
            <a:ext cx="8763000" cy="6247864"/>
          </a:xfrm>
          <a:prstGeom prst="rect">
            <a:avLst/>
          </a:prstGeom>
        </p:spPr>
        <p:txBody>
          <a:bodyPr wrap="square">
            <a:spAutoFit/>
          </a:bodyPr>
          <a:lstStyle/>
          <a:p>
            <a:r>
              <a:rPr lang="en-US" sz="2500" dirty="0"/>
              <a:t>“Ah, a good question, my child, “</a:t>
            </a:r>
            <a:r>
              <a:rPr lang="en-US" sz="2500" dirty="0" err="1"/>
              <a:t>Murimi</a:t>
            </a:r>
            <a:r>
              <a:rPr lang="en-US" sz="2500" dirty="0"/>
              <a:t> replied. “We shall have our own government. A government of Kenyans and by Kenyans. We shall elect our own leaders”.</a:t>
            </a:r>
          </a:p>
          <a:p>
            <a:r>
              <a:rPr lang="en-US" sz="2500" dirty="0" err="1"/>
              <a:t>Naiku</a:t>
            </a:r>
            <a:r>
              <a:rPr lang="en-US" sz="2500" dirty="0"/>
              <a:t> asked again, “Will ‘mamas’ lead us too?” </a:t>
            </a:r>
          </a:p>
          <a:p>
            <a:r>
              <a:rPr lang="en-US" sz="2500" dirty="0"/>
              <a:t>“NO!” </a:t>
            </a:r>
            <a:r>
              <a:rPr lang="en-US" sz="2500" dirty="0" err="1"/>
              <a:t>Njoroge</a:t>
            </a:r>
            <a:r>
              <a:rPr lang="en-US" sz="2500" dirty="0"/>
              <a:t> shouted. “This will be a government of black men. Our government”.</a:t>
            </a:r>
          </a:p>
          <a:p>
            <a:r>
              <a:rPr lang="en-US" sz="2500" dirty="0"/>
              <a:t>“Why men?” </a:t>
            </a:r>
            <a:r>
              <a:rPr lang="en-US" sz="2500" dirty="0" err="1"/>
              <a:t>Naiku</a:t>
            </a:r>
            <a:r>
              <a:rPr lang="en-US" sz="2500" dirty="0"/>
              <a:t> cried angrily.</a:t>
            </a:r>
          </a:p>
          <a:p>
            <a:r>
              <a:rPr lang="en-US" sz="2500" dirty="0"/>
              <a:t>“When did you ever hear of a black ‘mama’ leading men?” </a:t>
            </a:r>
            <a:r>
              <a:rPr lang="en-US" sz="2500" dirty="0" err="1"/>
              <a:t>Njoroge</a:t>
            </a:r>
            <a:r>
              <a:rPr lang="en-US" sz="2500" dirty="0"/>
              <a:t> asked.</a:t>
            </a:r>
          </a:p>
          <a:p>
            <a:r>
              <a:rPr lang="en-US" sz="2500" dirty="0"/>
              <a:t>“Mama </a:t>
            </a:r>
            <a:r>
              <a:rPr lang="en-US" sz="2500" dirty="0" err="1"/>
              <a:t>Nyanjiru</a:t>
            </a:r>
            <a:r>
              <a:rPr lang="en-US" sz="2500" dirty="0"/>
              <a:t> was a leader of men”, </a:t>
            </a:r>
            <a:r>
              <a:rPr lang="en-US" sz="2500" dirty="0" err="1"/>
              <a:t>Naiku</a:t>
            </a:r>
            <a:r>
              <a:rPr lang="en-US" sz="2500" dirty="0"/>
              <a:t> protested. </a:t>
            </a:r>
          </a:p>
          <a:p>
            <a:r>
              <a:rPr lang="en-US" sz="2500" dirty="0"/>
              <a:t>“You are right, </a:t>
            </a:r>
            <a:r>
              <a:rPr lang="en-US" sz="2500" dirty="0" err="1"/>
              <a:t>Naiku</a:t>
            </a:r>
            <a:r>
              <a:rPr lang="en-US" sz="2500" dirty="0"/>
              <a:t>”, said Grandpa.</a:t>
            </a:r>
          </a:p>
          <a:p>
            <a:r>
              <a:rPr lang="en-US" sz="2500" dirty="0"/>
              <a:t>“Even in the forest where we fought the white man, women fought just as bravely. General </a:t>
            </a:r>
            <a:r>
              <a:rPr lang="en-US" sz="2500" dirty="0" err="1"/>
              <a:t>Muthoni</a:t>
            </a:r>
            <a:r>
              <a:rPr lang="en-US" sz="2500" dirty="0"/>
              <a:t> was one of the bravest warriors I ever met – braver than most men I know. Only a fool of a coward says that a woman cannot lead. Of course, they can and will lead”. </a:t>
            </a:r>
          </a:p>
        </p:txBody>
      </p:sp>
    </p:spTree>
    <p:extLst>
      <p:ext uri="{BB962C8B-B14F-4D97-AF65-F5344CB8AC3E}">
        <p14:creationId xmlns:p14="http://schemas.microsoft.com/office/powerpoint/2010/main" val="2574361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685800"/>
            <a:ext cx="10210800" cy="5632311"/>
          </a:xfrm>
          <a:prstGeom prst="rect">
            <a:avLst/>
          </a:prstGeom>
        </p:spPr>
        <p:txBody>
          <a:bodyPr wrap="square">
            <a:spAutoFit/>
          </a:bodyPr>
          <a:lstStyle/>
          <a:p>
            <a:r>
              <a:rPr lang="en-US" sz="2400" dirty="0"/>
              <a:t>At that moment a car with a white driver overtook them and </a:t>
            </a:r>
            <a:r>
              <a:rPr lang="en-US" sz="2400" dirty="0" err="1"/>
              <a:t>Njoroge</a:t>
            </a:r>
            <a:r>
              <a:rPr lang="en-US" sz="2400" dirty="0"/>
              <a:t> shouted, “Settler, settler go home!” </a:t>
            </a:r>
            <a:r>
              <a:rPr lang="en-US" sz="2400" dirty="0" err="1"/>
              <a:t>Murimi</a:t>
            </a:r>
            <a:r>
              <a:rPr lang="en-US" sz="2400" dirty="0"/>
              <a:t> was furious.</a:t>
            </a:r>
          </a:p>
          <a:p>
            <a:r>
              <a:rPr lang="en-US" sz="2400" dirty="0"/>
              <a:t>“</a:t>
            </a:r>
            <a:r>
              <a:rPr lang="en-US" sz="2400" dirty="0" err="1"/>
              <a:t>Njoroge</a:t>
            </a:r>
            <a:r>
              <a:rPr lang="en-US" sz="2400" dirty="0"/>
              <a:t>!” he said, “how dare you misbehave like that? You will have to answer for it when we get home!” </a:t>
            </a:r>
          </a:p>
          <a:p>
            <a:r>
              <a:rPr lang="en-US" sz="2400" dirty="0"/>
              <a:t>“Does independence day make you loose your manners? That man is a grown-up, older than even your father” added grandpa.</a:t>
            </a:r>
          </a:p>
          <a:p>
            <a:r>
              <a:rPr lang="en-US" sz="2400" dirty="0"/>
              <a:t> </a:t>
            </a:r>
          </a:p>
          <a:p>
            <a:r>
              <a:rPr lang="en-US" sz="2400" dirty="0"/>
              <a:t>“We did not fight the white men for our independence so that our children can behave like them. You were never brought up to abuse people”, </a:t>
            </a:r>
            <a:r>
              <a:rPr lang="en-US" sz="2400" dirty="0" err="1"/>
              <a:t>Murimi</a:t>
            </a:r>
            <a:r>
              <a:rPr lang="en-US" sz="2400" dirty="0"/>
              <a:t> said angrily. </a:t>
            </a:r>
            <a:r>
              <a:rPr lang="en-US" sz="2400" dirty="0" err="1"/>
              <a:t>Njoroge</a:t>
            </a:r>
            <a:r>
              <a:rPr lang="en-US" sz="2400" dirty="0"/>
              <a:t> was quiet for a long time. He though long and hard about his Grandpa’s words. He was sorry for the way he acted. </a:t>
            </a:r>
          </a:p>
          <a:p>
            <a:r>
              <a:rPr lang="en-US" sz="2400" dirty="0"/>
              <a:t> </a:t>
            </a:r>
          </a:p>
          <a:p>
            <a:r>
              <a:rPr lang="en-US" sz="2400" b="1" i="1" dirty="0">
                <a:solidFill>
                  <a:schemeClr val="accent6">
                    <a:lumMod val="50000"/>
                  </a:schemeClr>
                </a:solidFill>
              </a:rPr>
              <a:t>(Adapted from A Big Struggle by A. </a:t>
            </a:r>
            <a:r>
              <a:rPr lang="en-US" sz="2400" b="1" i="1" dirty="0" err="1">
                <a:solidFill>
                  <a:schemeClr val="accent6">
                    <a:lumMod val="50000"/>
                  </a:schemeClr>
                </a:solidFill>
              </a:rPr>
              <a:t>Amran</a:t>
            </a:r>
            <a:r>
              <a:rPr lang="en-US" sz="2400" b="1" i="1" dirty="0">
                <a:solidFill>
                  <a:schemeClr val="accent6">
                    <a:lumMod val="50000"/>
                  </a:schemeClr>
                </a:solidFill>
              </a:rPr>
              <a:t> and D. </a:t>
            </a:r>
            <a:r>
              <a:rPr lang="en-US" sz="2400" b="1" i="1" dirty="0" err="1">
                <a:solidFill>
                  <a:schemeClr val="accent6">
                    <a:lumMod val="50000"/>
                  </a:schemeClr>
                </a:solidFill>
              </a:rPr>
              <a:t>Mulwa</a:t>
            </a:r>
            <a:r>
              <a:rPr lang="en-US" sz="2400" b="1" i="1" dirty="0">
                <a:solidFill>
                  <a:schemeClr val="accent6">
                    <a:lumMod val="50000"/>
                  </a:schemeClr>
                </a:solidFill>
              </a:rPr>
              <a:t>. Oxford University Press)</a:t>
            </a:r>
          </a:p>
          <a:p>
            <a:endParaRPr lang="en-US" sz="2400" dirty="0">
              <a:solidFill>
                <a:srgbClr val="FFFF00"/>
              </a:solidFill>
            </a:endParaRPr>
          </a:p>
        </p:txBody>
      </p:sp>
    </p:spTree>
    <p:extLst>
      <p:ext uri="{BB962C8B-B14F-4D97-AF65-F5344CB8AC3E}">
        <p14:creationId xmlns:p14="http://schemas.microsoft.com/office/powerpoint/2010/main" val="24742223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906"/>
            <a:ext cx="8915400" cy="6924973"/>
          </a:xfrm>
          <a:prstGeom prst="rect">
            <a:avLst/>
          </a:prstGeom>
        </p:spPr>
        <p:txBody>
          <a:bodyPr wrap="square">
            <a:spAutoFit/>
          </a:bodyPr>
          <a:lstStyle/>
          <a:p>
            <a:pPr lvl="0"/>
            <a:r>
              <a:rPr lang="en-US" sz="2800" b="1" dirty="0">
                <a:solidFill>
                  <a:schemeClr val="accent6">
                    <a:lumMod val="50000"/>
                  </a:schemeClr>
                </a:solidFill>
              </a:rPr>
              <a:t>Cast: </a:t>
            </a:r>
          </a:p>
          <a:p>
            <a:pPr marL="742950" lvl="1" indent="-285750">
              <a:buFont typeface="Arial" pitchFamily="34" charset="0"/>
              <a:buChar char="•"/>
            </a:pPr>
            <a:r>
              <a:rPr lang="en-US" sz="2400" dirty="0"/>
              <a:t>Away – be left alone.</a:t>
            </a:r>
          </a:p>
          <a:p>
            <a:pPr marL="742950" lvl="1" indent="-285750">
              <a:buFont typeface="Arial" pitchFamily="34" charset="0"/>
              <a:buChar char="•"/>
            </a:pPr>
            <a:r>
              <a:rPr lang="en-US" sz="2400" dirty="0"/>
              <a:t>About/around – try hard to at </a:t>
            </a:r>
            <a:r>
              <a:rPr lang="en-US" sz="2400" dirty="0" err="1"/>
              <a:t>st</a:t>
            </a:r>
            <a:r>
              <a:rPr lang="en-US" sz="2400" dirty="0"/>
              <a:t> to find a solution.</a:t>
            </a:r>
          </a:p>
          <a:p>
            <a:pPr marL="742950" lvl="1" indent="-285750">
              <a:buFont typeface="Arial" pitchFamily="34" charset="0"/>
              <a:buChar char="•"/>
            </a:pPr>
            <a:r>
              <a:rPr lang="en-US" sz="2400" dirty="0"/>
              <a:t>Off – untie the ropes </a:t>
            </a:r>
            <a:r>
              <a:rPr lang="en-US" sz="2400" dirty="0" err="1"/>
              <a:t>i.e</a:t>
            </a:r>
            <a:r>
              <a:rPr lang="en-US" sz="2400" dirty="0"/>
              <a:t> in a boat.</a:t>
            </a:r>
          </a:p>
          <a:p>
            <a:pPr marL="742950" lvl="1" indent="-285750">
              <a:buFont typeface="Arial" pitchFamily="34" charset="0"/>
              <a:buChar char="•"/>
            </a:pPr>
            <a:r>
              <a:rPr lang="en-US" sz="2400" dirty="0"/>
              <a:t>On – to do knitting.</a:t>
            </a:r>
          </a:p>
          <a:p>
            <a:endParaRPr lang="en-US" sz="1400" dirty="0"/>
          </a:p>
          <a:p>
            <a:pPr lvl="0"/>
            <a:r>
              <a:rPr lang="en-US" sz="2800" b="1" dirty="0">
                <a:solidFill>
                  <a:schemeClr val="accent6">
                    <a:lumMod val="50000"/>
                  </a:schemeClr>
                </a:solidFill>
              </a:rPr>
              <a:t>Cross: </a:t>
            </a:r>
          </a:p>
          <a:p>
            <a:pPr marL="742950" lvl="1" indent="-285750">
              <a:buFont typeface="Arial" pitchFamily="34" charset="0"/>
              <a:buChar char="•"/>
            </a:pPr>
            <a:r>
              <a:rPr lang="en-US" sz="2400" dirty="0"/>
              <a:t>Over – to go across(bridge/border) </a:t>
            </a:r>
          </a:p>
          <a:p>
            <a:pPr marL="742950" lvl="1" indent="-285750">
              <a:buFont typeface="Arial" pitchFamily="34" charset="0"/>
              <a:buChar char="•"/>
            </a:pPr>
            <a:r>
              <a:rPr lang="en-US" sz="2400" dirty="0"/>
              <a:t>Into – enter (house, boundary, compound) </a:t>
            </a:r>
          </a:p>
          <a:p>
            <a:pPr marL="742950" lvl="1" indent="-285750">
              <a:buFont typeface="Arial" pitchFamily="34" charset="0"/>
              <a:buChar char="•"/>
            </a:pPr>
            <a:r>
              <a:rPr lang="en-US" sz="2400" dirty="0"/>
              <a:t>Off – cancel a list of names</a:t>
            </a:r>
          </a:p>
          <a:p>
            <a:pPr marL="742950" lvl="1" indent="-285750">
              <a:buFont typeface="Arial" pitchFamily="34" charset="0"/>
              <a:buChar char="•"/>
            </a:pPr>
            <a:r>
              <a:rPr lang="en-US" sz="2400" dirty="0"/>
              <a:t>Through/out – draw a line through a word.</a:t>
            </a:r>
          </a:p>
          <a:p>
            <a:endParaRPr lang="en-US" sz="2000" dirty="0"/>
          </a:p>
          <a:p>
            <a:pPr lvl="0"/>
            <a:r>
              <a:rPr lang="en-US" sz="2800" b="1" dirty="0">
                <a:solidFill>
                  <a:schemeClr val="accent6">
                    <a:lumMod val="50000"/>
                  </a:schemeClr>
                </a:solidFill>
              </a:rPr>
              <a:t>Cry:</a:t>
            </a:r>
            <a:r>
              <a:rPr lang="en-US" sz="2400" dirty="0"/>
              <a:t> </a:t>
            </a:r>
          </a:p>
          <a:p>
            <a:pPr marL="742950" lvl="1" indent="-285750">
              <a:buFont typeface="Arial" pitchFamily="34" charset="0"/>
              <a:buChar char="•"/>
            </a:pPr>
            <a:r>
              <a:rPr lang="en-US" sz="2400" dirty="0"/>
              <a:t>About/over (</a:t>
            </a:r>
            <a:r>
              <a:rPr lang="en-US" sz="2400" dirty="0" err="1"/>
              <a:t>sth</a:t>
            </a:r>
            <a:r>
              <a:rPr lang="en-US" sz="2400" dirty="0"/>
              <a:t>) </a:t>
            </a:r>
          </a:p>
          <a:p>
            <a:pPr marL="742950" lvl="1" indent="-285750">
              <a:buFont typeface="Arial" pitchFamily="34" charset="0"/>
              <a:buChar char="•"/>
            </a:pPr>
            <a:r>
              <a:rPr lang="en-US" sz="2400" dirty="0"/>
              <a:t>Out – let out a scream</a:t>
            </a:r>
          </a:p>
          <a:p>
            <a:pPr marL="742950" lvl="1" indent="-285750">
              <a:buFont typeface="Arial" pitchFamily="34" charset="0"/>
              <a:buChar char="•"/>
            </a:pPr>
            <a:r>
              <a:rPr lang="en-US" sz="2400" dirty="0"/>
              <a:t>Over – lament </a:t>
            </a:r>
          </a:p>
          <a:p>
            <a:pPr marL="742950" lvl="1" indent="-285750">
              <a:buFont typeface="Arial" pitchFamily="34" charset="0"/>
              <a:buChar char="•"/>
            </a:pPr>
            <a:r>
              <a:rPr lang="en-US" sz="2400" dirty="0"/>
              <a:t>Out for – seek help by crying out.</a:t>
            </a:r>
          </a:p>
          <a:p>
            <a:pPr marL="742950" lvl="1" indent="-285750">
              <a:buFont typeface="Arial" pitchFamily="34" charset="0"/>
              <a:buChar char="•"/>
            </a:pPr>
            <a:r>
              <a:rPr lang="en-US" sz="2400" dirty="0"/>
              <a:t>Off – to say you cannot do what you had promised earlier.</a:t>
            </a:r>
            <a:r>
              <a:rPr lang="en-US" dirty="0"/>
              <a:t> </a:t>
            </a:r>
          </a:p>
        </p:txBody>
      </p:sp>
    </p:spTree>
    <p:extLst>
      <p:ext uri="{BB962C8B-B14F-4D97-AF65-F5344CB8AC3E}">
        <p14:creationId xmlns:p14="http://schemas.microsoft.com/office/powerpoint/2010/main" val="13294963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22678"/>
            <a:ext cx="9525000" cy="6370975"/>
          </a:xfrm>
          <a:prstGeom prst="rect">
            <a:avLst/>
          </a:prstGeom>
        </p:spPr>
        <p:txBody>
          <a:bodyPr wrap="square">
            <a:spAutoFit/>
          </a:bodyPr>
          <a:lstStyle/>
          <a:p>
            <a:pPr lvl="0"/>
            <a:r>
              <a:rPr lang="en-US" sz="2400" dirty="0"/>
              <a:t> What celebrations are the people in the car going to attend?</a:t>
            </a:r>
          </a:p>
          <a:p>
            <a:pPr marL="1371600" lvl="2" indent="-457200">
              <a:buFont typeface="+mj-lt"/>
              <a:buAutoNum type="alphaUcPeriod"/>
            </a:pPr>
            <a:r>
              <a:rPr lang="en-US" sz="2400" dirty="0"/>
              <a:t>The release of Harry </a:t>
            </a:r>
            <a:r>
              <a:rPr lang="en-US" sz="2400" dirty="0" err="1"/>
              <a:t>Thuku</a:t>
            </a:r>
            <a:r>
              <a:rPr lang="en-US" sz="2400" dirty="0"/>
              <a:t>.</a:t>
            </a:r>
          </a:p>
          <a:p>
            <a:pPr marL="1371600" lvl="2" indent="-457200">
              <a:buFont typeface="+mj-lt"/>
              <a:buAutoNum type="alphaUcPeriod"/>
            </a:pPr>
            <a:r>
              <a:rPr lang="en-US" sz="2400" dirty="0"/>
              <a:t>The end of the war. </a:t>
            </a:r>
          </a:p>
          <a:p>
            <a:pPr marL="1371600" lvl="2" indent="-457200">
              <a:buFont typeface="+mj-lt"/>
              <a:buAutoNum type="alphaUcPeriod"/>
            </a:pPr>
            <a:r>
              <a:rPr lang="en-US" sz="2400" dirty="0"/>
              <a:t>The Independence celebrations.</a:t>
            </a:r>
          </a:p>
          <a:p>
            <a:pPr marL="1371600" lvl="2" indent="-457200">
              <a:buFont typeface="+mj-lt"/>
              <a:buAutoNum type="alphaUcPeriod"/>
            </a:pPr>
            <a:r>
              <a:rPr lang="en-US" sz="2400" dirty="0"/>
              <a:t>The victory over the white men.</a:t>
            </a:r>
          </a:p>
          <a:p>
            <a:r>
              <a:rPr lang="en-US" sz="2400" dirty="0"/>
              <a:t> </a:t>
            </a:r>
          </a:p>
          <a:p>
            <a:pPr lvl="0"/>
            <a:r>
              <a:rPr lang="en-US" sz="2400" dirty="0"/>
              <a:t>How many people are travelling in the car?</a:t>
            </a:r>
          </a:p>
          <a:p>
            <a:pPr marL="1371600" lvl="2" indent="-457200">
              <a:buFont typeface="+mj-lt"/>
              <a:buAutoNum type="alphaUcPeriod"/>
            </a:pPr>
            <a:r>
              <a:rPr lang="en-US" sz="2400" dirty="0"/>
              <a:t>Three </a:t>
            </a:r>
          </a:p>
          <a:p>
            <a:pPr marL="1371600" lvl="2" indent="-457200">
              <a:buFont typeface="+mj-lt"/>
              <a:buAutoNum type="alphaUcPeriod"/>
            </a:pPr>
            <a:r>
              <a:rPr lang="en-US" sz="2400" dirty="0"/>
              <a:t>Four</a:t>
            </a:r>
          </a:p>
          <a:p>
            <a:pPr marL="1371600" lvl="2" indent="-457200">
              <a:buFont typeface="+mj-lt"/>
              <a:buAutoNum type="alphaUcPeriod"/>
            </a:pPr>
            <a:r>
              <a:rPr lang="en-US" sz="2400" dirty="0"/>
              <a:t>Five </a:t>
            </a:r>
          </a:p>
          <a:p>
            <a:pPr marL="1371600" lvl="2" indent="-457200">
              <a:buFont typeface="+mj-lt"/>
              <a:buAutoNum type="alphaUcPeriod"/>
            </a:pPr>
            <a:r>
              <a:rPr lang="en-US" sz="2400" dirty="0"/>
              <a:t>Six</a:t>
            </a:r>
          </a:p>
          <a:p>
            <a:r>
              <a:rPr lang="en-US" sz="2400" dirty="0"/>
              <a:t> </a:t>
            </a:r>
          </a:p>
          <a:p>
            <a:pPr lvl="0"/>
            <a:r>
              <a:rPr lang="en-US" sz="2400" dirty="0"/>
              <a:t>The word ‘fascinated’ as used in the passage means:</a:t>
            </a:r>
          </a:p>
          <a:p>
            <a:pPr marL="1371600" lvl="2" indent="-457200">
              <a:buFont typeface="+mj-lt"/>
              <a:buAutoNum type="alphaUcPeriod"/>
            </a:pPr>
            <a:r>
              <a:rPr lang="en-US" sz="2400" dirty="0"/>
              <a:t>Surprised </a:t>
            </a:r>
          </a:p>
          <a:p>
            <a:pPr marL="1371600" lvl="2" indent="-457200">
              <a:buFont typeface="+mj-lt"/>
              <a:buAutoNum type="alphaUcPeriod"/>
            </a:pPr>
            <a:r>
              <a:rPr lang="en-US" sz="2400" dirty="0"/>
              <a:t>Excited </a:t>
            </a:r>
          </a:p>
          <a:p>
            <a:pPr marL="1371600" lvl="2" indent="-457200">
              <a:buFont typeface="+mj-lt"/>
              <a:buAutoNum type="alphaUcPeriod"/>
            </a:pPr>
            <a:r>
              <a:rPr lang="en-US" sz="2400" dirty="0"/>
              <a:t>Amazed </a:t>
            </a:r>
          </a:p>
          <a:p>
            <a:pPr marL="1371600" lvl="2" indent="-457200">
              <a:buFont typeface="+mj-lt"/>
              <a:buAutoNum type="alphaUcPeriod"/>
            </a:pPr>
            <a:r>
              <a:rPr lang="en-US" sz="2400" dirty="0"/>
              <a:t>Amused </a:t>
            </a:r>
          </a:p>
        </p:txBody>
      </p:sp>
    </p:spTree>
    <p:extLst>
      <p:ext uri="{BB962C8B-B14F-4D97-AF65-F5344CB8AC3E}">
        <p14:creationId xmlns:p14="http://schemas.microsoft.com/office/powerpoint/2010/main" val="26102620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1"/>
            <a:ext cx="9144000" cy="6740307"/>
          </a:xfrm>
          <a:prstGeom prst="rect">
            <a:avLst/>
          </a:prstGeom>
        </p:spPr>
        <p:txBody>
          <a:bodyPr wrap="square">
            <a:spAutoFit/>
          </a:bodyPr>
          <a:lstStyle/>
          <a:p>
            <a:pPr lvl="0"/>
            <a:r>
              <a:rPr lang="en-US" sz="2400" dirty="0"/>
              <a:t>In the passage it is stated that</a:t>
            </a:r>
          </a:p>
          <a:p>
            <a:pPr marL="1371600" lvl="2" indent="-457200">
              <a:buFont typeface="+mj-lt"/>
              <a:buAutoNum type="alphaUcPeriod"/>
            </a:pPr>
            <a:r>
              <a:rPr lang="en-US" sz="2400" dirty="0"/>
              <a:t>Women are not as brave as men.</a:t>
            </a:r>
          </a:p>
          <a:p>
            <a:pPr marL="1371600" lvl="2" indent="-457200">
              <a:buFont typeface="+mj-lt"/>
              <a:buAutoNum type="alphaUcPeriod"/>
            </a:pPr>
            <a:r>
              <a:rPr lang="en-US" sz="2400" dirty="0"/>
              <a:t>Some women are braver than some men.</a:t>
            </a:r>
          </a:p>
          <a:p>
            <a:pPr marL="1371600" lvl="2" indent="-457200">
              <a:buFont typeface="+mj-lt"/>
              <a:buAutoNum type="alphaUcPeriod"/>
            </a:pPr>
            <a:r>
              <a:rPr lang="en-US" sz="2400" dirty="0"/>
              <a:t>Women are as brave as some men.</a:t>
            </a:r>
          </a:p>
          <a:p>
            <a:pPr marL="1371600" lvl="2" indent="-457200">
              <a:buFont typeface="+mj-lt"/>
              <a:buAutoNum type="alphaUcPeriod"/>
            </a:pPr>
            <a:r>
              <a:rPr lang="en-US" sz="2400" dirty="0"/>
              <a:t>Women are braver than men.</a:t>
            </a:r>
          </a:p>
          <a:p>
            <a:r>
              <a:rPr lang="en-US" sz="2400" dirty="0"/>
              <a:t> </a:t>
            </a:r>
          </a:p>
          <a:p>
            <a:pPr lvl="0"/>
            <a:r>
              <a:rPr lang="en-US" sz="2400" dirty="0"/>
              <a:t>Choose the alternative that best describes the character of </a:t>
            </a:r>
            <a:r>
              <a:rPr lang="en-US" sz="2400" dirty="0" err="1"/>
              <a:t>Naiku</a:t>
            </a:r>
            <a:r>
              <a:rPr lang="en-US" sz="2400" dirty="0"/>
              <a:t>.</a:t>
            </a:r>
          </a:p>
          <a:p>
            <a:pPr marL="1371600" lvl="2" indent="-457200">
              <a:buFont typeface="+mj-lt"/>
              <a:buAutoNum type="alphaUcPeriod"/>
            </a:pPr>
            <a:r>
              <a:rPr lang="en-US" sz="2400" dirty="0"/>
              <a:t>Inquisitive, respectful and kind.</a:t>
            </a:r>
          </a:p>
          <a:p>
            <a:pPr marL="1371600" lvl="2" indent="-457200">
              <a:buFont typeface="+mj-lt"/>
              <a:buAutoNum type="alphaUcPeriod"/>
            </a:pPr>
            <a:r>
              <a:rPr lang="en-US" sz="2400" dirty="0"/>
              <a:t>Inquisitive, cheerful and intelligent.</a:t>
            </a:r>
          </a:p>
          <a:p>
            <a:pPr marL="1371600" lvl="2" indent="-457200">
              <a:buFont typeface="+mj-lt"/>
              <a:buAutoNum type="alphaUcPeriod"/>
            </a:pPr>
            <a:r>
              <a:rPr lang="en-US" sz="2400" dirty="0"/>
              <a:t>Respectful, observant and intelligent.</a:t>
            </a:r>
          </a:p>
          <a:p>
            <a:pPr marL="1371600" lvl="2" indent="-457200">
              <a:buFont typeface="+mj-lt"/>
              <a:buAutoNum type="alphaUcPeriod"/>
            </a:pPr>
            <a:r>
              <a:rPr lang="en-US" sz="2400" dirty="0"/>
              <a:t>Inquisitive, respectful and intelligent.</a:t>
            </a:r>
          </a:p>
          <a:p>
            <a:r>
              <a:rPr lang="en-US" sz="2400" dirty="0"/>
              <a:t> </a:t>
            </a:r>
          </a:p>
          <a:p>
            <a:pPr lvl="0"/>
            <a:r>
              <a:rPr lang="en-US" sz="2400" dirty="0"/>
              <a:t>The sentence ‘Only a fool or a coward says that a woman cannot lead’ implies </a:t>
            </a:r>
          </a:p>
          <a:p>
            <a:pPr marL="1371600" lvl="2" indent="-457200">
              <a:buFont typeface="+mj-lt"/>
              <a:buAutoNum type="alphaUcPeriod"/>
            </a:pPr>
            <a:r>
              <a:rPr lang="en-US" sz="2400" dirty="0"/>
              <a:t>Women can lead.</a:t>
            </a:r>
          </a:p>
          <a:p>
            <a:pPr marL="1371600" lvl="2" indent="-457200">
              <a:buFont typeface="+mj-lt"/>
              <a:buAutoNum type="alphaUcPeriod"/>
            </a:pPr>
            <a:r>
              <a:rPr lang="en-US" sz="2400" dirty="0"/>
              <a:t>Women should lead</a:t>
            </a:r>
          </a:p>
          <a:p>
            <a:pPr marL="1371600" lvl="2" indent="-457200">
              <a:buFont typeface="+mj-lt"/>
              <a:buAutoNum type="alphaUcPeriod"/>
            </a:pPr>
            <a:r>
              <a:rPr lang="en-US" sz="2400" dirty="0"/>
              <a:t>Women cannot lead</a:t>
            </a:r>
          </a:p>
          <a:p>
            <a:pPr marL="1371600" lvl="2" indent="-457200">
              <a:buFont typeface="+mj-lt"/>
              <a:buAutoNum type="alphaUcPeriod"/>
            </a:pPr>
            <a:r>
              <a:rPr lang="en-US" sz="2400" dirty="0"/>
              <a:t>Women shouldn’t lead</a:t>
            </a:r>
          </a:p>
        </p:txBody>
      </p:sp>
    </p:spTree>
    <p:extLst>
      <p:ext uri="{BB962C8B-B14F-4D97-AF65-F5344CB8AC3E}">
        <p14:creationId xmlns:p14="http://schemas.microsoft.com/office/powerpoint/2010/main" val="344762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10363200" cy="6740307"/>
          </a:xfrm>
          <a:prstGeom prst="rect">
            <a:avLst/>
          </a:prstGeom>
        </p:spPr>
        <p:txBody>
          <a:bodyPr wrap="square">
            <a:spAutoFit/>
          </a:bodyPr>
          <a:lstStyle/>
          <a:p>
            <a:pPr lvl="0"/>
            <a:r>
              <a:rPr lang="en-US" sz="2400" dirty="0"/>
              <a:t>Which of the following </a:t>
            </a:r>
            <a:r>
              <a:rPr lang="en-US" sz="2400" b="1" dirty="0"/>
              <a:t>can best</a:t>
            </a:r>
            <a:r>
              <a:rPr lang="en-US" sz="2400" dirty="0"/>
              <a:t> replace word </a:t>
            </a:r>
            <a:r>
              <a:rPr lang="en-US" sz="2400" i="1" dirty="0"/>
              <a:t>furious</a:t>
            </a:r>
            <a:r>
              <a:rPr lang="en-US" sz="2400" dirty="0"/>
              <a:t>? </a:t>
            </a:r>
          </a:p>
          <a:p>
            <a:pPr marL="1371600" lvl="2" indent="-457200">
              <a:buFont typeface="+mj-lt"/>
              <a:buAutoNum type="alphaUcPeriod"/>
            </a:pPr>
            <a:r>
              <a:rPr lang="en-US" sz="2400" dirty="0"/>
              <a:t>Upset</a:t>
            </a:r>
          </a:p>
          <a:p>
            <a:pPr marL="1371600" lvl="2" indent="-457200">
              <a:buFont typeface="+mj-lt"/>
              <a:buAutoNum type="alphaUcPeriod"/>
            </a:pPr>
            <a:r>
              <a:rPr lang="en-US" sz="2400" dirty="0"/>
              <a:t>Enraged </a:t>
            </a:r>
          </a:p>
          <a:p>
            <a:pPr marL="1371600" lvl="2" indent="-457200">
              <a:buFont typeface="+mj-lt"/>
              <a:buAutoNum type="alphaUcPeriod"/>
            </a:pPr>
            <a:r>
              <a:rPr lang="en-US" sz="2400" dirty="0"/>
              <a:t>Annoyed </a:t>
            </a:r>
          </a:p>
          <a:p>
            <a:pPr marL="1371600" lvl="2" indent="-457200">
              <a:buFont typeface="+mj-lt"/>
              <a:buAutoNum type="alphaUcPeriod"/>
            </a:pPr>
            <a:r>
              <a:rPr lang="en-US" sz="2400" dirty="0"/>
              <a:t>Irritated </a:t>
            </a:r>
          </a:p>
          <a:p>
            <a:pPr lvl="2"/>
            <a:r>
              <a:rPr lang="en-US" sz="2400" dirty="0"/>
              <a:t> </a:t>
            </a:r>
          </a:p>
          <a:p>
            <a:pPr lvl="0"/>
            <a:r>
              <a:rPr lang="en-US" sz="2400" dirty="0"/>
              <a:t>It is correct to say that </a:t>
            </a:r>
            <a:r>
              <a:rPr lang="en-US" sz="2400" dirty="0" err="1"/>
              <a:t>Murimi</a:t>
            </a:r>
            <a:r>
              <a:rPr lang="en-US" sz="2400" dirty="0"/>
              <a:t> is </a:t>
            </a:r>
          </a:p>
          <a:p>
            <a:pPr marL="1371600" lvl="2" indent="-457200">
              <a:buFont typeface="+mj-lt"/>
              <a:buAutoNum type="alphaUcPeriod"/>
            </a:pPr>
            <a:r>
              <a:rPr lang="en-US" sz="2400" dirty="0"/>
              <a:t>Inconsiderate </a:t>
            </a:r>
          </a:p>
          <a:p>
            <a:pPr marL="1371600" lvl="2" indent="-457200">
              <a:buFont typeface="+mj-lt"/>
              <a:buAutoNum type="alphaUcPeriod"/>
            </a:pPr>
            <a:r>
              <a:rPr lang="en-US" sz="2400" dirty="0"/>
              <a:t>Strict </a:t>
            </a:r>
          </a:p>
          <a:p>
            <a:pPr marL="1371600" lvl="2" indent="-457200">
              <a:buFont typeface="+mj-lt"/>
              <a:buAutoNum type="alphaUcPeriod"/>
            </a:pPr>
            <a:r>
              <a:rPr lang="en-US" sz="2400" dirty="0"/>
              <a:t>Unkind </a:t>
            </a:r>
          </a:p>
          <a:p>
            <a:pPr marL="1371600" lvl="2" indent="-457200">
              <a:buFont typeface="+mj-lt"/>
              <a:buAutoNum type="alphaUcPeriod"/>
            </a:pPr>
            <a:r>
              <a:rPr lang="en-US" sz="2400" dirty="0"/>
              <a:t>Authoritative </a:t>
            </a:r>
          </a:p>
          <a:p>
            <a:r>
              <a:rPr lang="en-US" sz="2400" dirty="0"/>
              <a:t> </a:t>
            </a:r>
          </a:p>
          <a:p>
            <a:pPr lvl="0"/>
            <a:r>
              <a:rPr lang="en-US" sz="2400" dirty="0"/>
              <a:t>What did Independence mean to </a:t>
            </a:r>
            <a:r>
              <a:rPr lang="en-US" sz="2400" dirty="0" err="1"/>
              <a:t>Njoroge</a:t>
            </a:r>
            <a:r>
              <a:rPr lang="en-US" sz="2400" dirty="0"/>
              <a:t>?</a:t>
            </a:r>
          </a:p>
          <a:p>
            <a:pPr marL="1371600" lvl="2" indent="-457200">
              <a:buFont typeface="+mj-lt"/>
              <a:buAutoNum type="alphaUcPeriod"/>
            </a:pPr>
            <a:r>
              <a:rPr lang="en-US" sz="2400" dirty="0"/>
              <a:t>People should do whatever they wanted</a:t>
            </a:r>
          </a:p>
          <a:p>
            <a:pPr marL="1371600" lvl="2" indent="-457200">
              <a:buFont typeface="+mj-lt"/>
              <a:buAutoNum type="alphaUcPeriod"/>
            </a:pPr>
            <a:r>
              <a:rPr lang="en-US" sz="2400" dirty="0"/>
              <a:t>All white men should go back to their country</a:t>
            </a:r>
          </a:p>
          <a:p>
            <a:pPr marL="1371600" lvl="2" indent="-457200">
              <a:buFont typeface="+mj-lt"/>
              <a:buAutoNum type="alphaUcPeriod"/>
            </a:pPr>
            <a:r>
              <a:rPr lang="en-US" sz="2400" dirty="0"/>
              <a:t>Africans could behave like white men</a:t>
            </a:r>
          </a:p>
          <a:p>
            <a:pPr marL="1371600" lvl="2" indent="-457200">
              <a:buFont typeface="+mj-lt"/>
              <a:buAutoNum type="alphaUcPeriod"/>
            </a:pPr>
            <a:r>
              <a:rPr lang="en-US" sz="2400" dirty="0"/>
              <a:t>White men did not deserve respect any more</a:t>
            </a:r>
          </a:p>
          <a:p>
            <a:r>
              <a:rPr lang="en-US" sz="2400" dirty="0"/>
              <a:t> </a:t>
            </a:r>
          </a:p>
        </p:txBody>
      </p:sp>
    </p:spTree>
    <p:extLst>
      <p:ext uri="{BB962C8B-B14F-4D97-AF65-F5344CB8AC3E}">
        <p14:creationId xmlns:p14="http://schemas.microsoft.com/office/powerpoint/2010/main" val="3547467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533400"/>
            <a:ext cx="10287000" cy="6370975"/>
          </a:xfrm>
          <a:prstGeom prst="rect">
            <a:avLst/>
          </a:prstGeom>
        </p:spPr>
        <p:txBody>
          <a:bodyPr wrap="square">
            <a:spAutoFit/>
          </a:bodyPr>
          <a:lstStyle/>
          <a:p>
            <a:pPr lvl="0"/>
            <a:r>
              <a:rPr lang="en-US" sz="2400" dirty="0"/>
              <a:t>Which of the following is </a:t>
            </a:r>
            <a:r>
              <a:rPr lang="en-US" sz="2400" b="1" dirty="0"/>
              <a:t>true</a:t>
            </a:r>
            <a:r>
              <a:rPr lang="en-US" sz="2400" dirty="0"/>
              <a:t> about the settlers according to the passage?</a:t>
            </a:r>
          </a:p>
          <a:p>
            <a:pPr marL="1371600" lvl="2" indent="-457200">
              <a:buFont typeface="+mj-lt"/>
              <a:buAutoNum type="alphaUcPeriod"/>
            </a:pPr>
            <a:r>
              <a:rPr lang="en-US" sz="2400" dirty="0"/>
              <a:t>They abused Africans.</a:t>
            </a:r>
          </a:p>
          <a:p>
            <a:pPr marL="1371600" lvl="2" indent="-457200">
              <a:buFont typeface="+mj-lt"/>
              <a:buAutoNum type="alphaUcPeriod"/>
            </a:pPr>
            <a:r>
              <a:rPr lang="en-US" sz="2400" dirty="0"/>
              <a:t>They beat up Africans.</a:t>
            </a:r>
          </a:p>
          <a:p>
            <a:pPr marL="1371600" lvl="2" indent="-457200">
              <a:buFont typeface="+mj-lt"/>
              <a:buAutoNum type="alphaUcPeriod"/>
            </a:pPr>
            <a:r>
              <a:rPr lang="en-US" sz="2400" dirty="0"/>
              <a:t>They forced Africans to work.</a:t>
            </a:r>
          </a:p>
          <a:p>
            <a:pPr marL="1371600" lvl="2" indent="-457200">
              <a:buFont typeface="+mj-lt"/>
              <a:buAutoNum type="alphaUcPeriod"/>
            </a:pPr>
            <a:r>
              <a:rPr lang="en-US" sz="2400" dirty="0"/>
              <a:t>They imprisoned Africans.</a:t>
            </a:r>
          </a:p>
          <a:p>
            <a:pPr lvl="0"/>
            <a:endParaRPr lang="en-US" sz="2400" dirty="0"/>
          </a:p>
          <a:p>
            <a:pPr lvl="0"/>
            <a:r>
              <a:rPr lang="en-US" sz="2400" dirty="0"/>
              <a:t>From the last paragraph what is the effect of Grandpa’s words on </a:t>
            </a:r>
            <a:r>
              <a:rPr lang="en-US" sz="2400" dirty="0" err="1"/>
              <a:t>Njoroge</a:t>
            </a:r>
            <a:r>
              <a:rPr lang="en-US" sz="2400" dirty="0"/>
              <a:t>?</a:t>
            </a:r>
          </a:p>
          <a:p>
            <a:pPr marL="1371600" lvl="2" indent="-457200">
              <a:buFont typeface="+mj-lt"/>
              <a:buAutoNum type="alphaUcPeriod"/>
            </a:pPr>
            <a:r>
              <a:rPr lang="en-US" sz="2400" dirty="0"/>
              <a:t>He is annoyed.</a:t>
            </a:r>
          </a:p>
          <a:p>
            <a:pPr marL="1371600" lvl="2" indent="-457200">
              <a:buFont typeface="+mj-lt"/>
              <a:buAutoNum type="alphaUcPeriod"/>
            </a:pPr>
            <a:r>
              <a:rPr lang="en-US" sz="2400" dirty="0"/>
              <a:t>He is thoughtful.</a:t>
            </a:r>
          </a:p>
          <a:p>
            <a:pPr marL="1371600" lvl="2" indent="-457200">
              <a:buFont typeface="+mj-lt"/>
              <a:buAutoNum type="alphaUcPeriod"/>
            </a:pPr>
            <a:r>
              <a:rPr lang="en-US" sz="2400" dirty="0"/>
              <a:t>He is quiet.</a:t>
            </a:r>
          </a:p>
          <a:p>
            <a:pPr marL="1371600" lvl="2" indent="-457200">
              <a:buFont typeface="+mj-lt"/>
              <a:buAutoNum type="alphaUcPeriod"/>
            </a:pPr>
            <a:r>
              <a:rPr lang="en-US" sz="2400" dirty="0"/>
              <a:t>He is remorseful. </a:t>
            </a:r>
          </a:p>
          <a:p>
            <a:pPr lvl="0"/>
            <a:endParaRPr lang="en-US" sz="2400" dirty="0"/>
          </a:p>
          <a:p>
            <a:pPr lvl="0"/>
            <a:r>
              <a:rPr lang="en-US" sz="2000" dirty="0"/>
              <a:t>Which of the following would be the best title for this passage?</a:t>
            </a:r>
          </a:p>
          <a:p>
            <a:pPr marL="1371600" lvl="2" indent="-457200">
              <a:buFont typeface="+mj-lt"/>
              <a:buAutoNum type="alphaUcPeriod"/>
            </a:pPr>
            <a:r>
              <a:rPr lang="en-US" sz="2000" dirty="0"/>
              <a:t>Women in the struggle for independence.</a:t>
            </a:r>
          </a:p>
          <a:p>
            <a:pPr marL="1371600" lvl="2" indent="-457200">
              <a:buFont typeface="+mj-lt"/>
              <a:buAutoNum type="alphaUcPeriod"/>
            </a:pPr>
            <a:r>
              <a:rPr lang="en-US" sz="2000" dirty="0" err="1"/>
              <a:t>Naiku</a:t>
            </a:r>
            <a:r>
              <a:rPr lang="en-US" sz="2000" dirty="0"/>
              <a:t> and her family.</a:t>
            </a:r>
          </a:p>
          <a:p>
            <a:pPr marL="1371600" lvl="2" indent="-457200">
              <a:buFont typeface="+mj-lt"/>
              <a:buAutoNum type="alphaUcPeriod"/>
            </a:pPr>
            <a:r>
              <a:rPr lang="en-US" sz="2000" dirty="0" err="1"/>
              <a:t>Njoroge</a:t>
            </a:r>
            <a:r>
              <a:rPr lang="en-US" sz="2000" dirty="0"/>
              <a:t> and the white man.</a:t>
            </a:r>
          </a:p>
          <a:p>
            <a:pPr marL="1371600" lvl="2" indent="-457200">
              <a:buFont typeface="+mj-lt"/>
              <a:buAutoNum type="alphaUcPeriod"/>
            </a:pPr>
            <a:r>
              <a:rPr lang="en-US" sz="2000" dirty="0"/>
              <a:t>Celebrating Independence. </a:t>
            </a:r>
          </a:p>
          <a:p>
            <a:pPr lvl="0"/>
            <a:endParaRPr lang="en-US" sz="2000" dirty="0"/>
          </a:p>
        </p:txBody>
      </p:sp>
    </p:spTree>
    <p:extLst>
      <p:ext uri="{BB962C8B-B14F-4D97-AF65-F5344CB8AC3E}">
        <p14:creationId xmlns:p14="http://schemas.microsoft.com/office/powerpoint/2010/main" val="4481874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85800"/>
            <a:ext cx="10287000" cy="5663089"/>
          </a:xfrm>
          <a:prstGeom prst="rect">
            <a:avLst/>
          </a:prstGeom>
        </p:spPr>
        <p:txBody>
          <a:bodyPr wrap="square">
            <a:spAutoFit/>
          </a:bodyPr>
          <a:lstStyle/>
          <a:p>
            <a:r>
              <a:rPr lang="en-US" sz="2400" b="1" i="1" u="sng" dirty="0">
                <a:solidFill>
                  <a:schemeClr val="accent6">
                    <a:lumMod val="50000"/>
                  </a:schemeClr>
                </a:solidFill>
              </a:rPr>
              <a:t>Read the passage below and then answer questions 39 to 50.</a:t>
            </a:r>
            <a:endParaRPr lang="en-US" sz="2400" dirty="0">
              <a:solidFill>
                <a:schemeClr val="accent6">
                  <a:lumMod val="50000"/>
                </a:schemeClr>
              </a:solidFill>
            </a:endParaRPr>
          </a:p>
          <a:p>
            <a:r>
              <a:rPr lang="en-US" sz="2600" dirty="0">
                <a:solidFill>
                  <a:schemeClr val="accent6">
                    <a:lumMod val="50000"/>
                  </a:schemeClr>
                </a:solidFill>
              </a:rPr>
              <a:t> </a:t>
            </a:r>
          </a:p>
          <a:p>
            <a:r>
              <a:rPr lang="en-US" sz="2600" dirty="0"/>
              <a:t>Many people all over the world still smoke although it is common knowledge that smoking is dangerous to health. This is because the nicotine found in cigarettes has been proved to be addictive. Many young people get introduced in this habit through peer pressure, by aping their parents or the celebrities they watch on TV advertisements.</a:t>
            </a:r>
          </a:p>
          <a:p>
            <a:r>
              <a:rPr lang="en-US" sz="2600" dirty="0"/>
              <a:t> </a:t>
            </a:r>
          </a:p>
          <a:p>
            <a:r>
              <a:rPr lang="en-US" sz="2600" dirty="0"/>
              <a:t>Today, smokers give various reasons for maintaining this habit. They say cigarettes are useful stimulants and that they give the smokers something to do with their hands.  Perhaps the most important cause for the increase in smoking is that it provides shared experience among the peer group and this continues even after it becomes a settled habit. At what point it actually becomes a habit difficult to shake off, is not possible to tell. </a:t>
            </a:r>
          </a:p>
        </p:txBody>
      </p:sp>
    </p:spTree>
    <p:extLst>
      <p:ext uri="{BB962C8B-B14F-4D97-AF65-F5344CB8AC3E}">
        <p14:creationId xmlns:p14="http://schemas.microsoft.com/office/powerpoint/2010/main" val="35403757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762000"/>
            <a:ext cx="9982200" cy="5078313"/>
          </a:xfrm>
          <a:prstGeom prst="rect">
            <a:avLst/>
          </a:prstGeom>
        </p:spPr>
        <p:txBody>
          <a:bodyPr wrap="square">
            <a:spAutoFit/>
          </a:bodyPr>
          <a:lstStyle/>
          <a:p>
            <a:r>
              <a:rPr lang="en-US" sz="3600" dirty="0"/>
              <a:t>The aggressive campaign through advertisements and advocacy by manufactures has made things worse. Manufacturers argue that smoking provides employment through tobacco farming, manufacturing industries and contributes directly to the economy through payment of taxes. However, the government spends three times as much for the treatment of smoking related ailments and on rehabilitation of smokers.</a:t>
            </a:r>
          </a:p>
        </p:txBody>
      </p:sp>
    </p:spTree>
    <p:extLst>
      <p:ext uri="{BB962C8B-B14F-4D97-AF65-F5344CB8AC3E}">
        <p14:creationId xmlns:p14="http://schemas.microsoft.com/office/powerpoint/2010/main" val="2387478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33400"/>
            <a:ext cx="10591800" cy="6124754"/>
          </a:xfrm>
          <a:prstGeom prst="rect">
            <a:avLst/>
          </a:prstGeom>
        </p:spPr>
        <p:txBody>
          <a:bodyPr wrap="square">
            <a:spAutoFit/>
          </a:bodyPr>
          <a:lstStyle/>
          <a:p>
            <a:r>
              <a:rPr lang="en-US" sz="2800" dirty="0"/>
              <a:t>The arguments against smoking are very valid. It can at times be very expensive for smokers and has no social advantage. The smoke from smokers is harmful and offensive to those around them (secondary smokers). It also interferes with teamwork since those who smoke keep excusing themselves to go and smoke. We know that tobacco stains the hands of smokers and makes the smokers have bad breath. In addition, it shortens one’s breath, making it difficult for one to participate in activities which demand a lot of energy, such as athletics. But these are minor objections when we consider the damage it can do to one’s health. There is enough evidence that smoking causes bronchitis and heart diseases, both of which can be </a:t>
            </a:r>
            <a:r>
              <a:rPr lang="en-US" sz="2800" b="1" dirty="0"/>
              <a:t>fatal</a:t>
            </a:r>
            <a:r>
              <a:rPr lang="en-US" sz="2800" dirty="0"/>
              <a:t>. It is, therefore, advisable for the young people to distance themselves from this habit if they want to live a healthy life.</a:t>
            </a:r>
          </a:p>
          <a:p>
            <a:r>
              <a:rPr lang="en-US" sz="2800" dirty="0"/>
              <a:t> </a:t>
            </a:r>
          </a:p>
        </p:txBody>
      </p:sp>
    </p:spTree>
    <p:extLst>
      <p:ext uri="{BB962C8B-B14F-4D97-AF65-F5344CB8AC3E}">
        <p14:creationId xmlns:p14="http://schemas.microsoft.com/office/powerpoint/2010/main" val="8805964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87025"/>
            <a:ext cx="11277600" cy="6370975"/>
          </a:xfrm>
          <a:prstGeom prst="rect">
            <a:avLst/>
          </a:prstGeom>
        </p:spPr>
        <p:txBody>
          <a:bodyPr wrap="square">
            <a:spAutoFit/>
          </a:bodyPr>
          <a:lstStyle/>
          <a:p>
            <a:pPr lvl="0"/>
            <a:r>
              <a:rPr lang="en-US" sz="2400" dirty="0"/>
              <a:t>Why do people continue smoking even when they </a:t>
            </a:r>
            <a:r>
              <a:rPr lang="en-US" sz="2400" dirty="0" smtClean="0"/>
              <a:t>know</a:t>
            </a:r>
          </a:p>
          <a:p>
            <a:pPr lvl="0"/>
            <a:r>
              <a:rPr lang="en-US" sz="2400" dirty="0" smtClean="0"/>
              <a:t> </a:t>
            </a:r>
            <a:r>
              <a:rPr lang="en-US" sz="2400" dirty="0"/>
              <a:t>it is dangerous?</a:t>
            </a:r>
          </a:p>
          <a:p>
            <a:pPr marL="1371600" lvl="2" indent="-457200">
              <a:buFont typeface="+mj-lt"/>
              <a:buAutoNum type="alphaUcPeriod"/>
            </a:pPr>
            <a:r>
              <a:rPr lang="en-US" sz="2400" dirty="0"/>
              <a:t>They are addicted to the nicotine.</a:t>
            </a:r>
          </a:p>
          <a:p>
            <a:pPr marL="1371600" lvl="2" indent="-457200">
              <a:buFont typeface="+mj-lt"/>
              <a:buAutoNum type="alphaUcPeriod"/>
            </a:pPr>
            <a:r>
              <a:rPr lang="en-US" sz="2400" dirty="0"/>
              <a:t>They are introduced to smoking by peers.</a:t>
            </a:r>
          </a:p>
          <a:p>
            <a:pPr marL="1371600" lvl="2" indent="-457200">
              <a:buFont typeface="+mj-lt"/>
              <a:buAutoNum type="alphaUcPeriod"/>
            </a:pPr>
            <a:r>
              <a:rPr lang="en-US" sz="2400" dirty="0"/>
              <a:t>They want to ape their parents.</a:t>
            </a:r>
          </a:p>
          <a:p>
            <a:pPr marL="1371600" lvl="2" indent="-457200">
              <a:buFont typeface="+mj-lt"/>
              <a:buAutoNum type="alphaUcPeriod"/>
            </a:pPr>
            <a:r>
              <a:rPr lang="en-US" sz="2400" dirty="0"/>
              <a:t>They want to be like celebrities. </a:t>
            </a:r>
          </a:p>
          <a:p>
            <a:pPr lvl="0"/>
            <a:r>
              <a:rPr lang="en-US" sz="2400" dirty="0"/>
              <a:t>Which of the following is not a reason for smoking as given by smokers?</a:t>
            </a:r>
          </a:p>
          <a:p>
            <a:pPr marL="1371600" lvl="2" indent="-457200">
              <a:buFont typeface="+mj-lt"/>
              <a:buAutoNum type="alphaUcPeriod"/>
            </a:pPr>
            <a:r>
              <a:rPr lang="en-US" sz="2400" dirty="0"/>
              <a:t>It is a useful stimulant.</a:t>
            </a:r>
          </a:p>
          <a:p>
            <a:pPr marL="1371600" lvl="2" indent="-457200">
              <a:buFont typeface="+mj-lt"/>
              <a:buAutoNum type="alphaUcPeriod"/>
            </a:pPr>
            <a:r>
              <a:rPr lang="en-US" sz="2400" dirty="0"/>
              <a:t>It keeps the hands busy </a:t>
            </a:r>
          </a:p>
          <a:p>
            <a:pPr marL="1371600" lvl="2" indent="-457200">
              <a:buFont typeface="+mj-lt"/>
              <a:buAutoNum type="alphaUcPeriod"/>
            </a:pPr>
            <a:r>
              <a:rPr lang="en-US" sz="2400" dirty="0"/>
              <a:t>It contributes to the economy.</a:t>
            </a:r>
          </a:p>
          <a:p>
            <a:pPr marL="1371600" lvl="2" indent="-457200">
              <a:buFont typeface="+mj-lt"/>
              <a:buAutoNum type="alphaUcPeriod"/>
            </a:pPr>
            <a:r>
              <a:rPr lang="en-US" sz="2400" dirty="0"/>
              <a:t>It provides a shared experience.</a:t>
            </a:r>
          </a:p>
          <a:p>
            <a:r>
              <a:rPr lang="en-US" sz="2400" dirty="0"/>
              <a:t> </a:t>
            </a:r>
          </a:p>
          <a:p>
            <a:pPr lvl="0"/>
            <a:r>
              <a:rPr lang="en-US" sz="2400" dirty="0"/>
              <a:t>Which of the following can best replace the word ‘aggressive’? </a:t>
            </a:r>
          </a:p>
          <a:p>
            <a:pPr marL="1371600" lvl="2" indent="-457200">
              <a:buFont typeface="+mj-lt"/>
              <a:buAutoNum type="alphaUcPeriod"/>
            </a:pPr>
            <a:r>
              <a:rPr lang="en-US" sz="2400" dirty="0"/>
              <a:t>Tough </a:t>
            </a:r>
          </a:p>
          <a:p>
            <a:pPr marL="1371600" lvl="2" indent="-457200">
              <a:buFont typeface="+mj-lt"/>
              <a:buAutoNum type="alphaUcPeriod"/>
            </a:pPr>
            <a:r>
              <a:rPr lang="en-US" sz="2400" dirty="0"/>
              <a:t>Strict </a:t>
            </a:r>
          </a:p>
          <a:p>
            <a:pPr marL="1371600" lvl="2" indent="-457200">
              <a:buFont typeface="+mj-lt"/>
              <a:buAutoNum type="alphaUcPeriod"/>
            </a:pPr>
            <a:r>
              <a:rPr lang="en-US" sz="2400" dirty="0"/>
              <a:t>Offensive </a:t>
            </a:r>
          </a:p>
          <a:p>
            <a:pPr marL="1371600" lvl="2" indent="-457200">
              <a:buFont typeface="+mj-lt"/>
              <a:buAutoNum type="alphaUcPeriod"/>
            </a:pPr>
            <a:r>
              <a:rPr lang="en-US" sz="2400" dirty="0"/>
              <a:t>Serious </a:t>
            </a:r>
          </a:p>
        </p:txBody>
      </p:sp>
    </p:spTree>
    <p:extLst>
      <p:ext uri="{BB962C8B-B14F-4D97-AF65-F5344CB8AC3E}">
        <p14:creationId xmlns:p14="http://schemas.microsoft.com/office/powerpoint/2010/main" val="2296834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06026"/>
            <a:ext cx="9220200" cy="6370975"/>
          </a:xfrm>
          <a:prstGeom prst="rect">
            <a:avLst/>
          </a:prstGeom>
        </p:spPr>
        <p:txBody>
          <a:bodyPr wrap="square">
            <a:spAutoFit/>
          </a:bodyPr>
          <a:lstStyle/>
          <a:p>
            <a:pPr lvl="0"/>
            <a:r>
              <a:rPr lang="en-US" sz="2400" dirty="0"/>
              <a:t>Why do people continue smoking even when they know it is dangerous?</a:t>
            </a:r>
          </a:p>
          <a:p>
            <a:pPr marL="1371600" lvl="2" indent="-457200">
              <a:buFont typeface="+mj-lt"/>
              <a:buAutoNum type="alphaUcPeriod"/>
            </a:pPr>
            <a:r>
              <a:rPr lang="en-US" sz="2400" dirty="0"/>
              <a:t>They are addicted to the nicotine.</a:t>
            </a:r>
          </a:p>
          <a:p>
            <a:pPr marL="1371600" lvl="2" indent="-457200">
              <a:buFont typeface="+mj-lt"/>
              <a:buAutoNum type="alphaUcPeriod"/>
            </a:pPr>
            <a:r>
              <a:rPr lang="en-US" sz="2400" dirty="0"/>
              <a:t>They are introduced to smoking by peers.</a:t>
            </a:r>
          </a:p>
          <a:p>
            <a:pPr marL="1371600" lvl="2" indent="-457200">
              <a:buFont typeface="+mj-lt"/>
              <a:buAutoNum type="alphaUcPeriod"/>
            </a:pPr>
            <a:r>
              <a:rPr lang="en-US" sz="2400" dirty="0"/>
              <a:t>They want to ape their parents.</a:t>
            </a:r>
          </a:p>
          <a:p>
            <a:pPr marL="1371600" lvl="2" indent="-457200">
              <a:buFont typeface="+mj-lt"/>
              <a:buAutoNum type="alphaUcPeriod"/>
            </a:pPr>
            <a:r>
              <a:rPr lang="en-US" sz="2400" dirty="0"/>
              <a:t>They want to be like celebrities. </a:t>
            </a:r>
          </a:p>
          <a:p>
            <a:r>
              <a:rPr lang="en-US" sz="2400" dirty="0"/>
              <a:t> </a:t>
            </a:r>
          </a:p>
          <a:p>
            <a:pPr lvl="0"/>
            <a:r>
              <a:rPr lang="en-US" sz="2400" dirty="0"/>
              <a:t>Which of the following is not a reason for smoking as given by smokers?</a:t>
            </a:r>
          </a:p>
          <a:p>
            <a:pPr marL="1371600" lvl="2" indent="-457200">
              <a:buFont typeface="+mj-lt"/>
              <a:buAutoNum type="alphaUcPeriod"/>
            </a:pPr>
            <a:r>
              <a:rPr lang="en-US" sz="2400" dirty="0"/>
              <a:t>It is a useful stimulant.</a:t>
            </a:r>
          </a:p>
          <a:p>
            <a:pPr marL="1371600" lvl="2" indent="-457200">
              <a:buFont typeface="+mj-lt"/>
              <a:buAutoNum type="alphaUcPeriod"/>
            </a:pPr>
            <a:r>
              <a:rPr lang="en-US" sz="2400" dirty="0"/>
              <a:t>It keeps the hands busy </a:t>
            </a:r>
          </a:p>
          <a:p>
            <a:pPr marL="1371600" lvl="2" indent="-457200">
              <a:buFont typeface="+mj-lt"/>
              <a:buAutoNum type="alphaUcPeriod"/>
            </a:pPr>
            <a:r>
              <a:rPr lang="en-US" sz="2400" dirty="0"/>
              <a:t>It contributes to the economy.</a:t>
            </a:r>
          </a:p>
          <a:p>
            <a:pPr marL="1371600" lvl="2" indent="-457200">
              <a:buFont typeface="+mj-lt"/>
              <a:buAutoNum type="alphaUcPeriod"/>
            </a:pPr>
            <a:r>
              <a:rPr lang="en-US" sz="2400" dirty="0"/>
              <a:t>It provides a shared experience.</a:t>
            </a:r>
          </a:p>
          <a:p>
            <a:r>
              <a:rPr lang="en-US" sz="2400" dirty="0"/>
              <a:t> </a:t>
            </a:r>
          </a:p>
          <a:p>
            <a:pPr lvl="0"/>
            <a:r>
              <a:rPr lang="en-US" sz="2400" dirty="0"/>
              <a:t>Which of the following can best replace the word ‘aggressive’? </a:t>
            </a:r>
          </a:p>
          <a:p>
            <a:pPr marL="1371600" lvl="2" indent="-457200">
              <a:buFont typeface="+mj-lt"/>
              <a:buAutoNum type="alphaUcPeriod"/>
            </a:pPr>
            <a:r>
              <a:rPr lang="en-US" sz="2400" dirty="0"/>
              <a:t>Tough </a:t>
            </a:r>
          </a:p>
          <a:p>
            <a:pPr marL="1371600" lvl="2" indent="-457200">
              <a:buFont typeface="+mj-lt"/>
              <a:buAutoNum type="alphaUcPeriod"/>
            </a:pPr>
            <a:r>
              <a:rPr lang="en-US" sz="2400" dirty="0"/>
              <a:t>Strict </a:t>
            </a:r>
          </a:p>
          <a:p>
            <a:pPr marL="1371600" lvl="2" indent="-457200">
              <a:buFont typeface="+mj-lt"/>
              <a:buAutoNum type="alphaUcPeriod"/>
            </a:pPr>
            <a:r>
              <a:rPr lang="en-US" sz="2400" dirty="0"/>
              <a:t>Offensive </a:t>
            </a:r>
          </a:p>
          <a:p>
            <a:pPr marL="1371600" lvl="2" indent="-457200">
              <a:buFont typeface="+mj-lt"/>
              <a:buAutoNum type="alphaUcPeriod"/>
            </a:pPr>
            <a:r>
              <a:rPr lang="en-US" sz="2400" dirty="0"/>
              <a:t>Serious </a:t>
            </a:r>
          </a:p>
        </p:txBody>
      </p:sp>
    </p:spTree>
    <p:extLst>
      <p:ext uri="{BB962C8B-B14F-4D97-AF65-F5344CB8AC3E}">
        <p14:creationId xmlns:p14="http://schemas.microsoft.com/office/powerpoint/2010/main" val="1081563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06026"/>
            <a:ext cx="9372600" cy="6740307"/>
          </a:xfrm>
          <a:prstGeom prst="rect">
            <a:avLst/>
          </a:prstGeom>
        </p:spPr>
        <p:txBody>
          <a:bodyPr wrap="square">
            <a:spAutoFit/>
          </a:bodyPr>
          <a:lstStyle/>
          <a:p>
            <a:pPr lvl="0"/>
            <a:r>
              <a:rPr lang="en-US" sz="2400" dirty="0"/>
              <a:t>The phrase “smoking has no social </a:t>
            </a:r>
            <a:endParaRPr lang="en-US" sz="2400" dirty="0" smtClean="0"/>
          </a:p>
          <a:p>
            <a:pPr lvl="0"/>
            <a:r>
              <a:rPr lang="en-US" sz="2400" dirty="0" smtClean="0"/>
              <a:t>advantage</a:t>
            </a:r>
            <a:r>
              <a:rPr lang="en-US" sz="2400" dirty="0"/>
              <a:t>’ means it does not </a:t>
            </a:r>
          </a:p>
          <a:p>
            <a:pPr marL="1371600" lvl="2" indent="-457200">
              <a:buFont typeface="+mj-lt"/>
              <a:buAutoNum type="alphaUcPeriod"/>
            </a:pPr>
            <a:r>
              <a:rPr lang="en-US" sz="2400" dirty="0"/>
              <a:t>Give smokers any advantage in the society.</a:t>
            </a:r>
          </a:p>
          <a:p>
            <a:pPr marL="1371600" lvl="2" indent="-457200">
              <a:buFont typeface="+mj-lt"/>
              <a:buAutoNum type="alphaUcPeriod"/>
            </a:pPr>
            <a:r>
              <a:rPr lang="en-US" sz="2400" dirty="0"/>
              <a:t>Make smokers popular.</a:t>
            </a:r>
          </a:p>
          <a:p>
            <a:pPr marL="1371600" lvl="2" indent="-457200">
              <a:buFont typeface="+mj-lt"/>
              <a:buAutoNum type="alphaUcPeriod"/>
            </a:pPr>
            <a:r>
              <a:rPr lang="en-US" sz="2400" dirty="0"/>
              <a:t>Promote the smoker.</a:t>
            </a:r>
          </a:p>
          <a:p>
            <a:pPr marL="1371600" lvl="2" indent="-457200">
              <a:buFont typeface="+mj-lt"/>
              <a:buAutoNum type="alphaUcPeriod"/>
            </a:pPr>
            <a:r>
              <a:rPr lang="en-US" sz="2400" dirty="0"/>
              <a:t>Contribute anything positive to the society. </a:t>
            </a:r>
          </a:p>
          <a:p>
            <a:r>
              <a:rPr lang="en-US" sz="2400" dirty="0"/>
              <a:t> </a:t>
            </a:r>
          </a:p>
          <a:p>
            <a:pPr lvl="0"/>
            <a:r>
              <a:rPr lang="en-US" sz="2400" dirty="0"/>
              <a:t>How does smoking interfere with teamwork?</a:t>
            </a:r>
          </a:p>
          <a:p>
            <a:pPr marL="1371600" lvl="2" indent="-457200">
              <a:buFont typeface="+mj-lt"/>
              <a:buAutoNum type="alphaUcPeriod"/>
            </a:pPr>
            <a:r>
              <a:rPr lang="en-US" sz="2400" dirty="0"/>
              <a:t>Smokers have bad breath.</a:t>
            </a:r>
          </a:p>
          <a:p>
            <a:pPr marL="1371600" lvl="2" indent="-457200">
              <a:buFont typeface="+mj-lt"/>
              <a:buAutoNum type="alphaUcPeriod"/>
            </a:pPr>
            <a:r>
              <a:rPr lang="en-US" sz="2400" dirty="0"/>
              <a:t>Smokers have stained hands.</a:t>
            </a:r>
          </a:p>
          <a:p>
            <a:pPr marL="1371600" lvl="2" indent="-457200">
              <a:buFont typeface="+mj-lt"/>
              <a:buAutoNum type="alphaUcPeriod"/>
            </a:pPr>
            <a:r>
              <a:rPr lang="en-US" sz="2400" dirty="0"/>
              <a:t>Smokers cannot concentrate. </a:t>
            </a:r>
          </a:p>
          <a:p>
            <a:pPr marL="1371600" lvl="2" indent="-457200">
              <a:buFont typeface="+mj-lt"/>
              <a:buAutoNum type="alphaUcPeriod"/>
            </a:pPr>
            <a:r>
              <a:rPr lang="en-US" sz="2400" dirty="0"/>
              <a:t>Smokers are usually weak.</a:t>
            </a:r>
          </a:p>
          <a:p>
            <a:r>
              <a:rPr lang="en-US" sz="2400" dirty="0"/>
              <a:t> </a:t>
            </a:r>
          </a:p>
          <a:p>
            <a:pPr lvl="0"/>
            <a:r>
              <a:rPr lang="en-US" sz="2400" dirty="0"/>
              <a:t>Why is it difficult for smokers to participate in activities like athletics?</a:t>
            </a:r>
          </a:p>
          <a:p>
            <a:pPr marL="1371600" lvl="2" indent="-457200">
              <a:buFont typeface="+mj-lt"/>
              <a:buAutoNum type="alphaUcPeriod"/>
            </a:pPr>
            <a:r>
              <a:rPr lang="en-US" sz="2400" dirty="0"/>
              <a:t>They have poor health.</a:t>
            </a:r>
          </a:p>
          <a:p>
            <a:pPr marL="1371600" lvl="2" indent="-457200">
              <a:buFont typeface="+mj-lt"/>
              <a:buAutoNum type="alphaUcPeriod"/>
            </a:pPr>
            <a:r>
              <a:rPr lang="en-US" sz="2400" dirty="0"/>
              <a:t>Athletics is not for smokers.</a:t>
            </a:r>
          </a:p>
          <a:p>
            <a:pPr marL="1371600" lvl="2" indent="-457200">
              <a:buFont typeface="+mj-lt"/>
              <a:buAutoNum type="alphaUcPeriod"/>
            </a:pPr>
            <a:r>
              <a:rPr lang="en-US" sz="2400" dirty="0"/>
              <a:t>They cannot breath properly.</a:t>
            </a:r>
          </a:p>
          <a:p>
            <a:pPr marL="1371600" lvl="2" indent="-457200">
              <a:buFont typeface="+mj-lt"/>
              <a:buAutoNum type="alphaUcPeriod"/>
            </a:pPr>
            <a:r>
              <a:rPr lang="en-US" sz="2400" dirty="0"/>
              <a:t>They lack the required energy</a:t>
            </a:r>
          </a:p>
        </p:txBody>
      </p:sp>
    </p:spTree>
    <p:extLst>
      <p:ext uri="{BB962C8B-B14F-4D97-AF65-F5344CB8AC3E}">
        <p14:creationId xmlns:p14="http://schemas.microsoft.com/office/powerpoint/2010/main" val="3071422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
            <a:ext cx="8839200" cy="6617196"/>
          </a:xfrm>
          <a:prstGeom prst="rect">
            <a:avLst/>
          </a:prstGeom>
        </p:spPr>
        <p:txBody>
          <a:bodyPr wrap="square">
            <a:spAutoFit/>
          </a:bodyPr>
          <a:lstStyle/>
          <a:p>
            <a:pPr lvl="0"/>
            <a:r>
              <a:rPr lang="en-US" sz="3200" b="1" dirty="0">
                <a:solidFill>
                  <a:schemeClr val="accent6">
                    <a:lumMod val="50000"/>
                  </a:schemeClr>
                </a:solidFill>
              </a:rPr>
              <a:t>Cut </a:t>
            </a:r>
          </a:p>
          <a:p>
            <a:pPr marL="285750" indent="-285750">
              <a:buFont typeface="Wingdings" pitchFamily="2" charset="2"/>
              <a:buChar char="§"/>
            </a:pPr>
            <a:r>
              <a:rPr lang="en-US" sz="2400" dirty="0"/>
              <a:t>Across – relate to all.</a:t>
            </a:r>
          </a:p>
          <a:p>
            <a:pPr marL="285750" indent="-285750">
              <a:buFont typeface="Wingdings" pitchFamily="2" charset="2"/>
              <a:buChar char="§"/>
            </a:pPr>
            <a:r>
              <a:rPr lang="en-US" sz="2400" dirty="0"/>
              <a:t>Back on – reduce </a:t>
            </a:r>
            <a:r>
              <a:rPr lang="en-US" sz="2400" dirty="0" err="1"/>
              <a:t>sth</a:t>
            </a:r>
            <a:r>
              <a:rPr lang="en-US" sz="2400" dirty="0"/>
              <a:t>.</a:t>
            </a:r>
          </a:p>
          <a:p>
            <a:pPr marL="285750" indent="-285750">
              <a:buFont typeface="Wingdings" pitchFamily="2" charset="2"/>
              <a:buChar char="§"/>
            </a:pPr>
            <a:r>
              <a:rPr lang="en-US" sz="2400" dirty="0"/>
              <a:t>Cut (</a:t>
            </a:r>
            <a:r>
              <a:rPr lang="en-US" sz="2400" dirty="0" err="1"/>
              <a:t>sth</a:t>
            </a:r>
            <a:r>
              <a:rPr lang="en-US" sz="2400" dirty="0"/>
              <a:t>) away – cut </a:t>
            </a:r>
          </a:p>
          <a:p>
            <a:pPr marL="285750" indent="-285750">
              <a:buFont typeface="Wingdings" pitchFamily="2" charset="2"/>
              <a:buChar char="§"/>
            </a:pPr>
            <a:r>
              <a:rPr lang="en-US" sz="2400" dirty="0"/>
              <a:t>Cut (</a:t>
            </a:r>
            <a:r>
              <a:rPr lang="en-US" sz="2400" dirty="0" err="1"/>
              <a:t>sb</a:t>
            </a:r>
            <a:r>
              <a:rPr lang="en-US" sz="2400" dirty="0"/>
              <a:t>) down – injure </a:t>
            </a:r>
          </a:p>
          <a:p>
            <a:pPr marL="285750" indent="-285750">
              <a:buFont typeface="Wingdings" pitchFamily="2" charset="2"/>
              <a:buChar char="§"/>
            </a:pPr>
            <a:r>
              <a:rPr lang="en-US" sz="2400" dirty="0"/>
              <a:t>Cut (</a:t>
            </a:r>
            <a:r>
              <a:rPr lang="en-US" sz="2400" dirty="0" err="1"/>
              <a:t>sth</a:t>
            </a:r>
            <a:r>
              <a:rPr lang="en-US" sz="2400" dirty="0"/>
              <a:t>/</a:t>
            </a:r>
            <a:r>
              <a:rPr lang="en-US" sz="2400" dirty="0" err="1"/>
              <a:t>sb</a:t>
            </a:r>
            <a:r>
              <a:rPr lang="en-US" sz="2400" dirty="0"/>
              <a:t>) up – destroy </a:t>
            </a:r>
          </a:p>
          <a:p>
            <a:pPr marL="285750" indent="-285750">
              <a:buFont typeface="Wingdings" pitchFamily="2" charset="2"/>
              <a:buChar char="§"/>
            </a:pPr>
            <a:r>
              <a:rPr lang="en-US" sz="2400" dirty="0"/>
              <a:t>Cut (</a:t>
            </a:r>
            <a:r>
              <a:rPr lang="en-US" sz="2400" dirty="0" err="1"/>
              <a:t>sth</a:t>
            </a:r>
            <a:r>
              <a:rPr lang="en-US" sz="2400" dirty="0"/>
              <a:t>) through – enter (wall/fence with force). </a:t>
            </a:r>
          </a:p>
          <a:p>
            <a:pPr marL="285750" indent="-285750">
              <a:buFont typeface="Wingdings" pitchFamily="2" charset="2"/>
              <a:buChar char="§"/>
            </a:pPr>
            <a:r>
              <a:rPr lang="en-US" sz="2400" dirty="0"/>
              <a:t>Cut out – stop working.</a:t>
            </a:r>
          </a:p>
          <a:p>
            <a:r>
              <a:rPr lang="en-US" sz="2400" dirty="0"/>
              <a:t> </a:t>
            </a:r>
          </a:p>
          <a:p>
            <a:pPr lvl="0"/>
            <a:r>
              <a:rPr lang="en-US" sz="3200" b="1" dirty="0">
                <a:solidFill>
                  <a:schemeClr val="accent6">
                    <a:lumMod val="50000"/>
                  </a:schemeClr>
                </a:solidFill>
              </a:rPr>
              <a:t>Dig </a:t>
            </a:r>
          </a:p>
          <a:p>
            <a:pPr marL="285750" indent="-285750">
              <a:buFont typeface="Arial" pitchFamily="34" charset="0"/>
              <a:buChar char="•"/>
            </a:pPr>
            <a:r>
              <a:rPr lang="en-US" sz="2400" dirty="0"/>
              <a:t>Up/over – prepare ground by digging to remove stones.</a:t>
            </a:r>
          </a:p>
          <a:p>
            <a:pPr marL="285750" indent="-285750">
              <a:buFont typeface="Arial" pitchFamily="34" charset="0"/>
              <a:buChar char="•"/>
            </a:pPr>
            <a:r>
              <a:rPr lang="en-US" sz="2400" dirty="0"/>
              <a:t>Away – remove soil.</a:t>
            </a:r>
          </a:p>
          <a:p>
            <a:pPr marL="285750" indent="-285750">
              <a:buFont typeface="Arial" pitchFamily="34" charset="0"/>
              <a:buChar char="•"/>
            </a:pPr>
            <a:r>
              <a:rPr lang="en-US" sz="2400" dirty="0"/>
              <a:t>Through – open a tunnel.</a:t>
            </a:r>
          </a:p>
          <a:p>
            <a:pPr marL="285750" indent="-285750">
              <a:buFont typeface="Arial" pitchFamily="34" charset="0"/>
              <a:buChar char="•"/>
            </a:pPr>
            <a:r>
              <a:rPr lang="en-US" sz="2400" dirty="0"/>
              <a:t>Down – dig.</a:t>
            </a:r>
          </a:p>
          <a:p>
            <a:pPr marL="285750" indent="-285750">
              <a:buFont typeface="Arial" pitchFamily="34" charset="0"/>
              <a:buChar char="•"/>
            </a:pPr>
            <a:r>
              <a:rPr lang="en-US" sz="2400" dirty="0"/>
              <a:t>Out (remove </a:t>
            </a:r>
            <a:r>
              <a:rPr lang="en-US" sz="2400" dirty="0" err="1"/>
              <a:t>sth</a:t>
            </a:r>
            <a:r>
              <a:rPr lang="en-US" sz="2400" dirty="0"/>
              <a:t>) from </a:t>
            </a:r>
            <a:r>
              <a:rPr lang="en-US" sz="2400" dirty="0" err="1"/>
              <a:t>sb</a:t>
            </a:r>
            <a:r>
              <a:rPr lang="en-US" sz="2400" dirty="0"/>
              <a:t>/</a:t>
            </a:r>
            <a:r>
              <a:rPr lang="en-US" sz="2400" dirty="0" err="1"/>
              <a:t>sth</a:t>
            </a:r>
            <a:r>
              <a:rPr lang="en-US" sz="2400" dirty="0"/>
              <a:t>.</a:t>
            </a:r>
          </a:p>
          <a:p>
            <a:pPr marL="285750" indent="-285750">
              <a:buFont typeface="Arial" pitchFamily="34" charset="0"/>
              <a:buChar char="•"/>
            </a:pPr>
            <a:r>
              <a:rPr lang="en-US" sz="2400" dirty="0"/>
              <a:t>(</a:t>
            </a:r>
            <a:r>
              <a:rPr lang="en-US" sz="2400" dirty="0" err="1"/>
              <a:t>sth</a:t>
            </a:r>
            <a:r>
              <a:rPr lang="en-US" sz="2400" dirty="0"/>
              <a:t>) into (esp. food – start eating).</a:t>
            </a:r>
          </a:p>
          <a:p>
            <a:pPr marL="285750" indent="-285750">
              <a:buFont typeface="Arial" pitchFamily="34" charset="0"/>
              <a:buChar char="•"/>
            </a:pPr>
            <a:r>
              <a:rPr lang="en-US" sz="2400" dirty="0"/>
              <a:t>In – start eating. </a:t>
            </a:r>
          </a:p>
        </p:txBody>
      </p:sp>
    </p:spTree>
    <p:extLst>
      <p:ext uri="{BB962C8B-B14F-4D97-AF65-F5344CB8AC3E}">
        <p14:creationId xmlns:p14="http://schemas.microsoft.com/office/powerpoint/2010/main" val="999646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85800"/>
            <a:ext cx="8991600" cy="5509200"/>
          </a:xfrm>
          <a:prstGeom prst="rect">
            <a:avLst/>
          </a:prstGeom>
        </p:spPr>
        <p:txBody>
          <a:bodyPr wrap="square">
            <a:spAutoFit/>
          </a:bodyPr>
          <a:lstStyle/>
          <a:p>
            <a:pPr lvl="0"/>
            <a:r>
              <a:rPr lang="en-US" sz="3200" dirty="0"/>
              <a:t>Which of the following is true about smokers?</a:t>
            </a:r>
          </a:p>
          <a:p>
            <a:pPr marL="971550" lvl="1" indent="-514350">
              <a:buFont typeface="+mj-lt"/>
              <a:buAutoNum type="alphaUcPeriod"/>
            </a:pPr>
            <a:r>
              <a:rPr lang="en-US" sz="3200" dirty="0"/>
              <a:t>They are a burden to the government. </a:t>
            </a:r>
          </a:p>
          <a:p>
            <a:pPr marL="971550" lvl="1" indent="-514350">
              <a:buFont typeface="+mj-lt"/>
              <a:buAutoNum type="alphaUcPeriod"/>
            </a:pPr>
            <a:r>
              <a:rPr lang="en-US" sz="3200" dirty="0"/>
              <a:t>They pay taxes to the government.</a:t>
            </a:r>
          </a:p>
          <a:p>
            <a:pPr marL="971550" lvl="1" indent="-514350">
              <a:buFont typeface="+mj-lt"/>
              <a:buAutoNum type="alphaUcPeriod"/>
            </a:pPr>
            <a:r>
              <a:rPr lang="en-US" sz="3200" dirty="0"/>
              <a:t>They are employed by the manufactures.</a:t>
            </a:r>
          </a:p>
          <a:p>
            <a:pPr marL="971550" lvl="1" indent="-514350">
              <a:buFont typeface="+mj-lt"/>
              <a:buAutoNum type="alphaUcPeriod"/>
            </a:pPr>
            <a:r>
              <a:rPr lang="en-US" sz="3200" dirty="0"/>
              <a:t>They carry out aggressive campaigns. </a:t>
            </a:r>
          </a:p>
          <a:p>
            <a:r>
              <a:rPr lang="en-US" sz="3200" dirty="0"/>
              <a:t> </a:t>
            </a:r>
          </a:p>
          <a:p>
            <a:pPr lvl="0"/>
            <a:r>
              <a:rPr lang="en-US" sz="3200" dirty="0"/>
              <a:t>How does the writer feel about smoking? </a:t>
            </a:r>
          </a:p>
          <a:p>
            <a:pPr marL="971550" lvl="1" indent="-514350">
              <a:buFont typeface="+mj-lt"/>
              <a:buAutoNum type="alphaUcPeriod"/>
            </a:pPr>
            <a:r>
              <a:rPr lang="en-US" sz="3200" dirty="0"/>
              <a:t>He hates it.</a:t>
            </a:r>
          </a:p>
          <a:p>
            <a:pPr marL="971550" lvl="1" indent="-514350">
              <a:buFont typeface="+mj-lt"/>
              <a:buAutoNum type="alphaUcPeriod"/>
            </a:pPr>
            <a:r>
              <a:rPr lang="en-US" sz="3200" dirty="0"/>
              <a:t>He considers it expensive.</a:t>
            </a:r>
          </a:p>
          <a:p>
            <a:pPr marL="971550" lvl="1" indent="-514350">
              <a:buFont typeface="+mj-lt"/>
              <a:buAutoNum type="alphaUcPeriod"/>
            </a:pPr>
            <a:r>
              <a:rPr lang="en-US" sz="3200" dirty="0"/>
              <a:t>He thinks it is harmful.</a:t>
            </a:r>
          </a:p>
          <a:p>
            <a:pPr marL="971550" lvl="1" indent="-514350">
              <a:buFont typeface="+mj-lt"/>
              <a:buAutoNum type="alphaUcPeriod"/>
            </a:pPr>
            <a:r>
              <a:rPr lang="en-US" sz="3200" dirty="0"/>
              <a:t>He dislikes it.</a:t>
            </a:r>
          </a:p>
        </p:txBody>
      </p:sp>
    </p:spTree>
    <p:extLst>
      <p:ext uri="{BB962C8B-B14F-4D97-AF65-F5344CB8AC3E}">
        <p14:creationId xmlns:p14="http://schemas.microsoft.com/office/powerpoint/2010/main" val="1235662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685800"/>
            <a:ext cx="8763000" cy="5262979"/>
          </a:xfrm>
          <a:prstGeom prst="rect">
            <a:avLst/>
          </a:prstGeom>
        </p:spPr>
        <p:txBody>
          <a:bodyPr wrap="square">
            <a:spAutoFit/>
          </a:bodyPr>
          <a:lstStyle/>
          <a:p>
            <a:pPr lvl="0"/>
            <a:r>
              <a:rPr lang="en-US" sz="2800" dirty="0"/>
              <a:t>The last sentence in the passage implies that young people.</a:t>
            </a:r>
          </a:p>
          <a:p>
            <a:pPr marL="1428750" lvl="2" indent="-514350">
              <a:buFont typeface="+mj-lt"/>
              <a:buAutoNum type="alphaUcPeriod"/>
            </a:pPr>
            <a:r>
              <a:rPr lang="en-US" sz="2800" dirty="0"/>
              <a:t>Should stay away from smokers</a:t>
            </a:r>
          </a:p>
          <a:p>
            <a:pPr marL="1428750" lvl="2" indent="-514350">
              <a:buFont typeface="+mj-lt"/>
              <a:buAutoNum type="alphaUcPeriod"/>
            </a:pPr>
            <a:r>
              <a:rPr lang="en-US" sz="2800" dirty="0"/>
              <a:t>Will have poor health if they smoke</a:t>
            </a:r>
          </a:p>
          <a:p>
            <a:pPr marL="1428750" lvl="2" indent="-514350">
              <a:buFont typeface="+mj-lt"/>
              <a:buAutoNum type="alphaUcPeriod"/>
            </a:pPr>
            <a:r>
              <a:rPr lang="en-US" sz="2800" dirty="0"/>
              <a:t>Will die early if they smoke </a:t>
            </a:r>
          </a:p>
          <a:p>
            <a:pPr marL="1428750" lvl="2" indent="-514350">
              <a:buFont typeface="+mj-lt"/>
              <a:buAutoNum type="alphaUcPeriod"/>
            </a:pPr>
            <a:r>
              <a:rPr lang="en-US" sz="2800" dirty="0"/>
              <a:t>Will suffer from heart diseases if they smoke. </a:t>
            </a:r>
          </a:p>
          <a:p>
            <a:r>
              <a:rPr lang="en-US" sz="2800" dirty="0"/>
              <a:t> </a:t>
            </a:r>
          </a:p>
          <a:p>
            <a:pPr lvl="0"/>
            <a:r>
              <a:rPr lang="en-US" sz="2800" dirty="0"/>
              <a:t>Which of the following </a:t>
            </a:r>
            <a:r>
              <a:rPr lang="en-US" sz="2800" b="1" dirty="0"/>
              <a:t>best</a:t>
            </a:r>
            <a:r>
              <a:rPr lang="en-US" sz="2800" dirty="0"/>
              <a:t> summarizes the passage?</a:t>
            </a:r>
          </a:p>
          <a:p>
            <a:pPr marL="1428750" lvl="2" indent="-514350">
              <a:buFont typeface="+mj-lt"/>
              <a:buAutoNum type="alphaUcPeriod"/>
            </a:pPr>
            <a:r>
              <a:rPr lang="en-US" sz="2800" dirty="0"/>
              <a:t>Smokers do not get along with others.</a:t>
            </a:r>
          </a:p>
          <a:p>
            <a:pPr marL="1428750" lvl="2" indent="-514350">
              <a:buFont typeface="+mj-lt"/>
              <a:buAutoNum type="alphaUcPeriod"/>
            </a:pPr>
            <a:r>
              <a:rPr lang="en-US" sz="2800" dirty="0"/>
              <a:t>People smoke for different reasons. </a:t>
            </a:r>
          </a:p>
          <a:p>
            <a:pPr marL="1428750" lvl="2" indent="-514350">
              <a:buFont typeface="+mj-lt"/>
              <a:buAutoNum type="alphaUcPeriod"/>
            </a:pPr>
            <a:r>
              <a:rPr lang="en-US" sz="2800" dirty="0"/>
              <a:t>Smoking should be avoided at all costs.</a:t>
            </a:r>
          </a:p>
          <a:p>
            <a:pPr marL="1428750" lvl="2" indent="-514350">
              <a:buFont typeface="+mj-lt"/>
              <a:buAutoNum type="alphaUcPeriod"/>
            </a:pPr>
            <a:r>
              <a:rPr lang="en-US" sz="2800" dirty="0"/>
              <a:t>Cigarette manufactures contribute a lot to the economy. </a:t>
            </a:r>
          </a:p>
        </p:txBody>
      </p:sp>
    </p:spTree>
    <p:extLst>
      <p:ext uri="{BB962C8B-B14F-4D97-AF65-F5344CB8AC3E}">
        <p14:creationId xmlns:p14="http://schemas.microsoft.com/office/powerpoint/2010/main" val="11320140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533400"/>
            <a:ext cx="9144000" cy="5016758"/>
          </a:xfrm>
          <a:prstGeom prst="rect">
            <a:avLst/>
          </a:prstGeom>
        </p:spPr>
        <p:txBody>
          <a:bodyPr wrap="square">
            <a:spAutoFit/>
          </a:bodyPr>
          <a:lstStyle/>
          <a:p>
            <a:r>
              <a:rPr lang="en-US" sz="3200" b="1" dirty="0">
                <a:solidFill>
                  <a:schemeClr val="accent6">
                    <a:lumMod val="50000"/>
                  </a:schemeClr>
                </a:solidFill>
              </a:rPr>
              <a:t>KCPE 2009 – </a:t>
            </a:r>
          </a:p>
          <a:p>
            <a:r>
              <a:rPr lang="en-US" sz="3200" b="1" dirty="0">
                <a:solidFill>
                  <a:schemeClr val="accent6">
                    <a:lumMod val="50000"/>
                  </a:schemeClr>
                </a:solidFill>
              </a:rPr>
              <a:t>ENGLISH SECTION B: COMPOSITION </a:t>
            </a:r>
            <a:endParaRPr lang="en-US" sz="3200" dirty="0">
              <a:solidFill>
                <a:schemeClr val="accent6">
                  <a:lumMod val="50000"/>
                </a:schemeClr>
              </a:solidFill>
            </a:endParaRPr>
          </a:p>
          <a:p>
            <a:endParaRPr lang="en-US" sz="3200" b="1" dirty="0">
              <a:solidFill>
                <a:schemeClr val="accent6">
                  <a:lumMod val="50000"/>
                </a:schemeClr>
              </a:solidFill>
            </a:endParaRPr>
          </a:p>
          <a:p>
            <a:r>
              <a:rPr lang="en-US" sz="3200" b="1" dirty="0">
                <a:solidFill>
                  <a:schemeClr val="accent6">
                    <a:lumMod val="50000"/>
                  </a:schemeClr>
                </a:solidFill>
              </a:rPr>
              <a:t>You have 40 minutes to write your composition.</a:t>
            </a:r>
            <a:endParaRPr lang="en-US" sz="3200" dirty="0">
              <a:solidFill>
                <a:schemeClr val="accent6">
                  <a:lumMod val="50000"/>
                </a:schemeClr>
              </a:solidFill>
            </a:endParaRPr>
          </a:p>
          <a:p>
            <a:r>
              <a:rPr lang="en-US" sz="3200" i="1" dirty="0"/>
              <a:t>Below is the beginning of a story. Write and complete the story. Make your story as interesting as you can. </a:t>
            </a:r>
            <a:endParaRPr lang="en-US" sz="3200" dirty="0"/>
          </a:p>
          <a:p>
            <a:r>
              <a:rPr lang="en-US" sz="3200" dirty="0"/>
              <a:t> </a:t>
            </a:r>
          </a:p>
          <a:p>
            <a:r>
              <a:rPr lang="en-US" sz="3200" dirty="0"/>
              <a:t>It was half-time and our team was leading. We were all excited. We rushed and gathered round the games captain and the team coach ……..</a:t>
            </a:r>
          </a:p>
        </p:txBody>
      </p:sp>
    </p:spTree>
    <p:extLst>
      <p:ext uri="{BB962C8B-B14F-4D97-AF65-F5344CB8AC3E}">
        <p14:creationId xmlns:p14="http://schemas.microsoft.com/office/powerpoint/2010/main" val="41618168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0237"/>
            <a:ext cx="9144000" cy="6740307"/>
          </a:xfrm>
          <a:prstGeom prst="rect">
            <a:avLst/>
          </a:prstGeom>
        </p:spPr>
        <p:txBody>
          <a:bodyPr wrap="square">
            <a:spAutoFit/>
          </a:bodyPr>
          <a:lstStyle/>
          <a:p>
            <a:r>
              <a:rPr lang="en-US" sz="2400" b="1" u="sng" dirty="0">
                <a:solidFill>
                  <a:srgbClr val="FF0000"/>
                </a:solidFill>
              </a:rPr>
              <a:t>ENGLISH SECTION A: LANGUAGE</a:t>
            </a:r>
            <a:endParaRPr lang="en-US" sz="2400" dirty="0">
              <a:solidFill>
                <a:srgbClr val="FF0000"/>
              </a:solidFill>
            </a:endParaRPr>
          </a:p>
          <a:p>
            <a:r>
              <a:rPr lang="en-US" sz="2400" b="1" dirty="0">
                <a:solidFill>
                  <a:srgbClr val="FF0000"/>
                </a:solidFill>
              </a:rPr>
              <a:t>Question 1 to 15</a:t>
            </a:r>
            <a:endParaRPr lang="en-US" sz="2400" dirty="0">
              <a:solidFill>
                <a:srgbClr val="FF0000"/>
              </a:solidFill>
            </a:endParaRPr>
          </a:p>
          <a:p>
            <a:r>
              <a:rPr lang="en-US" sz="2400" i="1" dirty="0">
                <a:solidFill>
                  <a:schemeClr val="accent6">
                    <a:lumMod val="50000"/>
                  </a:schemeClr>
                </a:solidFill>
              </a:rPr>
              <a:t>Read the passage below. It contains blank spaces numbered 1 to 15. For each blank space, choose the best alternative from the choices given. </a:t>
            </a:r>
            <a:endParaRPr lang="en-US" sz="2400" dirty="0">
              <a:solidFill>
                <a:schemeClr val="accent6">
                  <a:lumMod val="50000"/>
                </a:schemeClr>
              </a:solidFill>
            </a:endParaRPr>
          </a:p>
          <a:p>
            <a:r>
              <a:rPr lang="en-US" sz="2400" dirty="0"/>
              <a:t> I was sitting on a bench one day  </a:t>
            </a:r>
            <a:r>
              <a:rPr lang="en-US" sz="2400" b="1" u="sng" dirty="0"/>
              <a:t>__1__</a:t>
            </a:r>
            <a:r>
              <a:rPr lang="en-US" sz="2400" dirty="0"/>
              <a:t> two children, a boy and a girl, playing </a:t>
            </a:r>
            <a:r>
              <a:rPr lang="en-US" sz="2400" b="1" u="sng" dirty="0"/>
              <a:t>__2__</a:t>
            </a:r>
            <a:r>
              <a:rPr lang="en-US" sz="2400" dirty="0"/>
              <a:t>  the sand. They were hard at work, building </a:t>
            </a:r>
            <a:r>
              <a:rPr lang="en-US" sz="2400" b="1" u="sng" dirty="0"/>
              <a:t>__3__</a:t>
            </a:r>
            <a:r>
              <a:rPr lang="en-US" sz="2400" dirty="0"/>
              <a:t> beautiful sand castle by the water’s </a:t>
            </a:r>
            <a:r>
              <a:rPr lang="en-US" sz="2400" b="1" u="sng" dirty="0"/>
              <a:t>__4__</a:t>
            </a:r>
            <a:r>
              <a:rPr lang="en-US" sz="2400" dirty="0"/>
              <a:t>. It had gates and towers and internal passages. </a:t>
            </a:r>
            <a:r>
              <a:rPr lang="en-US" sz="2400" b="1" u="sng" dirty="0"/>
              <a:t>__5__</a:t>
            </a:r>
            <a:r>
              <a:rPr lang="en-US" sz="2400" dirty="0"/>
              <a:t> when they had nearly finished their </a:t>
            </a:r>
            <a:r>
              <a:rPr lang="en-US" sz="2400" b="1" u="sng" dirty="0"/>
              <a:t>__6__</a:t>
            </a:r>
            <a:r>
              <a:rPr lang="en-US" sz="2400" dirty="0"/>
              <a:t> a big wave came along and knocked it down, reducing it to a heap of </a:t>
            </a:r>
            <a:r>
              <a:rPr lang="en-US" sz="2400" b="1" u="sng" dirty="0"/>
              <a:t>__7__</a:t>
            </a:r>
            <a:r>
              <a:rPr lang="en-US" sz="2400" dirty="0"/>
              <a:t>       sand. I expected the children to burst into tears, disappointed by what had happened </a:t>
            </a:r>
            <a:r>
              <a:rPr lang="en-US" sz="2400" b="1" u="sng" dirty="0"/>
              <a:t>__8__</a:t>
            </a:r>
            <a:r>
              <a:rPr lang="en-US" sz="2400" dirty="0"/>
              <a:t>, they ran up the shore away from the water, laughing while </a:t>
            </a:r>
            <a:r>
              <a:rPr lang="en-US" sz="2400" b="1" u="sng" dirty="0"/>
              <a:t>__9__</a:t>
            </a:r>
            <a:r>
              <a:rPr lang="en-US" sz="2400" dirty="0"/>
              <a:t> hands and sat down to build another castle. I realized that they had taught me </a:t>
            </a:r>
            <a:r>
              <a:rPr lang="en-US" sz="2400" b="1" u="sng" dirty="0"/>
              <a:t>__10__</a:t>
            </a:r>
            <a:r>
              <a:rPr lang="en-US" sz="2400" dirty="0"/>
              <a:t> lesson. All the things in our lives, all the complicated structures we </a:t>
            </a:r>
            <a:r>
              <a:rPr lang="en-US" sz="2400" b="1" u="sng" dirty="0"/>
              <a:t>__11__</a:t>
            </a:r>
            <a:r>
              <a:rPr lang="en-US" sz="2400" dirty="0"/>
              <a:t> so much time and energy creating are built on sand. Only our </a:t>
            </a:r>
            <a:r>
              <a:rPr lang="en-US" sz="2400" b="1" u="sng" dirty="0"/>
              <a:t>__12__</a:t>
            </a:r>
            <a:r>
              <a:rPr lang="en-US" sz="2400" dirty="0"/>
              <a:t> with other people endure. Sooner or later, the wave </a:t>
            </a:r>
            <a:r>
              <a:rPr lang="en-US" sz="2400" b="1" u="sng" dirty="0"/>
              <a:t>__13__</a:t>
            </a:r>
            <a:r>
              <a:rPr lang="en-US" sz="2400" dirty="0"/>
              <a:t> come along and knock down what we </a:t>
            </a:r>
            <a:r>
              <a:rPr lang="en-US" sz="2400" b="1" u="sng" dirty="0"/>
              <a:t>__14__</a:t>
            </a:r>
            <a:r>
              <a:rPr lang="en-US" sz="2400" dirty="0"/>
              <a:t> so hard to build up. </a:t>
            </a:r>
            <a:r>
              <a:rPr lang="en-US" sz="2400" b="1" u="sng" dirty="0"/>
              <a:t>15   </a:t>
            </a:r>
            <a:r>
              <a:rPr lang="en-US" sz="2400" dirty="0"/>
              <a:t>that happens, only the person who has somebody’s hand to hold will be able to laugh. </a:t>
            </a:r>
          </a:p>
        </p:txBody>
      </p:sp>
    </p:spTree>
    <p:extLst>
      <p:ext uri="{BB962C8B-B14F-4D97-AF65-F5344CB8AC3E}">
        <p14:creationId xmlns:p14="http://schemas.microsoft.com/office/powerpoint/2010/main" val="793201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04801"/>
            <a:ext cx="9144000" cy="5816977"/>
          </a:xfrm>
          <a:prstGeom prst="rect">
            <a:avLst/>
          </a:prstGeom>
        </p:spPr>
        <p:txBody>
          <a:bodyPr wrap="square">
            <a:spAutoFit/>
          </a:bodyPr>
          <a:lstStyle/>
          <a:p>
            <a:r>
              <a:rPr lang="en-US" sz="2200" b="1" dirty="0">
                <a:solidFill>
                  <a:schemeClr val="accent6">
                    <a:lumMod val="50000"/>
                  </a:schemeClr>
                </a:solidFill>
              </a:rPr>
              <a:t>A. 			B.		C.			D.            </a:t>
            </a:r>
            <a:endParaRPr lang="en-US" sz="2200" dirty="0">
              <a:solidFill>
                <a:schemeClr val="accent6">
                  <a:lumMod val="50000"/>
                </a:schemeClr>
              </a:solidFill>
            </a:endParaRPr>
          </a:p>
          <a:p>
            <a:pPr marL="457200" indent="-457200">
              <a:buFont typeface="+mj-lt"/>
              <a:buAutoNum type="arabicPeriod"/>
            </a:pPr>
            <a:r>
              <a:rPr lang="en-US" sz="2200" dirty="0"/>
              <a:t>seeing 		viewing		watching	inspecting</a:t>
            </a:r>
          </a:p>
          <a:p>
            <a:pPr marL="457200" indent="-457200">
              <a:buFont typeface="+mj-lt"/>
              <a:buAutoNum type="arabicPeriod"/>
            </a:pPr>
            <a:r>
              <a:rPr lang="en-US" sz="2200" dirty="0"/>
              <a:t>on 			over		in 		about?</a:t>
            </a:r>
          </a:p>
          <a:p>
            <a:pPr marL="457200" indent="-457200">
              <a:buFont typeface="+mj-lt"/>
              <a:buAutoNum type="arabicPeriod"/>
            </a:pPr>
            <a:r>
              <a:rPr lang="en-US" sz="2200" dirty="0"/>
              <a:t>a 			the 		some		that</a:t>
            </a:r>
          </a:p>
          <a:p>
            <a:pPr marL="457200" indent="-457200">
              <a:buFont typeface="+mj-lt"/>
              <a:buAutoNum type="arabicPeriod"/>
            </a:pPr>
            <a:r>
              <a:rPr lang="en-US" sz="2200" dirty="0"/>
              <a:t>boundary 		line		end		edge</a:t>
            </a:r>
          </a:p>
          <a:p>
            <a:pPr marL="457200" indent="-457200">
              <a:buFont typeface="+mj-lt"/>
              <a:buAutoNum type="arabicPeriod"/>
            </a:pPr>
            <a:r>
              <a:rPr lang="en-US" sz="2200" dirty="0"/>
              <a:t>Suddenly 		Just		Immediately 	Now </a:t>
            </a:r>
          </a:p>
          <a:p>
            <a:pPr marL="457200" indent="-457200">
              <a:buFont typeface="+mj-lt"/>
              <a:buAutoNum type="arabicPeriod"/>
            </a:pPr>
            <a:r>
              <a:rPr lang="en-US" sz="2200" dirty="0"/>
              <a:t>project 		task 		duty 		scheme </a:t>
            </a:r>
          </a:p>
          <a:p>
            <a:pPr marL="457200" indent="-457200">
              <a:buFont typeface="+mj-lt"/>
              <a:buAutoNum type="arabicPeriod"/>
            </a:pPr>
            <a:r>
              <a:rPr lang="en-US" sz="2200" dirty="0"/>
              <a:t>watery 		wet 		sticky 		muddy </a:t>
            </a:r>
          </a:p>
          <a:p>
            <a:pPr marL="457200" indent="-457200">
              <a:buFont typeface="+mj-lt"/>
              <a:buAutoNum type="arabicPeriod"/>
            </a:pPr>
            <a:r>
              <a:rPr lang="en-US" sz="2200" dirty="0"/>
              <a:t>then 		yet		moreover 	instead </a:t>
            </a:r>
          </a:p>
          <a:p>
            <a:pPr marL="457200" indent="-457200">
              <a:buFont typeface="+mj-lt"/>
              <a:buAutoNum type="arabicPeriod"/>
            </a:pPr>
            <a:r>
              <a:rPr lang="en-US" sz="2200" dirty="0"/>
              <a:t>joining 		holding 		uniting		touching </a:t>
            </a:r>
          </a:p>
          <a:p>
            <a:pPr marL="457200" indent="-457200">
              <a:buFont typeface="+mj-lt"/>
              <a:buAutoNum type="arabicPeriod"/>
            </a:pPr>
            <a:r>
              <a:rPr lang="en-US" sz="2200" dirty="0"/>
              <a:t>a serious 		a necessary 	an important 	an interesting</a:t>
            </a:r>
          </a:p>
          <a:p>
            <a:pPr marL="457200" indent="-457200">
              <a:buFont typeface="+mj-lt"/>
              <a:buAutoNum type="arabicPeriod"/>
            </a:pPr>
            <a:r>
              <a:rPr lang="en-US" sz="2200" dirty="0"/>
              <a:t>give 		have		spend		use </a:t>
            </a:r>
          </a:p>
          <a:p>
            <a:pPr marL="457200" indent="-457200">
              <a:buFont typeface="+mj-lt"/>
              <a:buAutoNum type="arabicPeriod"/>
            </a:pPr>
            <a:r>
              <a:rPr lang="en-US" sz="2200" dirty="0"/>
              <a:t>relationships 	contacts 	unity 		harmony </a:t>
            </a:r>
          </a:p>
          <a:p>
            <a:pPr marL="457200" indent="-457200">
              <a:buFont typeface="+mj-lt"/>
              <a:buAutoNum type="arabicPeriod"/>
            </a:pPr>
            <a:r>
              <a:rPr lang="en-US" sz="2200" dirty="0"/>
              <a:t>must 		may   		shall		will </a:t>
            </a:r>
          </a:p>
          <a:p>
            <a:pPr marL="457200" indent="-457200">
              <a:buFont typeface="+mj-lt"/>
              <a:buAutoNum type="arabicPeriod"/>
            </a:pPr>
            <a:r>
              <a:rPr lang="en-US" sz="2000" dirty="0"/>
              <a:t>had worked 	               have worked	had been working      have been working</a:t>
            </a:r>
          </a:p>
          <a:p>
            <a:pPr marL="457200" indent="-457200">
              <a:buFont typeface="+mj-lt"/>
              <a:buAutoNum type="arabicPeriod"/>
            </a:pPr>
            <a:r>
              <a:rPr lang="en-US" sz="2200" dirty="0"/>
              <a:t>If 			Since 		Whenever 		When</a:t>
            </a:r>
          </a:p>
          <a:p>
            <a:pPr lvl="0"/>
            <a:endParaRPr lang="en-US" sz="2200" dirty="0"/>
          </a:p>
        </p:txBody>
      </p:sp>
    </p:spTree>
    <p:extLst>
      <p:ext uri="{BB962C8B-B14F-4D97-AF65-F5344CB8AC3E}">
        <p14:creationId xmlns:p14="http://schemas.microsoft.com/office/powerpoint/2010/main" val="921780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609600"/>
            <a:ext cx="9468134" cy="6124754"/>
          </a:xfrm>
          <a:prstGeom prst="rect">
            <a:avLst/>
          </a:prstGeom>
        </p:spPr>
        <p:txBody>
          <a:bodyPr wrap="square">
            <a:spAutoFit/>
          </a:bodyPr>
          <a:lstStyle/>
          <a:p>
            <a:r>
              <a:rPr lang="en-US" sz="2800" b="1" i="1" dirty="0">
                <a:solidFill>
                  <a:schemeClr val="accent6">
                    <a:lumMod val="50000"/>
                  </a:schemeClr>
                </a:solidFill>
              </a:rPr>
              <a:t>Use the informal below to answer questions 16 to 18</a:t>
            </a:r>
          </a:p>
          <a:p>
            <a:endParaRPr lang="en-US" sz="2800" dirty="0"/>
          </a:p>
          <a:p>
            <a:r>
              <a:rPr lang="en-US" sz="2800" dirty="0" err="1"/>
              <a:t>Okeyo</a:t>
            </a:r>
            <a:r>
              <a:rPr lang="en-US" sz="2800" dirty="0"/>
              <a:t>, </a:t>
            </a:r>
            <a:r>
              <a:rPr lang="en-US" sz="2800" dirty="0" err="1"/>
              <a:t>Mbura</a:t>
            </a:r>
            <a:r>
              <a:rPr lang="en-US" sz="2800" dirty="0"/>
              <a:t>, </a:t>
            </a:r>
            <a:r>
              <a:rPr lang="en-US" sz="2800" dirty="0" err="1"/>
              <a:t>Karani</a:t>
            </a:r>
            <a:r>
              <a:rPr lang="en-US" sz="2800" dirty="0"/>
              <a:t> and </a:t>
            </a:r>
            <a:r>
              <a:rPr lang="en-US" sz="2800" dirty="0" err="1"/>
              <a:t>Jebet</a:t>
            </a:r>
            <a:r>
              <a:rPr lang="en-US" sz="2800" dirty="0"/>
              <a:t> were discussing towns in Kenya which they had visited </a:t>
            </a:r>
            <a:r>
              <a:rPr lang="en-US" sz="2800" dirty="0" err="1"/>
              <a:t>Nakuru</a:t>
            </a:r>
            <a:r>
              <a:rPr lang="en-US" sz="2800" dirty="0"/>
              <a:t>, Mombasa and </a:t>
            </a:r>
            <a:r>
              <a:rPr lang="en-US" sz="2800" dirty="0" err="1"/>
              <a:t>Mwingi</a:t>
            </a:r>
            <a:r>
              <a:rPr lang="en-US" sz="2800" dirty="0"/>
              <a:t>. </a:t>
            </a:r>
            <a:r>
              <a:rPr lang="en-US" sz="2800" dirty="0" err="1"/>
              <a:t>Jebet</a:t>
            </a:r>
            <a:r>
              <a:rPr lang="en-US" sz="2800" dirty="0"/>
              <a:t> and </a:t>
            </a:r>
            <a:r>
              <a:rPr lang="en-US" sz="2800" dirty="0" err="1"/>
              <a:t>Okeyo</a:t>
            </a:r>
            <a:r>
              <a:rPr lang="en-US" sz="2800" dirty="0"/>
              <a:t> had visited </a:t>
            </a:r>
            <a:r>
              <a:rPr lang="en-US" sz="2800" dirty="0" err="1"/>
              <a:t>Athi</a:t>
            </a:r>
            <a:r>
              <a:rPr lang="en-US" sz="2800" dirty="0"/>
              <a:t> River and </a:t>
            </a:r>
            <a:r>
              <a:rPr lang="en-US" sz="2800" dirty="0" err="1"/>
              <a:t>Mumias</a:t>
            </a:r>
            <a:r>
              <a:rPr lang="en-US" sz="2800" dirty="0"/>
              <a:t>. All the children,  except </a:t>
            </a:r>
            <a:r>
              <a:rPr lang="en-US" sz="2800" dirty="0" err="1"/>
              <a:t>Mbura</a:t>
            </a:r>
            <a:r>
              <a:rPr lang="en-US" sz="2800" dirty="0"/>
              <a:t>, had visited </a:t>
            </a:r>
            <a:r>
              <a:rPr lang="en-US" sz="2800" dirty="0" err="1"/>
              <a:t>Nyeri</a:t>
            </a:r>
            <a:r>
              <a:rPr lang="en-US" sz="2800" dirty="0"/>
              <a:t>. Only </a:t>
            </a:r>
            <a:r>
              <a:rPr lang="en-US" sz="2800" dirty="0" err="1"/>
              <a:t>Jebet</a:t>
            </a:r>
            <a:r>
              <a:rPr lang="en-US" sz="2800" dirty="0"/>
              <a:t> and </a:t>
            </a:r>
            <a:r>
              <a:rPr lang="en-US" sz="2800" dirty="0" err="1"/>
              <a:t>Okeyo</a:t>
            </a:r>
            <a:r>
              <a:rPr lang="en-US" sz="2800" dirty="0"/>
              <a:t> had not been to </a:t>
            </a:r>
            <a:r>
              <a:rPr lang="en-US" sz="2800" dirty="0" err="1"/>
              <a:t>Wajir</a:t>
            </a:r>
            <a:r>
              <a:rPr lang="en-US" sz="2800" dirty="0"/>
              <a:t> where </a:t>
            </a:r>
            <a:r>
              <a:rPr lang="en-US" sz="2800" dirty="0" err="1"/>
              <a:t>Mbura</a:t>
            </a:r>
            <a:r>
              <a:rPr lang="en-US" sz="2800" dirty="0"/>
              <a:t> comes from.</a:t>
            </a:r>
          </a:p>
          <a:p>
            <a:r>
              <a:rPr lang="en-US" sz="2800" dirty="0"/>
              <a:t> </a:t>
            </a:r>
          </a:p>
          <a:p>
            <a:pPr lvl="0"/>
            <a:r>
              <a:rPr lang="en-US" sz="2800" dirty="0"/>
              <a:t>Which one of the following has visited most towns</a:t>
            </a:r>
          </a:p>
          <a:p>
            <a:pPr marL="1428750" lvl="2" indent="-514350">
              <a:buFont typeface="+mj-lt"/>
              <a:buAutoNum type="alphaUcPeriod"/>
            </a:pPr>
            <a:r>
              <a:rPr lang="en-US" sz="2800" dirty="0" err="1"/>
              <a:t>Jebet</a:t>
            </a:r>
            <a:r>
              <a:rPr lang="en-US" sz="2800" dirty="0"/>
              <a:t> </a:t>
            </a:r>
          </a:p>
          <a:p>
            <a:pPr marL="1428750" lvl="2" indent="-514350">
              <a:buFont typeface="+mj-lt"/>
              <a:buAutoNum type="alphaUcPeriod"/>
            </a:pPr>
            <a:r>
              <a:rPr lang="en-US" sz="2800" dirty="0" err="1"/>
              <a:t>Karani</a:t>
            </a:r>
            <a:endParaRPr lang="en-US" sz="2800" dirty="0"/>
          </a:p>
          <a:p>
            <a:pPr marL="1428750" lvl="2" indent="-514350">
              <a:buFont typeface="+mj-lt"/>
              <a:buAutoNum type="alphaUcPeriod"/>
            </a:pPr>
            <a:r>
              <a:rPr lang="en-US" sz="2800" dirty="0" err="1"/>
              <a:t>Mbura</a:t>
            </a:r>
            <a:r>
              <a:rPr lang="en-US" sz="2800" dirty="0"/>
              <a:t> </a:t>
            </a:r>
          </a:p>
          <a:p>
            <a:pPr marL="1428750" lvl="2" indent="-514350">
              <a:buFont typeface="+mj-lt"/>
              <a:buAutoNum type="alphaUcPeriod"/>
            </a:pPr>
            <a:r>
              <a:rPr lang="en-US" sz="2800" dirty="0" err="1"/>
              <a:t>Okeyo</a:t>
            </a:r>
            <a:r>
              <a:rPr lang="en-US" sz="2800" dirty="0"/>
              <a:t> </a:t>
            </a:r>
          </a:p>
          <a:p>
            <a:r>
              <a:rPr lang="en-US" sz="2800" dirty="0"/>
              <a:t> </a:t>
            </a:r>
          </a:p>
        </p:txBody>
      </p:sp>
    </p:spTree>
    <p:extLst>
      <p:ext uri="{BB962C8B-B14F-4D97-AF65-F5344CB8AC3E}">
        <p14:creationId xmlns:p14="http://schemas.microsoft.com/office/powerpoint/2010/main" val="26957226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1" y="76201"/>
            <a:ext cx="9143999" cy="6740307"/>
          </a:xfrm>
          <a:prstGeom prst="rect">
            <a:avLst/>
          </a:prstGeom>
        </p:spPr>
        <p:txBody>
          <a:bodyPr wrap="square">
            <a:spAutoFit/>
          </a:bodyPr>
          <a:lstStyle/>
          <a:p>
            <a:pPr lvl="0"/>
            <a:r>
              <a:rPr lang="en-US" sz="2400" dirty="0" err="1"/>
              <a:t>Athi</a:t>
            </a:r>
            <a:r>
              <a:rPr lang="en-US" sz="2400" dirty="0"/>
              <a:t> River has been visited by </a:t>
            </a:r>
          </a:p>
          <a:p>
            <a:pPr marL="1371600" lvl="2" indent="-457200">
              <a:buFont typeface="+mj-lt"/>
              <a:buAutoNum type="alphaUcPeriod"/>
            </a:pPr>
            <a:r>
              <a:rPr lang="en-US" sz="2400" dirty="0" err="1"/>
              <a:t>Okeyo</a:t>
            </a:r>
            <a:r>
              <a:rPr lang="en-US" sz="2400" dirty="0"/>
              <a:t> and </a:t>
            </a:r>
            <a:r>
              <a:rPr lang="en-US" sz="2400" dirty="0" err="1"/>
              <a:t>Jebet</a:t>
            </a:r>
            <a:r>
              <a:rPr lang="en-US" sz="2400" dirty="0"/>
              <a:t> </a:t>
            </a:r>
          </a:p>
          <a:p>
            <a:pPr marL="1371600" lvl="2" indent="-457200">
              <a:buFont typeface="+mj-lt"/>
              <a:buAutoNum type="alphaUcPeriod"/>
            </a:pPr>
            <a:r>
              <a:rPr lang="en-US" sz="2400" dirty="0" err="1"/>
              <a:t>Okeyo</a:t>
            </a:r>
            <a:r>
              <a:rPr lang="en-US" sz="2400" dirty="0"/>
              <a:t> and </a:t>
            </a:r>
            <a:r>
              <a:rPr lang="en-US" sz="2400" dirty="0" err="1"/>
              <a:t>Mbura</a:t>
            </a:r>
            <a:endParaRPr lang="en-US" sz="2400" dirty="0"/>
          </a:p>
          <a:p>
            <a:pPr marL="1371600" lvl="2" indent="-457200">
              <a:buFont typeface="+mj-lt"/>
              <a:buAutoNum type="alphaUcPeriod"/>
            </a:pPr>
            <a:r>
              <a:rPr lang="en-US" sz="2400" dirty="0" err="1"/>
              <a:t>Jebet</a:t>
            </a:r>
            <a:r>
              <a:rPr lang="en-US" sz="2400" dirty="0"/>
              <a:t> and </a:t>
            </a:r>
            <a:r>
              <a:rPr lang="en-US" sz="2400" dirty="0" err="1"/>
              <a:t>Karani</a:t>
            </a:r>
            <a:endParaRPr lang="en-US" sz="2400" dirty="0"/>
          </a:p>
          <a:p>
            <a:pPr marL="1371600" lvl="2" indent="-457200">
              <a:buFont typeface="+mj-lt"/>
              <a:buAutoNum type="alphaUcPeriod"/>
            </a:pPr>
            <a:r>
              <a:rPr lang="en-US" sz="2400" dirty="0" err="1"/>
              <a:t>Jebet</a:t>
            </a:r>
            <a:r>
              <a:rPr lang="en-US" sz="2400" dirty="0"/>
              <a:t> and </a:t>
            </a:r>
            <a:r>
              <a:rPr lang="en-US" sz="2400" dirty="0" err="1"/>
              <a:t>Mbura</a:t>
            </a:r>
            <a:r>
              <a:rPr lang="en-US" sz="2400" dirty="0"/>
              <a:t> </a:t>
            </a:r>
          </a:p>
          <a:p>
            <a:r>
              <a:rPr lang="en-US" sz="2400" dirty="0"/>
              <a:t> </a:t>
            </a:r>
          </a:p>
          <a:p>
            <a:pPr lvl="0"/>
            <a:r>
              <a:rPr lang="en-US" sz="2400" dirty="0"/>
              <a:t>Which towns has </a:t>
            </a:r>
            <a:r>
              <a:rPr lang="en-US" sz="2400" dirty="0" err="1"/>
              <a:t>Mbura</a:t>
            </a:r>
            <a:r>
              <a:rPr lang="en-US" sz="2400" dirty="0"/>
              <a:t> visited apart from </a:t>
            </a:r>
            <a:r>
              <a:rPr lang="en-US" sz="2400" dirty="0" err="1"/>
              <a:t>Wajir</a:t>
            </a:r>
            <a:r>
              <a:rPr lang="en-US" sz="2400" dirty="0"/>
              <a:t>?	</a:t>
            </a:r>
          </a:p>
          <a:p>
            <a:pPr marL="1371600" lvl="2" indent="-457200">
              <a:buFont typeface="+mj-lt"/>
              <a:buAutoNum type="alphaUcPeriod"/>
            </a:pPr>
            <a:r>
              <a:rPr lang="en-US" sz="2400" dirty="0" err="1"/>
              <a:t>Nakuru</a:t>
            </a:r>
            <a:r>
              <a:rPr lang="en-US" sz="2400" dirty="0"/>
              <a:t>, </a:t>
            </a:r>
            <a:r>
              <a:rPr lang="en-US" sz="2400" dirty="0" err="1"/>
              <a:t>Mwingi</a:t>
            </a:r>
            <a:r>
              <a:rPr lang="en-US" sz="2400" dirty="0"/>
              <a:t> and </a:t>
            </a:r>
            <a:r>
              <a:rPr lang="en-US" sz="2400" dirty="0" err="1"/>
              <a:t>Mumias</a:t>
            </a:r>
            <a:endParaRPr lang="en-US" sz="2400" dirty="0"/>
          </a:p>
          <a:p>
            <a:pPr marL="1371600" lvl="2" indent="-457200">
              <a:buFont typeface="+mj-lt"/>
              <a:buAutoNum type="alphaUcPeriod"/>
            </a:pPr>
            <a:r>
              <a:rPr lang="en-US" sz="2400" dirty="0" err="1"/>
              <a:t>Nakuru</a:t>
            </a:r>
            <a:r>
              <a:rPr lang="en-US" sz="2400" dirty="0"/>
              <a:t>, </a:t>
            </a:r>
            <a:r>
              <a:rPr lang="en-US" sz="2400" dirty="0" err="1"/>
              <a:t>Athi</a:t>
            </a:r>
            <a:r>
              <a:rPr lang="en-US" sz="2400" dirty="0"/>
              <a:t> River and Mombasa </a:t>
            </a:r>
          </a:p>
          <a:p>
            <a:pPr marL="1371600" lvl="2" indent="-457200">
              <a:buFont typeface="+mj-lt"/>
              <a:buAutoNum type="alphaUcPeriod"/>
            </a:pPr>
            <a:r>
              <a:rPr lang="en-US" sz="2400" dirty="0" err="1"/>
              <a:t>Nakuru</a:t>
            </a:r>
            <a:r>
              <a:rPr lang="en-US" sz="2400" dirty="0"/>
              <a:t>, Mombasa and </a:t>
            </a:r>
            <a:r>
              <a:rPr lang="en-US" sz="2400" dirty="0" err="1"/>
              <a:t>Mwingi</a:t>
            </a:r>
            <a:endParaRPr lang="en-US" sz="2400" dirty="0"/>
          </a:p>
          <a:p>
            <a:pPr marL="1371600" lvl="2" indent="-457200">
              <a:buFont typeface="+mj-lt"/>
              <a:buAutoNum type="alphaUcPeriod"/>
            </a:pPr>
            <a:r>
              <a:rPr lang="en-US" sz="2400" dirty="0" err="1"/>
              <a:t>Nakuru</a:t>
            </a:r>
            <a:r>
              <a:rPr lang="en-US" sz="2400" dirty="0"/>
              <a:t>, </a:t>
            </a:r>
            <a:r>
              <a:rPr lang="en-US" sz="2400" dirty="0" err="1"/>
              <a:t>Nyeri</a:t>
            </a:r>
            <a:r>
              <a:rPr lang="en-US" sz="2400" dirty="0"/>
              <a:t> and </a:t>
            </a:r>
            <a:r>
              <a:rPr lang="en-US" sz="2400" dirty="0" err="1"/>
              <a:t>Mumias</a:t>
            </a:r>
            <a:endParaRPr lang="en-US" sz="2400" dirty="0"/>
          </a:p>
          <a:p>
            <a:r>
              <a:rPr lang="en-US" sz="2400" dirty="0">
                <a:solidFill>
                  <a:schemeClr val="accent6">
                    <a:lumMod val="50000"/>
                  </a:schemeClr>
                </a:solidFill>
              </a:rPr>
              <a:t> </a:t>
            </a:r>
            <a:r>
              <a:rPr lang="en-US" sz="2400" i="1" dirty="0">
                <a:solidFill>
                  <a:schemeClr val="accent6">
                    <a:lumMod val="50000"/>
                  </a:schemeClr>
                </a:solidFill>
              </a:rPr>
              <a:t>For questions19 to 22, choose the alternative that means the same as the underlined word.</a:t>
            </a:r>
            <a:endParaRPr lang="en-US" sz="2400" dirty="0">
              <a:solidFill>
                <a:schemeClr val="accent6">
                  <a:lumMod val="50000"/>
                </a:schemeClr>
              </a:solidFill>
            </a:endParaRPr>
          </a:p>
          <a:p>
            <a:r>
              <a:rPr lang="en-US" sz="2400" dirty="0"/>
              <a:t> </a:t>
            </a:r>
            <a:r>
              <a:rPr lang="en-US" sz="2400" dirty="0" err="1"/>
              <a:t>Nafula</a:t>
            </a:r>
            <a:r>
              <a:rPr lang="en-US" sz="2400" dirty="0"/>
              <a:t> </a:t>
            </a:r>
            <a:r>
              <a:rPr lang="en-US" sz="2400" b="1" u="sng" dirty="0"/>
              <a:t>quit</a:t>
            </a:r>
            <a:r>
              <a:rPr lang="en-US" sz="2400" dirty="0"/>
              <a:t> her job to go to America.</a:t>
            </a:r>
          </a:p>
          <a:p>
            <a:pPr marL="1371600" lvl="2" indent="-457200">
              <a:buFont typeface="+mj-lt"/>
              <a:buAutoNum type="alphaUcPeriod"/>
            </a:pPr>
            <a:r>
              <a:rPr lang="en-US" sz="2400" dirty="0"/>
              <a:t>Abandoned </a:t>
            </a:r>
          </a:p>
          <a:p>
            <a:pPr marL="1371600" lvl="2" indent="-457200">
              <a:buFont typeface="+mj-lt"/>
              <a:buAutoNum type="alphaUcPeriod"/>
            </a:pPr>
            <a:r>
              <a:rPr lang="en-US" sz="2400" dirty="0"/>
              <a:t>Descried</a:t>
            </a:r>
          </a:p>
          <a:p>
            <a:pPr marL="1371600" lvl="2" indent="-457200">
              <a:buFont typeface="+mj-lt"/>
              <a:buAutoNum type="alphaUcPeriod"/>
            </a:pPr>
            <a:r>
              <a:rPr lang="en-US" sz="2400" dirty="0"/>
              <a:t>Ignored</a:t>
            </a:r>
          </a:p>
          <a:p>
            <a:pPr marL="1371600" lvl="2" indent="-457200">
              <a:buFont typeface="+mj-lt"/>
              <a:buAutoNum type="alphaUcPeriod"/>
            </a:pPr>
            <a:r>
              <a:rPr lang="en-US" sz="2400" dirty="0"/>
              <a:t>Left </a:t>
            </a:r>
          </a:p>
        </p:txBody>
      </p:sp>
    </p:spTree>
    <p:extLst>
      <p:ext uri="{BB962C8B-B14F-4D97-AF65-F5344CB8AC3E}">
        <p14:creationId xmlns:p14="http://schemas.microsoft.com/office/powerpoint/2010/main" val="3719016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28601"/>
            <a:ext cx="9067800" cy="6370975"/>
          </a:xfrm>
          <a:prstGeom prst="rect">
            <a:avLst/>
          </a:prstGeom>
        </p:spPr>
        <p:txBody>
          <a:bodyPr wrap="square">
            <a:spAutoFit/>
          </a:bodyPr>
          <a:lstStyle/>
          <a:p>
            <a:pPr lvl="0"/>
            <a:r>
              <a:rPr lang="en-US" sz="2400" dirty="0"/>
              <a:t>He has been </a:t>
            </a:r>
            <a:r>
              <a:rPr lang="en-US" sz="2400" b="1" u="sng" dirty="0"/>
              <a:t>acquitted</a:t>
            </a:r>
            <a:r>
              <a:rPr lang="en-US" sz="2400" dirty="0"/>
              <a:t> of all the charges. </a:t>
            </a:r>
          </a:p>
          <a:p>
            <a:pPr marL="1371600" lvl="2" indent="-457200">
              <a:buFont typeface="+mj-lt"/>
              <a:buAutoNum type="alphaUcPeriod"/>
            </a:pPr>
            <a:r>
              <a:rPr lang="en-US" sz="2400" dirty="0"/>
              <a:t>Freed</a:t>
            </a:r>
          </a:p>
          <a:p>
            <a:pPr marL="1371600" lvl="2" indent="-457200">
              <a:buFont typeface="+mj-lt"/>
              <a:buAutoNum type="alphaUcPeriod"/>
            </a:pPr>
            <a:r>
              <a:rPr lang="en-US" sz="2400" dirty="0"/>
              <a:t>Forgiven </a:t>
            </a:r>
          </a:p>
          <a:p>
            <a:pPr marL="1371600" lvl="2" indent="-457200">
              <a:buFont typeface="+mj-lt"/>
              <a:buAutoNum type="alphaUcPeriod"/>
            </a:pPr>
            <a:r>
              <a:rPr lang="en-US" sz="2400" dirty="0"/>
              <a:t>Discharged </a:t>
            </a:r>
          </a:p>
          <a:p>
            <a:pPr marL="1371600" lvl="2" indent="-457200">
              <a:buFont typeface="+mj-lt"/>
              <a:buAutoNum type="alphaUcPeriod"/>
            </a:pPr>
            <a:r>
              <a:rPr lang="en-US" sz="2400" dirty="0"/>
              <a:t>Released </a:t>
            </a:r>
          </a:p>
          <a:p>
            <a:r>
              <a:rPr lang="en-US" sz="2400" dirty="0"/>
              <a:t> </a:t>
            </a:r>
          </a:p>
          <a:p>
            <a:pPr lvl="0"/>
            <a:r>
              <a:rPr lang="en-US" sz="2400" dirty="0"/>
              <a:t>The </a:t>
            </a:r>
            <a:r>
              <a:rPr lang="en-US" sz="2400" dirty="0" err="1"/>
              <a:t>neighbours</a:t>
            </a:r>
            <a:r>
              <a:rPr lang="en-US" sz="2400" dirty="0"/>
              <a:t> managed to </a:t>
            </a:r>
            <a:r>
              <a:rPr lang="en-US" sz="2400" b="1" u="sng" dirty="0"/>
              <a:t>put out</a:t>
            </a:r>
            <a:r>
              <a:rPr lang="en-US" sz="2400" dirty="0"/>
              <a:t> the fire. </a:t>
            </a:r>
          </a:p>
          <a:p>
            <a:pPr marL="1371600" lvl="2" indent="-457200">
              <a:buFont typeface="+mj-lt"/>
              <a:buAutoNum type="alphaUcPeriod"/>
            </a:pPr>
            <a:r>
              <a:rPr lang="en-US" sz="2400" dirty="0"/>
              <a:t>Cool</a:t>
            </a:r>
          </a:p>
          <a:p>
            <a:pPr marL="1371600" lvl="2" indent="-457200">
              <a:buFont typeface="+mj-lt"/>
              <a:buAutoNum type="alphaUcPeriod"/>
            </a:pPr>
            <a:r>
              <a:rPr lang="en-US" sz="2400" dirty="0"/>
              <a:t>Extinguish </a:t>
            </a:r>
          </a:p>
          <a:p>
            <a:pPr marL="1371600" lvl="2" indent="-457200">
              <a:buFont typeface="+mj-lt"/>
              <a:buAutoNum type="alphaUcPeriod"/>
            </a:pPr>
            <a:r>
              <a:rPr lang="en-US" sz="2400" dirty="0"/>
              <a:t>Defeat</a:t>
            </a:r>
          </a:p>
          <a:p>
            <a:pPr marL="1371600" lvl="2" indent="-457200">
              <a:buFont typeface="+mj-lt"/>
              <a:buAutoNum type="alphaUcPeriod"/>
            </a:pPr>
            <a:r>
              <a:rPr lang="en-US" sz="2400" dirty="0"/>
              <a:t>Cover </a:t>
            </a:r>
          </a:p>
          <a:p>
            <a:r>
              <a:rPr lang="en-US" sz="2400" dirty="0"/>
              <a:t> </a:t>
            </a:r>
          </a:p>
          <a:p>
            <a:pPr lvl="0"/>
            <a:r>
              <a:rPr lang="en-US" sz="2400" dirty="0"/>
              <a:t>They </a:t>
            </a:r>
            <a:r>
              <a:rPr lang="en-US" sz="2400" b="1" u="sng" dirty="0"/>
              <a:t>called off </a:t>
            </a:r>
            <a:r>
              <a:rPr lang="en-US" sz="2400" dirty="0"/>
              <a:t>the concert.</a:t>
            </a:r>
          </a:p>
          <a:p>
            <a:pPr marL="1371600" lvl="2" indent="-457200">
              <a:buFont typeface="+mj-lt"/>
              <a:buAutoNum type="alphaUcPeriod"/>
            </a:pPr>
            <a:r>
              <a:rPr lang="en-US" sz="2400" dirty="0"/>
              <a:t>Stopped </a:t>
            </a:r>
          </a:p>
          <a:p>
            <a:pPr marL="1371600" lvl="2" indent="-457200">
              <a:buFont typeface="+mj-lt"/>
              <a:buAutoNum type="alphaUcPeriod"/>
            </a:pPr>
            <a:r>
              <a:rPr lang="en-US" sz="2400" dirty="0"/>
              <a:t>Cancelled </a:t>
            </a:r>
          </a:p>
          <a:p>
            <a:pPr marL="1371600" lvl="2" indent="-457200">
              <a:buFont typeface="+mj-lt"/>
              <a:buAutoNum type="alphaUcPeriod"/>
            </a:pPr>
            <a:r>
              <a:rPr lang="en-US" sz="2400" dirty="0"/>
              <a:t>Postponed</a:t>
            </a:r>
          </a:p>
          <a:p>
            <a:pPr marL="1371600" lvl="2" indent="-457200">
              <a:buFont typeface="+mj-lt"/>
              <a:buAutoNum type="alphaUcPeriod"/>
            </a:pPr>
            <a:r>
              <a:rPr lang="en-US" sz="2400" dirty="0"/>
              <a:t>Abandoned </a:t>
            </a:r>
          </a:p>
        </p:txBody>
      </p:sp>
    </p:spTree>
    <p:extLst>
      <p:ext uri="{BB962C8B-B14F-4D97-AF65-F5344CB8AC3E}">
        <p14:creationId xmlns:p14="http://schemas.microsoft.com/office/powerpoint/2010/main" val="1580059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0"/>
            <a:ext cx="8763000" cy="7109639"/>
          </a:xfrm>
          <a:prstGeom prst="rect">
            <a:avLst/>
          </a:prstGeom>
        </p:spPr>
        <p:txBody>
          <a:bodyPr wrap="square">
            <a:spAutoFit/>
          </a:bodyPr>
          <a:lstStyle/>
          <a:p>
            <a:r>
              <a:rPr lang="en-US" sz="2400" i="1" dirty="0">
                <a:solidFill>
                  <a:schemeClr val="accent6">
                    <a:lumMod val="50000"/>
                  </a:schemeClr>
                </a:solidFill>
              </a:rPr>
              <a:t>For questions </a:t>
            </a:r>
            <a:r>
              <a:rPr lang="en-US" sz="2400" b="1" i="1" dirty="0">
                <a:solidFill>
                  <a:schemeClr val="accent6">
                    <a:lumMod val="50000"/>
                  </a:schemeClr>
                </a:solidFill>
              </a:rPr>
              <a:t>23 </a:t>
            </a:r>
            <a:r>
              <a:rPr lang="en-US" sz="2400" i="1" dirty="0">
                <a:solidFill>
                  <a:schemeClr val="accent6">
                    <a:lumMod val="50000"/>
                  </a:schemeClr>
                </a:solidFill>
              </a:rPr>
              <a:t>to</a:t>
            </a:r>
            <a:r>
              <a:rPr lang="en-US" sz="2400" b="1" i="1" dirty="0">
                <a:solidFill>
                  <a:schemeClr val="accent6">
                    <a:lumMod val="50000"/>
                  </a:schemeClr>
                </a:solidFill>
              </a:rPr>
              <a:t> 25 </a:t>
            </a:r>
            <a:r>
              <a:rPr lang="en-US" sz="2400" i="1" dirty="0">
                <a:solidFill>
                  <a:schemeClr val="accent6">
                    <a:lumMod val="50000"/>
                  </a:schemeClr>
                </a:solidFill>
              </a:rPr>
              <a:t>choose </a:t>
            </a:r>
            <a:r>
              <a:rPr lang="en-US" sz="2400" i="1" dirty="0" smtClean="0">
                <a:solidFill>
                  <a:schemeClr val="accent6">
                    <a:lumMod val="50000"/>
                  </a:schemeClr>
                </a:solidFill>
              </a:rPr>
              <a:t>the</a:t>
            </a:r>
          </a:p>
          <a:p>
            <a:r>
              <a:rPr lang="en-US" sz="2400" i="1" dirty="0" smtClean="0">
                <a:solidFill>
                  <a:schemeClr val="accent6">
                    <a:lumMod val="50000"/>
                  </a:schemeClr>
                </a:solidFill>
              </a:rPr>
              <a:t> </a:t>
            </a:r>
            <a:r>
              <a:rPr lang="en-US" sz="2400" i="1" dirty="0">
                <a:solidFill>
                  <a:schemeClr val="accent6">
                    <a:lumMod val="50000"/>
                  </a:schemeClr>
                </a:solidFill>
              </a:rPr>
              <a:t>alternative that best completes the sentence.</a:t>
            </a:r>
            <a:endParaRPr lang="en-US" sz="2400" dirty="0">
              <a:solidFill>
                <a:schemeClr val="accent6">
                  <a:lumMod val="50000"/>
                </a:schemeClr>
              </a:solidFill>
            </a:endParaRPr>
          </a:p>
          <a:p>
            <a:r>
              <a:rPr lang="en-US" sz="2400" dirty="0"/>
              <a:t>She passed her exams very well, ___?</a:t>
            </a:r>
          </a:p>
          <a:p>
            <a:pPr marL="1371600" lvl="2" indent="-457200">
              <a:buFont typeface="+mj-lt"/>
              <a:buAutoNum type="alphaUcPeriod"/>
            </a:pPr>
            <a:r>
              <a:rPr lang="en-US" sz="2400" dirty="0"/>
              <a:t>is it </a:t>
            </a:r>
          </a:p>
          <a:p>
            <a:pPr marL="1371600" lvl="2" indent="-457200">
              <a:buFont typeface="+mj-lt"/>
              <a:buAutoNum type="alphaUcPeriod"/>
            </a:pPr>
            <a:r>
              <a:rPr lang="en-US" sz="2400" dirty="0"/>
              <a:t>did she </a:t>
            </a:r>
          </a:p>
          <a:p>
            <a:pPr marL="1371600" lvl="2" indent="-457200">
              <a:buFont typeface="+mj-lt"/>
              <a:buAutoNum type="alphaUcPeriod"/>
            </a:pPr>
            <a:r>
              <a:rPr lang="en-US" sz="2400" dirty="0"/>
              <a:t>didn’t she</a:t>
            </a:r>
          </a:p>
          <a:p>
            <a:pPr marL="1371600" lvl="2" indent="-457200">
              <a:buFont typeface="+mj-lt"/>
              <a:buAutoNum type="alphaUcPeriod"/>
            </a:pPr>
            <a:r>
              <a:rPr lang="en-US" sz="2400" dirty="0"/>
              <a:t>isn’t she </a:t>
            </a:r>
          </a:p>
          <a:p>
            <a:endParaRPr lang="en-US" sz="2000" dirty="0"/>
          </a:p>
          <a:p>
            <a:pPr lvl="0"/>
            <a:r>
              <a:rPr lang="en-US" sz="2400" dirty="0"/>
              <a:t>He may not come, but we will get ready in case he _____</a:t>
            </a:r>
          </a:p>
          <a:p>
            <a:pPr marL="1371600" lvl="2" indent="-457200">
              <a:buFont typeface="+mj-lt"/>
              <a:buAutoNum type="alphaUcPeriod"/>
            </a:pPr>
            <a:r>
              <a:rPr lang="en-US" sz="2400" dirty="0"/>
              <a:t>will</a:t>
            </a:r>
          </a:p>
          <a:p>
            <a:pPr marL="1371600" lvl="2" indent="-457200">
              <a:buFont typeface="+mj-lt"/>
              <a:buAutoNum type="alphaUcPeriod"/>
            </a:pPr>
            <a:r>
              <a:rPr lang="en-US" sz="2400" dirty="0"/>
              <a:t>does </a:t>
            </a:r>
          </a:p>
          <a:p>
            <a:pPr marL="1371600" lvl="2" indent="-457200">
              <a:buFont typeface="+mj-lt"/>
              <a:buAutoNum type="alphaUcPeriod"/>
            </a:pPr>
            <a:r>
              <a:rPr lang="en-US" sz="2400" dirty="0"/>
              <a:t>may</a:t>
            </a:r>
          </a:p>
          <a:p>
            <a:pPr marL="1371600" lvl="2" indent="-457200">
              <a:buFont typeface="+mj-lt"/>
              <a:buAutoNum type="alphaUcPeriod"/>
            </a:pPr>
            <a:r>
              <a:rPr lang="en-US" sz="2400" dirty="0"/>
              <a:t>comes </a:t>
            </a:r>
          </a:p>
          <a:p>
            <a:endParaRPr lang="en-US" sz="2000" dirty="0"/>
          </a:p>
          <a:p>
            <a:pPr lvl="0"/>
            <a:r>
              <a:rPr lang="en-US" sz="2400" dirty="0" err="1"/>
              <a:t>Mwikali</a:t>
            </a:r>
            <a:r>
              <a:rPr lang="en-US" sz="2400" dirty="0"/>
              <a:t> is an intelligent pupil, ____ she is a talented singer.</a:t>
            </a:r>
          </a:p>
          <a:p>
            <a:pPr marL="1371600" lvl="2" indent="-457200">
              <a:buFont typeface="+mj-lt"/>
              <a:buAutoNum type="alphaUcPeriod"/>
            </a:pPr>
            <a:r>
              <a:rPr lang="en-US" sz="2400" dirty="0"/>
              <a:t>nevertheless</a:t>
            </a:r>
          </a:p>
          <a:p>
            <a:pPr marL="1371600" lvl="2" indent="-457200">
              <a:buFont typeface="+mj-lt"/>
              <a:buAutoNum type="alphaUcPeriod"/>
            </a:pPr>
            <a:r>
              <a:rPr lang="en-US" sz="2400" dirty="0"/>
              <a:t>although </a:t>
            </a:r>
          </a:p>
          <a:p>
            <a:pPr marL="1371600" lvl="2" indent="-457200">
              <a:buFont typeface="+mj-lt"/>
              <a:buAutoNum type="alphaUcPeriod"/>
            </a:pPr>
            <a:r>
              <a:rPr lang="en-US" sz="2400" dirty="0"/>
              <a:t>moreover </a:t>
            </a:r>
          </a:p>
          <a:p>
            <a:pPr marL="1371600" lvl="2" indent="-457200">
              <a:buFont typeface="+mj-lt"/>
              <a:buAutoNum type="alphaUcPeriod"/>
            </a:pPr>
            <a:r>
              <a:rPr lang="en-US" sz="2400" dirty="0"/>
              <a:t>and </a:t>
            </a:r>
          </a:p>
        </p:txBody>
      </p:sp>
    </p:spTree>
    <p:extLst>
      <p:ext uri="{BB962C8B-B14F-4D97-AF65-F5344CB8AC3E}">
        <p14:creationId xmlns:p14="http://schemas.microsoft.com/office/powerpoint/2010/main" val="14498710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10363200" cy="5262979"/>
          </a:xfrm>
          <a:prstGeom prst="rect">
            <a:avLst/>
          </a:prstGeom>
        </p:spPr>
        <p:txBody>
          <a:bodyPr wrap="square">
            <a:spAutoFit/>
          </a:bodyPr>
          <a:lstStyle/>
          <a:p>
            <a:r>
              <a:rPr lang="en-US" sz="2800" b="1" i="1" u="sng" dirty="0">
                <a:solidFill>
                  <a:schemeClr val="accent6">
                    <a:lumMod val="50000"/>
                  </a:schemeClr>
                </a:solidFill>
              </a:rPr>
              <a:t>Read the passage below and then answer questions 26 to 38.</a:t>
            </a:r>
            <a:endParaRPr lang="en-US" sz="2800" dirty="0">
              <a:solidFill>
                <a:schemeClr val="accent6">
                  <a:lumMod val="50000"/>
                </a:schemeClr>
              </a:solidFill>
            </a:endParaRPr>
          </a:p>
          <a:p>
            <a:r>
              <a:rPr lang="en-US" sz="2800" dirty="0"/>
              <a:t> </a:t>
            </a:r>
          </a:p>
          <a:p>
            <a:r>
              <a:rPr lang="en-US" sz="2800" dirty="0"/>
              <a:t>The day before Jennifer Bell had made a solemn vow that was going to change her life forever, no one else knew about it yet, but people were going to notice sooner or later. Right then it was a kind of a secret and she loved secrets. Grover Middle School was her sixth new school in eight years. If you are as shy as she was, it was tough to be the new kid all the time. But it was not going to be tough anymore because she had read a book called </a:t>
            </a:r>
            <a:r>
              <a:rPr lang="en-US" sz="2800" i="1" dirty="0"/>
              <a:t>Instant ways to instant friends</a:t>
            </a:r>
            <a:r>
              <a:rPr lang="en-US" sz="2800" dirty="0"/>
              <a:t>. She was starting with lesson number one that day. It said “Change your whole attitude. Think of yourself as somebody that everyone wants to get to know!”</a:t>
            </a:r>
          </a:p>
        </p:txBody>
      </p:sp>
    </p:spTree>
    <p:extLst>
      <p:ext uri="{BB962C8B-B14F-4D97-AF65-F5344CB8AC3E}">
        <p14:creationId xmlns:p14="http://schemas.microsoft.com/office/powerpoint/2010/main" val="19810777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1"/>
            <a:ext cx="8839200" cy="5139869"/>
          </a:xfrm>
          <a:prstGeom prst="rect">
            <a:avLst/>
          </a:prstGeom>
        </p:spPr>
        <p:txBody>
          <a:bodyPr wrap="square">
            <a:spAutoFit/>
          </a:bodyPr>
          <a:lstStyle/>
          <a:p>
            <a:pPr lvl="0"/>
            <a:r>
              <a:rPr lang="en-US" sz="3600" b="1" dirty="0">
                <a:solidFill>
                  <a:schemeClr val="accent6">
                    <a:lumMod val="50000"/>
                  </a:schemeClr>
                </a:solidFill>
              </a:rPr>
              <a:t>Enter</a:t>
            </a:r>
            <a:r>
              <a:rPr lang="en-US" sz="3600" b="1" dirty="0"/>
              <a:t> </a:t>
            </a:r>
          </a:p>
          <a:p>
            <a:pPr marL="285750" indent="-285750">
              <a:buFont typeface="Arial" pitchFamily="34" charset="0"/>
              <a:buChar char="•"/>
            </a:pPr>
            <a:r>
              <a:rPr lang="en-US" sz="3200" dirty="0"/>
              <a:t>Into – (</a:t>
            </a:r>
            <a:r>
              <a:rPr lang="en-US" sz="3200" dirty="0" err="1"/>
              <a:t>st</a:t>
            </a:r>
            <a:r>
              <a:rPr lang="en-US" sz="3200" dirty="0"/>
              <a:t>) begin to discuss about </a:t>
            </a:r>
            <a:r>
              <a:rPr lang="en-US" sz="3200" dirty="0" err="1"/>
              <a:t>sth</a:t>
            </a:r>
            <a:r>
              <a:rPr lang="en-US" sz="3200" dirty="0"/>
              <a:t>.</a:t>
            </a:r>
          </a:p>
          <a:p>
            <a:pPr marL="285750" indent="-285750">
              <a:buFont typeface="Arial" pitchFamily="34" charset="0"/>
              <a:buChar char="•"/>
            </a:pPr>
            <a:r>
              <a:rPr lang="en-US" sz="3200" dirty="0"/>
              <a:t>On/upon – to become involved in </a:t>
            </a:r>
            <a:r>
              <a:rPr lang="en-US" sz="3200" dirty="0" err="1"/>
              <a:t>sth</a:t>
            </a:r>
            <a:r>
              <a:rPr lang="en-US" sz="3200" dirty="0"/>
              <a:t>. </a:t>
            </a:r>
          </a:p>
          <a:p>
            <a:pPr marL="285750" indent="-285750">
              <a:buFont typeface="Arial" pitchFamily="34" charset="0"/>
              <a:buChar char="•"/>
            </a:pPr>
            <a:r>
              <a:rPr lang="en-US" sz="3200" dirty="0"/>
              <a:t>For – to register in a competition /race.</a:t>
            </a:r>
          </a:p>
          <a:p>
            <a:pPr marL="285750" indent="-285750">
              <a:buFont typeface="Arial" pitchFamily="34" charset="0"/>
              <a:buChar char="•"/>
            </a:pPr>
            <a:endParaRPr lang="en-US" sz="3200" dirty="0"/>
          </a:p>
          <a:p>
            <a:pPr lvl="0"/>
            <a:r>
              <a:rPr lang="en-US" sz="4000" b="1" dirty="0">
                <a:solidFill>
                  <a:schemeClr val="accent6">
                    <a:lumMod val="50000"/>
                  </a:schemeClr>
                </a:solidFill>
              </a:rPr>
              <a:t>Eat</a:t>
            </a:r>
            <a:r>
              <a:rPr lang="en-US" sz="4000" b="1" dirty="0">
                <a:solidFill>
                  <a:srgbClr val="FFFF00"/>
                </a:solidFill>
              </a:rPr>
              <a:t> </a:t>
            </a:r>
            <a:endParaRPr lang="en-US" sz="3200" b="1" dirty="0">
              <a:solidFill>
                <a:srgbClr val="FFFF00"/>
              </a:solidFill>
            </a:endParaRPr>
          </a:p>
          <a:p>
            <a:pPr marL="742950" lvl="1" indent="-285750">
              <a:buFont typeface="Arial" pitchFamily="34" charset="0"/>
              <a:buChar char="•"/>
            </a:pPr>
            <a:r>
              <a:rPr lang="en-US" sz="3200" dirty="0"/>
              <a:t>Away – reduce or destroy </a:t>
            </a:r>
            <a:r>
              <a:rPr lang="en-US" sz="3200" dirty="0" err="1"/>
              <a:t>sth</a:t>
            </a:r>
            <a:r>
              <a:rPr lang="en-US" sz="3200" dirty="0"/>
              <a:t> gradually.</a:t>
            </a:r>
          </a:p>
          <a:p>
            <a:pPr marL="742950" lvl="1" indent="-285750">
              <a:buFont typeface="Arial" pitchFamily="34" charset="0"/>
              <a:buChar char="•"/>
            </a:pPr>
            <a:r>
              <a:rPr lang="en-US" sz="3200" dirty="0"/>
              <a:t>Into – eat up a part of </a:t>
            </a:r>
            <a:r>
              <a:rPr lang="en-US" sz="3200" dirty="0" err="1"/>
              <a:t>st.</a:t>
            </a:r>
            <a:r>
              <a:rPr lang="en-US" sz="3200" dirty="0"/>
              <a:t> </a:t>
            </a:r>
          </a:p>
          <a:p>
            <a:pPr marL="742950" lvl="1" indent="-285750">
              <a:buFont typeface="Arial" pitchFamily="34" charset="0"/>
              <a:buChar char="•"/>
            </a:pPr>
            <a:r>
              <a:rPr lang="en-US" sz="3200" dirty="0"/>
              <a:t>Out – eat from a hotel or restaurant.</a:t>
            </a:r>
          </a:p>
          <a:p>
            <a:pPr marL="285750" indent="-285750">
              <a:buFont typeface="Arial" pitchFamily="34" charset="0"/>
              <a:buChar char="•"/>
            </a:pPr>
            <a:endParaRPr lang="en-US" sz="2800" dirty="0"/>
          </a:p>
        </p:txBody>
      </p:sp>
    </p:spTree>
    <p:extLst>
      <p:ext uri="{BB962C8B-B14F-4D97-AF65-F5344CB8AC3E}">
        <p14:creationId xmlns:p14="http://schemas.microsoft.com/office/powerpoint/2010/main" val="16535101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57200"/>
            <a:ext cx="9144000" cy="6124754"/>
          </a:xfrm>
          <a:prstGeom prst="rect">
            <a:avLst/>
          </a:prstGeom>
        </p:spPr>
        <p:txBody>
          <a:bodyPr wrap="square">
            <a:spAutoFit/>
          </a:bodyPr>
          <a:lstStyle/>
          <a:p>
            <a:r>
              <a:rPr lang="en-US" sz="2800" dirty="0"/>
              <a:t> </a:t>
            </a:r>
          </a:p>
          <a:p>
            <a:r>
              <a:rPr lang="en-US" sz="2800" dirty="0"/>
              <a:t>That was right and she was going to have fun and lots of it! Jennifer, aged twelve and a half, had decided to break out of her old, shy nature at last.</a:t>
            </a:r>
          </a:p>
          <a:p>
            <a:r>
              <a:rPr lang="en-US" sz="2800" dirty="0"/>
              <a:t>Her mother was driving her to school the first day.</a:t>
            </a:r>
          </a:p>
          <a:p>
            <a:r>
              <a:rPr lang="en-US" sz="2800" dirty="0"/>
              <a:t>“Scared?” she asked.</a:t>
            </a:r>
          </a:p>
          <a:p>
            <a:r>
              <a:rPr lang="en-US" sz="2800" dirty="0"/>
              <a:t>“No way”, she answered, wondering if she had time to take her mirror out of her purse for one last peek at her hair. She was a little nervous, hut she wasn’t going to admit that to her mum.</a:t>
            </a:r>
          </a:p>
          <a:p>
            <a:r>
              <a:rPr lang="en-US" sz="2800" dirty="0"/>
              <a:t>“That is the right spirit”, her mother said. “Remember, this may be a new school, but </a:t>
            </a:r>
            <a:r>
              <a:rPr lang="en-US" sz="2800" b="1" dirty="0"/>
              <a:t>you’ve got a head start on the problem this time”. </a:t>
            </a:r>
            <a:endParaRPr lang="en-US" sz="2800" dirty="0"/>
          </a:p>
          <a:p>
            <a:r>
              <a:rPr lang="en-US" sz="2800" dirty="0"/>
              <a:t> </a:t>
            </a:r>
          </a:p>
        </p:txBody>
      </p:sp>
    </p:spTree>
    <p:extLst>
      <p:ext uri="{BB962C8B-B14F-4D97-AF65-F5344CB8AC3E}">
        <p14:creationId xmlns:p14="http://schemas.microsoft.com/office/powerpoint/2010/main" val="7540552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04800"/>
            <a:ext cx="8839200" cy="6124754"/>
          </a:xfrm>
          <a:prstGeom prst="rect">
            <a:avLst/>
          </a:prstGeom>
        </p:spPr>
        <p:txBody>
          <a:bodyPr wrap="square">
            <a:spAutoFit/>
          </a:bodyPr>
          <a:lstStyle/>
          <a:p>
            <a:r>
              <a:rPr lang="en-US" sz="2800" dirty="0"/>
              <a:t> </a:t>
            </a:r>
          </a:p>
          <a:p>
            <a:r>
              <a:rPr lang="en-US" sz="2800" dirty="0"/>
              <a:t>Her mother wasn’t thinking about Jennifer’s solemn vow and her book on making friends. Those were the secrets and there was no way Jennifer was going to tell her mother, they were too personal and who tells the secrets to their mothers, anyway?</a:t>
            </a:r>
          </a:p>
          <a:p>
            <a:r>
              <a:rPr lang="en-US" sz="2800" dirty="0"/>
              <a:t> </a:t>
            </a:r>
          </a:p>
          <a:p>
            <a:r>
              <a:rPr lang="en-US" sz="2800" dirty="0"/>
              <a:t>“I know. I know”. She said. “This is the school where you were a </a:t>
            </a:r>
            <a:r>
              <a:rPr lang="en-US" sz="2800" i="1" dirty="0" err="1"/>
              <a:t>pom</a:t>
            </a:r>
            <a:r>
              <a:rPr lang="en-US" sz="2800" i="1" dirty="0"/>
              <a:t> </a:t>
            </a:r>
            <a:r>
              <a:rPr lang="en-US" sz="2800" i="1" dirty="0" err="1"/>
              <a:t>pom</a:t>
            </a:r>
            <a:r>
              <a:rPr lang="en-US" sz="2800" dirty="0"/>
              <a:t> girl and Dad was in the </a:t>
            </a:r>
            <a:r>
              <a:rPr lang="en-US" sz="2800" dirty="0" err="1"/>
              <a:t>Maths</a:t>
            </a:r>
            <a:r>
              <a:rPr lang="en-US" sz="2800" dirty="0"/>
              <a:t> club, and you fell in love in the eighth class”.</a:t>
            </a:r>
          </a:p>
          <a:p>
            <a:r>
              <a:rPr lang="en-US" sz="2800" dirty="0"/>
              <a:t> </a:t>
            </a:r>
          </a:p>
          <a:p>
            <a:r>
              <a:rPr lang="en-US" sz="2800" dirty="0"/>
              <a:t>“Don’t forget your dad was the chairman of the </a:t>
            </a:r>
            <a:r>
              <a:rPr lang="en-US" sz="2800" dirty="0" err="1"/>
              <a:t>Maths</a:t>
            </a:r>
            <a:r>
              <a:rPr lang="en-US" sz="2800" dirty="0"/>
              <a:t> club”, her mother said with a laugh.</a:t>
            </a:r>
          </a:p>
          <a:p>
            <a:r>
              <a:rPr lang="en-US" sz="2800" dirty="0"/>
              <a:t> </a:t>
            </a:r>
          </a:p>
        </p:txBody>
      </p:sp>
    </p:spTree>
    <p:extLst>
      <p:ext uri="{BB962C8B-B14F-4D97-AF65-F5344CB8AC3E}">
        <p14:creationId xmlns:p14="http://schemas.microsoft.com/office/powerpoint/2010/main" val="5278999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57201"/>
            <a:ext cx="8991600" cy="5262979"/>
          </a:xfrm>
          <a:prstGeom prst="rect">
            <a:avLst/>
          </a:prstGeom>
        </p:spPr>
        <p:txBody>
          <a:bodyPr wrap="square">
            <a:spAutoFit/>
          </a:bodyPr>
          <a:lstStyle/>
          <a:p>
            <a:r>
              <a:rPr lang="en-US" sz="2800" dirty="0"/>
              <a:t>Jennifer loved to listen to her mum’s bubbly laugh. </a:t>
            </a:r>
            <a:r>
              <a:rPr lang="en-US" sz="2800" dirty="0" err="1"/>
              <a:t>Infact</a:t>
            </a:r>
            <a:r>
              <a:rPr lang="en-US" sz="2800" dirty="0"/>
              <a:t> she decided to imitate it as a part of the new her. </a:t>
            </a:r>
          </a:p>
          <a:p>
            <a:r>
              <a:rPr lang="en-US" sz="2800" dirty="0"/>
              <a:t> </a:t>
            </a:r>
          </a:p>
          <a:p>
            <a:r>
              <a:rPr lang="en-US" sz="2800" dirty="0"/>
              <a:t>“My mum, the </a:t>
            </a:r>
            <a:r>
              <a:rPr lang="en-US" sz="2800" i="1" dirty="0" err="1"/>
              <a:t>pom</a:t>
            </a:r>
            <a:r>
              <a:rPr lang="en-US" sz="2800" i="1" dirty="0"/>
              <a:t> </a:t>
            </a:r>
            <a:r>
              <a:rPr lang="en-US" sz="2800" i="1" dirty="0" err="1"/>
              <a:t>pom</a:t>
            </a:r>
            <a:r>
              <a:rPr lang="en-US" sz="2800" dirty="0"/>
              <a:t> queen”,  Jennifer said, imitating her mum’s laugh. She wondered if it sounded okay, or if it sounded fake. She decided she would have to work on it. “Do you think there is anyone in the school who still remembers you and Dad?”</a:t>
            </a:r>
          </a:p>
          <a:p>
            <a:r>
              <a:rPr lang="en-US" sz="2800" dirty="0"/>
              <a:t> </a:t>
            </a:r>
          </a:p>
          <a:p>
            <a:r>
              <a:rPr lang="en-US" sz="2800" dirty="0"/>
              <a:t>“Hey, don’t make it sound like we went to school in the Dark Ages! We’re not that old”. </a:t>
            </a:r>
          </a:p>
          <a:p>
            <a:r>
              <a:rPr lang="en-US" sz="2800" dirty="0"/>
              <a:t> </a:t>
            </a:r>
          </a:p>
        </p:txBody>
      </p:sp>
    </p:spTree>
    <p:extLst>
      <p:ext uri="{BB962C8B-B14F-4D97-AF65-F5344CB8AC3E}">
        <p14:creationId xmlns:p14="http://schemas.microsoft.com/office/powerpoint/2010/main" val="29968223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57200"/>
            <a:ext cx="8839200" cy="5693866"/>
          </a:xfrm>
          <a:prstGeom prst="rect">
            <a:avLst/>
          </a:prstGeom>
        </p:spPr>
        <p:txBody>
          <a:bodyPr wrap="square">
            <a:spAutoFit/>
          </a:bodyPr>
          <a:lstStyle/>
          <a:p>
            <a:r>
              <a:rPr lang="en-US" sz="2800" dirty="0"/>
              <a:t>Jennifer’s mother stopped in front of the school to let her out. Then she said. “Blow them away with the bell family charm, honey.</a:t>
            </a:r>
          </a:p>
          <a:p>
            <a:r>
              <a:rPr lang="en-US" sz="2800" dirty="0"/>
              <a:t> </a:t>
            </a:r>
          </a:p>
          <a:p>
            <a:r>
              <a:rPr lang="en-US" sz="2800" dirty="0"/>
              <a:t>“No problem, mum”, Jennifer answered. When she opened the door, a rush of cold air hit her. She then realized that she definitely needed a heavier jacket. The Octobers here were a lot colder than in California, where they had just moved from.</a:t>
            </a:r>
          </a:p>
          <a:p>
            <a:r>
              <a:rPr lang="en-US" sz="2800" dirty="0"/>
              <a:t> </a:t>
            </a:r>
          </a:p>
          <a:p>
            <a:r>
              <a:rPr lang="en-US" sz="2800" dirty="0"/>
              <a:t>“I like your change of attitude, Jennifer’s mother said as she leaned over to look at her through the car window. “What brought it on?”</a:t>
            </a:r>
          </a:p>
        </p:txBody>
      </p:sp>
    </p:spTree>
    <p:extLst>
      <p:ext uri="{BB962C8B-B14F-4D97-AF65-F5344CB8AC3E}">
        <p14:creationId xmlns:p14="http://schemas.microsoft.com/office/powerpoint/2010/main" val="13227214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61641"/>
            <a:ext cx="9144000" cy="6001643"/>
          </a:xfrm>
          <a:prstGeom prst="rect">
            <a:avLst/>
          </a:prstGeom>
        </p:spPr>
        <p:txBody>
          <a:bodyPr wrap="square">
            <a:spAutoFit/>
          </a:bodyPr>
          <a:lstStyle/>
          <a:p>
            <a:r>
              <a:rPr lang="en-US" sz="3200" dirty="0"/>
              <a:t>“I don’t know. Instant maturity, I guess”. She said with a grin. “Thanks for the ride mum. See you later”.</a:t>
            </a:r>
          </a:p>
          <a:p>
            <a:r>
              <a:rPr lang="en-US" sz="3200" dirty="0"/>
              <a:t> </a:t>
            </a:r>
          </a:p>
          <a:p>
            <a:r>
              <a:rPr lang="en-US" sz="3200" dirty="0"/>
              <a:t>“Do you want me to pick you up after school?”</a:t>
            </a:r>
          </a:p>
          <a:p>
            <a:r>
              <a:rPr lang="en-US" sz="3200" dirty="0"/>
              <a:t> </a:t>
            </a:r>
          </a:p>
          <a:p>
            <a:r>
              <a:rPr lang="en-US" sz="3200" dirty="0"/>
              <a:t>“No thanks”. She said. “I’ll walk home”. </a:t>
            </a:r>
          </a:p>
          <a:p>
            <a:r>
              <a:rPr lang="en-US" sz="3200" dirty="0"/>
              <a:t> </a:t>
            </a:r>
          </a:p>
          <a:p>
            <a:r>
              <a:rPr lang="en-US" sz="3200" dirty="0"/>
              <a:t>Her mum drove off and Jennifer turned to start her new life as the new her.</a:t>
            </a:r>
          </a:p>
          <a:p>
            <a:r>
              <a:rPr lang="en-US" sz="3200" dirty="0"/>
              <a:t> </a:t>
            </a:r>
          </a:p>
          <a:p>
            <a:r>
              <a:rPr lang="en-US" sz="3200" b="1" i="1" dirty="0"/>
              <a:t>(Adapted from Can you keep a secret by Elizabeth Van </a:t>
            </a:r>
            <a:r>
              <a:rPr lang="en-US" sz="3200" b="1" i="1" dirty="0" err="1"/>
              <a:t>Steanwyk</a:t>
            </a:r>
            <a:r>
              <a:rPr lang="en-US" sz="3200" b="1" i="1" dirty="0"/>
              <a:t>)</a:t>
            </a:r>
            <a:endParaRPr lang="en-US" sz="3200" dirty="0"/>
          </a:p>
        </p:txBody>
      </p:sp>
    </p:spTree>
    <p:extLst>
      <p:ext uri="{BB962C8B-B14F-4D97-AF65-F5344CB8AC3E}">
        <p14:creationId xmlns:p14="http://schemas.microsoft.com/office/powerpoint/2010/main" val="26520511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145707"/>
            <a:ext cx="8610600" cy="6370975"/>
          </a:xfrm>
          <a:prstGeom prst="rect">
            <a:avLst/>
          </a:prstGeom>
        </p:spPr>
        <p:txBody>
          <a:bodyPr wrap="square">
            <a:spAutoFit/>
          </a:bodyPr>
          <a:lstStyle/>
          <a:p>
            <a:pPr lvl="0"/>
            <a:r>
              <a:rPr lang="en-US" sz="2400" dirty="0"/>
              <a:t>How many schools had Jennifer attended in the last eight years?</a:t>
            </a:r>
          </a:p>
          <a:p>
            <a:pPr marL="1828800" lvl="3" indent="-457200">
              <a:buFont typeface="+mj-lt"/>
              <a:buAutoNum type="alphaUcPeriod"/>
            </a:pPr>
            <a:r>
              <a:rPr lang="en-US" sz="2400" dirty="0"/>
              <a:t>Eight </a:t>
            </a:r>
          </a:p>
          <a:p>
            <a:pPr marL="1828800" lvl="3" indent="-457200">
              <a:buFont typeface="+mj-lt"/>
              <a:buAutoNum type="alphaUcPeriod"/>
            </a:pPr>
            <a:r>
              <a:rPr lang="en-US" sz="2400" dirty="0"/>
              <a:t>Five </a:t>
            </a:r>
          </a:p>
          <a:p>
            <a:pPr marL="1828800" lvl="3" indent="-457200">
              <a:buFont typeface="+mj-lt"/>
              <a:buAutoNum type="alphaUcPeriod"/>
            </a:pPr>
            <a:r>
              <a:rPr lang="en-US" sz="2400" dirty="0"/>
              <a:t>Twelve</a:t>
            </a:r>
          </a:p>
          <a:p>
            <a:pPr marL="1828800" lvl="3" indent="-457200">
              <a:buFont typeface="+mj-lt"/>
              <a:buAutoNum type="alphaUcPeriod"/>
            </a:pPr>
            <a:r>
              <a:rPr lang="en-US" sz="2400" dirty="0"/>
              <a:t>Six </a:t>
            </a:r>
          </a:p>
          <a:p>
            <a:r>
              <a:rPr lang="en-US" sz="2400" dirty="0"/>
              <a:t> </a:t>
            </a:r>
          </a:p>
          <a:p>
            <a:pPr lvl="0"/>
            <a:r>
              <a:rPr lang="en-US" sz="2400" dirty="0"/>
              <a:t>The phrase “a solemn vow” means</a:t>
            </a:r>
          </a:p>
          <a:p>
            <a:pPr marL="1828800" lvl="3" indent="-457200">
              <a:buFont typeface="+mj-lt"/>
              <a:buAutoNum type="alphaUcPeriod"/>
            </a:pPr>
            <a:r>
              <a:rPr lang="en-US" sz="2400" dirty="0"/>
              <a:t>Serious promise </a:t>
            </a:r>
          </a:p>
          <a:p>
            <a:pPr marL="1828800" lvl="3" indent="-457200">
              <a:buFont typeface="+mj-lt"/>
              <a:buAutoNum type="alphaUcPeriod"/>
            </a:pPr>
            <a:r>
              <a:rPr lang="en-US" sz="2400" dirty="0"/>
              <a:t>Change for better </a:t>
            </a:r>
          </a:p>
          <a:p>
            <a:pPr marL="1828800" lvl="3" indent="-457200">
              <a:buFont typeface="+mj-lt"/>
              <a:buAutoNum type="alphaUcPeriod"/>
            </a:pPr>
            <a:r>
              <a:rPr lang="en-US" sz="2400" dirty="0"/>
              <a:t>Great step </a:t>
            </a:r>
          </a:p>
          <a:p>
            <a:pPr marL="1828800" lvl="3" indent="-457200">
              <a:buFont typeface="+mj-lt"/>
              <a:buAutoNum type="alphaUcPeriod"/>
            </a:pPr>
            <a:r>
              <a:rPr lang="en-US" sz="2400" dirty="0"/>
              <a:t>Big decision </a:t>
            </a:r>
          </a:p>
          <a:p>
            <a:r>
              <a:rPr lang="en-US" sz="2400" dirty="0"/>
              <a:t> </a:t>
            </a:r>
          </a:p>
          <a:p>
            <a:pPr lvl="0"/>
            <a:r>
              <a:rPr lang="en-US" sz="2400" dirty="0"/>
              <a:t>Why did Jennifer find it tough to be the new kid all the time?</a:t>
            </a:r>
          </a:p>
          <a:p>
            <a:pPr marL="1828800" lvl="3" indent="-457200">
              <a:buFont typeface="+mj-lt"/>
              <a:buAutoNum type="alphaUcPeriod"/>
            </a:pPr>
            <a:r>
              <a:rPr lang="en-US" sz="2400" dirty="0"/>
              <a:t>She loved secrets </a:t>
            </a:r>
          </a:p>
          <a:p>
            <a:pPr marL="1828800" lvl="3" indent="-457200">
              <a:buFont typeface="+mj-lt"/>
              <a:buAutoNum type="alphaUcPeriod"/>
            </a:pPr>
            <a:r>
              <a:rPr lang="en-US" sz="2400" dirty="0"/>
              <a:t>She was young </a:t>
            </a:r>
          </a:p>
          <a:p>
            <a:pPr marL="1828800" lvl="3" indent="-457200">
              <a:buFont typeface="+mj-lt"/>
              <a:buAutoNum type="alphaUcPeriod"/>
            </a:pPr>
            <a:r>
              <a:rPr lang="en-US" sz="2400" dirty="0"/>
              <a:t>She was shy</a:t>
            </a:r>
          </a:p>
          <a:p>
            <a:pPr marL="1828800" lvl="3" indent="-457200">
              <a:buFont typeface="+mj-lt"/>
              <a:buAutoNum type="alphaUcPeriod"/>
            </a:pPr>
            <a:r>
              <a:rPr lang="en-US" sz="2400" dirty="0"/>
              <a:t>She would be noticed</a:t>
            </a:r>
          </a:p>
        </p:txBody>
      </p:sp>
    </p:spTree>
    <p:extLst>
      <p:ext uri="{BB962C8B-B14F-4D97-AF65-F5344CB8AC3E}">
        <p14:creationId xmlns:p14="http://schemas.microsoft.com/office/powerpoint/2010/main" val="42874265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76201"/>
            <a:ext cx="8839200" cy="6740307"/>
          </a:xfrm>
          <a:prstGeom prst="rect">
            <a:avLst/>
          </a:prstGeom>
        </p:spPr>
        <p:txBody>
          <a:bodyPr wrap="square">
            <a:spAutoFit/>
          </a:bodyPr>
          <a:lstStyle/>
          <a:p>
            <a:r>
              <a:rPr lang="en-US" sz="2400" dirty="0"/>
              <a:t> What was Jennifer’s secret?</a:t>
            </a:r>
          </a:p>
          <a:p>
            <a:pPr marL="1828800" lvl="3" indent="-457200">
              <a:buFont typeface="+mj-lt"/>
              <a:buAutoNum type="alphaUcPeriod"/>
            </a:pPr>
            <a:r>
              <a:rPr lang="en-US" sz="2400" dirty="0"/>
              <a:t>To change her attitude</a:t>
            </a:r>
          </a:p>
          <a:p>
            <a:pPr marL="1828800" lvl="3" indent="-457200">
              <a:buFont typeface="+mj-lt"/>
              <a:buAutoNum type="alphaUcPeriod"/>
            </a:pPr>
            <a:r>
              <a:rPr lang="en-US" sz="2400" dirty="0"/>
              <a:t>To make friends with everyone.</a:t>
            </a:r>
          </a:p>
          <a:p>
            <a:pPr marL="1828800" lvl="3" indent="-457200">
              <a:buFont typeface="+mj-lt"/>
              <a:buAutoNum type="alphaUcPeriod"/>
            </a:pPr>
            <a:r>
              <a:rPr lang="en-US" sz="2400" dirty="0"/>
              <a:t>To practice all the lessons</a:t>
            </a:r>
          </a:p>
          <a:p>
            <a:pPr marL="1828800" lvl="3" indent="-457200">
              <a:buFont typeface="+mj-lt"/>
              <a:buAutoNum type="alphaUcPeriod"/>
            </a:pPr>
            <a:r>
              <a:rPr lang="en-US" sz="2400" dirty="0"/>
              <a:t>The special book she had read</a:t>
            </a:r>
          </a:p>
          <a:p>
            <a:r>
              <a:rPr lang="en-US" sz="2400" dirty="0"/>
              <a:t> </a:t>
            </a:r>
          </a:p>
          <a:p>
            <a:pPr lvl="0"/>
            <a:r>
              <a:rPr lang="en-US" sz="2400" dirty="0"/>
              <a:t>What in the passage shows that Jennifer was not really open with her mum?</a:t>
            </a:r>
          </a:p>
          <a:p>
            <a:pPr marL="1828800" lvl="3" indent="-457200">
              <a:buFont typeface="+mj-lt"/>
              <a:buAutoNum type="alphaUcPeriod"/>
            </a:pPr>
            <a:r>
              <a:rPr lang="en-US" sz="2400" dirty="0"/>
              <a:t>She thought her secrets were too personal </a:t>
            </a:r>
          </a:p>
          <a:p>
            <a:pPr marL="1828800" lvl="3" indent="-457200">
              <a:buFont typeface="+mj-lt"/>
              <a:buAutoNum type="alphaUcPeriod"/>
            </a:pPr>
            <a:r>
              <a:rPr lang="en-US" sz="2400" dirty="0"/>
              <a:t>She didn’t want her mother to pick her up.</a:t>
            </a:r>
          </a:p>
          <a:p>
            <a:pPr marL="1828800" lvl="3" indent="-457200">
              <a:buFont typeface="+mj-lt"/>
              <a:buAutoNum type="alphaUcPeriod"/>
            </a:pPr>
            <a:r>
              <a:rPr lang="en-US" sz="2400" dirty="0"/>
              <a:t>Nobody is really open with their mothers</a:t>
            </a:r>
          </a:p>
          <a:p>
            <a:pPr marL="1828800" lvl="3" indent="-457200">
              <a:buFont typeface="+mj-lt"/>
              <a:buAutoNum type="alphaUcPeriod"/>
            </a:pPr>
            <a:r>
              <a:rPr lang="en-US" sz="2400" dirty="0"/>
              <a:t>No one else could know her secrets</a:t>
            </a:r>
          </a:p>
          <a:p>
            <a:r>
              <a:rPr lang="en-US" sz="2400" dirty="0"/>
              <a:t> </a:t>
            </a:r>
          </a:p>
          <a:p>
            <a:pPr lvl="0"/>
            <a:r>
              <a:rPr lang="en-US" sz="2400" dirty="0"/>
              <a:t>What word would best replace the word “attitude” in the passage?</a:t>
            </a:r>
          </a:p>
          <a:p>
            <a:pPr marL="1828800" lvl="3" indent="-457200">
              <a:buFont typeface="+mj-lt"/>
              <a:buAutoNum type="alphaUcPeriod"/>
            </a:pPr>
            <a:r>
              <a:rPr lang="en-US" sz="2400" dirty="0"/>
              <a:t>Thoughts </a:t>
            </a:r>
          </a:p>
          <a:p>
            <a:pPr marL="1828800" lvl="3" indent="-457200">
              <a:buFont typeface="+mj-lt"/>
              <a:buAutoNum type="alphaUcPeriod"/>
            </a:pPr>
            <a:r>
              <a:rPr lang="en-US" sz="2400" dirty="0"/>
              <a:t>Views </a:t>
            </a:r>
          </a:p>
          <a:p>
            <a:pPr marL="1828800" lvl="3" indent="-457200">
              <a:buFont typeface="+mj-lt"/>
              <a:buAutoNum type="alphaUcPeriod"/>
            </a:pPr>
            <a:r>
              <a:rPr lang="en-US" sz="2400" dirty="0"/>
              <a:t>Feelings </a:t>
            </a:r>
          </a:p>
          <a:p>
            <a:pPr marL="1828800" lvl="3" indent="-457200">
              <a:buFont typeface="+mj-lt"/>
              <a:buAutoNum type="alphaUcPeriod"/>
            </a:pPr>
            <a:r>
              <a:rPr lang="en-US" sz="2400" dirty="0" err="1"/>
              <a:t>Behaviour</a:t>
            </a:r>
            <a:r>
              <a:rPr lang="en-US" sz="2400" dirty="0"/>
              <a:t> </a:t>
            </a:r>
          </a:p>
        </p:txBody>
      </p:sp>
    </p:spTree>
    <p:extLst>
      <p:ext uri="{BB962C8B-B14F-4D97-AF65-F5344CB8AC3E}">
        <p14:creationId xmlns:p14="http://schemas.microsoft.com/office/powerpoint/2010/main" val="42258777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5069" y="152401"/>
            <a:ext cx="8915400" cy="6370975"/>
          </a:xfrm>
          <a:prstGeom prst="rect">
            <a:avLst/>
          </a:prstGeom>
        </p:spPr>
        <p:txBody>
          <a:bodyPr wrap="square">
            <a:spAutoFit/>
          </a:bodyPr>
          <a:lstStyle/>
          <a:p>
            <a:pPr lvl="0"/>
            <a:r>
              <a:rPr lang="en-US" sz="2400" dirty="0"/>
              <a:t>The phrase “you’ve got a head start on the problem this time” means</a:t>
            </a:r>
          </a:p>
          <a:p>
            <a:pPr marL="914400" lvl="1" indent="-457200">
              <a:buFont typeface="+mj-lt"/>
              <a:buAutoNum type="alphaUcPeriod"/>
            </a:pPr>
            <a:r>
              <a:rPr lang="en-US" sz="2400" dirty="0"/>
              <a:t>She already knows how to behave</a:t>
            </a:r>
          </a:p>
          <a:p>
            <a:pPr marL="914400" lvl="1" indent="-457200">
              <a:buFont typeface="+mj-lt"/>
              <a:buAutoNum type="alphaUcPeriod"/>
            </a:pPr>
            <a:r>
              <a:rPr lang="en-US" sz="2400" dirty="0"/>
              <a:t>Her parents had learnt there </a:t>
            </a:r>
          </a:p>
          <a:p>
            <a:pPr marL="914400" lvl="1" indent="-457200">
              <a:buFont typeface="+mj-lt"/>
              <a:buAutoNum type="alphaUcPeriod"/>
            </a:pPr>
            <a:r>
              <a:rPr lang="en-US" sz="2400" dirty="0"/>
              <a:t>She had decided to imitate her mother </a:t>
            </a:r>
          </a:p>
          <a:p>
            <a:pPr marL="914400" lvl="1" indent="-457200">
              <a:buFont typeface="+mj-lt"/>
              <a:buAutoNum type="alphaUcPeriod"/>
            </a:pPr>
            <a:r>
              <a:rPr lang="en-US" sz="2400" dirty="0"/>
              <a:t>She had acquired the right spirit.</a:t>
            </a:r>
          </a:p>
          <a:p>
            <a:r>
              <a:rPr lang="en-US" sz="2400" dirty="0"/>
              <a:t> </a:t>
            </a:r>
          </a:p>
          <a:p>
            <a:pPr lvl="0"/>
            <a:r>
              <a:rPr lang="en-US" sz="2400" dirty="0"/>
              <a:t>According to the passage it is correct to say that </a:t>
            </a:r>
          </a:p>
          <a:p>
            <a:pPr marL="914400" lvl="1" indent="-457200">
              <a:buFont typeface="+mj-lt"/>
              <a:buAutoNum type="alphaUcPeriod"/>
            </a:pPr>
            <a:r>
              <a:rPr lang="en-US" sz="2400" dirty="0"/>
              <a:t>Jennifer was more prepared for her new school than before.</a:t>
            </a:r>
          </a:p>
          <a:p>
            <a:pPr marL="914400" lvl="1" indent="-457200">
              <a:buFont typeface="+mj-lt"/>
              <a:buAutoNum type="alphaUcPeriod"/>
            </a:pPr>
            <a:r>
              <a:rPr lang="en-US" sz="2400" dirty="0"/>
              <a:t>Jennifer wanted to be exactly like her Mum.</a:t>
            </a:r>
          </a:p>
          <a:p>
            <a:pPr marL="914400" lvl="1" indent="-457200">
              <a:buFont typeface="+mj-lt"/>
              <a:buAutoNum type="alphaUcPeriod"/>
            </a:pPr>
            <a:r>
              <a:rPr lang="en-US" sz="2400" dirty="0"/>
              <a:t>Jennifer’s Mum got married at a very young age.</a:t>
            </a:r>
          </a:p>
          <a:p>
            <a:pPr marL="914400" lvl="1" indent="-457200">
              <a:buFont typeface="+mj-lt"/>
              <a:buAutoNum type="alphaUcPeriod"/>
            </a:pPr>
            <a:r>
              <a:rPr lang="en-US" sz="2400" dirty="0"/>
              <a:t>Jennifer was going to use the Bell family charm.</a:t>
            </a:r>
          </a:p>
          <a:p>
            <a:r>
              <a:rPr lang="en-US" sz="2400" dirty="0"/>
              <a:t> </a:t>
            </a:r>
          </a:p>
          <a:p>
            <a:pPr lvl="0"/>
            <a:r>
              <a:rPr lang="en-US" sz="2400" dirty="0"/>
              <a:t>Why was Jennifer’s mum’s laugh important to Jennifer?</a:t>
            </a:r>
          </a:p>
          <a:p>
            <a:pPr marL="914400" lvl="1" indent="-457200">
              <a:buFont typeface="+mj-lt"/>
              <a:buAutoNum type="alphaUcPeriod"/>
            </a:pPr>
            <a:r>
              <a:rPr lang="en-US" sz="2400" dirty="0"/>
              <a:t>It was going to be part of her new self. </a:t>
            </a:r>
          </a:p>
          <a:p>
            <a:pPr marL="914400" lvl="1" indent="-457200">
              <a:buFont typeface="+mj-lt"/>
              <a:buAutoNum type="alphaUcPeriod"/>
            </a:pPr>
            <a:r>
              <a:rPr lang="en-US" sz="2400" dirty="0"/>
              <a:t>It made Jennifer’s Mum a queen.</a:t>
            </a:r>
          </a:p>
          <a:p>
            <a:pPr marL="914400" lvl="1" indent="-457200">
              <a:buFont typeface="+mj-lt"/>
              <a:buAutoNum type="alphaUcPeriod"/>
            </a:pPr>
            <a:r>
              <a:rPr lang="en-US" sz="2400" dirty="0"/>
              <a:t>It sounded funny to listen to.</a:t>
            </a:r>
          </a:p>
          <a:p>
            <a:pPr marL="914400" lvl="1" indent="-457200">
              <a:buFont typeface="+mj-lt"/>
              <a:buAutoNum type="alphaUcPeriod"/>
            </a:pPr>
            <a:r>
              <a:rPr lang="en-US" sz="2400" dirty="0"/>
              <a:t>It made Jennifer as important as her mum.</a:t>
            </a:r>
          </a:p>
        </p:txBody>
      </p:sp>
    </p:spTree>
    <p:extLst>
      <p:ext uri="{BB962C8B-B14F-4D97-AF65-F5344CB8AC3E}">
        <p14:creationId xmlns:p14="http://schemas.microsoft.com/office/powerpoint/2010/main" val="8647544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533400"/>
            <a:ext cx="10287000" cy="6740307"/>
          </a:xfrm>
          <a:prstGeom prst="rect">
            <a:avLst/>
          </a:prstGeom>
        </p:spPr>
        <p:txBody>
          <a:bodyPr wrap="square">
            <a:spAutoFit/>
          </a:bodyPr>
          <a:lstStyle/>
          <a:p>
            <a:pPr lvl="0"/>
            <a:r>
              <a:rPr lang="en-US" sz="2400" dirty="0"/>
              <a:t>In your own opinion, why did Jennifer change schools?</a:t>
            </a:r>
          </a:p>
          <a:p>
            <a:pPr marL="1371600" lvl="2" indent="-457200">
              <a:buFont typeface="+mj-lt"/>
              <a:buAutoNum type="alphaUcPeriod"/>
            </a:pPr>
            <a:r>
              <a:rPr lang="en-US" sz="2400" dirty="0"/>
              <a:t>She was too </a:t>
            </a:r>
            <a:r>
              <a:rPr lang="en-US" sz="2400" dirty="0" smtClean="0"/>
              <a:t>undisciplined </a:t>
            </a:r>
            <a:r>
              <a:rPr lang="en-US" sz="2400" dirty="0"/>
              <a:t>to stay in one school.</a:t>
            </a:r>
          </a:p>
          <a:p>
            <a:pPr marL="1371600" lvl="2" indent="-457200">
              <a:buFont typeface="+mj-lt"/>
              <a:buAutoNum type="alphaUcPeriod"/>
            </a:pPr>
            <a:r>
              <a:rPr lang="en-US" sz="2400" dirty="0"/>
              <a:t>She wanted to go where she was not known.</a:t>
            </a:r>
          </a:p>
          <a:p>
            <a:pPr marL="1371600" lvl="2" indent="-457200">
              <a:buFont typeface="+mj-lt"/>
              <a:buAutoNum type="alphaUcPeriod"/>
            </a:pPr>
            <a:r>
              <a:rPr lang="en-US" sz="2400" dirty="0"/>
              <a:t>Her parents wanted her to be in their old school.</a:t>
            </a:r>
          </a:p>
          <a:p>
            <a:pPr marL="1371600" lvl="2" indent="-457200">
              <a:buFont typeface="+mj-lt"/>
              <a:buAutoNum type="alphaUcPeriod"/>
            </a:pPr>
            <a:r>
              <a:rPr lang="en-US" sz="2400" dirty="0"/>
              <a:t>Her parents never stayed in one place for long.</a:t>
            </a:r>
          </a:p>
          <a:p>
            <a:r>
              <a:rPr lang="en-US" sz="2400" dirty="0"/>
              <a:t> </a:t>
            </a:r>
          </a:p>
          <a:p>
            <a:pPr lvl="0"/>
            <a:r>
              <a:rPr lang="en-US" sz="2400" dirty="0"/>
              <a:t>Jennifer’s Mum said they never went to school in the Dark Ages. This implies that </a:t>
            </a:r>
          </a:p>
          <a:p>
            <a:pPr marL="1371600" lvl="2" indent="-457200">
              <a:buFont typeface="+mj-lt"/>
              <a:buAutoNum type="alphaUcPeriod"/>
            </a:pPr>
            <a:r>
              <a:rPr lang="en-US" sz="2400" dirty="0"/>
              <a:t>They never liked being thought of as old. </a:t>
            </a:r>
          </a:p>
          <a:p>
            <a:pPr marL="1371600" lvl="2" indent="-457200">
              <a:buFont typeface="+mj-lt"/>
              <a:buAutoNum type="alphaUcPeriod"/>
            </a:pPr>
            <a:r>
              <a:rPr lang="en-US" sz="2400" dirty="0"/>
              <a:t>They were not very old.</a:t>
            </a:r>
          </a:p>
          <a:p>
            <a:pPr marL="1371600" lvl="2" indent="-457200">
              <a:buFont typeface="+mj-lt"/>
              <a:buAutoNum type="alphaUcPeriod"/>
            </a:pPr>
            <a:r>
              <a:rPr lang="en-US" sz="2400" dirty="0"/>
              <a:t>They were very young.</a:t>
            </a:r>
          </a:p>
          <a:p>
            <a:pPr marL="1371600" lvl="2" indent="-457200">
              <a:buFont typeface="+mj-lt"/>
              <a:buAutoNum type="alphaUcPeriod"/>
            </a:pPr>
            <a:r>
              <a:rPr lang="en-US" sz="2400" dirty="0"/>
              <a:t>They were known by everyone in the school.</a:t>
            </a:r>
          </a:p>
          <a:p>
            <a:r>
              <a:rPr lang="en-US" sz="2400" dirty="0"/>
              <a:t> </a:t>
            </a:r>
          </a:p>
          <a:p>
            <a:pPr lvl="0"/>
            <a:r>
              <a:rPr lang="en-US" sz="2400" dirty="0"/>
              <a:t>Which one of the following best describes Jennifer’s character?</a:t>
            </a:r>
          </a:p>
          <a:p>
            <a:pPr marL="1371600" lvl="2" indent="-457200">
              <a:buFont typeface="+mj-lt"/>
              <a:buAutoNum type="alphaUcPeriod"/>
            </a:pPr>
            <a:r>
              <a:rPr lang="en-US" sz="2400" dirty="0"/>
              <a:t>shy, disrespectful, determined</a:t>
            </a:r>
          </a:p>
          <a:p>
            <a:pPr marL="1371600" lvl="2" indent="-457200">
              <a:buFont typeface="+mj-lt"/>
              <a:buAutoNum type="alphaUcPeriod"/>
            </a:pPr>
            <a:r>
              <a:rPr lang="en-US" sz="2400" dirty="0"/>
              <a:t>intelligent, determined, proud</a:t>
            </a:r>
          </a:p>
          <a:p>
            <a:pPr marL="1371600" lvl="2" indent="-457200">
              <a:buFont typeface="+mj-lt"/>
              <a:buAutoNum type="alphaUcPeriod"/>
            </a:pPr>
            <a:r>
              <a:rPr lang="en-US" sz="2400" dirty="0"/>
              <a:t>shy, determined, cheerful</a:t>
            </a:r>
          </a:p>
          <a:p>
            <a:pPr marL="1371600" lvl="2" indent="-457200">
              <a:buFont typeface="+mj-lt"/>
              <a:buAutoNum type="alphaUcPeriod"/>
            </a:pPr>
            <a:r>
              <a:rPr lang="en-US" sz="2400" dirty="0"/>
              <a:t>cheerful, proud, disrespectful</a:t>
            </a:r>
          </a:p>
          <a:p>
            <a:r>
              <a:rPr lang="en-US" sz="2400" dirty="0"/>
              <a:t> </a:t>
            </a:r>
          </a:p>
        </p:txBody>
      </p:sp>
    </p:spTree>
    <p:extLst>
      <p:ext uri="{BB962C8B-B14F-4D97-AF65-F5344CB8AC3E}">
        <p14:creationId xmlns:p14="http://schemas.microsoft.com/office/powerpoint/2010/main" val="1327645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9982200" cy="4708981"/>
          </a:xfrm>
          <a:prstGeom prst="rect">
            <a:avLst/>
          </a:prstGeom>
        </p:spPr>
        <p:txBody>
          <a:bodyPr wrap="square">
            <a:spAutoFit/>
          </a:bodyPr>
          <a:lstStyle/>
          <a:p>
            <a:r>
              <a:rPr lang="en-US" sz="3000" b="1" i="1" u="sng" dirty="0">
                <a:solidFill>
                  <a:schemeClr val="accent6">
                    <a:lumMod val="50000"/>
                  </a:schemeClr>
                </a:solidFill>
              </a:rPr>
              <a:t>Read the passage below and then answer questions 39 to 50.</a:t>
            </a:r>
            <a:endParaRPr lang="en-US" sz="3000" dirty="0">
              <a:solidFill>
                <a:schemeClr val="accent6">
                  <a:lumMod val="50000"/>
                </a:schemeClr>
              </a:solidFill>
            </a:endParaRPr>
          </a:p>
          <a:p>
            <a:r>
              <a:rPr lang="en-US" sz="3000" dirty="0"/>
              <a:t> </a:t>
            </a:r>
          </a:p>
          <a:p>
            <a:r>
              <a:rPr lang="en-US" sz="3000" dirty="0"/>
              <a:t>Why do we go to school? Why do we strive to get an education? Well, perhaps you will say that we spend so much time and resources in the classroom so as to acquire skills for which society will be willing to pay. This will enable us to earn a living and eventually improve our standard of living. While it is definitely true that education arms us with the necessary tools to be able to </a:t>
            </a:r>
            <a:r>
              <a:rPr lang="en-US" sz="3000" b="1" dirty="0"/>
              <a:t>put bread on our tables,</a:t>
            </a:r>
            <a:r>
              <a:rPr lang="en-US" sz="3000" dirty="0"/>
              <a:t> there are more benefits that come from education. </a:t>
            </a:r>
          </a:p>
        </p:txBody>
      </p:sp>
    </p:spTree>
    <p:extLst>
      <p:ext uri="{BB962C8B-B14F-4D97-AF65-F5344CB8AC3E}">
        <p14:creationId xmlns:p14="http://schemas.microsoft.com/office/powerpoint/2010/main" val="29052636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52401"/>
            <a:ext cx="8382000" cy="6340197"/>
          </a:xfrm>
          <a:prstGeom prst="rect">
            <a:avLst/>
          </a:prstGeom>
        </p:spPr>
        <p:txBody>
          <a:bodyPr wrap="square">
            <a:spAutoFit/>
          </a:bodyPr>
          <a:lstStyle/>
          <a:p>
            <a:r>
              <a:rPr lang="en-US" dirty="0"/>
              <a:t> </a:t>
            </a:r>
          </a:p>
          <a:p>
            <a:pPr lvl="0"/>
            <a:r>
              <a:rPr lang="en-US" sz="2800" b="1" dirty="0">
                <a:solidFill>
                  <a:schemeClr val="accent6">
                    <a:lumMod val="50000"/>
                  </a:schemeClr>
                </a:solidFill>
              </a:rPr>
              <a:t>Get</a:t>
            </a:r>
            <a:r>
              <a:rPr lang="en-US" sz="2400" dirty="0">
                <a:solidFill>
                  <a:srgbClr val="FFFF00"/>
                </a:solidFill>
              </a:rPr>
              <a:t> </a:t>
            </a:r>
          </a:p>
          <a:p>
            <a:pPr marL="742950" lvl="1" indent="-285750">
              <a:buFont typeface="Arial" pitchFamily="34" charset="0"/>
              <a:buChar char="•"/>
            </a:pPr>
            <a:r>
              <a:rPr lang="en-US" sz="2400" dirty="0"/>
              <a:t>Up – to awaken</a:t>
            </a:r>
          </a:p>
          <a:p>
            <a:pPr marL="742950" lvl="1" indent="-285750">
              <a:buFont typeface="Arial" pitchFamily="34" charset="0"/>
              <a:buChar char="•"/>
            </a:pPr>
            <a:r>
              <a:rPr lang="en-US" sz="2400" dirty="0"/>
              <a:t>On – to enter a bus.</a:t>
            </a:r>
          </a:p>
          <a:p>
            <a:pPr marL="742950" lvl="1" indent="-285750">
              <a:buFont typeface="Arial" pitchFamily="34" charset="0"/>
              <a:buChar char="•"/>
            </a:pPr>
            <a:r>
              <a:rPr lang="en-US" sz="2400" dirty="0"/>
              <a:t>Off – to leave a vehicle.</a:t>
            </a:r>
          </a:p>
          <a:p>
            <a:pPr marL="742950" lvl="1" indent="-285750">
              <a:buFont typeface="Arial" pitchFamily="34" charset="0"/>
              <a:buChar char="•"/>
            </a:pPr>
            <a:r>
              <a:rPr lang="en-US" sz="2400" dirty="0"/>
              <a:t>By – to have just enough money for the things you need.</a:t>
            </a:r>
          </a:p>
          <a:p>
            <a:pPr marL="742950" lvl="1" indent="-285750">
              <a:buFont typeface="Arial" pitchFamily="34" charset="0"/>
              <a:buChar char="•"/>
            </a:pPr>
            <a:r>
              <a:rPr lang="en-US" sz="2400" dirty="0"/>
              <a:t>Rid of – to throw away or give away </a:t>
            </a:r>
            <a:r>
              <a:rPr lang="en-US" sz="2400" dirty="0" err="1"/>
              <a:t>sth</a:t>
            </a:r>
            <a:r>
              <a:rPr lang="en-US" sz="2400" dirty="0"/>
              <a:t> you don’t want. </a:t>
            </a:r>
          </a:p>
          <a:p>
            <a:pPr marL="742950" lvl="1" indent="-285750">
              <a:buFont typeface="Arial" pitchFamily="34" charset="0"/>
              <a:buChar char="•"/>
            </a:pPr>
            <a:r>
              <a:rPr lang="en-US" sz="2400" dirty="0"/>
              <a:t>Through – to deal with a difficult experience.</a:t>
            </a:r>
          </a:p>
          <a:p>
            <a:pPr marL="742950" lvl="1" indent="-285750">
              <a:buFont typeface="Arial" pitchFamily="34" charset="0"/>
              <a:buChar char="•"/>
            </a:pPr>
            <a:r>
              <a:rPr lang="en-US" sz="2400" dirty="0"/>
              <a:t>Through to – to manage to talk to someone on the phone. </a:t>
            </a:r>
          </a:p>
          <a:p>
            <a:pPr marL="742950" lvl="1" indent="-285750">
              <a:buFont typeface="Arial" pitchFamily="34" charset="0"/>
              <a:buChar char="•"/>
            </a:pPr>
            <a:r>
              <a:rPr lang="en-US" sz="2400" dirty="0"/>
              <a:t> </a:t>
            </a:r>
          </a:p>
          <a:p>
            <a:r>
              <a:rPr lang="en-US" sz="2400" b="1" dirty="0">
                <a:solidFill>
                  <a:schemeClr val="accent6">
                    <a:lumMod val="50000"/>
                  </a:schemeClr>
                </a:solidFill>
              </a:rPr>
              <a:t>Give</a:t>
            </a:r>
          </a:p>
          <a:p>
            <a:r>
              <a:rPr lang="en-US" sz="2400" b="1" dirty="0"/>
              <a:t>	</a:t>
            </a:r>
            <a:r>
              <a:rPr lang="en-US" sz="2400" dirty="0"/>
              <a:t>-in- surrender</a:t>
            </a:r>
          </a:p>
          <a:p>
            <a:r>
              <a:rPr lang="en-US" sz="2400" dirty="0"/>
              <a:t>	-up- despair</a:t>
            </a:r>
          </a:p>
          <a:p>
            <a:r>
              <a:rPr lang="en-US" sz="2400" dirty="0"/>
              <a:t>	-away- present/hand over </a:t>
            </a:r>
            <a:r>
              <a:rPr lang="en-US" sz="2400" dirty="0" err="1"/>
              <a:t>sth</a:t>
            </a:r>
            <a:r>
              <a:rPr lang="en-US" sz="2400" dirty="0"/>
              <a:t> as a gift/carelessly allow</a:t>
            </a:r>
          </a:p>
          <a:p>
            <a:r>
              <a:rPr lang="en-US" sz="2400" dirty="0"/>
              <a:t>	-back plough  back to society</a:t>
            </a:r>
          </a:p>
          <a:p>
            <a:r>
              <a:rPr lang="en-US" sz="2400" dirty="0"/>
              <a:t>	-up on- stop believing in </a:t>
            </a:r>
            <a:r>
              <a:rPr lang="en-US" sz="2400" dirty="0" err="1"/>
              <a:t>sth</a:t>
            </a:r>
            <a:r>
              <a:rPr lang="en-US" sz="2400" dirty="0"/>
              <a:t> or </a:t>
            </a:r>
            <a:r>
              <a:rPr lang="en-US" sz="2400" dirty="0" err="1"/>
              <a:t>sb</a:t>
            </a:r>
            <a:r>
              <a:rPr lang="en-US" sz="2400" dirty="0"/>
              <a:t> </a:t>
            </a:r>
          </a:p>
          <a:p>
            <a:r>
              <a:rPr lang="en-US" sz="2400" dirty="0"/>
              <a:t>	-out- stop working</a:t>
            </a:r>
          </a:p>
        </p:txBody>
      </p:sp>
    </p:spTree>
    <p:extLst>
      <p:ext uri="{BB962C8B-B14F-4D97-AF65-F5344CB8AC3E}">
        <p14:creationId xmlns:p14="http://schemas.microsoft.com/office/powerpoint/2010/main" val="40750692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9906000" cy="5262979"/>
          </a:xfrm>
          <a:prstGeom prst="rect">
            <a:avLst/>
          </a:prstGeom>
        </p:spPr>
        <p:txBody>
          <a:bodyPr wrap="square">
            <a:spAutoFit/>
          </a:bodyPr>
          <a:lstStyle/>
          <a:p>
            <a:r>
              <a:rPr lang="en-US" sz="2400" dirty="0"/>
              <a:t>Education makes you a better person in many ways. It broadens your understanding of various issues that are likely to affect your life. These include health, economic, social and political matters. An educated person is able to independently access information on how to live a healthier life. Similarly, the educated person is empowered to make </a:t>
            </a:r>
            <a:r>
              <a:rPr lang="en-US" sz="2400" b="1" dirty="0"/>
              <a:t>sound</a:t>
            </a:r>
            <a:r>
              <a:rPr lang="en-US" sz="2400" dirty="0"/>
              <a:t> economic and political decisions based on ideas obtained through different channels of information.</a:t>
            </a:r>
          </a:p>
          <a:p>
            <a:r>
              <a:rPr lang="en-US" sz="2400" dirty="0"/>
              <a:t> </a:t>
            </a:r>
          </a:p>
          <a:p>
            <a:r>
              <a:rPr lang="en-US" sz="2400" dirty="0"/>
              <a:t>Your thinking abilities are also sharpened through education. With the rapid development of technology today it is easier to get information. There is always so much information that it is often difficult to distinguish between the true and the false; the important and the trivial; the relevant and the irrelevant. An educated mind is, however, able to critically examine the information and decide what to make of it.</a:t>
            </a:r>
          </a:p>
          <a:p>
            <a:r>
              <a:rPr lang="en-US" sz="2400" dirty="0"/>
              <a:t> </a:t>
            </a:r>
          </a:p>
        </p:txBody>
      </p:sp>
    </p:spTree>
    <p:extLst>
      <p:ext uri="{BB962C8B-B14F-4D97-AF65-F5344CB8AC3E}">
        <p14:creationId xmlns:p14="http://schemas.microsoft.com/office/powerpoint/2010/main" val="2258542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533400"/>
            <a:ext cx="10134600" cy="6001643"/>
          </a:xfrm>
          <a:prstGeom prst="rect">
            <a:avLst/>
          </a:prstGeom>
        </p:spPr>
        <p:txBody>
          <a:bodyPr wrap="square">
            <a:spAutoFit/>
          </a:bodyPr>
          <a:lstStyle/>
          <a:p>
            <a:r>
              <a:rPr lang="en-US" sz="2400" dirty="0"/>
              <a:t>Society too reaps benefits when its individuals are educated. Where would society be without doctors, teachers, engineers, drivers or lawyers? People in different occupations have their roles to play in making society’s better place to live. Indeed, many inventions that have improved society have sprung from the minds of educated individuals. A truly educated person is always thinking of how to make society better by introducing more effective and efficient ways of doing things. </a:t>
            </a:r>
          </a:p>
          <a:p>
            <a:r>
              <a:rPr lang="en-US" sz="2400" dirty="0"/>
              <a:t> </a:t>
            </a:r>
          </a:p>
          <a:p>
            <a:r>
              <a:rPr lang="en-US" sz="2400" dirty="0"/>
              <a:t>What of peace and harmony? When we get educated, we learn about other people and their cultures. This makes us understand and accept them as part of our society. In this way, unnecessary conflict is avoided and we become willing to join hands with others in order to achieve certain goals for the good of us all. Evidently, there is so much to be gained from education. It is therefore not surprising that governments and households put aside </a:t>
            </a:r>
            <a:r>
              <a:rPr lang="en-US" sz="2400" b="1" dirty="0"/>
              <a:t>substantial</a:t>
            </a:r>
            <a:r>
              <a:rPr lang="en-US" sz="2400" dirty="0"/>
              <a:t> amounts of their income to spend on books and other support materials, teachers and development of educational facilities.</a:t>
            </a:r>
          </a:p>
        </p:txBody>
      </p:sp>
    </p:spTree>
    <p:extLst>
      <p:ext uri="{BB962C8B-B14F-4D97-AF65-F5344CB8AC3E}">
        <p14:creationId xmlns:p14="http://schemas.microsoft.com/office/powerpoint/2010/main" val="2415222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4800"/>
            <a:ext cx="9601200" cy="4832092"/>
          </a:xfrm>
          <a:prstGeom prst="rect">
            <a:avLst/>
          </a:prstGeom>
        </p:spPr>
        <p:txBody>
          <a:bodyPr wrap="square">
            <a:spAutoFit/>
          </a:bodyPr>
          <a:lstStyle/>
          <a:p>
            <a:pPr lvl="0"/>
            <a:r>
              <a:rPr lang="en-US" sz="2800" dirty="0"/>
              <a:t>According to the first paragraph, education</a:t>
            </a:r>
          </a:p>
          <a:p>
            <a:pPr marL="971550" lvl="1" indent="-514350">
              <a:buFont typeface="+mj-lt"/>
              <a:buAutoNum type="alphaUcPeriod"/>
            </a:pPr>
            <a:r>
              <a:rPr lang="en-US" sz="2800" dirty="0"/>
              <a:t>gives us higher standards of living.</a:t>
            </a:r>
          </a:p>
          <a:p>
            <a:pPr marL="971550" lvl="1" indent="-514350">
              <a:buFont typeface="+mj-lt"/>
              <a:buAutoNum type="alphaUcPeriod"/>
            </a:pPr>
            <a:r>
              <a:rPr lang="en-US" sz="2800" dirty="0"/>
              <a:t>provides us with our daily food.</a:t>
            </a:r>
          </a:p>
          <a:p>
            <a:pPr marL="971550" lvl="1" indent="-514350">
              <a:buFont typeface="+mj-lt"/>
              <a:buAutoNum type="alphaUcPeriod"/>
            </a:pPr>
            <a:r>
              <a:rPr lang="en-US" sz="2800" dirty="0"/>
              <a:t>helps us to gain more benefits in life.</a:t>
            </a:r>
          </a:p>
          <a:p>
            <a:pPr marL="971550" lvl="1" indent="-514350">
              <a:buFont typeface="+mj-lt"/>
              <a:buAutoNum type="alphaUcPeriod"/>
            </a:pPr>
            <a:r>
              <a:rPr lang="en-US" sz="2800" dirty="0"/>
              <a:t>equips us with skills to live better lives.</a:t>
            </a:r>
          </a:p>
          <a:p>
            <a:r>
              <a:rPr lang="en-US" sz="2800" dirty="0"/>
              <a:t> </a:t>
            </a:r>
          </a:p>
          <a:p>
            <a:pPr lvl="0"/>
            <a:r>
              <a:rPr lang="en-US" sz="2800" dirty="0"/>
              <a:t>How does education enable an individual to live a healthy life?</a:t>
            </a:r>
          </a:p>
          <a:p>
            <a:pPr marL="971550" lvl="1" indent="-514350">
              <a:buFont typeface="+mj-lt"/>
              <a:buAutoNum type="alphaUcPeriod"/>
            </a:pPr>
            <a:r>
              <a:rPr lang="en-US" sz="2800" dirty="0"/>
              <a:t>There is enough information on healthy living.</a:t>
            </a:r>
          </a:p>
          <a:p>
            <a:pPr marL="971550" lvl="1" indent="-514350">
              <a:buFont typeface="+mj-lt"/>
              <a:buAutoNum type="alphaUcPeriod"/>
            </a:pPr>
            <a:r>
              <a:rPr lang="en-US" sz="2800" dirty="0"/>
              <a:t>One can distinguish between important and trivial things.</a:t>
            </a:r>
          </a:p>
          <a:p>
            <a:pPr marL="971550" lvl="1" indent="-514350">
              <a:buFont typeface="+mj-lt"/>
              <a:buAutoNum type="alphaUcPeriod"/>
            </a:pPr>
            <a:r>
              <a:rPr lang="en-US" sz="2800" dirty="0"/>
              <a:t>One can examine the available information properly</a:t>
            </a:r>
          </a:p>
          <a:p>
            <a:pPr marL="971550" lvl="1" indent="-514350">
              <a:buFont typeface="+mj-lt"/>
              <a:buAutoNum type="alphaUcPeriod"/>
            </a:pPr>
            <a:r>
              <a:rPr lang="en-US" sz="2800" dirty="0"/>
              <a:t>There is enough money to go to hospital.</a:t>
            </a:r>
          </a:p>
        </p:txBody>
      </p:sp>
    </p:spTree>
    <p:extLst>
      <p:ext uri="{BB962C8B-B14F-4D97-AF65-F5344CB8AC3E}">
        <p14:creationId xmlns:p14="http://schemas.microsoft.com/office/powerpoint/2010/main" val="3144419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487025"/>
            <a:ext cx="9372600" cy="6370975"/>
          </a:xfrm>
          <a:prstGeom prst="rect">
            <a:avLst/>
          </a:prstGeom>
        </p:spPr>
        <p:txBody>
          <a:bodyPr wrap="square">
            <a:spAutoFit/>
          </a:bodyPr>
          <a:lstStyle/>
          <a:p>
            <a:pPr lvl="0"/>
            <a:r>
              <a:rPr lang="en-US" sz="2400" dirty="0"/>
              <a:t>The expression “put bread on our tables” implies</a:t>
            </a:r>
          </a:p>
          <a:p>
            <a:pPr marL="1371600" lvl="2" indent="-457200">
              <a:buFont typeface="+mj-lt"/>
              <a:buAutoNum type="alphaUcPeriod"/>
            </a:pPr>
            <a:r>
              <a:rPr lang="en-US" sz="2400" dirty="0"/>
              <a:t>Enjoying life in the society.</a:t>
            </a:r>
          </a:p>
          <a:p>
            <a:pPr marL="1371600" lvl="2" indent="-457200">
              <a:buFont typeface="+mj-lt"/>
              <a:buAutoNum type="alphaUcPeriod"/>
            </a:pPr>
            <a:r>
              <a:rPr lang="en-US" sz="2400" dirty="0"/>
              <a:t>Meeting our basic needs.</a:t>
            </a:r>
          </a:p>
          <a:p>
            <a:pPr marL="1371600" lvl="2" indent="-457200">
              <a:buFont typeface="+mj-lt"/>
              <a:buAutoNum type="alphaUcPeriod"/>
            </a:pPr>
            <a:r>
              <a:rPr lang="en-US" sz="2400" dirty="0"/>
              <a:t>Providing food for ourselves.</a:t>
            </a:r>
          </a:p>
          <a:p>
            <a:pPr marL="1371600" lvl="2" indent="-457200">
              <a:buFont typeface="+mj-lt"/>
              <a:buAutoNum type="alphaUcPeriod"/>
            </a:pPr>
            <a:r>
              <a:rPr lang="en-US" sz="2400" dirty="0"/>
              <a:t>Earning enough money.</a:t>
            </a:r>
          </a:p>
          <a:p>
            <a:r>
              <a:rPr lang="en-US" sz="2400" dirty="0"/>
              <a:t> </a:t>
            </a:r>
          </a:p>
          <a:p>
            <a:pPr lvl="0"/>
            <a:r>
              <a:rPr lang="en-US" sz="2400" dirty="0"/>
              <a:t>The word “sound” as used in the passage means:</a:t>
            </a:r>
          </a:p>
          <a:p>
            <a:pPr marL="1371600" lvl="2" indent="-457200">
              <a:buFont typeface="+mj-lt"/>
              <a:buAutoNum type="alphaUcPeriod"/>
            </a:pPr>
            <a:r>
              <a:rPr lang="en-US" sz="2400" dirty="0"/>
              <a:t>Clear </a:t>
            </a:r>
          </a:p>
          <a:p>
            <a:pPr marL="1371600" lvl="2" indent="-457200">
              <a:buFont typeface="+mj-lt"/>
              <a:buAutoNum type="alphaUcPeriod"/>
            </a:pPr>
            <a:r>
              <a:rPr lang="en-US" sz="2400" dirty="0"/>
              <a:t>Perfect </a:t>
            </a:r>
          </a:p>
          <a:p>
            <a:pPr marL="1371600" lvl="2" indent="-457200">
              <a:buFont typeface="+mj-lt"/>
              <a:buAutoNum type="alphaUcPeriod"/>
            </a:pPr>
            <a:r>
              <a:rPr lang="en-US" sz="2400" dirty="0"/>
              <a:t>Clever</a:t>
            </a:r>
          </a:p>
          <a:p>
            <a:pPr marL="1371600" lvl="2" indent="-457200">
              <a:buFont typeface="+mj-lt"/>
              <a:buAutoNum type="alphaUcPeriod"/>
            </a:pPr>
            <a:r>
              <a:rPr lang="en-US" sz="2400" dirty="0"/>
              <a:t>Informed </a:t>
            </a:r>
          </a:p>
          <a:p>
            <a:r>
              <a:rPr lang="en-US" sz="2400" dirty="0"/>
              <a:t> </a:t>
            </a:r>
          </a:p>
          <a:p>
            <a:pPr lvl="0"/>
            <a:r>
              <a:rPr lang="en-US" sz="2400" dirty="0"/>
              <a:t>A sharpened thinking ability enables one to </a:t>
            </a:r>
          </a:p>
          <a:p>
            <a:pPr marL="1371600" lvl="2" indent="-457200">
              <a:buFont typeface="+mj-lt"/>
              <a:buAutoNum type="alphaUcPeriod"/>
            </a:pPr>
            <a:r>
              <a:rPr lang="en-US" sz="2400" dirty="0"/>
              <a:t>Get information more easily.</a:t>
            </a:r>
          </a:p>
          <a:p>
            <a:pPr marL="1371600" lvl="2" indent="-457200">
              <a:buFont typeface="+mj-lt"/>
              <a:buAutoNum type="alphaUcPeriod"/>
            </a:pPr>
            <a:r>
              <a:rPr lang="en-US" sz="2400" dirty="0"/>
              <a:t>Get a lot of information.</a:t>
            </a:r>
          </a:p>
          <a:p>
            <a:pPr marL="1371600" lvl="2" indent="-457200">
              <a:buFont typeface="+mj-lt"/>
              <a:buAutoNum type="alphaUcPeriod"/>
            </a:pPr>
            <a:r>
              <a:rPr lang="en-US" sz="2400" dirty="0"/>
              <a:t>Choose information wisely.</a:t>
            </a:r>
          </a:p>
          <a:p>
            <a:pPr marL="1371600" lvl="2" indent="-457200">
              <a:buFont typeface="+mj-lt"/>
              <a:buAutoNum type="alphaUcPeriod"/>
            </a:pPr>
            <a:r>
              <a:rPr lang="en-US" sz="2400" dirty="0"/>
              <a:t>Decide what to do with information.</a:t>
            </a:r>
          </a:p>
        </p:txBody>
      </p:sp>
    </p:spTree>
    <p:extLst>
      <p:ext uri="{BB962C8B-B14F-4D97-AF65-F5344CB8AC3E}">
        <p14:creationId xmlns:p14="http://schemas.microsoft.com/office/powerpoint/2010/main" val="31679722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17694"/>
            <a:ext cx="8991600" cy="6740307"/>
          </a:xfrm>
          <a:prstGeom prst="rect">
            <a:avLst/>
          </a:prstGeom>
        </p:spPr>
        <p:txBody>
          <a:bodyPr wrap="square">
            <a:spAutoFit/>
          </a:bodyPr>
          <a:lstStyle/>
          <a:p>
            <a:pPr lvl="0"/>
            <a:r>
              <a:rPr lang="en-US" sz="2400" dirty="0"/>
              <a:t>In society, truly educated individuals</a:t>
            </a:r>
          </a:p>
          <a:p>
            <a:pPr marL="1371600" lvl="2" indent="-457200">
              <a:buFont typeface="+mj-lt"/>
              <a:buAutoNum type="alphaUcPeriod"/>
            </a:pPr>
            <a:r>
              <a:rPr lang="en-US" sz="2400" dirty="0"/>
              <a:t>Are more efficient and effective.</a:t>
            </a:r>
          </a:p>
          <a:p>
            <a:pPr marL="1371600" lvl="2" indent="-457200">
              <a:buFont typeface="+mj-lt"/>
              <a:buAutoNum type="alphaUcPeriod"/>
            </a:pPr>
            <a:r>
              <a:rPr lang="en-US" sz="2400" dirty="0"/>
              <a:t>Always think of improving society.</a:t>
            </a:r>
          </a:p>
          <a:p>
            <a:pPr marL="1371600" lvl="2" indent="-457200">
              <a:buFont typeface="+mj-lt"/>
              <a:buAutoNum type="alphaUcPeriod"/>
            </a:pPr>
            <a:r>
              <a:rPr lang="en-US" sz="2400" dirty="0"/>
              <a:t>Reap benefits from society.</a:t>
            </a:r>
          </a:p>
          <a:p>
            <a:pPr marL="1371600" lvl="2" indent="-457200">
              <a:buFont typeface="+mj-lt"/>
              <a:buAutoNum type="alphaUcPeriod"/>
            </a:pPr>
            <a:r>
              <a:rPr lang="en-US" sz="2400" dirty="0"/>
              <a:t>Invent things from their minds. </a:t>
            </a:r>
          </a:p>
          <a:p>
            <a:r>
              <a:rPr lang="en-US" sz="2400" dirty="0"/>
              <a:t> </a:t>
            </a:r>
          </a:p>
          <a:p>
            <a:pPr lvl="0"/>
            <a:r>
              <a:rPr lang="en-US" sz="2400" dirty="0"/>
              <a:t>Peace and harmony are achieved when we</a:t>
            </a:r>
          </a:p>
          <a:p>
            <a:pPr marL="1371600" lvl="2" indent="-457200">
              <a:buFont typeface="+mj-lt"/>
              <a:buAutoNum type="alphaUcPeriod"/>
            </a:pPr>
            <a:r>
              <a:rPr lang="en-US" sz="2400" dirty="0"/>
              <a:t>Understand and accept others.</a:t>
            </a:r>
          </a:p>
          <a:p>
            <a:pPr marL="1371600" lvl="2" indent="-457200">
              <a:buFont typeface="+mj-lt"/>
              <a:buAutoNum type="alphaUcPeriod"/>
            </a:pPr>
            <a:r>
              <a:rPr lang="en-US" sz="2400" dirty="0"/>
              <a:t>Avoid unnecessary conflict.</a:t>
            </a:r>
          </a:p>
          <a:p>
            <a:pPr marL="1371600" lvl="2" indent="-457200">
              <a:buFont typeface="+mj-lt"/>
              <a:buAutoNum type="alphaUcPeriod"/>
            </a:pPr>
            <a:r>
              <a:rPr lang="en-US" sz="2400" dirty="0"/>
              <a:t>Achieve certain goals.</a:t>
            </a:r>
          </a:p>
          <a:p>
            <a:pPr marL="1371600" lvl="2" indent="-457200">
              <a:buFont typeface="+mj-lt"/>
              <a:buAutoNum type="alphaUcPeriod"/>
            </a:pPr>
            <a:r>
              <a:rPr lang="en-US" sz="2400" dirty="0"/>
              <a:t>Join hands with others.</a:t>
            </a:r>
          </a:p>
          <a:p>
            <a:r>
              <a:rPr lang="en-US" sz="2400" dirty="0"/>
              <a:t> </a:t>
            </a:r>
          </a:p>
          <a:p>
            <a:pPr lvl="0"/>
            <a:r>
              <a:rPr lang="en-US" sz="2400" dirty="0"/>
              <a:t>Which of the following is not a result of higher levels of technology according to the third paragraph?</a:t>
            </a:r>
          </a:p>
          <a:p>
            <a:pPr marL="1371600" lvl="2" indent="-457200">
              <a:buFont typeface="+mj-lt"/>
              <a:buAutoNum type="alphaUcPeriod"/>
            </a:pPr>
            <a:r>
              <a:rPr lang="en-US" sz="2400" dirty="0"/>
              <a:t>Our dunking ability is improved.</a:t>
            </a:r>
          </a:p>
          <a:p>
            <a:pPr marL="1371600" lvl="2" indent="-457200">
              <a:buFont typeface="+mj-lt"/>
              <a:buAutoNum type="alphaUcPeriod"/>
            </a:pPr>
            <a:r>
              <a:rPr lang="en-US" sz="2400" dirty="0"/>
              <a:t>There is more knowledge available. </a:t>
            </a:r>
          </a:p>
          <a:p>
            <a:pPr marL="1371600" lvl="2" indent="-457200">
              <a:buFont typeface="+mj-lt"/>
              <a:buAutoNum type="alphaUcPeriod"/>
            </a:pPr>
            <a:r>
              <a:rPr lang="en-US" sz="2400" dirty="0"/>
              <a:t>Getting information is quite simple.</a:t>
            </a:r>
          </a:p>
          <a:p>
            <a:pPr marL="1371600" lvl="2" indent="-457200">
              <a:buFont typeface="+mj-lt"/>
              <a:buAutoNum type="alphaUcPeriod"/>
            </a:pPr>
            <a:r>
              <a:rPr lang="en-US" sz="2400" dirty="0"/>
              <a:t>Selecting information is more challenging.</a:t>
            </a:r>
          </a:p>
        </p:txBody>
      </p:sp>
    </p:spTree>
    <p:extLst>
      <p:ext uri="{BB962C8B-B14F-4D97-AF65-F5344CB8AC3E}">
        <p14:creationId xmlns:p14="http://schemas.microsoft.com/office/powerpoint/2010/main" val="42874535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533401"/>
            <a:ext cx="8763000" cy="6001643"/>
          </a:xfrm>
          <a:prstGeom prst="rect">
            <a:avLst/>
          </a:prstGeom>
        </p:spPr>
        <p:txBody>
          <a:bodyPr wrap="square">
            <a:spAutoFit/>
          </a:bodyPr>
          <a:lstStyle/>
          <a:p>
            <a:pPr lvl="0"/>
            <a:r>
              <a:rPr lang="en-US" sz="3200" dirty="0"/>
              <a:t>The word “substantial” as used in the passage means</a:t>
            </a:r>
          </a:p>
          <a:p>
            <a:pPr marL="1428750" lvl="2" indent="-514350">
              <a:buFont typeface="+mj-lt"/>
              <a:buAutoNum type="alphaUcPeriod"/>
            </a:pPr>
            <a:r>
              <a:rPr lang="en-US" sz="3200" dirty="0"/>
              <a:t>Large</a:t>
            </a:r>
          </a:p>
          <a:p>
            <a:pPr marL="1428750" lvl="2" indent="-514350">
              <a:buFont typeface="+mj-lt"/>
              <a:buAutoNum type="alphaUcPeriod"/>
            </a:pPr>
            <a:r>
              <a:rPr lang="en-US" sz="3200" dirty="0"/>
              <a:t>Meaningful </a:t>
            </a:r>
          </a:p>
          <a:p>
            <a:pPr marL="1428750" lvl="2" indent="-514350">
              <a:buFont typeface="+mj-lt"/>
              <a:buAutoNum type="alphaUcPeriod"/>
            </a:pPr>
            <a:r>
              <a:rPr lang="en-US" sz="3200" dirty="0"/>
              <a:t>Important </a:t>
            </a:r>
          </a:p>
          <a:p>
            <a:pPr marL="1428750" lvl="2" indent="-514350">
              <a:buFont typeface="+mj-lt"/>
              <a:buAutoNum type="alphaUcPeriod"/>
            </a:pPr>
            <a:r>
              <a:rPr lang="en-US" sz="3200" dirty="0"/>
              <a:t>Reasonable </a:t>
            </a:r>
          </a:p>
          <a:p>
            <a:r>
              <a:rPr lang="en-US" sz="3200" dirty="0"/>
              <a:t> </a:t>
            </a:r>
          </a:p>
          <a:p>
            <a:pPr lvl="0"/>
            <a:r>
              <a:rPr lang="en-US" sz="3200" dirty="0"/>
              <a:t>Educated people</a:t>
            </a:r>
          </a:p>
          <a:p>
            <a:pPr marL="1428750" lvl="2" indent="-514350">
              <a:buFont typeface="+mj-lt"/>
              <a:buAutoNum type="alphaUcPeriod"/>
            </a:pPr>
            <a:r>
              <a:rPr lang="en-US" sz="3200" dirty="0"/>
              <a:t>Are always independent.</a:t>
            </a:r>
          </a:p>
          <a:p>
            <a:pPr marL="1428750" lvl="2" indent="-514350">
              <a:buFont typeface="+mj-lt"/>
              <a:buAutoNum type="alphaUcPeriod"/>
            </a:pPr>
            <a:r>
              <a:rPr lang="en-US" sz="3200" dirty="0"/>
              <a:t>Are healthier than others.</a:t>
            </a:r>
          </a:p>
          <a:p>
            <a:pPr marL="1428750" lvl="2" indent="-514350">
              <a:buFont typeface="+mj-lt"/>
              <a:buAutoNum type="alphaUcPeriod"/>
            </a:pPr>
            <a:r>
              <a:rPr lang="en-US" sz="3200" dirty="0"/>
              <a:t>Understand things more widely. </a:t>
            </a:r>
          </a:p>
          <a:p>
            <a:pPr marL="1428750" lvl="2" indent="-514350">
              <a:buFont typeface="+mj-lt"/>
              <a:buAutoNum type="alphaUcPeriod"/>
            </a:pPr>
            <a:r>
              <a:rPr lang="en-US" sz="3200" dirty="0"/>
              <a:t>Make wiser decisions.</a:t>
            </a:r>
          </a:p>
        </p:txBody>
      </p:sp>
    </p:spTree>
    <p:extLst>
      <p:ext uri="{BB962C8B-B14F-4D97-AF65-F5344CB8AC3E}">
        <p14:creationId xmlns:p14="http://schemas.microsoft.com/office/powerpoint/2010/main" val="7816662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457201"/>
            <a:ext cx="8839200" cy="6001643"/>
          </a:xfrm>
          <a:prstGeom prst="rect">
            <a:avLst/>
          </a:prstGeom>
        </p:spPr>
        <p:txBody>
          <a:bodyPr wrap="square">
            <a:spAutoFit/>
          </a:bodyPr>
          <a:lstStyle/>
          <a:p>
            <a:pPr lvl="0"/>
            <a:r>
              <a:rPr lang="en-US" sz="3200" dirty="0"/>
              <a:t>From the passage, it is evident that education </a:t>
            </a:r>
          </a:p>
          <a:p>
            <a:pPr marL="1885950" lvl="3" indent="-514350">
              <a:buFont typeface="+mj-lt"/>
              <a:buAutoNum type="alphaUcPeriod"/>
            </a:pPr>
            <a:r>
              <a:rPr lang="en-US" sz="3200" dirty="0"/>
              <a:t>Satisfies our needs </a:t>
            </a:r>
          </a:p>
          <a:p>
            <a:pPr marL="1885950" lvl="3" indent="-514350">
              <a:buFont typeface="+mj-lt"/>
              <a:buAutoNum type="alphaUcPeriod"/>
            </a:pPr>
            <a:r>
              <a:rPr lang="en-US" sz="3200" dirty="0"/>
              <a:t>Is the key to improved </a:t>
            </a:r>
          </a:p>
          <a:p>
            <a:pPr marL="1885950" lvl="3" indent="-514350">
              <a:buFont typeface="+mj-lt"/>
              <a:buAutoNum type="alphaUcPeriod"/>
            </a:pPr>
            <a:r>
              <a:rPr lang="en-US" sz="3200" dirty="0"/>
              <a:t>Gives us information.</a:t>
            </a:r>
          </a:p>
          <a:p>
            <a:pPr marL="1885950" lvl="3" indent="-514350">
              <a:buFont typeface="+mj-lt"/>
              <a:buAutoNum type="alphaUcPeriod"/>
            </a:pPr>
            <a:r>
              <a:rPr lang="en-US" sz="3200" dirty="0"/>
              <a:t>Prevents conflict in society</a:t>
            </a:r>
          </a:p>
          <a:p>
            <a:r>
              <a:rPr lang="en-US" sz="3200" dirty="0"/>
              <a:t> </a:t>
            </a:r>
          </a:p>
          <a:p>
            <a:pPr lvl="0"/>
            <a:r>
              <a:rPr lang="en-US" sz="3200" dirty="0"/>
              <a:t>Which of the following is the best title for the passage?</a:t>
            </a:r>
          </a:p>
          <a:p>
            <a:pPr marL="1885950" lvl="3" indent="-514350">
              <a:buFont typeface="+mj-lt"/>
              <a:buAutoNum type="alphaUcPeriod"/>
            </a:pPr>
            <a:r>
              <a:rPr lang="en-US" sz="3200" dirty="0"/>
              <a:t>Education and Society.</a:t>
            </a:r>
          </a:p>
          <a:p>
            <a:pPr marL="1885950" lvl="3" indent="-514350">
              <a:buFont typeface="+mj-lt"/>
              <a:buAutoNum type="alphaUcPeriod"/>
            </a:pPr>
            <a:r>
              <a:rPr lang="en-US" sz="3200" dirty="0"/>
              <a:t>Books and Teachers.</a:t>
            </a:r>
          </a:p>
          <a:p>
            <a:pPr marL="1885950" lvl="3" indent="-514350">
              <a:buFont typeface="+mj-lt"/>
              <a:buAutoNum type="alphaUcPeriod"/>
            </a:pPr>
            <a:r>
              <a:rPr lang="en-US" sz="3200" dirty="0"/>
              <a:t>Education for a Better Society.</a:t>
            </a:r>
          </a:p>
          <a:p>
            <a:pPr marL="1885950" lvl="3" indent="-514350">
              <a:buFont typeface="+mj-lt"/>
              <a:buAutoNum type="alphaUcPeriod"/>
            </a:pPr>
            <a:r>
              <a:rPr lang="en-US" sz="3200" dirty="0"/>
              <a:t>The Benefits of Education.</a:t>
            </a:r>
          </a:p>
        </p:txBody>
      </p:sp>
    </p:spTree>
    <p:extLst>
      <p:ext uri="{BB962C8B-B14F-4D97-AF65-F5344CB8AC3E}">
        <p14:creationId xmlns:p14="http://schemas.microsoft.com/office/powerpoint/2010/main" val="39087228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609600"/>
            <a:ext cx="8839200" cy="5693866"/>
          </a:xfrm>
          <a:prstGeom prst="rect">
            <a:avLst/>
          </a:prstGeom>
        </p:spPr>
        <p:txBody>
          <a:bodyPr wrap="square">
            <a:spAutoFit/>
          </a:bodyPr>
          <a:lstStyle/>
          <a:p>
            <a:r>
              <a:rPr lang="en-US" sz="2800" b="1" dirty="0">
                <a:solidFill>
                  <a:schemeClr val="accent6">
                    <a:lumMod val="50000"/>
                  </a:schemeClr>
                </a:solidFill>
              </a:rPr>
              <a:t>KCPE 2010 – ENGLISH SECTION B: COMPOSITION </a:t>
            </a:r>
            <a:endParaRPr lang="en-US" sz="2800" dirty="0">
              <a:solidFill>
                <a:schemeClr val="accent6">
                  <a:lumMod val="50000"/>
                </a:schemeClr>
              </a:solidFill>
            </a:endParaRPr>
          </a:p>
          <a:p>
            <a:r>
              <a:rPr lang="en-US" sz="2800" b="1" dirty="0">
                <a:solidFill>
                  <a:schemeClr val="accent6">
                    <a:lumMod val="50000"/>
                  </a:schemeClr>
                </a:solidFill>
              </a:rPr>
              <a:t>You have 40 minutes to write your composition.</a:t>
            </a:r>
            <a:endParaRPr lang="en-US" sz="2800" dirty="0">
              <a:solidFill>
                <a:schemeClr val="accent6">
                  <a:lumMod val="50000"/>
                </a:schemeClr>
              </a:solidFill>
            </a:endParaRPr>
          </a:p>
          <a:p>
            <a:r>
              <a:rPr lang="en-US" sz="2800" i="1" dirty="0"/>
              <a:t>Below is the beginning of a story. Write and complete the story. Make your story as interesting as you can. </a:t>
            </a:r>
            <a:endParaRPr lang="en-US" sz="2800" dirty="0"/>
          </a:p>
          <a:p>
            <a:r>
              <a:rPr lang="en-US" sz="2800" dirty="0"/>
              <a:t> </a:t>
            </a:r>
          </a:p>
          <a:p>
            <a:r>
              <a:rPr lang="en-US" sz="2800" dirty="0"/>
              <a:t>The day I had been waiting for finally arrived. I woke up excited ………………</a:t>
            </a:r>
          </a:p>
          <a:p>
            <a:endParaRPr lang="en-US" sz="2800" dirty="0"/>
          </a:p>
          <a:p>
            <a:r>
              <a:rPr lang="en-US" sz="2800" b="1" u="sng" dirty="0">
                <a:solidFill>
                  <a:schemeClr val="accent6">
                    <a:lumMod val="50000"/>
                  </a:schemeClr>
                </a:solidFill>
              </a:rPr>
              <a:t>ENGLISH SECTION A: LANGUAGE</a:t>
            </a:r>
            <a:endParaRPr lang="en-US" sz="2800" dirty="0">
              <a:solidFill>
                <a:schemeClr val="accent6">
                  <a:lumMod val="50000"/>
                </a:schemeClr>
              </a:solidFill>
            </a:endParaRPr>
          </a:p>
          <a:p>
            <a:r>
              <a:rPr lang="en-US" sz="2800" b="1" dirty="0">
                <a:solidFill>
                  <a:schemeClr val="accent6">
                    <a:lumMod val="50000"/>
                  </a:schemeClr>
                </a:solidFill>
              </a:rPr>
              <a:t>Question 1 to 15</a:t>
            </a:r>
            <a:endParaRPr lang="en-US" sz="2800" dirty="0">
              <a:solidFill>
                <a:schemeClr val="accent6">
                  <a:lumMod val="50000"/>
                </a:schemeClr>
              </a:solidFill>
            </a:endParaRPr>
          </a:p>
          <a:p>
            <a:r>
              <a:rPr lang="en-US" sz="2800" i="1" u="sng" dirty="0">
                <a:solidFill>
                  <a:schemeClr val="accent6">
                    <a:lumMod val="50000"/>
                  </a:schemeClr>
                </a:solidFill>
              </a:rPr>
              <a:t>Read the passage below. It contains blank spaces numbered 1 to 15. For each blank space, choose the best alternative from the choices given. </a:t>
            </a:r>
            <a:endParaRPr lang="en-US" sz="2800" u="sng" dirty="0">
              <a:solidFill>
                <a:schemeClr val="accent6">
                  <a:lumMod val="50000"/>
                </a:schemeClr>
              </a:solidFill>
            </a:endParaRPr>
          </a:p>
        </p:txBody>
      </p:sp>
    </p:spTree>
    <p:extLst>
      <p:ext uri="{BB962C8B-B14F-4D97-AF65-F5344CB8AC3E}">
        <p14:creationId xmlns:p14="http://schemas.microsoft.com/office/powerpoint/2010/main" val="483676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186" y="152401"/>
            <a:ext cx="8976815" cy="6494085"/>
          </a:xfrm>
          <a:prstGeom prst="rect">
            <a:avLst/>
          </a:prstGeom>
        </p:spPr>
        <p:txBody>
          <a:bodyPr wrap="square">
            <a:spAutoFit/>
          </a:bodyPr>
          <a:lstStyle/>
          <a:p>
            <a:r>
              <a:rPr lang="en-US" sz="2600" dirty="0"/>
              <a:t>Laughter is part of everyday human communication. We can  </a:t>
            </a:r>
            <a:r>
              <a:rPr lang="en-US" sz="2600" b="1" u="sng" dirty="0"/>
              <a:t>__1__</a:t>
            </a:r>
            <a:r>
              <a:rPr lang="en-US" sz="2600" dirty="0"/>
              <a:t>  think of a day in our lives that </a:t>
            </a:r>
            <a:r>
              <a:rPr lang="en-US" sz="2600" b="1" u="sng" dirty="0"/>
              <a:t>__2__</a:t>
            </a:r>
            <a:r>
              <a:rPr lang="en-US" sz="2600" dirty="0"/>
              <a:t> without us laughing or hearing someone laugh. Research has shown that human beings </a:t>
            </a:r>
            <a:r>
              <a:rPr lang="en-US" sz="2600" b="1" u="sng" dirty="0"/>
              <a:t>__3__</a:t>
            </a:r>
            <a:r>
              <a:rPr lang="en-US" sz="2600" dirty="0"/>
              <a:t>  of laughing even before they are born. </a:t>
            </a:r>
            <a:r>
              <a:rPr lang="en-US" sz="2600" b="1" u="sng" dirty="0"/>
              <a:t>__4__</a:t>
            </a:r>
            <a:r>
              <a:rPr lang="en-US" sz="2600" dirty="0"/>
              <a:t> , pictures have shown unborn babies smiling in their mothers’ wombs. Smiling </a:t>
            </a:r>
            <a:r>
              <a:rPr lang="en-US" sz="2600" b="1" u="sng" dirty="0"/>
              <a:t>__5__</a:t>
            </a:r>
            <a:r>
              <a:rPr lang="en-US" sz="2600" dirty="0"/>
              <a:t> be thought of as the first </a:t>
            </a:r>
            <a:r>
              <a:rPr lang="en-US" sz="2600" b="1" u="sng" dirty="0"/>
              <a:t>__6__</a:t>
            </a:r>
            <a:r>
              <a:rPr lang="en-US" sz="2600" dirty="0"/>
              <a:t> of laughter. </a:t>
            </a:r>
          </a:p>
          <a:p>
            <a:r>
              <a:rPr lang="en-US" sz="2600" dirty="0"/>
              <a:t>Humans are not the only </a:t>
            </a:r>
            <a:r>
              <a:rPr lang="en-US" sz="2600" b="1" u="sng" dirty="0"/>
              <a:t>__7__</a:t>
            </a:r>
            <a:r>
              <a:rPr lang="en-US" sz="2600" dirty="0"/>
              <a:t> capable of laughing. It is </a:t>
            </a:r>
            <a:r>
              <a:rPr lang="en-US" sz="2600" b="1" u="sng" dirty="0"/>
              <a:t>__8__</a:t>
            </a:r>
            <a:r>
              <a:rPr lang="en-US" sz="2600" dirty="0"/>
              <a:t> that chimpanzees and gorillas also make sounds and facial expressions that resemble those made by humans </a:t>
            </a:r>
            <a:r>
              <a:rPr lang="en-US" sz="2600" b="1" u="sng" dirty="0"/>
              <a:t>__9__</a:t>
            </a:r>
            <a:r>
              <a:rPr lang="en-US" sz="2600" dirty="0"/>
              <a:t> laughing. The major difference, </a:t>
            </a:r>
            <a:r>
              <a:rPr lang="en-US" sz="2600" b="1" u="sng" dirty="0"/>
              <a:t>__10__</a:t>
            </a:r>
            <a:r>
              <a:rPr lang="en-US" sz="2600" dirty="0"/>
              <a:t> , is that human beings can laugh at jokes, it is doubtful </a:t>
            </a:r>
            <a:r>
              <a:rPr lang="en-US" sz="2600" b="1" u="sng" dirty="0"/>
              <a:t>__11__</a:t>
            </a:r>
            <a:r>
              <a:rPr lang="en-US" sz="2600" dirty="0"/>
              <a:t> animals can see the funny </a:t>
            </a:r>
            <a:r>
              <a:rPr lang="en-US" sz="2600" b="1" u="sng" dirty="0"/>
              <a:t>__12__</a:t>
            </a:r>
            <a:r>
              <a:rPr lang="en-US" sz="2600" dirty="0"/>
              <a:t> of life. It should, however, be noted that laughter is not always </a:t>
            </a:r>
            <a:r>
              <a:rPr lang="en-US" sz="2600" b="1" u="sng" dirty="0"/>
              <a:t>__13__</a:t>
            </a:r>
            <a:r>
              <a:rPr lang="en-US" sz="2600" dirty="0"/>
              <a:t>  expression of happiness. Sometimes we laugh to </a:t>
            </a:r>
            <a:r>
              <a:rPr lang="en-US" sz="2600" b="1" u="sng" dirty="0"/>
              <a:t>__14__</a:t>
            </a:r>
            <a:r>
              <a:rPr lang="en-US" sz="2600" dirty="0"/>
              <a:t> up to embarrassment or hide our fears. We may even laugh to </a:t>
            </a:r>
            <a:r>
              <a:rPr lang="en-US" sz="2600" b="1" u="sng" dirty="0"/>
              <a:t>__15__</a:t>
            </a:r>
            <a:r>
              <a:rPr lang="en-US" sz="2600" dirty="0"/>
              <a:t> annoyance.     </a:t>
            </a:r>
          </a:p>
        </p:txBody>
      </p:sp>
    </p:spTree>
    <p:extLst>
      <p:ext uri="{BB962C8B-B14F-4D97-AF65-F5344CB8AC3E}">
        <p14:creationId xmlns:p14="http://schemas.microsoft.com/office/powerpoint/2010/main" val="23376005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463928"/>
            <a:ext cx="9144000" cy="6001643"/>
          </a:xfrm>
          <a:prstGeom prst="rect">
            <a:avLst/>
          </a:prstGeom>
        </p:spPr>
        <p:txBody>
          <a:bodyPr wrap="square">
            <a:spAutoFit/>
          </a:bodyPr>
          <a:lstStyle/>
          <a:p>
            <a:r>
              <a:rPr lang="en-US" sz="2400" dirty="0"/>
              <a:t>A. 			B.		C.			D.            </a:t>
            </a:r>
          </a:p>
          <a:p>
            <a:r>
              <a:rPr lang="en-US" sz="2400" dirty="0"/>
              <a:t>1.hardly 		usually 	never			even</a:t>
            </a:r>
          </a:p>
          <a:p>
            <a:r>
              <a:rPr lang="en-US" sz="2400" dirty="0"/>
              <a:t>2.comes		begins 		sets			passes </a:t>
            </a:r>
          </a:p>
          <a:p>
            <a:r>
              <a:rPr lang="en-US" sz="2400" dirty="0"/>
              <a:t>3.capable 		thought 	fond			suspected</a:t>
            </a:r>
          </a:p>
          <a:p>
            <a:r>
              <a:rPr lang="en-US" sz="2400" dirty="0"/>
              <a:t>4.Really 		So		Truly			Indeed</a:t>
            </a:r>
          </a:p>
          <a:p>
            <a:r>
              <a:rPr lang="en-US" sz="2400" dirty="0"/>
              <a:t>5.must 		should		can			would</a:t>
            </a:r>
          </a:p>
          <a:p>
            <a:r>
              <a:rPr lang="en-US" sz="2400" dirty="0"/>
              <a:t>6.sign 			step		attempt		display</a:t>
            </a:r>
          </a:p>
          <a:p>
            <a:r>
              <a:rPr lang="en-US" sz="2400" dirty="0"/>
              <a:t>7.people		things 		creatures		persons </a:t>
            </a:r>
          </a:p>
          <a:p>
            <a:r>
              <a:rPr lang="en-US" sz="2400" dirty="0"/>
              <a:t>8.felt			assumed 	imagined		known </a:t>
            </a:r>
          </a:p>
          <a:p>
            <a:r>
              <a:rPr lang="en-US" sz="2400" dirty="0"/>
              <a:t>9.during		while		through		from</a:t>
            </a:r>
          </a:p>
          <a:p>
            <a:r>
              <a:rPr lang="en-US" sz="2400" dirty="0"/>
              <a:t>10.nevertheless	moreover	anyway		however</a:t>
            </a:r>
          </a:p>
          <a:p>
            <a:r>
              <a:rPr lang="en-US" sz="2400" dirty="0"/>
              <a:t>11.because		whether	if			since</a:t>
            </a:r>
          </a:p>
          <a:p>
            <a:r>
              <a:rPr lang="en-US" sz="2400" dirty="0"/>
              <a:t>12.part			things		side			bit</a:t>
            </a:r>
          </a:p>
          <a:p>
            <a:r>
              <a:rPr lang="en-US" sz="2400" dirty="0"/>
              <a:t>13.a 			an		the			that</a:t>
            </a:r>
          </a:p>
          <a:p>
            <a:r>
              <a:rPr lang="en-US" sz="2400" dirty="0"/>
              <a:t>14.keep		cover		shut			put</a:t>
            </a:r>
          </a:p>
          <a:p>
            <a:r>
              <a:rPr lang="en-US" sz="2400" dirty="0"/>
              <a:t>15.show		display		demonstrate		indicate </a:t>
            </a:r>
          </a:p>
        </p:txBody>
      </p:sp>
    </p:spTree>
    <p:extLst>
      <p:ext uri="{BB962C8B-B14F-4D97-AF65-F5344CB8AC3E}">
        <p14:creationId xmlns:p14="http://schemas.microsoft.com/office/powerpoint/2010/main" val="5922054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0472"/>
            <a:ext cx="8839200" cy="7017306"/>
          </a:xfrm>
          <a:prstGeom prst="rect">
            <a:avLst/>
          </a:prstGeom>
        </p:spPr>
        <p:txBody>
          <a:bodyPr wrap="square">
            <a:spAutoFit/>
          </a:bodyPr>
          <a:lstStyle/>
          <a:p>
            <a:r>
              <a:rPr lang="en-US" sz="2400" b="1" dirty="0">
                <a:solidFill>
                  <a:schemeClr val="accent6">
                    <a:lumMod val="50000"/>
                  </a:schemeClr>
                </a:solidFill>
              </a:rPr>
              <a:t>Go</a:t>
            </a:r>
            <a:endParaRPr lang="en-US" sz="2400" dirty="0">
              <a:solidFill>
                <a:schemeClr val="accent6">
                  <a:lumMod val="50000"/>
                </a:schemeClr>
              </a:solidFill>
            </a:endParaRPr>
          </a:p>
          <a:p>
            <a:r>
              <a:rPr lang="en-US" sz="2400" b="1" dirty="0"/>
              <a:t>	</a:t>
            </a:r>
            <a:r>
              <a:rPr lang="en-US" sz="2400" dirty="0"/>
              <a:t>-down- drop in position or ranking</a:t>
            </a:r>
          </a:p>
          <a:p>
            <a:r>
              <a:rPr lang="en-US" sz="2400" dirty="0"/>
              <a:t>	-round- move around</a:t>
            </a:r>
          </a:p>
          <a:p>
            <a:r>
              <a:rPr lang="en-US" sz="2400" dirty="0"/>
              <a:t>	-through- to look at or examine/ experience </a:t>
            </a:r>
            <a:r>
              <a:rPr lang="en-US" sz="2400" dirty="0" err="1"/>
              <a:t>sth</a:t>
            </a:r>
            <a:endParaRPr lang="en-US" sz="2400" dirty="0"/>
          </a:p>
          <a:p>
            <a:r>
              <a:rPr lang="en-US" sz="2400" dirty="0"/>
              <a:t>	-out- leave your house</a:t>
            </a:r>
          </a:p>
          <a:p>
            <a:r>
              <a:rPr lang="en-US" sz="2400" dirty="0"/>
              <a:t>	-away- to leave or move far</a:t>
            </a:r>
          </a:p>
          <a:p>
            <a:r>
              <a:rPr lang="en-US" sz="2400" dirty="0"/>
              <a:t>	-back- know </a:t>
            </a:r>
            <a:r>
              <a:rPr lang="en-US" sz="2400" dirty="0" err="1"/>
              <a:t>sb</a:t>
            </a:r>
            <a:r>
              <a:rPr lang="en-US" sz="2400" dirty="0"/>
              <a:t> from the past/return</a:t>
            </a:r>
          </a:p>
          <a:p>
            <a:r>
              <a:rPr lang="en-US" sz="2400" dirty="0"/>
              <a:t>	-along- make progress/agree with a suggestion</a:t>
            </a:r>
          </a:p>
          <a:p>
            <a:r>
              <a:rPr lang="en-US" sz="2400" dirty="0"/>
              <a:t>	-against- resist or oppose</a:t>
            </a:r>
          </a:p>
          <a:p>
            <a:r>
              <a:rPr lang="en-US" sz="2400" dirty="0"/>
              <a:t>	-on- progress</a:t>
            </a:r>
          </a:p>
          <a:p>
            <a:r>
              <a:rPr lang="en-US" sz="2400" dirty="0"/>
              <a:t>	-into- hit </a:t>
            </a:r>
            <a:r>
              <a:rPr lang="en-US" sz="2400" dirty="0" err="1"/>
              <a:t>sth</a:t>
            </a:r>
            <a:r>
              <a:rPr lang="en-US" sz="2400" dirty="0"/>
              <a:t> violently/start moving towards</a:t>
            </a:r>
          </a:p>
          <a:p>
            <a:r>
              <a:rPr lang="en-US" sz="2400" dirty="0"/>
              <a:t>	-in- enter a place </a:t>
            </a:r>
          </a:p>
          <a:p>
            <a:r>
              <a:rPr lang="en-US" sz="2400" b="1" dirty="0"/>
              <a:t> </a:t>
            </a:r>
            <a:endParaRPr lang="en-US" sz="2400" dirty="0"/>
          </a:p>
          <a:p>
            <a:r>
              <a:rPr lang="en-US" sz="2400" b="1" dirty="0">
                <a:solidFill>
                  <a:schemeClr val="accent6">
                    <a:lumMod val="50000"/>
                  </a:schemeClr>
                </a:solidFill>
              </a:rPr>
              <a:t>Grow</a:t>
            </a:r>
            <a:endParaRPr lang="en-US" sz="2400" dirty="0">
              <a:solidFill>
                <a:schemeClr val="accent6">
                  <a:lumMod val="50000"/>
                </a:schemeClr>
              </a:solidFill>
            </a:endParaRPr>
          </a:p>
          <a:p>
            <a:r>
              <a:rPr lang="en-US" sz="2400" b="1" dirty="0"/>
              <a:t>	</a:t>
            </a:r>
            <a:r>
              <a:rPr lang="en-US" sz="2400" dirty="0"/>
              <a:t>-up- develop into an adult</a:t>
            </a:r>
          </a:p>
          <a:p>
            <a:r>
              <a:rPr lang="en-US" sz="2400" dirty="0"/>
              <a:t>	-apart- stop having a close relationship</a:t>
            </a:r>
          </a:p>
          <a:p>
            <a:r>
              <a:rPr lang="en-US" sz="2400" dirty="0"/>
              <a:t>	-into- to develop into a particular person</a:t>
            </a:r>
          </a:p>
          <a:p>
            <a:r>
              <a:rPr lang="en-US" sz="2400" dirty="0"/>
              <a:t>	-out of </a:t>
            </a:r>
            <a:r>
              <a:rPr lang="en-US" sz="2400" dirty="0" err="1"/>
              <a:t>sth</a:t>
            </a:r>
            <a:r>
              <a:rPr lang="en-US" sz="2400" dirty="0"/>
              <a:t>- outgrow/no longer behaving like a child</a:t>
            </a:r>
          </a:p>
          <a:p>
            <a:r>
              <a:rPr lang="en-US" dirty="0"/>
              <a:t> </a:t>
            </a:r>
          </a:p>
        </p:txBody>
      </p:sp>
    </p:spTree>
    <p:extLst>
      <p:ext uri="{BB962C8B-B14F-4D97-AF65-F5344CB8AC3E}">
        <p14:creationId xmlns:p14="http://schemas.microsoft.com/office/powerpoint/2010/main" val="3414788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0"/>
            <a:ext cx="8915400" cy="6124754"/>
          </a:xfrm>
          <a:prstGeom prst="rect">
            <a:avLst/>
          </a:prstGeom>
        </p:spPr>
        <p:txBody>
          <a:bodyPr wrap="square">
            <a:spAutoFit/>
          </a:bodyPr>
          <a:lstStyle/>
          <a:p>
            <a:r>
              <a:rPr lang="en-US" sz="2800" b="1" i="1" u="sng" dirty="0">
                <a:solidFill>
                  <a:schemeClr val="accent6">
                    <a:lumMod val="50000"/>
                  </a:schemeClr>
                </a:solidFill>
              </a:rPr>
              <a:t>For questions 16 and 17 choose the option which best fills the blank space in the sentences below. </a:t>
            </a:r>
            <a:endParaRPr lang="en-US" sz="2800" b="1" u="sng" dirty="0">
              <a:solidFill>
                <a:schemeClr val="accent6">
                  <a:lumMod val="50000"/>
                </a:schemeClr>
              </a:solidFill>
            </a:endParaRPr>
          </a:p>
          <a:p>
            <a:r>
              <a:rPr lang="en-US" sz="2800" dirty="0"/>
              <a:t> </a:t>
            </a:r>
          </a:p>
          <a:p>
            <a:pPr lvl="0"/>
            <a:r>
              <a:rPr lang="en-US" sz="2800" dirty="0"/>
              <a:t>If only I had known I ______ have come to visit you.</a:t>
            </a:r>
          </a:p>
          <a:p>
            <a:pPr marL="1428750" lvl="2" indent="-514350">
              <a:buFont typeface="+mj-lt"/>
              <a:buAutoNum type="alphaUcPeriod"/>
            </a:pPr>
            <a:r>
              <a:rPr lang="en-US" sz="2800" dirty="0"/>
              <a:t>would </a:t>
            </a:r>
          </a:p>
          <a:p>
            <a:pPr marL="1428750" lvl="2" indent="-514350">
              <a:buFont typeface="+mj-lt"/>
              <a:buAutoNum type="alphaUcPeriod"/>
            </a:pPr>
            <a:r>
              <a:rPr lang="en-US" sz="2800" dirty="0"/>
              <a:t>could </a:t>
            </a:r>
          </a:p>
          <a:p>
            <a:pPr marL="1428750" lvl="2" indent="-514350">
              <a:buFont typeface="+mj-lt"/>
              <a:buAutoNum type="alphaUcPeriod"/>
            </a:pPr>
            <a:r>
              <a:rPr lang="en-US" sz="2800" dirty="0"/>
              <a:t>should</a:t>
            </a:r>
          </a:p>
          <a:p>
            <a:pPr marL="1428750" lvl="2" indent="-514350">
              <a:buFont typeface="+mj-lt"/>
              <a:buAutoNum type="alphaUcPeriod"/>
            </a:pPr>
            <a:r>
              <a:rPr lang="en-US" sz="2800" dirty="0"/>
              <a:t>may	</a:t>
            </a:r>
          </a:p>
          <a:p>
            <a:r>
              <a:rPr lang="en-US" sz="2800" dirty="0"/>
              <a:t> </a:t>
            </a:r>
          </a:p>
          <a:p>
            <a:pPr lvl="0"/>
            <a:r>
              <a:rPr lang="en-US" sz="2800" dirty="0"/>
              <a:t>She wrote the report _____ ink.</a:t>
            </a:r>
          </a:p>
          <a:p>
            <a:pPr marL="1428750" lvl="2" indent="-514350">
              <a:buFont typeface="+mj-lt"/>
              <a:buAutoNum type="alphaUcPeriod"/>
            </a:pPr>
            <a:r>
              <a:rPr lang="en-US" sz="2800" dirty="0"/>
              <a:t>in </a:t>
            </a:r>
          </a:p>
          <a:p>
            <a:pPr marL="1428750" lvl="2" indent="-514350">
              <a:buFont typeface="+mj-lt"/>
              <a:buAutoNum type="alphaUcPeriod"/>
            </a:pPr>
            <a:r>
              <a:rPr lang="en-US" sz="2800" dirty="0"/>
              <a:t>of </a:t>
            </a:r>
          </a:p>
          <a:p>
            <a:pPr marL="1428750" lvl="2" indent="-514350">
              <a:buFont typeface="+mj-lt"/>
              <a:buAutoNum type="alphaUcPeriod"/>
            </a:pPr>
            <a:r>
              <a:rPr lang="en-US" sz="2800" dirty="0"/>
              <a:t>with</a:t>
            </a:r>
          </a:p>
          <a:p>
            <a:pPr marL="1428750" lvl="2" indent="-514350">
              <a:buFont typeface="+mj-lt"/>
              <a:buAutoNum type="alphaUcPeriod"/>
            </a:pPr>
            <a:r>
              <a:rPr lang="en-US" sz="2800" dirty="0"/>
              <a:t>by</a:t>
            </a:r>
          </a:p>
        </p:txBody>
      </p:sp>
    </p:spTree>
    <p:extLst>
      <p:ext uri="{BB962C8B-B14F-4D97-AF65-F5344CB8AC3E}">
        <p14:creationId xmlns:p14="http://schemas.microsoft.com/office/powerpoint/2010/main" val="27117355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533400"/>
            <a:ext cx="8645857" cy="6124754"/>
          </a:xfrm>
          <a:prstGeom prst="rect">
            <a:avLst/>
          </a:prstGeom>
        </p:spPr>
        <p:txBody>
          <a:bodyPr wrap="square">
            <a:spAutoFit/>
          </a:bodyPr>
          <a:lstStyle/>
          <a:p>
            <a:r>
              <a:rPr lang="en-US" sz="2800" i="1" dirty="0">
                <a:solidFill>
                  <a:schemeClr val="accent6">
                    <a:lumMod val="50000"/>
                  </a:schemeClr>
                </a:solidFill>
              </a:rPr>
              <a:t>For questions 18 and 19 choose the sentence that means the same as the underlined one. </a:t>
            </a:r>
            <a:endParaRPr lang="en-US" sz="2800" dirty="0">
              <a:solidFill>
                <a:schemeClr val="accent6">
                  <a:lumMod val="50000"/>
                </a:schemeClr>
              </a:solidFill>
            </a:endParaRPr>
          </a:p>
          <a:p>
            <a:r>
              <a:rPr lang="en-US" sz="2800" dirty="0"/>
              <a:t> </a:t>
            </a:r>
          </a:p>
          <a:p>
            <a:pPr lvl="0"/>
            <a:r>
              <a:rPr lang="en-US" sz="2800" u="sng" dirty="0"/>
              <a:t>You should listen to your teachers.</a:t>
            </a:r>
            <a:endParaRPr lang="en-US" sz="2800" dirty="0"/>
          </a:p>
          <a:p>
            <a:pPr marL="1428750" lvl="2" indent="-514350">
              <a:buFont typeface="+mj-lt"/>
              <a:buAutoNum type="alphaUcPeriod"/>
            </a:pPr>
            <a:r>
              <a:rPr lang="en-US" sz="2800" dirty="0"/>
              <a:t>You will listen to your teachers.</a:t>
            </a:r>
          </a:p>
          <a:p>
            <a:pPr marL="1428750" lvl="2" indent="-514350">
              <a:buFont typeface="+mj-lt"/>
              <a:buAutoNum type="alphaUcPeriod"/>
            </a:pPr>
            <a:r>
              <a:rPr lang="en-US" sz="2800" dirty="0"/>
              <a:t>You have to listen to your teachers.</a:t>
            </a:r>
          </a:p>
          <a:p>
            <a:pPr marL="1428750" lvl="2" indent="-514350">
              <a:buFont typeface="+mj-lt"/>
              <a:buAutoNum type="alphaUcPeriod"/>
            </a:pPr>
            <a:r>
              <a:rPr lang="en-US" sz="2800" dirty="0"/>
              <a:t>You may listen to your teachers.</a:t>
            </a:r>
          </a:p>
          <a:p>
            <a:pPr marL="1428750" lvl="2" indent="-514350">
              <a:buFont typeface="+mj-lt"/>
              <a:buAutoNum type="alphaUcPeriod"/>
            </a:pPr>
            <a:r>
              <a:rPr lang="en-US" sz="2800" dirty="0"/>
              <a:t>You ought to listen to your teachers.</a:t>
            </a:r>
          </a:p>
          <a:p>
            <a:r>
              <a:rPr lang="en-US" sz="2800" dirty="0"/>
              <a:t> </a:t>
            </a:r>
          </a:p>
          <a:p>
            <a:pPr lvl="0"/>
            <a:r>
              <a:rPr lang="en-US" sz="2800" u="sng" dirty="0"/>
              <a:t>No sooner had we sat that she gave us the news. </a:t>
            </a:r>
            <a:endParaRPr lang="en-US" sz="2800" dirty="0"/>
          </a:p>
          <a:p>
            <a:pPr marL="1428750" lvl="2" indent="-514350">
              <a:buFont typeface="+mj-lt"/>
              <a:buAutoNum type="alphaUcPeriod"/>
            </a:pPr>
            <a:r>
              <a:rPr lang="en-US" sz="2800" dirty="0"/>
              <a:t>As soon as we sat she gave us the news. </a:t>
            </a:r>
          </a:p>
          <a:p>
            <a:pPr marL="1428750" lvl="2" indent="-514350">
              <a:buFont typeface="+mj-lt"/>
              <a:buAutoNum type="alphaUcPeriod"/>
            </a:pPr>
            <a:r>
              <a:rPr lang="en-US" sz="2800" dirty="0"/>
              <a:t>The news was given to us after we sat.</a:t>
            </a:r>
          </a:p>
          <a:p>
            <a:pPr marL="1428750" lvl="2" indent="-514350">
              <a:buFont typeface="+mj-lt"/>
              <a:buAutoNum type="alphaUcPeriod"/>
            </a:pPr>
            <a:r>
              <a:rPr lang="en-US" sz="2800" dirty="0"/>
              <a:t>As soon as she gave us the news, we sat.</a:t>
            </a:r>
          </a:p>
          <a:p>
            <a:pPr marL="1428750" lvl="2" indent="-514350">
              <a:buFont typeface="+mj-lt"/>
              <a:buAutoNum type="alphaUcPeriod"/>
            </a:pPr>
            <a:r>
              <a:rPr lang="en-US" sz="2800" dirty="0"/>
              <a:t>She gave us the news as we sat.</a:t>
            </a:r>
          </a:p>
        </p:txBody>
      </p:sp>
    </p:spTree>
    <p:extLst>
      <p:ext uri="{BB962C8B-B14F-4D97-AF65-F5344CB8AC3E}">
        <p14:creationId xmlns:p14="http://schemas.microsoft.com/office/powerpoint/2010/main" val="1042404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52400"/>
            <a:ext cx="9982200" cy="6494085"/>
          </a:xfrm>
          <a:prstGeom prst="rect">
            <a:avLst/>
          </a:prstGeom>
        </p:spPr>
        <p:txBody>
          <a:bodyPr wrap="square">
            <a:spAutoFit/>
          </a:bodyPr>
          <a:lstStyle/>
          <a:p>
            <a:r>
              <a:rPr lang="en-US" sz="3200" i="1" u="sng" dirty="0">
                <a:solidFill>
                  <a:schemeClr val="accent6">
                    <a:lumMod val="50000"/>
                  </a:schemeClr>
                </a:solidFill>
              </a:rPr>
              <a:t>In question </a:t>
            </a:r>
            <a:r>
              <a:rPr lang="en-US" sz="3200" b="1" u="sng" dirty="0">
                <a:solidFill>
                  <a:schemeClr val="accent6">
                    <a:lumMod val="50000"/>
                  </a:schemeClr>
                </a:solidFill>
              </a:rPr>
              <a:t>20</a:t>
            </a:r>
            <a:r>
              <a:rPr lang="en-US" sz="3200" u="sng" dirty="0">
                <a:solidFill>
                  <a:schemeClr val="accent6">
                    <a:lumMod val="50000"/>
                  </a:schemeClr>
                </a:solidFill>
              </a:rPr>
              <a:t> </a:t>
            </a:r>
            <a:r>
              <a:rPr lang="en-US" sz="3200" i="1" u="sng" dirty="0">
                <a:solidFill>
                  <a:schemeClr val="accent6">
                    <a:lumMod val="50000"/>
                  </a:schemeClr>
                </a:solidFill>
              </a:rPr>
              <a:t>and </a:t>
            </a:r>
            <a:r>
              <a:rPr lang="en-US" sz="3200" b="1" u="sng" dirty="0">
                <a:solidFill>
                  <a:schemeClr val="accent6">
                    <a:lumMod val="50000"/>
                  </a:schemeClr>
                </a:solidFill>
              </a:rPr>
              <a:t>21</a:t>
            </a:r>
            <a:r>
              <a:rPr lang="en-US" sz="3200" i="1" u="sng" dirty="0">
                <a:solidFill>
                  <a:schemeClr val="accent6">
                    <a:lumMod val="50000"/>
                  </a:schemeClr>
                </a:solidFill>
              </a:rPr>
              <a:t> choose the </a:t>
            </a:r>
            <a:r>
              <a:rPr lang="en-US" sz="3200" b="1" u="sng" dirty="0">
                <a:solidFill>
                  <a:schemeClr val="accent6">
                    <a:lumMod val="50000"/>
                  </a:schemeClr>
                </a:solidFill>
              </a:rPr>
              <a:t>best</a:t>
            </a:r>
            <a:r>
              <a:rPr lang="en-US" sz="3200" i="1" u="sng" dirty="0">
                <a:solidFill>
                  <a:schemeClr val="accent6">
                    <a:lumMod val="50000"/>
                  </a:schemeClr>
                </a:solidFill>
              </a:rPr>
              <a:t> </a:t>
            </a:r>
            <a:endParaRPr lang="en-US" sz="3200" i="1" u="sng" dirty="0" smtClean="0">
              <a:solidFill>
                <a:schemeClr val="accent6">
                  <a:lumMod val="50000"/>
                </a:schemeClr>
              </a:solidFill>
            </a:endParaRPr>
          </a:p>
          <a:p>
            <a:r>
              <a:rPr lang="en-US" sz="3200" i="1" u="sng" dirty="0" smtClean="0">
                <a:solidFill>
                  <a:schemeClr val="accent6">
                    <a:lumMod val="50000"/>
                  </a:schemeClr>
                </a:solidFill>
              </a:rPr>
              <a:t>alternative </a:t>
            </a:r>
            <a:r>
              <a:rPr lang="en-US" sz="3200" i="1" u="sng" dirty="0">
                <a:solidFill>
                  <a:schemeClr val="accent6">
                    <a:lumMod val="50000"/>
                  </a:schemeClr>
                </a:solidFill>
              </a:rPr>
              <a:t>that means </a:t>
            </a:r>
            <a:r>
              <a:rPr lang="en-US" sz="3200" b="1" u="sng" dirty="0">
                <a:solidFill>
                  <a:schemeClr val="accent6">
                    <a:lumMod val="50000"/>
                  </a:schemeClr>
                </a:solidFill>
              </a:rPr>
              <a:t>the opposite</a:t>
            </a:r>
            <a:r>
              <a:rPr lang="en-US" sz="3200" i="1" u="sng" dirty="0">
                <a:solidFill>
                  <a:schemeClr val="accent6">
                    <a:lumMod val="50000"/>
                  </a:schemeClr>
                </a:solidFill>
              </a:rPr>
              <a:t> of the underlined word.</a:t>
            </a:r>
            <a:endParaRPr lang="en-US" sz="3200" u="sng" dirty="0">
              <a:solidFill>
                <a:schemeClr val="accent6">
                  <a:lumMod val="50000"/>
                </a:schemeClr>
              </a:solidFill>
            </a:endParaRPr>
          </a:p>
          <a:p>
            <a:r>
              <a:rPr lang="en-US" sz="3200" dirty="0"/>
              <a:t> My grandmother was </a:t>
            </a:r>
            <a:r>
              <a:rPr lang="en-US" sz="3200" b="1" u="sng" dirty="0"/>
              <a:t>generous</a:t>
            </a:r>
            <a:r>
              <a:rPr lang="en-US" sz="3200" dirty="0"/>
              <a:t>.</a:t>
            </a:r>
          </a:p>
          <a:p>
            <a:pPr marL="1428750" lvl="2" indent="-514350">
              <a:buFont typeface="+mj-lt"/>
              <a:buAutoNum type="alphaUcPeriod"/>
            </a:pPr>
            <a:r>
              <a:rPr lang="en-US" sz="3200" dirty="0"/>
              <a:t>Mean </a:t>
            </a:r>
          </a:p>
          <a:p>
            <a:pPr marL="1428750" lvl="2" indent="-514350">
              <a:buFont typeface="+mj-lt"/>
              <a:buAutoNum type="alphaUcPeriod"/>
            </a:pPr>
            <a:r>
              <a:rPr lang="en-US" sz="3200" dirty="0"/>
              <a:t>Greedy </a:t>
            </a:r>
          </a:p>
          <a:p>
            <a:pPr marL="1428750" lvl="2" indent="-514350">
              <a:buFont typeface="+mj-lt"/>
              <a:buAutoNum type="alphaUcPeriod"/>
            </a:pPr>
            <a:r>
              <a:rPr lang="en-US" sz="3200" dirty="0"/>
              <a:t>Thrifty</a:t>
            </a:r>
          </a:p>
          <a:p>
            <a:pPr marL="1428750" lvl="2" indent="-514350">
              <a:buFont typeface="+mj-lt"/>
              <a:buAutoNum type="alphaUcPeriod"/>
            </a:pPr>
            <a:r>
              <a:rPr lang="en-US" sz="3200" dirty="0"/>
              <a:t>Unkind </a:t>
            </a:r>
          </a:p>
          <a:p>
            <a:pPr lvl="0"/>
            <a:r>
              <a:rPr lang="en-US" sz="3200" dirty="0"/>
              <a:t>The pencil is </a:t>
            </a:r>
            <a:r>
              <a:rPr lang="en-US" sz="3200" b="1" u="sng" dirty="0"/>
              <a:t>sharp</a:t>
            </a:r>
            <a:r>
              <a:rPr lang="en-US" sz="3200" dirty="0"/>
              <a:t>.</a:t>
            </a:r>
          </a:p>
          <a:p>
            <a:pPr marL="1428750" lvl="2" indent="-514350">
              <a:buFont typeface="+mj-lt"/>
              <a:buAutoNum type="alphaUcPeriod"/>
            </a:pPr>
            <a:r>
              <a:rPr lang="en-US" sz="3200" dirty="0"/>
              <a:t>Dull</a:t>
            </a:r>
          </a:p>
          <a:p>
            <a:pPr marL="1428750" lvl="2" indent="-514350">
              <a:buFont typeface="+mj-lt"/>
              <a:buAutoNum type="alphaUcPeriod"/>
            </a:pPr>
            <a:r>
              <a:rPr lang="en-US" sz="3200" dirty="0"/>
              <a:t>Flat</a:t>
            </a:r>
          </a:p>
          <a:p>
            <a:pPr marL="1428750" lvl="2" indent="-514350">
              <a:buFont typeface="+mj-lt"/>
              <a:buAutoNum type="alphaUcPeriod"/>
            </a:pPr>
            <a:r>
              <a:rPr lang="en-US" sz="3200" dirty="0"/>
              <a:t>Blunt </a:t>
            </a:r>
          </a:p>
          <a:p>
            <a:pPr marL="1428750" lvl="2" indent="-514350">
              <a:buFont typeface="+mj-lt"/>
              <a:buAutoNum type="alphaUcPeriod"/>
            </a:pPr>
            <a:r>
              <a:rPr lang="en-US" sz="3200" dirty="0"/>
              <a:t>Smooth </a:t>
            </a:r>
          </a:p>
        </p:txBody>
      </p:sp>
    </p:spTree>
    <p:extLst>
      <p:ext uri="{BB962C8B-B14F-4D97-AF65-F5344CB8AC3E}">
        <p14:creationId xmlns:p14="http://schemas.microsoft.com/office/powerpoint/2010/main" val="64721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
            <a:ext cx="8915400" cy="6740307"/>
          </a:xfrm>
          <a:prstGeom prst="rect">
            <a:avLst/>
          </a:prstGeom>
        </p:spPr>
        <p:txBody>
          <a:bodyPr wrap="square">
            <a:spAutoFit/>
          </a:bodyPr>
          <a:lstStyle/>
          <a:p>
            <a:r>
              <a:rPr lang="en-US" sz="2400" i="1" dirty="0">
                <a:solidFill>
                  <a:srgbClr val="FFFF00"/>
                </a:solidFill>
              </a:rPr>
              <a:t>In questions </a:t>
            </a:r>
            <a:r>
              <a:rPr lang="en-US" sz="2400" b="1" dirty="0">
                <a:solidFill>
                  <a:srgbClr val="FFFF00"/>
                </a:solidFill>
              </a:rPr>
              <a:t>22</a:t>
            </a:r>
            <a:r>
              <a:rPr lang="en-US" sz="2400" i="1" dirty="0">
                <a:solidFill>
                  <a:srgbClr val="FFFF00"/>
                </a:solidFill>
              </a:rPr>
              <a:t> and </a:t>
            </a:r>
            <a:r>
              <a:rPr lang="en-US" sz="2400" b="1" dirty="0">
                <a:solidFill>
                  <a:srgbClr val="FFFF00"/>
                </a:solidFill>
              </a:rPr>
              <a:t>23</a:t>
            </a:r>
            <a:r>
              <a:rPr lang="en-US" sz="2400" i="1" dirty="0">
                <a:solidFill>
                  <a:srgbClr val="FFFF00"/>
                </a:solidFill>
              </a:rPr>
              <a:t>, choose the </a:t>
            </a:r>
            <a:r>
              <a:rPr lang="en-US" sz="2400" b="1" dirty="0">
                <a:solidFill>
                  <a:srgbClr val="FFFF00"/>
                </a:solidFill>
              </a:rPr>
              <a:t>best</a:t>
            </a:r>
            <a:r>
              <a:rPr lang="en-US" sz="2400" i="1" dirty="0">
                <a:solidFill>
                  <a:srgbClr val="FFFF00"/>
                </a:solidFill>
              </a:rPr>
              <a:t> arrangement of the given sentences to make sensible paragraphs.</a:t>
            </a:r>
            <a:endParaRPr lang="en-US" sz="2400" dirty="0">
              <a:solidFill>
                <a:srgbClr val="FFFF00"/>
              </a:solidFill>
            </a:endParaRPr>
          </a:p>
          <a:p>
            <a:pPr marL="514350" indent="-514350">
              <a:buFont typeface="+mj-lt"/>
              <a:buAutoNum type="romanLcPeriod"/>
            </a:pPr>
            <a:r>
              <a:rPr lang="en-US" sz="2400" dirty="0"/>
              <a:t>All living things depend on energy from it.</a:t>
            </a:r>
          </a:p>
          <a:p>
            <a:pPr marL="514350" indent="-514350">
              <a:buFont typeface="+mj-lt"/>
              <a:buAutoNum type="romanLcPeriod"/>
            </a:pPr>
            <a:r>
              <a:rPr lang="en-US" sz="2400" dirty="0"/>
              <a:t>It is the closest star to the earth.</a:t>
            </a:r>
          </a:p>
          <a:p>
            <a:pPr marL="514350" indent="-514350">
              <a:buFont typeface="+mj-lt"/>
              <a:buAutoNum type="romanLcPeriod"/>
            </a:pPr>
            <a:r>
              <a:rPr lang="en-US" sz="2400" dirty="0"/>
              <a:t>Life on earth would not be possible without the sun.</a:t>
            </a:r>
          </a:p>
          <a:p>
            <a:pPr marL="514350" indent="-514350">
              <a:buFont typeface="+mj-lt"/>
              <a:buAutoNum type="romanLcPeriod"/>
            </a:pPr>
            <a:r>
              <a:rPr lang="en-US" sz="2400" dirty="0"/>
              <a:t>The sun is one among millions of stars. </a:t>
            </a:r>
          </a:p>
          <a:p>
            <a:pPr marL="1371600" lvl="2" indent="-457200">
              <a:buFont typeface="+mj-lt"/>
              <a:buAutoNum type="alphaUcPeriod"/>
            </a:pPr>
            <a:r>
              <a:rPr lang="en-US" sz="2400" dirty="0"/>
              <a:t>(iv) (ii) (</a:t>
            </a:r>
            <a:r>
              <a:rPr lang="en-US" sz="2400" dirty="0" err="1"/>
              <a:t>i</a:t>
            </a:r>
            <a:r>
              <a:rPr lang="en-US" sz="2400" dirty="0"/>
              <a:t>) (iii)</a:t>
            </a:r>
          </a:p>
          <a:p>
            <a:pPr marL="1371600" lvl="2" indent="-457200">
              <a:buFont typeface="+mj-lt"/>
              <a:buAutoNum type="alphaUcPeriod"/>
            </a:pPr>
            <a:r>
              <a:rPr lang="en-US" sz="2400" dirty="0"/>
              <a:t>(</a:t>
            </a:r>
            <a:r>
              <a:rPr lang="en-US" sz="2400" dirty="0" err="1"/>
              <a:t>i</a:t>
            </a:r>
            <a:r>
              <a:rPr lang="en-US" sz="2400" dirty="0"/>
              <a:t>) (iv) (ii) (iii)</a:t>
            </a:r>
          </a:p>
          <a:p>
            <a:pPr marL="1371600" lvl="2" indent="-457200">
              <a:buFont typeface="+mj-lt"/>
              <a:buAutoNum type="alphaUcPeriod"/>
            </a:pPr>
            <a:r>
              <a:rPr lang="en-US" sz="2400" dirty="0"/>
              <a:t>(iv) (</a:t>
            </a:r>
            <a:r>
              <a:rPr lang="en-US" sz="2400" dirty="0" err="1"/>
              <a:t>i</a:t>
            </a:r>
            <a:r>
              <a:rPr lang="en-US" sz="2400" dirty="0"/>
              <a:t>) (iii) (ii)</a:t>
            </a:r>
          </a:p>
          <a:p>
            <a:pPr marL="1371600" lvl="2" indent="-457200">
              <a:buFont typeface="+mj-lt"/>
              <a:buAutoNum type="alphaUcPeriod"/>
            </a:pPr>
            <a:r>
              <a:rPr lang="en-US" sz="2400" dirty="0"/>
              <a:t>(i) (ii) (iii) (iv)</a:t>
            </a:r>
          </a:p>
          <a:p>
            <a:pPr lvl="0"/>
            <a:r>
              <a:rPr lang="en-US" sz="2400" dirty="0"/>
              <a:t>i. The bride and the bridegroom were on their way.</a:t>
            </a:r>
          </a:p>
          <a:p>
            <a:pPr lvl="0"/>
            <a:r>
              <a:rPr lang="en-US" sz="2400" dirty="0"/>
              <a:t>ii. The invited guests were chatting excitedly.</a:t>
            </a:r>
          </a:p>
          <a:p>
            <a:pPr lvl="0"/>
            <a:r>
              <a:rPr lang="en-US" sz="2400" dirty="0"/>
              <a:t>iii. The big wedding was about to begin.</a:t>
            </a:r>
          </a:p>
          <a:p>
            <a:pPr lvl="0"/>
            <a:r>
              <a:rPr lang="en-US" sz="2400" dirty="0"/>
              <a:t>iv. The blaring of vehicle horns was heard from afar.</a:t>
            </a:r>
          </a:p>
          <a:p>
            <a:pPr marL="1371600" lvl="2" indent="-457200">
              <a:buFont typeface="+mj-lt"/>
              <a:buAutoNum type="alphaUcPeriod"/>
            </a:pPr>
            <a:r>
              <a:rPr lang="en-US" sz="2400" dirty="0"/>
              <a:t>(iv) (</a:t>
            </a:r>
            <a:r>
              <a:rPr lang="en-US" sz="2400" dirty="0" err="1"/>
              <a:t>i</a:t>
            </a:r>
            <a:r>
              <a:rPr lang="en-US" sz="2400" dirty="0"/>
              <a:t>) (iii) (iv)</a:t>
            </a:r>
          </a:p>
          <a:p>
            <a:pPr marL="1371600" lvl="2" indent="-457200">
              <a:buFont typeface="+mj-lt"/>
              <a:buAutoNum type="alphaUcPeriod"/>
            </a:pPr>
            <a:r>
              <a:rPr lang="en-US" sz="2400" dirty="0"/>
              <a:t>(iii) (</a:t>
            </a:r>
            <a:r>
              <a:rPr lang="en-US" sz="2400" dirty="0" err="1"/>
              <a:t>i</a:t>
            </a:r>
            <a:r>
              <a:rPr lang="en-US" sz="2400" dirty="0"/>
              <a:t>) (ii) (iv)</a:t>
            </a:r>
          </a:p>
          <a:p>
            <a:pPr marL="1371600" lvl="2" indent="-457200">
              <a:buFont typeface="+mj-lt"/>
              <a:buAutoNum type="alphaUcPeriod"/>
            </a:pPr>
            <a:r>
              <a:rPr lang="en-US" sz="2400" dirty="0"/>
              <a:t>(ii) (iv) (</a:t>
            </a:r>
            <a:r>
              <a:rPr lang="en-US" sz="2400" dirty="0" err="1"/>
              <a:t>i</a:t>
            </a:r>
            <a:r>
              <a:rPr lang="en-US" sz="2400" dirty="0"/>
              <a:t>) (iii)</a:t>
            </a:r>
          </a:p>
          <a:p>
            <a:pPr marL="1371600" lvl="2" indent="-457200">
              <a:buFont typeface="+mj-lt"/>
              <a:buAutoNum type="alphaUcPeriod"/>
            </a:pPr>
            <a:r>
              <a:rPr lang="en-US" sz="2400" dirty="0"/>
              <a:t>(iii) (ii) (iv) (</a:t>
            </a:r>
            <a:r>
              <a:rPr lang="en-US" sz="2400" dirty="0" err="1"/>
              <a:t>i</a:t>
            </a:r>
            <a:r>
              <a:rPr lang="en-US" sz="2400" dirty="0"/>
              <a:t>)</a:t>
            </a:r>
          </a:p>
        </p:txBody>
      </p:sp>
    </p:spTree>
    <p:extLst>
      <p:ext uri="{BB962C8B-B14F-4D97-AF65-F5344CB8AC3E}">
        <p14:creationId xmlns:p14="http://schemas.microsoft.com/office/powerpoint/2010/main" val="3773138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0"/>
            <a:ext cx="8915400" cy="5386090"/>
          </a:xfrm>
          <a:prstGeom prst="rect">
            <a:avLst/>
          </a:prstGeom>
        </p:spPr>
        <p:txBody>
          <a:bodyPr wrap="square">
            <a:spAutoFit/>
          </a:bodyPr>
          <a:lstStyle/>
          <a:p>
            <a:r>
              <a:rPr lang="en-US" sz="3200" i="1" dirty="0">
                <a:solidFill>
                  <a:schemeClr val="accent6">
                    <a:lumMod val="50000"/>
                  </a:schemeClr>
                </a:solidFill>
              </a:rPr>
              <a:t>For question </a:t>
            </a:r>
            <a:r>
              <a:rPr lang="en-US" sz="3200" b="1" dirty="0">
                <a:solidFill>
                  <a:schemeClr val="accent6">
                    <a:lumMod val="50000"/>
                  </a:schemeClr>
                </a:solidFill>
              </a:rPr>
              <a:t>24</a:t>
            </a:r>
            <a:r>
              <a:rPr lang="en-US" sz="3200" b="1" i="1" dirty="0">
                <a:solidFill>
                  <a:schemeClr val="accent6">
                    <a:lumMod val="50000"/>
                  </a:schemeClr>
                </a:solidFill>
              </a:rPr>
              <a:t> </a:t>
            </a:r>
            <a:r>
              <a:rPr lang="en-US" sz="3200" i="1" dirty="0">
                <a:solidFill>
                  <a:schemeClr val="accent6">
                    <a:lumMod val="50000"/>
                  </a:schemeClr>
                </a:solidFill>
              </a:rPr>
              <a:t>and</a:t>
            </a:r>
            <a:r>
              <a:rPr lang="en-US" sz="3200" b="1" i="1" dirty="0">
                <a:solidFill>
                  <a:schemeClr val="accent6">
                    <a:lumMod val="50000"/>
                  </a:schemeClr>
                </a:solidFill>
              </a:rPr>
              <a:t> </a:t>
            </a:r>
            <a:r>
              <a:rPr lang="en-US" sz="3200" b="1" dirty="0">
                <a:solidFill>
                  <a:schemeClr val="accent6">
                    <a:lumMod val="50000"/>
                  </a:schemeClr>
                </a:solidFill>
              </a:rPr>
              <a:t>25</a:t>
            </a:r>
            <a:r>
              <a:rPr lang="en-US" sz="3200" i="1" dirty="0">
                <a:solidFill>
                  <a:schemeClr val="accent6">
                    <a:lumMod val="50000"/>
                  </a:schemeClr>
                </a:solidFill>
              </a:rPr>
              <a:t> choose the sentence which is correctly punctuated. </a:t>
            </a:r>
            <a:endParaRPr lang="en-US" sz="3200" dirty="0">
              <a:solidFill>
                <a:schemeClr val="accent6">
                  <a:lumMod val="50000"/>
                </a:schemeClr>
              </a:solidFill>
            </a:endParaRPr>
          </a:p>
          <a:p>
            <a:r>
              <a:rPr lang="en-US" sz="2800" dirty="0"/>
              <a:t> </a:t>
            </a:r>
          </a:p>
          <a:p>
            <a:pPr marL="514350" indent="-514350">
              <a:buFont typeface="+mj-lt"/>
              <a:buAutoNum type="alphaUcPeriod"/>
            </a:pPr>
            <a:r>
              <a:rPr lang="en-US" sz="2800" dirty="0"/>
              <a:t>“Come here”, she ordered.</a:t>
            </a:r>
          </a:p>
          <a:p>
            <a:pPr marL="514350" indent="-514350">
              <a:buFont typeface="+mj-lt"/>
              <a:buAutoNum type="alphaUcPeriod"/>
            </a:pPr>
            <a:r>
              <a:rPr lang="en-US" sz="2800" dirty="0"/>
              <a:t>“Come here, she ordered”.</a:t>
            </a:r>
          </a:p>
          <a:p>
            <a:pPr marL="514350" indent="-514350">
              <a:buFont typeface="+mj-lt"/>
              <a:buAutoNum type="alphaUcPeriod"/>
            </a:pPr>
            <a:r>
              <a:rPr lang="en-US" sz="2800" dirty="0"/>
              <a:t>“Come here!” she ordered.</a:t>
            </a:r>
          </a:p>
          <a:p>
            <a:pPr marL="514350" indent="-514350">
              <a:buFont typeface="+mj-lt"/>
              <a:buAutoNum type="alphaUcPeriod"/>
            </a:pPr>
            <a:r>
              <a:rPr lang="en-US" sz="2800" dirty="0"/>
              <a:t>“Come here?” she ordered.</a:t>
            </a:r>
          </a:p>
          <a:p>
            <a:r>
              <a:rPr lang="en-US" sz="2800" dirty="0"/>
              <a:t> </a:t>
            </a:r>
          </a:p>
          <a:p>
            <a:pPr marL="514350" indent="-514350">
              <a:buFont typeface="+mj-lt"/>
              <a:buAutoNum type="alphaUcPeriod"/>
            </a:pPr>
            <a:r>
              <a:rPr lang="en-US" sz="2800" dirty="0"/>
              <a:t>How best can the Environment be conserved.</a:t>
            </a:r>
          </a:p>
          <a:p>
            <a:pPr marL="514350" indent="-514350">
              <a:buFont typeface="+mj-lt"/>
              <a:buAutoNum type="alphaUcPeriod"/>
            </a:pPr>
            <a:r>
              <a:rPr lang="en-US" sz="2800" dirty="0"/>
              <a:t>How best can be environment be conserved?</a:t>
            </a:r>
          </a:p>
          <a:p>
            <a:pPr marL="514350" indent="-514350">
              <a:buFont typeface="+mj-lt"/>
              <a:buAutoNum type="alphaUcPeriod"/>
            </a:pPr>
            <a:r>
              <a:rPr lang="en-US" sz="2800" dirty="0"/>
              <a:t>How best can the environment be conserved!</a:t>
            </a:r>
          </a:p>
          <a:p>
            <a:pPr marL="514350" indent="-514350">
              <a:buFont typeface="+mj-lt"/>
              <a:buAutoNum type="alphaUcPeriod"/>
            </a:pPr>
            <a:r>
              <a:rPr lang="en-US" sz="2800" dirty="0"/>
              <a:t>How best can the Environment be conserved?</a:t>
            </a:r>
          </a:p>
        </p:txBody>
      </p:sp>
    </p:spTree>
    <p:extLst>
      <p:ext uri="{BB962C8B-B14F-4D97-AF65-F5344CB8AC3E}">
        <p14:creationId xmlns:p14="http://schemas.microsoft.com/office/powerpoint/2010/main" val="25251450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609600"/>
            <a:ext cx="9296400" cy="5724644"/>
          </a:xfrm>
          <a:prstGeom prst="rect">
            <a:avLst/>
          </a:prstGeom>
        </p:spPr>
        <p:txBody>
          <a:bodyPr wrap="square">
            <a:spAutoFit/>
          </a:bodyPr>
          <a:lstStyle/>
          <a:p>
            <a:r>
              <a:rPr lang="en-US" sz="2800" b="1" i="1" u="sng" dirty="0">
                <a:solidFill>
                  <a:schemeClr val="accent6">
                    <a:lumMod val="50000"/>
                  </a:schemeClr>
                </a:solidFill>
              </a:rPr>
              <a:t>Read the passage below and then answer questions 26 to 38.</a:t>
            </a:r>
            <a:endParaRPr lang="en-US" sz="2800" dirty="0">
              <a:solidFill>
                <a:schemeClr val="accent6">
                  <a:lumMod val="50000"/>
                </a:schemeClr>
              </a:solidFill>
            </a:endParaRPr>
          </a:p>
          <a:p>
            <a:r>
              <a:rPr lang="en-US" sz="2600" dirty="0"/>
              <a:t>All his life Charles Dickens, one of the greatest novelists in the world, would remember a particular day when he was nine years old, and something his father said. They were out walking together and had stopped, as they often did, to admire a handsome brick house. With its lovely windows and neat lawn, it seemed as grand as a palace.</a:t>
            </a:r>
          </a:p>
          <a:p>
            <a:r>
              <a:rPr lang="en-US" sz="2600" dirty="0"/>
              <a:t> </a:t>
            </a:r>
          </a:p>
          <a:p>
            <a:r>
              <a:rPr lang="en-US" sz="2600" dirty="0"/>
              <a:t>Then John Dickens told his son that if he worked very hard, someday he might live in that house. The thought took Charles’ breath away. The sort of person who would live in that house would be a distinguished man of taste and education. His father believed that Charles could someday be like that. All he had to do was work hard. </a:t>
            </a:r>
          </a:p>
        </p:txBody>
      </p:sp>
    </p:spTree>
    <p:extLst>
      <p:ext uri="{BB962C8B-B14F-4D97-AF65-F5344CB8AC3E}">
        <p14:creationId xmlns:p14="http://schemas.microsoft.com/office/powerpoint/2010/main" val="23346642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11277600" cy="5632311"/>
          </a:xfrm>
          <a:prstGeom prst="rect">
            <a:avLst/>
          </a:prstGeom>
        </p:spPr>
        <p:txBody>
          <a:bodyPr wrap="square">
            <a:spAutoFit/>
          </a:bodyPr>
          <a:lstStyle/>
          <a:p>
            <a:r>
              <a:rPr lang="en-US" sz="2400" dirty="0"/>
              <a:t>He could not have known on that day how far he would rise, and that he really would live in that house, and that he would die there.</a:t>
            </a:r>
          </a:p>
          <a:p>
            <a:r>
              <a:rPr lang="en-US" sz="2400" dirty="0"/>
              <a:t> </a:t>
            </a:r>
          </a:p>
          <a:p>
            <a:r>
              <a:rPr lang="en-US" sz="2400" dirty="0"/>
              <a:t>When Charles looked back on his childhood, these were happy years. They lived in a small house which had a little garden and, across the road, there was a playground for the children. He had a nursemaid, Mary, who comforted his childish sorrows. She also terrified him with blood-curdling horror stories that he adored, though they gave him nightmares. He spent wonderful hours in his tiny room reading from his father set of novels. He went for days imagining himself to be one of his storybook heroes. </a:t>
            </a:r>
          </a:p>
          <a:p>
            <a:r>
              <a:rPr lang="en-US" sz="2400" dirty="0"/>
              <a:t> </a:t>
            </a:r>
          </a:p>
          <a:p>
            <a:r>
              <a:rPr lang="en-US" sz="2400" dirty="0"/>
              <a:t>But when Charles was ten, his father was transferred to London, and his happy childhood came to sudden end. His father had many wonderful qualities. He worked hard at his job and was loving to his wife and children. He had many friends and loved to invite them to the house in the evening for a bowl of steaming porridge and lively conversation. But he had one terrible fault: he spent more money than he made.</a:t>
            </a:r>
          </a:p>
        </p:txBody>
      </p:sp>
    </p:spTree>
    <p:extLst>
      <p:ext uri="{BB962C8B-B14F-4D97-AF65-F5344CB8AC3E}">
        <p14:creationId xmlns:p14="http://schemas.microsoft.com/office/powerpoint/2010/main" val="2786979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474346"/>
            <a:ext cx="8763000" cy="5632311"/>
          </a:xfrm>
          <a:prstGeom prst="rect">
            <a:avLst/>
          </a:prstGeom>
        </p:spPr>
        <p:txBody>
          <a:bodyPr wrap="square">
            <a:spAutoFit/>
          </a:bodyPr>
          <a:lstStyle/>
          <a:p>
            <a:r>
              <a:rPr lang="en-US" sz="2400" dirty="0"/>
              <a:t>In the ten years of Charles’ life, the family had lived in six different houses, each poorer than the one before. And as the number of mouths to feed kept growing, the family fell deeper into debt. </a:t>
            </a:r>
          </a:p>
          <a:p>
            <a:r>
              <a:rPr lang="en-US" sz="2400" dirty="0"/>
              <a:t> </a:t>
            </a:r>
          </a:p>
          <a:p>
            <a:r>
              <a:rPr lang="en-US" sz="2400" dirty="0"/>
              <a:t>When they reached London, Charles was shocked to learn that he would not be sent to school – they couldn’t afford it. He stayed at home and made himself useful by cleaning his father’s boots and minding the younger siblings. His parents seemed to have forgotten him and all his ambitions. </a:t>
            </a:r>
          </a:p>
          <a:p>
            <a:r>
              <a:rPr lang="en-US" sz="2400" dirty="0"/>
              <a:t> </a:t>
            </a:r>
          </a:p>
          <a:p>
            <a:r>
              <a:rPr lang="en-US" sz="2400" dirty="0"/>
              <a:t>Two days after his twelfth birthday, Charles was sent to work at a factory. From eight in the morning till eight at night, he worked there, too, but they were not like his old friends. They were poor boys with rough manners who referred to him scornfully as the “young gentleman”.</a:t>
            </a:r>
          </a:p>
        </p:txBody>
      </p:sp>
    </p:spTree>
    <p:extLst>
      <p:ext uri="{BB962C8B-B14F-4D97-AF65-F5344CB8AC3E}">
        <p14:creationId xmlns:p14="http://schemas.microsoft.com/office/powerpoint/2010/main" val="41586126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09600"/>
            <a:ext cx="9677400" cy="5693866"/>
          </a:xfrm>
          <a:prstGeom prst="rect">
            <a:avLst/>
          </a:prstGeom>
        </p:spPr>
        <p:txBody>
          <a:bodyPr wrap="square">
            <a:spAutoFit/>
          </a:bodyPr>
          <a:lstStyle/>
          <a:p>
            <a:r>
              <a:rPr lang="en-US" sz="2800" dirty="0"/>
              <a:t>Worse still, two weeks later his father was arrested for debt and sent to prison, where he had to stay until his debts were paid. His wife and children were allowed to join him there, the whole family living in one room – everyone, that is, except Charles. The factory was too far from the prison for him to get back before the gates were shut at night. So he lived in a cheap boarding house. From Monday morning to Saturday night he was on his own with “no advice, no counsel, no encouragement, no consolation, no support from anyone”.</a:t>
            </a:r>
          </a:p>
          <a:p>
            <a:r>
              <a:rPr lang="en-US" sz="2800" dirty="0"/>
              <a:t> </a:t>
            </a:r>
          </a:p>
          <a:p>
            <a:r>
              <a:rPr lang="en-US" sz="2800" dirty="0"/>
              <a:t>At night he wandered through the dark city. His clothes were shabby. He had no friends. Instead of growing into a fine gentleman, he had descended to the streets. </a:t>
            </a:r>
          </a:p>
        </p:txBody>
      </p:sp>
    </p:spTree>
    <p:extLst>
      <p:ext uri="{BB962C8B-B14F-4D97-AF65-F5344CB8AC3E}">
        <p14:creationId xmlns:p14="http://schemas.microsoft.com/office/powerpoint/2010/main" val="3988175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838200"/>
            <a:ext cx="8610600" cy="4832092"/>
          </a:xfrm>
          <a:prstGeom prst="rect">
            <a:avLst/>
          </a:prstGeom>
        </p:spPr>
        <p:txBody>
          <a:bodyPr wrap="square">
            <a:spAutoFit/>
          </a:bodyPr>
          <a:lstStyle/>
          <a:p>
            <a:r>
              <a:rPr lang="en-US" sz="2800" dirty="0"/>
              <a:t>The memory of that time was so painful that, even as a grown man, Charles could not walk through those streets without the sting of tears coming to his eyes. And years later, when he became a famous writer, his stories were filled with orphaned and abandoned children, debtors’ prisons, factories, and the grim and degrading lives of the poor.</a:t>
            </a:r>
          </a:p>
          <a:p>
            <a:r>
              <a:rPr lang="en-US" sz="2800" dirty="0"/>
              <a:t> </a:t>
            </a:r>
          </a:p>
          <a:p>
            <a:r>
              <a:rPr lang="en-US" sz="2800" b="1" i="1" dirty="0"/>
              <a:t>(Adapted from Charles Dickens, the Man who had Great Expectations by Dianne Stanley and Peter </a:t>
            </a:r>
            <a:r>
              <a:rPr lang="en-US" sz="2800" b="1" i="1" dirty="0" err="1"/>
              <a:t>Vennema</a:t>
            </a:r>
            <a:r>
              <a:rPr lang="en-US" sz="2800" b="1" i="1" dirty="0"/>
              <a:t>. Published by Morrow Junior Books: New York, 1993).</a:t>
            </a:r>
            <a:endParaRPr lang="en-US" sz="2800" dirty="0"/>
          </a:p>
        </p:txBody>
      </p:sp>
    </p:spTree>
    <p:extLst>
      <p:ext uri="{BB962C8B-B14F-4D97-AF65-F5344CB8AC3E}">
        <p14:creationId xmlns:p14="http://schemas.microsoft.com/office/powerpoint/2010/main" val="926429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7773" y="0"/>
            <a:ext cx="8827827" cy="7017306"/>
          </a:xfrm>
          <a:prstGeom prst="rect">
            <a:avLst/>
          </a:prstGeom>
        </p:spPr>
        <p:txBody>
          <a:bodyPr wrap="square">
            <a:spAutoFit/>
          </a:bodyPr>
          <a:lstStyle/>
          <a:p>
            <a:r>
              <a:rPr lang="en-US" sz="2400" b="1" dirty="0">
                <a:solidFill>
                  <a:schemeClr val="accent6">
                    <a:lumMod val="50000"/>
                  </a:schemeClr>
                </a:solidFill>
              </a:rPr>
              <a:t>Guard</a:t>
            </a:r>
            <a:endParaRPr lang="en-US" sz="2400" dirty="0">
              <a:solidFill>
                <a:schemeClr val="accent6">
                  <a:lumMod val="50000"/>
                </a:schemeClr>
              </a:solidFill>
            </a:endParaRPr>
          </a:p>
          <a:p>
            <a:r>
              <a:rPr lang="en-US" sz="2400" b="1" dirty="0"/>
              <a:t>	</a:t>
            </a:r>
            <a:r>
              <a:rPr lang="en-US" sz="2400" dirty="0"/>
              <a:t>-against- to protect </a:t>
            </a:r>
            <a:r>
              <a:rPr lang="en-US" sz="2400" dirty="0" err="1"/>
              <a:t>sth</a:t>
            </a:r>
            <a:r>
              <a:rPr lang="en-US" sz="2400" dirty="0"/>
              <a:t> or </a:t>
            </a:r>
            <a:r>
              <a:rPr lang="en-US" sz="2400" dirty="0" err="1"/>
              <a:t>sb</a:t>
            </a:r>
            <a:r>
              <a:rPr lang="en-US" sz="2400" dirty="0"/>
              <a:t> from harm</a:t>
            </a:r>
          </a:p>
          <a:p>
            <a:r>
              <a:rPr lang="en-US" sz="2400" dirty="0"/>
              <a:t>	-off- prevent access to</a:t>
            </a:r>
          </a:p>
          <a:p>
            <a:r>
              <a:rPr lang="en-US" sz="2400" dirty="0"/>
              <a:t> </a:t>
            </a:r>
          </a:p>
          <a:p>
            <a:r>
              <a:rPr lang="en-US" sz="2400" b="1" dirty="0">
                <a:solidFill>
                  <a:schemeClr val="accent6">
                    <a:lumMod val="50000"/>
                  </a:schemeClr>
                </a:solidFill>
              </a:rPr>
              <a:t>Hammer</a:t>
            </a:r>
            <a:endParaRPr lang="en-US" sz="2400" dirty="0">
              <a:solidFill>
                <a:schemeClr val="accent6">
                  <a:lumMod val="50000"/>
                </a:schemeClr>
              </a:solidFill>
            </a:endParaRPr>
          </a:p>
          <a:p>
            <a:r>
              <a:rPr lang="en-US" sz="2400" dirty="0"/>
              <a:t>	-away at </a:t>
            </a:r>
            <a:r>
              <a:rPr lang="en-US" sz="2400" dirty="0" err="1"/>
              <a:t>sth</a:t>
            </a:r>
            <a:r>
              <a:rPr lang="en-US" sz="2400" dirty="0"/>
              <a:t>- work hard to accomplish a task</a:t>
            </a:r>
          </a:p>
          <a:p>
            <a:r>
              <a:rPr lang="en-US" sz="2400" dirty="0"/>
              <a:t>	-out </a:t>
            </a:r>
            <a:r>
              <a:rPr lang="en-US" sz="2400" dirty="0" err="1"/>
              <a:t>sth</a:t>
            </a:r>
            <a:r>
              <a:rPr lang="en-US" sz="2400" dirty="0"/>
              <a:t>- discuss a plan</a:t>
            </a:r>
          </a:p>
          <a:p>
            <a:r>
              <a:rPr lang="en-US" sz="2400" dirty="0"/>
              <a:t>	-</a:t>
            </a:r>
            <a:r>
              <a:rPr lang="en-US" sz="2400" dirty="0" err="1"/>
              <a:t>sth</a:t>
            </a:r>
            <a:r>
              <a:rPr lang="en-US" sz="2400" dirty="0"/>
              <a:t> into </a:t>
            </a:r>
            <a:r>
              <a:rPr lang="en-US" sz="2400" dirty="0" err="1"/>
              <a:t>sb</a:t>
            </a:r>
            <a:r>
              <a:rPr lang="en-US" sz="2400" dirty="0"/>
              <a:t>- repeating </a:t>
            </a:r>
            <a:r>
              <a:rPr lang="en-US" sz="2400" dirty="0" err="1"/>
              <a:t>sth</a:t>
            </a:r>
            <a:r>
              <a:rPr lang="en-US" sz="2400" dirty="0"/>
              <a:t> in order to be understood</a:t>
            </a:r>
          </a:p>
          <a:p>
            <a:r>
              <a:rPr lang="en-US" sz="2400" dirty="0"/>
              <a:t> </a:t>
            </a:r>
          </a:p>
          <a:p>
            <a:r>
              <a:rPr lang="en-US" sz="2400" b="1" dirty="0">
                <a:solidFill>
                  <a:schemeClr val="accent6">
                    <a:lumMod val="50000"/>
                  </a:schemeClr>
                </a:solidFill>
              </a:rPr>
              <a:t>Hand</a:t>
            </a:r>
            <a:r>
              <a:rPr lang="en-US" sz="2400" b="1" dirty="0">
                <a:solidFill>
                  <a:srgbClr val="FFFF00"/>
                </a:solidFill>
              </a:rPr>
              <a:t> </a:t>
            </a:r>
            <a:endParaRPr lang="en-US" sz="2400" dirty="0">
              <a:solidFill>
                <a:srgbClr val="FFFF00"/>
              </a:solidFill>
            </a:endParaRPr>
          </a:p>
          <a:p>
            <a:r>
              <a:rPr lang="en-US" sz="2400" b="1" dirty="0"/>
              <a:t>	</a:t>
            </a:r>
            <a:r>
              <a:rPr lang="en-US" sz="2400" dirty="0"/>
              <a:t>-over- present </a:t>
            </a:r>
            <a:r>
              <a:rPr lang="en-US" sz="2400" dirty="0" err="1"/>
              <a:t>sth</a:t>
            </a:r>
            <a:r>
              <a:rPr lang="en-US" sz="2400" dirty="0"/>
              <a:t> to </a:t>
            </a:r>
            <a:r>
              <a:rPr lang="en-US" sz="2400" dirty="0" err="1"/>
              <a:t>sb</a:t>
            </a:r>
            <a:endParaRPr lang="en-US" sz="2400" dirty="0"/>
          </a:p>
          <a:p>
            <a:r>
              <a:rPr lang="en-US" sz="2400" dirty="0"/>
              <a:t>	-in- collect a document for scrutiny</a:t>
            </a:r>
          </a:p>
          <a:p>
            <a:r>
              <a:rPr lang="en-US" sz="2400" dirty="0"/>
              <a:t>	-</a:t>
            </a:r>
            <a:r>
              <a:rPr lang="en-US" sz="2400" dirty="0" err="1"/>
              <a:t>sth</a:t>
            </a:r>
            <a:r>
              <a:rPr lang="en-US" sz="2400" dirty="0"/>
              <a:t> out- distribute </a:t>
            </a:r>
            <a:r>
              <a:rPr lang="en-US" sz="2400" dirty="0" err="1"/>
              <a:t>sth</a:t>
            </a:r>
            <a:endParaRPr lang="en-US" sz="2400" dirty="0"/>
          </a:p>
          <a:p>
            <a:r>
              <a:rPr lang="en-US" sz="2400" dirty="0"/>
              <a:t>	-</a:t>
            </a:r>
            <a:r>
              <a:rPr lang="en-US" sz="2400" dirty="0" err="1"/>
              <a:t>sb</a:t>
            </a:r>
            <a:r>
              <a:rPr lang="en-US" sz="2400" dirty="0"/>
              <a:t> over to- report to authority</a:t>
            </a:r>
          </a:p>
          <a:p>
            <a:r>
              <a:rPr lang="en-US" sz="2400" dirty="0"/>
              <a:t> </a:t>
            </a:r>
          </a:p>
          <a:p>
            <a:r>
              <a:rPr lang="en-US" sz="2400" b="1" dirty="0">
                <a:solidFill>
                  <a:schemeClr val="accent6">
                    <a:lumMod val="50000"/>
                  </a:schemeClr>
                </a:solidFill>
              </a:rPr>
              <a:t>Join</a:t>
            </a:r>
            <a:r>
              <a:rPr lang="en-US" sz="2400" b="1" dirty="0">
                <a:solidFill>
                  <a:srgbClr val="FFFF00"/>
                </a:solidFill>
              </a:rPr>
              <a:t> </a:t>
            </a:r>
            <a:endParaRPr lang="en-US" sz="2400" dirty="0">
              <a:solidFill>
                <a:srgbClr val="FFFF00"/>
              </a:solidFill>
            </a:endParaRPr>
          </a:p>
          <a:p>
            <a:r>
              <a:rPr lang="en-US" sz="2400" dirty="0"/>
              <a:t>	- Join in –take part in an activity with other people. </a:t>
            </a:r>
          </a:p>
          <a:p>
            <a:r>
              <a:rPr lang="en-US" sz="2400" dirty="0"/>
              <a:t>	- Join up –Combine with others. </a:t>
            </a:r>
          </a:p>
          <a:p>
            <a:r>
              <a:rPr lang="en-US" dirty="0"/>
              <a:t> </a:t>
            </a:r>
          </a:p>
        </p:txBody>
      </p:sp>
    </p:spTree>
    <p:extLst>
      <p:ext uri="{BB962C8B-B14F-4D97-AF65-F5344CB8AC3E}">
        <p14:creationId xmlns:p14="http://schemas.microsoft.com/office/powerpoint/2010/main" val="26973635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4707"/>
            <a:ext cx="9144000" cy="6740307"/>
          </a:xfrm>
          <a:prstGeom prst="rect">
            <a:avLst/>
          </a:prstGeom>
        </p:spPr>
        <p:txBody>
          <a:bodyPr wrap="square">
            <a:spAutoFit/>
          </a:bodyPr>
          <a:lstStyle/>
          <a:p>
            <a:pPr lvl="0"/>
            <a:r>
              <a:rPr lang="en-US" sz="2400" dirty="0"/>
              <a:t>The fact that Charles never forgot what </a:t>
            </a:r>
            <a:r>
              <a:rPr lang="en-US" sz="2400" dirty="0" smtClean="0"/>
              <a:t>his</a:t>
            </a:r>
          </a:p>
          <a:p>
            <a:pPr lvl="0"/>
            <a:r>
              <a:rPr lang="en-US" sz="2400" dirty="0" smtClean="0"/>
              <a:t> </a:t>
            </a:r>
            <a:r>
              <a:rPr lang="en-US" sz="2400" dirty="0"/>
              <a:t>father told him when he was only nine shows that he </a:t>
            </a:r>
          </a:p>
          <a:p>
            <a:pPr marL="1828800" lvl="3" indent="-457200">
              <a:buFont typeface="+mj-lt"/>
              <a:buAutoNum type="alphaUcPeriod"/>
            </a:pPr>
            <a:r>
              <a:rPr lang="en-US" sz="2400" dirty="0"/>
              <a:t>Had a good memory </a:t>
            </a:r>
          </a:p>
          <a:p>
            <a:pPr marL="1828800" lvl="3" indent="-457200">
              <a:buFont typeface="+mj-lt"/>
              <a:buAutoNum type="alphaUcPeriod"/>
            </a:pPr>
            <a:r>
              <a:rPr lang="en-US" sz="2400" dirty="0"/>
              <a:t>Respected his father </a:t>
            </a:r>
          </a:p>
          <a:p>
            <a:pPr marL="1828800" lvl="3" indent="-457200">
              <a:buFont typeface="+mj-lt"/>
              <a:buAutoNum type="alphaUcPeriod"/>
            </a:pPr>
            <a:r>
              <a:rPr lang="en-US" sz="2400" dirty="0"/>
              <a:t>Took his father’s words seriously.</a:t>
            </a:r>
          </a:p>
          <a:p>
            <a:pPr marL="1828800" lvl="3" indent="-457200">
              <a:buFont typeface="+mj-lt"/>
              <a:buAutoNum type="alphaUcPeriod"/>
            </a:pPr>
            <a:r>
              <a:rPr lang="en-US" sz="2400" dirty="0"/>
              <a:t>Was a very good child.</a:t>
            </a:r>
          </a:p>
          <a:p>
            <a:r>
              <a:rPr lang="en-US" sz="2400" dirty="0"/>
              <a:t> </a:t>
            </a:r>
          </a:p>
          <a:p>
            <a:pPr lvl="0"/>
            <a:r>
              <a:rPr lang="en-US" sz="2400" dirty="0"/>
              <a:t>From the first paragraph we can conclude that palaces are </a:t>
            </a:r>
          </a:p>
          <a:p>
            <a:pPr marL="1828800" lvl="3" indent="-457200">
              <a:buFont typeface="+mj-lt"/>
              <a:buAutoNum type="alphaUcPeriod"/>
            </a:pPr>
            <a:r>
              <a:rPr lang="en-US" sz="2400" dirty="0"/>
              <a:t>Magnificent buildings.</a:t>
            </a:r>
          </a:p>
          <a:p>
            <a:pPr marL="1828800" lvl="3" indent="-457200">
              <a:buFont typeface="+mj-lt"/>
              <a:buAutoNum type="alphaUcPeriod"/>
            </a:pPr>
            <a:r>
              <a:rPr lang="en-US" sz="2400" dirty="0"/>
              <a:t>Places young boys admire.</a:t>
            </a:r>
          </a:p>
          <a:p>
            <a:pPr marL="1828800" lvl="3" indent="-457200">
              <a:buFont typeface="+mj-lt"/>
              <a:buAutoNum type="alphaUcPeriod"/>
            </a:pPr>
            <a:r>
              <a:rPr lang="en-US" sz="2400" dirty="0"/>
              <a:t>Homes for special people.</a:t>
            </a:r>
          </a:p>
          <a:p>
            <a:pPr marL="1828800" lvl="3" indent="-457200">
              <a:buFont typeface="+mj-lt"/>
              <a:buAutoNum type="alphaUcPeriod"/>
            </a:pPr>
            <a:r>
              <a:rPr lang="en-US" sz="2400" dirty="0"/>
              <a:t>Unique homes.</a:t>
            </a:r>
          </a:p>
          <a:p>
            <a:r>
              <a:rPr lang="en-US" sz="2400" dirty="0"/>
              <a:t> </a:t>
            </a:r>
          </a:p>
          <a:p>
            <a:pPr lvl="0"/>
            <a:r>
              <a:rPr lang="en-US" sz="2400" dirty="0"/>
              <a:t>Why did John Dickens tell his son he could live in “that house” one day?</a:t>
            </a:r>
          </a:p>
          <a:p>
            <a:pPr marL="1828800" lvl="3" indent="-457200">
              <a:buFont typeface="+mj-lt"/>
              <a:buAutoNum type="alphaUcPeriod"/>
            </a:pPr>
            <a:r>
              <a:rPr lang="en-US" sz="2400" dirty="0"/>
              <a:t>To encourage him to think big.</a:t>
            </a:r>
          </a:p>
          <a:p>
            <a:pPr marL="1828800" lvl="3" indent="-457200">
              <a:buFont typeface="+mj-lt"/>
              <a:buAutoNum type="alphaUcPeriod"/>
            </a:pPr>
            <a:r>
              <a:rPr lang="en-US" sz="2400" dirty="0"/>
              <a:t>He really liked the house.</a:t>
            </a:r>
          </a:p>
          <a:p>
            <a:pPr marL="1828800" lvl="3" indent="-457200">
              <a:buFont typeface="+mj-lt"/>
              <a:buAutoNum type="alphaUcPeriod"/>
            </a:pPr>
            <a:r>
              <a:rPr lang="en-US" sz="2400" dirty="0"/>
              <a:t>He knew the future was bright.</a:t>
            </a:r>
          </a:p>
          <a:p>
            <a:pPr marL="1828800" lvl="3" indent="-457200">
              <a:buFont typeface="+mj-lt"/>
              <a:buAutoNum type="alphaUcPeriod"/>
            </a:pPr>
            <a:r>
              <a:rPr lang="en-US" sz="2400" dirty="0"/>
              <a:t>To motivate him to work hard.</a:t>
            </a:r>
          </a:p>
        </p:txBody>
      </p:sp>
    </p:spTree>
    <p:extLst>
      <p:ext uri="{BB962C8B-B14F-4D97-AF65-F5344CB8AC3E}">
        <p14:creationId xmlns:p14="http://schemas.microsoft.com/office/powerpoint/2010/main" val="37631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58426"/>
            <a:ext cx="9296400" cy="6370975"/>
          </a:xfrm>
          <a:prstGeom prst="rect">
            <a:avLst/>
          </a:prstGeom>
        </p:spPr>
        <p:txBody>
          <a:bodyPr wrap="square">
            <a:spAutoFit/>
          </a:bodyPr>
          <a:lstStyle/>
          <a:p>
            <a:pPr lvl="0"/>
            <a:r>
              <a:rPr lang="en-US" sz="2400" dirty="0"/>
              <a:t>“The thought took Charles’ breath away” means </a:t>
            </a:r>
          </a:p>
          <a:p>
            <a:pPr marL="914400" lvl="1" indent="-457200">
              <a:buFont typeface="+mj-lt"/>
              <a:buAutoNum type="alphaUcPeriod"/>
            </a:pPr>
            <a:r>
              <a:rPr lang="en-US" sz="2400" dirty="0"/>
              <a:t>He was unable to breathe.</a:t>
            </a:r>
          </a:p>
          <a:p>
            <a:pPr marL="914400" lvl="1" indent="-457200">
              <a:buFont typeface="+mj-lt"/>
              <a:buAutoNum type="alphaUcPeriod"/>
            </a:pPr>
            <a:r>
              <a:rPr lang="en-US" sz="2400" dirty="0"/>
              <a:t>He was greatly surprised</a:t>
            </a:r>
          </a:p>
          <a:p>
            <a:pPr marL="914400" lvl="1" indent="-457200">
              <a:buFont typeface="+mj-lt"/>
              <a:buAutoNum type="alphaUcPeriod"/>
            </a:pPr>
            <a:r>
              <a:rPr lang="en-US" sz="2400" dirty="0"/>
              <a:t>His father had frightened him</a:t>
            </a:r>
          </a:p>
          <a:p>
            <a:pPr marL="914400" lvl="1" indent="-457200">
              <a:buFont typeface="+mj-lt"/>
              <a:buAutoNum type="alphaUcPeriod"/>
            </a:pPr>
            <a:r>
              <a:rPr lang="en-US" sz="2400" dirty="0"/>
              <a:t>His father made him feel sick </a:t>
            </a:r>
          </a:p>
          <a:p>
            <a:r>
              <a:rPr lang="en-US" sz="2400" dirty="0"/>
              <a:t> </a:t>
            </a:r>
          </a:p>
          <a:p>
            <a:pPr lvl="0"/>
            <a:r>
              <a:rPr lang="en-US" sz="2400" dirty="0"/>
              <a:t>What do we learn about Charles’ life from the third paragraph?</a:t>
            </a:r>
          </a:p>
          <a:p>
            <a:pPr marL="914400" lvl="1" indent="-457200">
              <a:buFont typeface="+mj-lt"/>
              <a:buAutoNum type="alphaUcPeriod"/>
            </a:pPr>
            <a:r>
              <a:rPr lang="en-US" sz="2400" dirty="0"/>
              <a:t>He fell down and then rose up again</a:t>
            </a:r>
          </a:p>
          <a:p>
            <a:pPr marL="914400" lvl="1" indent="-457200">
              <a:buFont typeface="+mj-lt"/>
              <a:buAutoNum type="alphaUcPeriod"/>
            </a:pPr>
            <a:r>
              <a:rPr lang="en-US" sz="2400" dirty="0"/>
              <a:t>He suffered a lot but later succeeded </a:t>
            </a:r>
          </a:p>
          <a:p>
            <a:pPr marL="914400" lvl="1" indent="-457200">
              <a:buFont typeface="+mj-lt"/>
              <a:buAutoNum type="alphaUcPeriod"/>
            </a:pPr>
            <a:r>
              <a:rPr lang="en-US" sz="2400" dirty="0"/>
              <a:t>He had high hopes in spite of hardships</a:t>
            </a:r>
          </a:p>
          <a:p>
            <a:pPr marL="914400" lvl="1" indent="-457200">
              <a:buFont typeface="+mj-lt"/>
              <a:buAutoNum type="alphaUcPeriod"/>
            </a:pPr>
            <a:r>
              <a:rPr lang="en-US" sz="2400" dirty="0"/>
              <a:t>He lived a life full of disappointments.</a:t>
            </a:r>
          </a:p>
          <a:p>
            <a:r>
              <a:rPr lang="en-US" sz="2400" dirty="0"/>
              <a:t> </a:t>
            </a:r>
          </a:p>
          <a:p>
            <a:pPr lvl="0"/>
            <a:r>
              <a:rPr lang="en-US" sz="2400" dirty="0"/>
              <a:t>Which of the following statements is </a:t>
            </a:r>
            <a:r>
              <a:rPr lang="en-US" sz="2400" b="1" dirty="0"/>
              <a:t>not</a:t>
            </a:r>
            <a:r>
              <a:rPr lang="en-US" sz="2400" dirty="0"/>
              <a:t> true?</a:t>
            </a:r>
          </a:p>
          <a:p>
            <a:pPr marL="914400" lvl="1" indent="-457200">
              <a:buFont typeface="+mj-lt"/>
              <a:buAutoNum type="alphaUcPeriod"/>
            </a:pPr>
            <a:r>
              <a:rPr lang="en-US" sz="2400" dirty="0"/>
              <a:t>The stories by Mary were interesting but scaring. </a:t>
            </a:r>
          </a:p>
          <a:p>
            <a:pPr marL="914400" lvl="1" indent="-457200">
              <a:buFont typeface="+mj-lt"/>
              <a:buAutoNum type="alphaUcPeriod"/>
            </a:pPr>
            <a:r>
              <a:rPr lang="en-US" sz="2400" dirty="0"/>
              <a:t>Charles did not mind listening to horror stories. </a:t>
            </a:r>
          </a:p>
          <a:p>
            <a:pPr marL="914400" lvl="1" indent="-457200">
              <a:buFont typeface="+mj-lt"/>
              <a:buAutoNum type="alphaUcPeriod"/>
            </a:pPr>
            <a:r>
              <a:rPr lang="en-US" sz="2400" dirty="0"/>
              <a:t>The stories Mary told truly fascinated Charles </a:t>
            </a:r>
          </a:p>
          <a:p>
            <a:pPr marL="914400" lvl="1" indent="-457200">
              <a:buFont typeface="+mj-lt"/>
              <a:buAutoNum type="alphaUcPeriod"/>
            </a:pPr>
            <a:r>
              <a:rPr lang="en-US" sz="2400" dirty="0"/>
              <a:t>Perhaps Charles mere pretended to be frightened.</a:t>
            </a:r>
          </a:p>
        </p:txBody>
      </p:sp>
    </p:spTree>
    <p:extLst>
      <p:ext uri="{BB962C8B-B14F-4D97-AF65-F5344CB8AC3E}">
        <p14:creationId xmlns:p14="http://schemas.microsoft.com/office/powerpoint/2010/main" val="4034026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6200"/>
            <a:ext cx="9220200" cy="7478970"/>
          </a:xfrm>
          <a:prstGeom prst="rect">
            <a:avLst/>
          </a:prstGeom>
        </p:spPr>
        <p:txBody>
          <a:bodyPr wrap="square">
            <a:spAutoFit/>
          </a:bodyPr>
          <a:lstStyle/>
          <a:p>
            <a:pPr lvl="0"/>
            <a:r>
              <a:rPr lang="en-US" sz="2400" dirty="0"/>
              <a:t>How do we know that moving to London affected Charles’ life drastically?</a:t>
            </a:r>
          </a:p>
          <a:p>
            <a:pPr marL="1371600" lvl="2" indent="-457200">
              <a:buFont typeface="+mj-lt"/>
              <a:buAutoNum type="alphaUcPeriod"/>
            </a:pPr>
            <a:r>
              <a:rPr lang="en-US" sz="2400" dirty="0"/>
              <a:t>Life suddenly become more difficult and miserable.</a:t>
            </a:r>
          </a:p>
          <a:p>
            <a:pPr marL="1371600" lvl="2" indent="-457200">
              <a:buFont typeface="+mj-lt"/>
              <a:buAutoNum type="alphaUcPeriod"/>
            </a:pPr>
            <a:r>
              <a:rPr lang="en-US" sz="2400" dirty="0"/>
              <a:t>His father brought friends who ate all the porridge.</a:t>
            </a:r>
          </a:p>
          <a:p>
            <a:pPr marL="1371600" lvl="2" indent="-457200">
              <a:buFont typeface="+mj-lt"/>
              <a:buAutoNum type="alphaUcPeriod"/>
            </a:pPr>
            <a:r>
              <a:rPr lang="en-US" sz="2400" dirty="0"/>
              <a:t>There was no time for him to play any more.</a:t>
            </a:r>
          </a:p>
          <a:p>
            <a:pPr marL="1371600" lvl="2" indent="-457200">
              <a:buFont typeface="+mj-lt"/>
              <a:buAutoNum type="alphaUcPeriod"/>
            </a:pPr>
            <a:r>
              <a:rPr lang="en-US" sz="2400" dirty="0"/>
              <a:t>He had been very happy in his previous home. </a:t>
            </a:r>
          </a:p>
          <a:p>
            <a:pPr lvl="2"/>
            <a:r>
              <a:rPr lang="en-US" sz="2400" dirty="0"/>
              <a:t> </a:t>
            </a:r>
          </a:p>
          <a:p>
            <a:pPr lvl="0"/>
            <a:r>
              <a:rPr lang="en-US" sz="2400" dirty="0"/>
              <a:t>Which of the following best describes Charles Dickens’ father’s character?</a:t>
            </a:r>
          </a:p>
          <a:p>
            <a:pPr marL="1371600" lvl="2" indent="-457200">
              <a:buFont typeface="+mj-lt"/>
              <a:buAutoNum type="alphaUcPeriod"/>
            </a:pPr>
            <a:r>
              <a:rPr lang="en-US" sz="2400" dirty="0"/>
              <a:t>Wonderful, hardworking, loving and friendly.</a:t>
            </a:r>
          </a:p>
          <a:p>
            <a:pPr marL="1371600" lvl="2" indent="-457200">
              <a:buFont typeface="+mj-lt"/>
              <a:buAutoNum type="alphaUcPeriod"/>
            </a:pPr>
            <a:r>
              <a:rPr lang="en-US" sz="2400" dirty="0"/>
              <a:t>Friendly, caring, hardworking but extravagant.</a:t>
            </a:r>
          </a:p>
          <a:p>
            <a:pPr marL="1371600" lvl="2" indent="-457200">
              <a:buFont typeface="+mj-lt"/>
              <a:buAutoNum type="alphaUcPeriod"/>
            </a:pPr>
            <a:r>
              <a:rPr lang="en-US" sz="2400" dirty="0"/>
              <a:t>Sociable, lively, generous and loving.</a:t>
            </a:r>
          </a:p>
          <a:p>
            <a:pPr marL="1371600" lvl="2" indent="-457200">
              <a:buFont typeface="+mj-lt"/>
              <a:buAutoNum type="alphaUcPeriod"/>
            </a:pPr>
            <a:r>
              <a:rPr lang="en-US" sz="2400" dirty="0"/>
              <a:t>Hardworking, jolly, hospitable and carefree.</a:t>
            </a:r>
          </a:p>
          <a:p>
            <a:r>
              <a:rPr lang="en-US" sz="2400" dirty="0"/>
              <a:t> </a:t>
            </a:r>
          </a:p>
          <a:p>
            <a:pPr lvl="0"/>
            <a:r>
              <a:rPr lang="en-US" sz="2400" dirty="0"/>
              <a:t>We can tell that Charles loved school because he </a:t>
            </a:r>
          </a:p>
          <a:p>
            <a:pPr marL="1371600" lvl="2" indent="-457200">
              <a:buFont typeface="+mj-lt"/>
              <a:buAutoNum type="alphaUcPeriod"/>
            </a:pPr>
            <a:r>
              <a:rPr lang="en-US" sz="2400" dirty="0"/>
              <a:t>Was very disappointed when he wasn’t sent to school. </a:t>
            </a:r>
          </a:p>
          <a:p>
            <a:pPr marL="1371600" lvl="2" indent="-457200">
              <a:buFont typeface="+mj-lt"/>
              <a:buAutoNum type="alphaUcPeriod"/>
            </a:pPr>
            <a:r>
              <a:rPr lang="en-US" sz="2400" dirty="0"/>
              <a:t>Enjoyed reading novels in his father’s collection.</a:t>
            </a:r>
          </a:p>
          <a:p>
            <a:pPr marL="1371600" lvl="2" indent="-457200">
              <a:buFont typeface="+mj-lt"/>
              <a:buAutoNum type="alphaUcPeriod"/>
            </a:pPr>
            <a:r>
              <a:rPr lang="en-US" sz="2400" dirty="0"/>
              <a:t>Had dreams of becoming a great writer. </a:t>
            </a:r>
          </a:p>
          <a:p>
            <a:pPr marL="1371600" lvl="2" indent="-457200">
              <a:buFont typeface="+mj-lt"/>
              <a:buAutoNum type="alphaUcPeriod"/>
            </a:pPr>
            <a:r>
              <a:rPr lang="en-US" sz="2400" dirty="0"/>
              <a:t>Knew it was the only way to achieve fame.</a:t>
            </a:r>
          </a:p>
          <a:p>
            <a:r>
              <a:rPr lang="en-US" sz="2400" dirty="0"/>
              <a:t> </a:t>
            </a:r>
          </a:p>
        </p:txBody>
      </p:sp>
    </p:spTree>
    <p:extLst>
      <p:ext uri="{BB962C8B-B14F-4D97-AF65-F5344CB8AC3E}">
        <p14:creationId xmlns:p14="http://schemas.microsoft.com/office/powerpoint/2010/main" val="31485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609600"/>
            <a:ext cx="8915400" cy="5509200"/>
          </a:xfrm>
          <a:prstGeom prst="rect">
            <a:avLst/>
          </a:prstGeom>
        </p:spPr>
        <p:txBody>
          <a:bodyPr wrap="square">
            <a:spAutoFit/>
          </a:bodyPr>
          <a:lstStyle/>
          <a:p>
            <a:pPr lvl="0"/>
            <a:r>
              <a:rPr lang="en-US" sz="3200" dirty="0"/>
              <a:t>How did that society violate children’s rights?</a:t>
            </a:r>
          </a:p>
          <a:p>
            <a:pPr marL="971550" lvl="1" indent="-514350">
              <a:buFont typeface="+mj-lt"/>
              <a:buAutoNum type="alphaUcPeriod"/>
            </a:pPr>
            <a:r>
              <a:rPr lang="en-US" sz="3200" dirty="0"/>
              <a:t>By not doing enough to meet their needs. </a:t>
            </a:r>
          </a:p>
          <a:p>
            <a:pPr marL="971550" lvl="1" indent="-514350">
              <a:buFont typeface="+mj-lt"/>
              <a:buAutoNum type="alphaUcPeriod"/>
            </a:pPr>
            <a:r>
              <a:rPr lang="en-US" sz="3200" dirty="0"/>
              <a:t>By making them look after young siblings. </a:t>
            </a:r>
          </a:p>
          <a:p>
            <a:pPr marL="971550" lvl="1" indent="-514350">
              <a:buFont typeface="+mj-lt"/>
              <a:buAutoNum type="alphaUcPeriod"/>
            </a:pPr>
            <a:r>
              <a:rPr lang="en-US" sz="3200" dirty="0"/>
              <a:t>By making them work in factories</a:t>
            </a:r>
          </a:p>
          <a:p>
            <a:pPr marL="971550" lvl="1" indent="-514350">
              <a:buFont typeface="+mj-lt"/>
              <a:buAutoNum type="alphaUcPeriod"/>
            </a:pPr>
            <a:r>
              <a:rPr lang="en-US" sz="3200" dirty="0"/>
              <a:t>By not punishing irresponsible parents.</a:t>
            </a:r>
          </a:p>
          <a:p>
            <a:r>
              <a:rPr lang="en-US" sz="3200" dirty="0"/>
              <a:t> </a:t>
            </a:r>
          </a:p>
          <a:p>
            <a:pPr lvl="0"/>
            <a:r>
              <a:rPr lang="en-US" sz="3200" dirty="0"/>
              <a:t>“Rough manners” means that the boys at the factory </a:t>
            </a:r>
          </a:p>
          <a:p>
            <a:pPr marL="971550" lvl="1" indent="-514350">
              <a:buFont typeface="+mj-lt"/>
              <a:buAutoNum type="alphaUcPeriod"/>
            </a:pPr>
            <a:r>
              <a:rPr lang="en-US" sz="3200" dirty="0"/>
              <a:t>Did not impress Charles at all.</a:t>
            </a:r>
          </a:p>
          <a:p>
            <a:pPr marL="971550" lvl="1" indent="-514350">
              <a:buFont typeface="+mj-lt"/>
              <a:buAutoNum type="alphaUcPeriod"/>
            </a:pPr>
            <a:r>
              <a:rPr lang="en-US" sz="3200" dirty="0"/>
              <a:t>Were probably naughty and rude.</a:t>
            </a:r>
          </a:p>
          <a:p>
            <a:pPr marL="971550" lvl="1" indent="-514350">
              <a:buFont typeface="+mj-lt"/>
              <a:buAutoNum type="alphaUcPeriod"/>
            </a:pPr>
            <a:r>
              <a:rPr lang="en-US" sz="3200" dirty="0"/>
              <a:t>Did not know how to behave properly. </a:t>
            </a:r>
          </a:p>
          <a:p>
            <a:pPr marL="971550" lvl="1" indent="-514350">
              <a:buFont typeface="+mj-lt"/>
              <a:buAutoNum type="alphaUcPeriod"/>
            </a:pPr>
            <a:r>
              <a:rPr lang="en-US" sz="3200" dirty="0"/>
              <a:t>Made Charles rather uncomfortable. </a:t>
            </a:r>
          </a:p>
        </p:txBody>
      </p:sp>
    </p:spTree>
    <p:extLst>
      <p:ext uri="{BB962C8B-B14F-4D97-AF65-F5344CB8AC3E}">
        <p14:creationId xmlns:p14="http://schemas.microsoft.com/office/powerpoint/2010/main" val="17666474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0"/>
            <a:ext cx="8686800" cy="5693866"/>
          </a:xfrm>
          <a:prstGeom prst="rect">
            <a:avLst/>
          </a:prstGeom>
        </p:spPr>
        <p:txBody>
          <a:bodyPr wrap="square">
            <a:spAutoFit/>
          </a:bodyPr>
          <a:lstStyle/>
          <a:p>
            <a:pPr lvl="0"/>
            <a:r>
              <a:rPr lang="en-US" sz="2800" dirty="0"/>
              <a:t>Which one of these pairs of words accurately describe Charles’ feelings when his family moved to the debtors’ prison? </a:t>
            </a:r>
          </a:p>
          <a:p>
            <a:pPr marL="1428750" lvl="2" indent="-514350">
              <a:buFont typeface="+mj-lt"/>
              <a:buAutoNum type="alphaUcPeriod"/>
            </a:pPr>
            <a:r>
              <a:rPr lang="en-US" sz="2800" dirty="0"/>
              <a:t>Unhappy and angry</a:t>
            </a:r>
          </a:p>
          <a:p>
            <a:pPr marL="1428750" lvl="2" indent="-514350">
              <a:buFont typeface="+mj-lt"/>
              <a:buAutoNum type="alphaUcPeriod"/>
            </a:pPr>
            <a:r>
              <a:rPr lang="en-US" sz="2800" dirty="0"/>
              <a:t>Hurt and miserable </a:t>
            </a:r>
          </a:p>
          <a:p>
            <a:pPr marL="1428750" lvl="2" indent="-514350">
              <a:buFont typeface="+mj-lt"/>
              <a:buAutoNum type="alphaUcPeriod"/>
            </a:pPr>
            <a:r>
              <a:rPr lang="en-US" sz="2800" dirty="0"/>
              <a:t>Helpless and desperate </a:t>
            </a:r>
          </a:p>
          <a:p>
            <a:pPr marL="1428750" lvl="2" indent="-514350">
              <a:buFont typeface="+mj-lt"/>
              <a:buAutoNum type="alphaUcPeriod"/>
            </a:pPr>
            <a:r>
              <a:rPr lang="en-US" sz="2800" dirty="0"/>
              <a:t>Lonely and hopeless </a:t>
            </a:r>
          </a:p>
          <a:p>
            <a:r>
              <a:rPr lang="en-US" sz="2800" dirty="0"/>
              <a:t> </a:t>
            </a:r>
          </a:p>
          <a:p>
            <a:pPr lvl="0"/>
            <a:r>
              <a:rPr lang="en-US" sz="2800" dirty="0"/>
              <a:t>What would be the best summary of this passage? </a:t>
            </a:r>
          </a:p>
          <a:p>
            <a:pPr marL="1428750" lvl="2" indent="-514350">
              <a:buFont typeface="+mj-lt"/>
              <a:buAutoNum type="alphaUcPeriod"/>
            </a:pPr>
            <a:r>
              <a:rPr lang="en-US" sz="2800" dirty="0"/>
              <a:t>Accumulating debts is a dangerous habit.</a:t>
            </a:r>
          </a:p>
          <a:p>
            <a:pPr marL="1428750" lvl="2" indent="-514350">
              <a:buFont typeface="+mj-lt"/>
              <a:buAutoNum type="alphaUcPeriod"/>
            </a:pPr>
            <a:r>
              <a:rPr lang="en-US" sz="2800" dirty="0"/>
              <a:t>Suffering does not mean we cannot succeed.</a:t>
            </a:r>
          </a:p>
          <a:p>
            <a:pPr marL="1428750" lvl="2" indent="-514350">
              <a:buFont typeface="+mj-lt"/>
              <a:buAutoNum type="alphaUcPeriod"/>
            </a:pPr>
            <a:r>
              <a:rPr lang="en-US" sz="2800" dirty="0"/>
              <a:t>No experience in life is useless.</a:t>
            </a:r>
          </a:p>
          <a:p>
            <a:pPr marL="1428750" lvl="2" indent="-514350">
              <a:buFont typeface="+mj-lt"/>
              <a:buAutoNum type="alphaUcPeriod"/>
            </a:pPr>
            <a:r>
              <a:rPr lang="en-US" sz="2800" dirty="0"/>
              <a:t>A careless father can cause untold heartaches.</a:t>
            </a:r>
          </a:p>
        </p:txBody>
      </p:sp>
    </p:spTree>
    <p:extLst>
      <p:ext uri="{BB962C8B-B14F-4D97-AF65-F5344CB8AC3E}">
        <p14:creationId xmlns:p14="http://schemas.microsoft.com/office/powerpoint/2010/main" val="4035329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609600"/>
            <a:ext cx="9372600" cy="5262979"/>
          </a:xfrm>
          <a:prstGeom prst="rect">
            <a:avLst/>
          </a:prstGeom>
        </p:spPr>
        <p:txBody>
          <a:bodyPr wrap="square">
            <a:spAutoFit/>
          </a:bodyPr>
          <a:lstStyle/>
          <a:p>
            <a:r>
              <a:rPr lang="en-US" sz="2800" b="1" i="1" u="sng" dirty="0">
                <a:solidFill>
                  <a:schemeClr val="accent6">
                    <a:lumMod val="50000"/>
                  </a:schemeClr>
                </a:solidFill>
              </a:rPr>
              <a:t>Read the passage below and then answer questions 39 to 50.</a:t>
            </a:r>
            <a:endParaRPr lang="en-US" sz="2800" dirty="0">
              <a:solidFill>
                <a:schemeClr val="accent6">
                  <a:lumMod val="50000"/>
                </a:schemeClr>
              </a:solidFill>
            </a:endParaRPr>
          </a:p>
          <a:p>
            <a:r>
              <a:rPr lang="en-US" sz="2800" dirty="0"/>
              <a:t> </a:t>
            </a:r>
          </a:p>
          <a:p>
            <a:r>
              <a:rPr lang="en-US" sz="2800" dirty="0"/>
              <a:t>Laziness can be defined as a state of idleness and unwillingness to spend energy. When we feel lazy, we do not want to do any work. We want to let things stay as they are. Well, sometimes we all enjoy being a little lazy such as on a very cold or hot day. However, if this occurs too often, we need to do something about it. It is not to say that we should always be working so as to be thought as lazy. We need to rest to refresh our bodies and minds after working for long hours. For us to do our work efficiently and eventually have a successful life, we must learn how to overcome laziness.</a:t>
            </a:r>
          </a:p>
        </p:txBody>
      </p:sp>
    </p:spTree>
    <p:extLst>
      <p:ext uri="{BB962C8B-B14F-4D97-AF65-F5344CB8AC3E}">
        <p14:creationId xmlns:p14="http://schemas.microsoft.com/office/powerpoint/2010/main" val="576751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10972800" cy="5493812"/>
          </a:xfrm>
          <a:prstGeom prst="rect">
            <a:avLst/>
          </a:prstGeom>
        </p:spPr>
        <p:txBody>
          <a:bodyPr wrap="square">
            <a:spAutoFit/>
          </a:bodyPr>
          <a:lstStyle/>
          <a:p>
            <a:r>
              <a:rPr lang="en-US" sz="2700" dirty="0"/>
              <a:t>How can this monster be overcome? If you feel you have a lot to do, you will probably feel overwhelmed and let laziness overcome you instead of you overcoming laziness. The solution is to break down the huge task into small manageable parts which makes you feel you do not require too much effort. In some cases, the cause of laziness is lack of motivation. This means you simply do not see the reason for carrying out a task. In such cases, it is necessary to think about or visualize the importance of performing the task and achieving your goals. Think about the benefits you will reap if you overcome laziness and take action instead of thinking about difficulties or obstacles. Your imagination has a great influence on your mind, habits and actions. When tempted to be lazy, imagine yourself performing the task easily and energetically. Do this before starting a task or when your mind tells you to abandon what you are doing.</a:t>
            </a:r>
          </a:p>
        </p:txBody>
      </p:sp>
    </p:spTree>
    <p:extLst>
      <p:ext uri="{BB962C8B-B14F-4D97-AF65-F5344CB8AC3E}">
        <p14:creationId xmlns:p14="http://schemas.microsoft.com/office/powerpoint/2010/main" val="665578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11506200" cy="4832092"/>
          </a:xfrm>
          <a:prstGeom prst="rect">
            <a:avLst/>
          </a:prstGeom>
        </p:spPr>
        <p:txBody>
          <a:bodyPr wrap="square">
            <a:spAutoFit/>
          </a:bodyPr>
          <a:lstStyle/>
          <a:p>
            <a:r>
              <a:rPr lang="en-US" sz="2800" dirty="0"/>
              <a:t>Sometimes laziness leads to procrastination. This is the act of postponing tasks without good reasons. If there is something you have to do now, and you can actually do it, why not just do it and get over with? An old saying goes. ‘Do not put off until tomorrow what you can do today’.</a:t>
            </a:r>
          </a:p>
          <a:p>
            <a:r>
              <a:rPr lang="en-US" sz="2800" dirty="0"/>
              <a:t> </a:t>
            </a:r>
          </a:p>
          <a:p>
            <a:r>
              <a:rPr lang="en-US" sz="2800" dirty="0"/>
              <a:t>All in all you need to realize that overcoming laziness is achieved through a series of daily actions and activities. Every time you overcome laziness, you get stronger, more able to achieve your goals and improve your life.</a:t>
            </a:r>
          </a:p>
          <a:p>
            <a:r>
              <a:rPr lang="en-US" sz="2800" dirty="0"/>
              <a:t> </a:t>
            </a:r>
          </a:p>
          <a:p>
            <a:r>
              <a:rPr lang="en-US" sz="2800" b="1" i="1" dirty="0">
                <a:solidFill>
                  <a:schemeClr val="accent6">
                    <a:lumMod val="50000"/>
                  </a:schemeClr>
                </a:solidFill>
              </a:rPr>
              <a:t>Adapted from “Tips to overcome Laziness by </a:t>
            </a:r>
            <a:r>
              <a:rPr lang="en-US" sz="2800" b="1" i="1" dirty="0" err="1">
                <a:solidFill>
                  <a:schemeClr val="accent6">
                    <a:lumMod val="50000"/>
                  </a:schemeClr>
                </a:solidFill>
              </a:rPr>
              <a:t>Remez</a:t>
            </a:r>
            <a:r>
              <a:rPr lang="en-US" sz="2800" b="1" i="1" dirty="0">
                <a:solidFill>
                  <a:schemeClr val="accent6">
                    <a:lumMod val="50000"/>
                  </a:schemeClr>
                </a:solidFill>
              </a:rPr>
              <a:t> </a:t>
            </a:r>
            <a:r>
              <a:rPr lang="en-US" sz="2800" b="1" i="1" dirty="0" err="1">
                <a:solidFill>
                  <a:schemeClr val="accent6">
                    <a:lumMod val="50000"/>
                  </a:schemeClr>
                </a:solidFill>
              </a:rPr>
              <a:t>Sasson</a:t>
            </a:r>
            <a:r>
              <a:rPr lang="en-US" sz="2800" b="1" i="1" dirty="0">
                <a:solidFill>
                  <a:schemeClr val="accent6">
                    <a:lumMod val="50000"/>
                  </a:schemeClr>
                </a:solidFill>
              </a:rPr>
              <a:t>, Success consciousness.com.</a:t>
            </a:r>
            <a:endParaRPr lang="en-US" sz="2800" dirty="0">
              <a:solidFill>
                <a:schemeClr val="accent6">
                  <a:lumMod val="50000"/>
                </a:schemeClr>
              </a:solidFill>
            </a:endParaRPr>
          </a:p>
        </p:txBody>
      </p:sp>
    </p:spTree>
    <p:extLst>
      <p:ext uri="{BB962C8B-B14F-4D97-AF65-F5344CB8AC3E}">
        <p14:creationId xmlns:p14="http://schemas.microsoft.com/office/powerpoint/2010/main" val="3673802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87025"/>
            <a:ext cx="9601200" cy="6370975"/>
          </a:xfrm>
          <a:prstGeom prst="rect">
            <a:avLst/>
          </a:prstGeom>
        </p:spPr>
        <p:txBody>
          <a:bodyPr wrap="square">
            <a:spAutoFit/>
          </a:bodyPr>
          <a:lstStyle/>
          <a:p>
            <a:pPr lvl="0"/>
            <a:r>
              <a:rPr lang="en-US" sz="2400" dirty="0"/>
              <a:t>Which one of the following is a sign of laziness?</a:t>
            </a:r>
          </a:p>
          <a:p>
            <a:pPr marL="1371600" lvl="2" indent="-457200">
              <a:buFont typeface="+mj-lt"/>
              <a:buAutoNum type="alphaUcPeriod"/>
            </a:pPr>
            <a:r>
              <a:rPr lang="en-US" sz="2400" dirty="0"/>
              <a:t>Lacking energy to spend.</a:t>
            </a:r>
          </a:p>
          <a:p>
            <a:pPr marL="1371600" lvl="2" indent="-457200">
              <a:buFont typeface="+mj-lt"/>
              <a:buAutoNum type="alphaUcPeriod"/>
            </a:pPr>
            <a:r>
              <a:rPr lang="en-US" sz="2400" dirty="0"/>
              <a:t>Wanting to be idle. </a:t>
            </a:r>
          </a:p>
          <a:p>
            <a:pPr marL="1371600" lvl="2" indent="-457200">
              <a:buFont typeface="+mj-lt"/>
              <a:buAutoNum type="alphaUcPeriod"/>
            </a:pPr>
            <a:r>
              <a:rPr lang="en-US" sz="2400" dirty="0"/>
              <a:t>Refreshing your minds.</a:t>
            </a:r>
          </a:p>
          <a:p>
            <a:pPr marL="1371600" lvl="2" indent="-457200">
              <a:buFont typeface="+mj-lt"/>
              <a:buAutoNum type="alphaUcPeriod"/>
            </a:pPr>
            <a:r>
              <a:rPr lang="en-US" sz="2400" dirty="0"/>
              <a:t>Enjoying ourselves.</a:t>
            </a:r>
          </a:p>
          <a:p>
            <a:r>
              <a:rPr lang="en-US" sz="2400" dirty="0"/>
              <a:t> </a:t>
            </a:r>
          </a:p>
          <a:p>
            <a:pPr lvl="0"/>
            <a:r>
              <a:rPr lang="en-US" sz="2400" dirty="0"/>
              <a:t>Rest differs from laziness in that it</a:t>
            </a:r>
          </a:p>
          <a:p>
            <a:pPr marL="1371600" lvl="2" indent="-457200">
              <a:buFont typeface="+mj-lt"/>
              <a:buAutoNum type="alphaUcPeriod"/>
            </a:pPr>
            <a:r>
              <a:rPr lang="en-US" sz="2400" dirty="0"/>
              <a:t>Does not happen often.</a:t>
            </a:r>
          </a:p>
          <a:p>
            <a:pPr marL="1371600" lvl="2" indent="-457200">
              <a:buFont typeface="+mj-lt"/>
              <a:buAutoNum type="alphaUcPeriod"/>
            </a:pPr>
            <a:r>
              <a:rPr lang="en-US" sz="2400" dirty="0"/>
              <a:t>Comes after working for long.</a:t>
            </a:r>
          </a:p>
          <a:p>
            <a:pPr marL="1371600" lvl="2" indent="-457200">
              <a:buFont typeface="+mj-lt"/>
              <a:buAutoNum type="alphaUcPeriod"/>
            </a:pPr>
            <a:r>
              <a:rPr lang="en-US" sz="2400" dirty="0"/>
              <a:t>Refreshes our minds and bodies.</a:t>
            </a:r>
          </a:p>
          <a:p>
            <a:pPr marL="1371600" lvl="2" indent="-457200">
              <a:buFont typeface="+mj-lt"/>
              <a:buAutoNum type="alphaUcPeriod"/>
            </a:pPr>
            <a:r>
              <a:rPr lang="en-US" sz="2400" dirty="0"/>
              <a:t>Makes us not to be though lazy.</a:t>
            </a:r>
          </a:p>
          <a:p>
            <a:r>
              <a:rPr lang="en-US" sz="2400" dirty="0"/>
              <a:t> </a:t>
            </a:r>
          </a:p>
          <a:p>
            <a:pPr lvl="0"/>
            <a:r>
              <a:rPr lang="en-US" sz="2400" dirty="0"/>
              <a:t>Laziness overcomes you when you </a:t>
            </a:r>
          </a:p>
          <a:p>
            <a:pPr marL="1371600" lvl="2" indent="-457200">
              <a:buFont typeface="+mj-lt"/>
              <a:buAutoNum type="alphaUcPeriod"/>
            </a:pPr>
            <a:r>
              <a:rPr lang="en-US" sz="2400" dirty="0"/>
              <a:t>Feel cold or hot</a:t>
            </a:r>
          </a:p>
          <a:p>
            <a:pPr marL="1371600" lvl="2" indent="-457200">
              <a:buFont typeface="+mj-lt"/>
              <a:buAutoNum type="alphaUcPeriod"/>
            </a:pPr>
            <a:r>
              <a:rPr lang="en-US" sz="2400" dirty="0"/>
              <a:t>Take time to rest </a:t>
            </a:r>
          </a:p>
          <a:p>
            <a:pPr marL="1371600" lvl="2" indent="-457200">
              <a:buFont typeface="+mj-lt"/>
              <a:buAutoNum type="alphaUcPeriod"/>
            </a:pPr>
            <a:r>
              <a:rPr lang="en-US" sz="2400" dirty="0"/>
              <a:t>You have too much to do</a:t>
            </a:r>
          </a:p>
          <a:p>
            <a:pPr marL="1371600" lvl="2" indent="-457200">
              <a:buFont typeface="+mj-lt"/>
              <a:buAutoNum type="alphaUcPeriod"/>
            </a:pPr>
            <a:r>
              <a:rPr lang="en-US" sz="2400" dirty="0"/>
              <a:t>Feel overwhelmed </a:t>
            </a:r>
          </a:p>
        </p:txBody>
      </p:sp>
    </p:spTree>
    <p:extLst>
      <p:ext uri="{BB962C8B-B14F-4D97-AF65-F5344CB8AC3E}">
        <p14:creationId xmlns:p14="http://schemas.microsoft.com/office/powerpoint/2010/main" val="2312635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1"/>
            <a:ext cx="10134600" cy="7109639"/>
          </a:xfrm>
          <a:prstGeom prst="rect">
            <a:avLst/>
          </a:prstGeom>
        </p:spPr>
        <p:txBody>
          <a:bodyPr wrap="square">
            <a:spAutoFit/>
          </a:bodyPr>
          <a:lstStyle/>
          <a:p>
            <a:pPr lvl="0"/>
            <a:r>
              <a:rPr lang="en-US" sz="2400" dirty="0"/>
              <a:t>Why should we break down huge tasks </a:t>
            </a:r>
            <a:endParaRPr lang="en-US" sz="2400" dirty="0" smtClean="0"/>
          </a:p>
          <a:p>
            <a:pPr lvl="0"/>
            <a:r>
              <a:rPr lang="en-US" sz="2400" dirty="0" smtClean="0"/>
              <a:t>into </a:t>
            </a:r>
            <a:r>
              <a:rPr lang="en-US" sz="2400" dirty="0"/>
              <a:t>small parts?</a:t>
            </a:r>
          </a:p>
          <a:p>
            <a:pPr marL="1371600" lvl="2" indent="-457200">
              <a:buFont typeface="+mj-lt"/>
              <a:buAutoNum type="alphaUcPeriod"/>
            </a:pPr>
            <a:r>
              <a:rPr lang="en-US" sz="2400" dirty="0"/>
              <a:t>So as to be motivated </a:t>
            </a:r>
          </a:p>
          <a:p>
            <a:pPr marL="1371600" lvl="2" indent="-457200">
              <a:buFont typeface="+mj-lt"/>
              <a:buAutoNum type="alphaUcPeriod"/>
            </a:pPr>
            <a:r>
              <a:rPr lang="en-US" sz="2400" dirty="0"/>
              <a:t>In order to use less effort.</a:t>
            </a:r>
          </a:p>
          <a:p>
            <a:pPr marL="1371600" lvl="2" indent="-457200">
              <a:buFont typeface="+mj-lt"/>
              <a:buAutoNum type="alphaUcPeriod"/>
            </a:pPr>
            <a:r>
              <a:rPr lang="en-US" sz="2400" dirty="0"/>
              <a:t>So as to make tasks manageable</a:t>
            </a:r>
          </a:p>
          <a:p>
            <a:pPr marL="1371600" lvl="2" indent="-457200">
              <a:buFont typeface="+mj-lt"/>
              <a:buAutoNum type="alphaUcPeriod"/>
            </a:pPr>
            <a:r>
              <a:rPr lang="en-US" sz="2400" dirty="0"/>
              <a:t>In order to solve our problems 	</a:t>
            </a:r>
          </a:p>
          <a:p>
            <a:pPr lvl="2"/>
            <a:endParaRPr lang="en-US" sz="2400" dirty="0"/>
          </a:p>
          <a:p>
            <a:pPr lvl="0"/>
            <a:r>
              <a:rPr lang="en-US" sz="2400" dirty="0"/>
              <a:t>The word monster as used in the passage refers to something that </a:t>
            </a:r>
          </a:p>
          <a:p>
            <a:pPr marL="1371600" lvl="2" indent="-457200">
              <a:buFont typeface="+mj-lt"/>
              <a:buAutoNum type="alphaUcPeriod"/>
            </a:pPr>
            <a:r>
              <a:rPr lang="en-US" sz="2400" dirty="0"/>
              <a:t>Is frightening </a:t>
            </a:r>
          </a:p>
          <a:p>
            <a:pPr marL="1371600" lvl="2" indent="-457200">
              <a:buFont typeface="+mj-lt"/>
              <a:buAutoNum type="alphaUcPeriod"/>
            </a:pPr>
            <a:r>
              <a:rPr lang="en-US" sz="2400" dirty="0"/>
              <a:t>Is discouraging </a:t>
            </a:r>
          </a:p>
          <a:p>
            <a:pPr marL="1371600" lvl="2" indent="-457200">
              <a:buFont typeface="+mj-lt"/>
              <a:buAutoNum type="alphaUcPeriod"/>
            </a:pPr>
            <a:r>
              <a:rPr lang="en-US" sz="2400" dirty="0"/>
              <a:t>Makes life difficult </a:t>
            </a:r>
          </a:p>
          <a:p>
            <a:pPr marL="1371600" lvl="2" indent="-457200">
              <a:buFont typeface="+mj-lt"/>
              <a:buAutoNum type="alphaUcPeriod"/>
            </a:pPr>
            <a:r>
              <a:rPr lang="en-US" sz="2400" dirty="0"/>
              <a:t>Makes us successful </a:t>
            </a:r>
          </a:p>
          <a:p>
            <a:r>
              <a:rPr lang="en-US" sz="2400" dirty="0"/>
              <a:t> </a:t>
            </a:r>
          </a:p>
          <a:p>
            <a:pPr lvl="0"/>
            <a:r>
              <a:rPr lang="en-US" sz="2400" dirty="0"/>
              <a:t>Which of the following statements is not true according to the passage?</a:t>
            </a:r>
          </a:p>
          <a:p>
            <a:pPr marL="1371600" lvl="2" indent="-457200">
              <a:buFont typeface="+mj-lt"/>
              <a:buAutoNum type="alphaUcPeriod"/>
            </a:pPr>
            <a:r>
              <a:rPr lang="en-US" sz="2400" dirty="0"/>
              <a:t>Your imagination influences your actions</a:t>
            </a:r>
          </a:p>
          <a:p>
            <a:pPr marL="1371600" lvl="2" indent="-457200">
              <a:buFont typeface="+mj-lt"/>
              <a:buAutoNum type="alphaUcPeriod"/>
            </a:pPr>
            <a:r>
              <a:rPr lang="en-US" sz="2400" dirty="0"/>
              <a:t>Obstacles can make you feel lazy</a:t>
            </a:r>
          </a:p>
          <a:p>
            <a:pPr marL="1371600" lvl="2" indent="-457200">
              <a:buFont typeface="+mj-lt"/>
              <a:buAutoNum type="alphaUcPeriod"/>
            </a:pPr>
            <a:r>
              <a:rPr lang="en-US" sz="2400" dirty="0"/>
              <a:t>You should not think of difficulties </a:t>
            </a:r>
          </a:p>
          <a:p>
            <a:pPr marL="1371600" lvl="2" indent="-457200">
              <a:buFont typeface="+mj-lt"/>
              <a:buAutoNum type="alphaUcPeriod"/>
            </a:pPr>
            <a:r>
              <a:rPr lang="en-US" sz="2400" dirty="0"/>
              <a:t>Habits can influence your imagination</a:t>
            </a:r>
          </a:p>
          <a:p>
            <a:r>
              <a:rPr lang="en-US" sz="2400" dirty="0"/>
              <a:t> </a:t>
            </a:r>
          </a:p>
        </p:txBody>
      </p:sp>
    </p:spTree>
    <p:extLst>
      <p:ext uri="{BB962C8B-B14F-4D97-AF65-F5344CB8AC3E}">
        <p14:creationId xmlns:p14="http://schemas.microsoft.com/office/powerpoint/2010/main" val="1132311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839200" cy="7294305"/>
          </a:xfrm>
          <a:prstGeom prst="rect">
            <a:avLst/>
          </a:prstGeom>
        </p:spPr>
        <p:txBody>
          <a:bodyPr wrap="square">
            <a:spAutoFit/>
          </a:bodyPr>
          <a:lstStyle/>
          <a:p>
            <a:r>
              <a:rPr lang="en-US" sz="2400" b="1" dirty="0">
                <a:solidFill>
                  <a:schemeClr val="accent6">
                    <a:lumMod val="50000"/>
                  </a:schemeClr>
                </a:solidFill>
              </a:rPr>
              <a:t>Jump</a:t>
            </a:r>
            <a:endParaRPr lang="en-US" sz="2400" dirty="0">
              <a:solidFill>
                <a:schemeClr val="accent6">
                  <a:lumMod val="50000"/>
                </a:schemeClr>
              </a:solidFill>
            </a:endParaRPr>
          </a:p>
          <a:p>
            <a:pPr lvl="2"/>
            <a:r>
              <a:rPr lang="en-US" sz="2400" dirty="0"/>
              <a:t>- Jump in- interact / start something quickly. </a:t>
            </a:r>
          </a:p>
          <a:p>
            <a:pPr lvl="2"/>
            <a:r>
              <a:rPr lang="en-US" sz="2400" dirty="0"/>
              <a:t>- Jump out- get off a moving thing.</a:t>
            </a:r>
          </a:p>
          <a:p>
            <a:pPr lvl="2"/>
            <a:r>
              <a:rPr lang="en-US" sz="2400" dirty="0"/>
              <a:t>- Jump on- criticize / board.</a:t>
            </a:r>
          </a:p>
          <a:p>
            <a:pPr lvl="2"/>
            <a:r>
              <a:rPr lang="en-US" sz="2400" dirty="0"/>
              <a:t>- Jump through- do something difficult.</a:t>
            </a:r>
          </a:p>
          <a:p>
            <a:pPr lvl="2"/>
            <a:r>
              <a:rPr lang="en-US" sz="2400" dirty="0"/>
              <a:t>- Jump out off- get out of trouble. </a:t>
            </a:r>
          </a:p>
          <a:p>
            <a:pPr lvl="2"/>
            <a:r>
              <a:rPr lang="en-US" sz="2400" dirty="0"/>
              <a:t>- Jump at something- criticize.</a:t>
            </a:r>
          </a:p>
          <a:p>
            <a:pPr lvl="2"/>
            <a:r>
              <a:rPr lang="en-US" sz="2400" dirty="0"/>
              <a:t>- Jump out at somebody- obvious and easily noticeable.</a:t>
            </a:r>
          </a:p>
          <a:p>
            <a:pPr lvl="2"/>
            <a:r>
              <a:rPr lang="en-US" sz="2400" dirty="0"/>
              <a:t>			    - point at.</a:t>
            </a:r>
          </a:p>
          <a:p>
            <a:r>
              <a:rPr lang="en-US" sz="2400" b="1" dirty="0">
                <a:solidFill>
                  <a:schemeClr val="accent6">
                    <a:lumMod val="50000"/>
                  </a:schemeClr>
                </a:solidFill>
              </a:rPr>
              <a:t>Key</a:t>
            </a:r>
            <a:r>
              <a:rPr lang="en-US" sz="2400" b="1" dirty="0">
                <a:solidFill>
                  <a:srgbClr val="FFFF00"/>
                </a:solidFill>
              </a:rPr>
              <a:t> </a:t>
            </a:r>
            <a:endParaRPr lang="en-US" sz="2400" dirty="0">
              <a:solidFill>
                <a:srgbClr val="FFFF00"/>
              </a:solidFill>
            </a:endParaRPr>
          </a:p>
          <a:p>
            <a:r>
              <a:rPr lang="en-US" sz="2400" dirty="0"/>
              <a:t>	- Key in- enter information in a phone or computer.</a:t>
            </a:r>
          </a:p>
          <a:p>
            <a:r>
              <a:rPr lang="en-US" sz="2400" dirty="0"/>
              <a:t> </a:t>
            </a:r>
          </a:p>
          <a:p>
            <a:r>
              <a:rPr lang="en-US" sz="2400" b="1" dirty="0">
                <a:solidFill>
                  <a:schemeClr val="accent6">
                    <a:lumMod val="50000"/>
                  </a:schemeClr>
                </a:solidFill>
              </a:rPr>
              <a:t>Lean</a:t>
            </a:r>
            <a:r>
              <a:rPr lang="en-US" sz="2400" b="1" dirty="0">
                <a:solidFill>
                  <a:srgbClr val="FFFF00"/>
                </a:solidFill>
              </a:rPr>
              <a:t> </a:t>
            </a:r>
            <a:endParaRPr lang="en-US" sz="2400" dirty="0">
              <a:solidFill>
                <a:srgbClr val="FFFF00"/>
              </a:solidFill>
            </a:endParaRPr>
          </a:p>
          <a:p>
            <a:r>
              <a:rPr lang="en-US" sz="2400" dirty="0"/>
              <a:t>	- Lean forward.</a:t>
            </a:r>
          </a:p>
          <a:p>
            <a:r>
              <a:rPr lang="en-US" sz="2400" dirty="0"/>
              <a:t>	- Lean back.</a:t>
            </a:r>
          </a:p>
          <a:p>
            <a:r>
              <a:rPr lang="en-US" sz="2400" dirty="0"/>
              <a:t>	- Lean towards.</a:t>
            </a:r>
          </a:p>
          <a:p>
            <a:r>
              <a:rPr lang="en-US" sz="2400" dirty="0"/>
              <a:t>	- Lean to.</a:t>
            </a:r>
          </a:p>
          <a:p>
            <a:r>
              <a:rPr lang="en-US" sz="2400" dirty="0"/>
              <a:t>	- Lean on. </a:t>
            </a:r>
          </a:p>
          <a:p>
            <a:r>
              <a:rPr lang="en-US" dirty="0"/>
              <a:t> </a:t>
            </a:r>
          </a:p>
          <a:p>
            <a:r>
              <a:rPr lang="en-US" dirty="0"/>
              <a:t> </a:t>
            </a:r>
          </a:p>
        </p:txBody>
      </p:sp>
    </p:spTree>
    <p:extLst>
      <p:ext uri="{BB962C8B-B14F-4D97-AF65-F5344CB8AC3E}">
        <p14:creationId xmlns:p14="http://schemas.microsoft.com/office/powerpoint/2010/main" val="35207923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17694"/>
            <a:ext cx="8763000" cy="6740307"/>
          </a:xfrm>
          <a:prstGeom prst="rect">
            <a:avLst/>
          </a:prstGeom>
        </p:spPr>
        <p:txBody>
          <a:bodyPr wrap="square">
            <a:spAutoFit/>
          </a:bodyPr>
          <a:lstStyle/>
          <a:p>
            <a:pPr lvl="0"/>
            <a:r>
              <a:rPr lang="en-US" sz="2400" dirty="0"/>
              <a:t>When your mind tells you to abandon </a:t>
            </a:r>
            <a:endParaRPr lang="en-US" sz="2400" dirty="0" smtClean="0"/>
          </a:p>
          <a:p>
            <a:pPr lvl="0"/>
            <a:r>
              <a:rPr lang="en-US" sz="2400" dirty="0" smtClean="0"/>
              <a:t>what </a:t>
            </a:r>
            <a:r>
              <a:rPr lang="en-US" sz="2400" dirty="0"/>
              <a:t>you are doing </a:t>
            </a:r>
          </a:p>
          <a:p>
            <a:pPr marL="1371600" lvl="2" indent="-457200">
              <a:buFont typeface="+mj-lt"/>
              <a:buAutoNum type="alphaUcPeriod"/>
            </a:pPr>
            <a:r>
              <a:rPr lang="en-US" sz="2400" dirty="0"/>
              <a:t>Do not be tempted to be lazy </a:t>
            </a:r>
          </a:p>
          <a:p>
            <a:pPr marL="1371600" lvl="2" indent="-457200">
              <a:buFont typeface="+mj-lt"/>
              <a:buAutoNum type="alphaUcPeriod"/>
            </a:pPr>
            <a:r>
              <a:rPr lang="en-US" sz="2400" dirty="0"/>
              <a:t>Perform the task easily and energetically </a:t>
            </a:r>
          </a:p>
          <a:p>
            <a:pPr marL="1371600" lvl="2" indent="-457200">
              <a:buFont typeface="+mj-lt"/>
              <a:buAutoNum type="alphaUcPeriod"/>
            </a:pPr>
            <a:r>
              <a:rPr lang="en-US" sz="2400" dirty="0"/>
              <a:t>See yourself performing the task with ease</a:t>
            </a:r>
          </a:p>
          <a:p>
            <a:pPr marL="1371600" lvl="2" indent="-457200">
              <a:buFont typeface="+mj-lt"/>
              <a:buAutoNum type="alphaUcPeriod"/>
            </a:pPr>
            <a:r>
              <a:rPr lang="en-US" sz="2400" dirty="0"/>
              <a:t>Take action that will influence your mind </a:t>
            </a:r>
          </a:p>
          <a:p>
            <a:r>
              <a:rPr lang="en-US" sz="2400" dirty="0"/>
              <a:t> </a:t>
            </a:r>
          </a:p>
          <a:p>
            <a:pPr lvl="0"/>
            <a:r>
              <a:rPr lang="en-US" sz="2400" dirty="0"/>
              <a:t>Refreshing your mind and body means</a:t>
            </a:r>
          </a:p>
          <a:p>
            <a:pPr marL="1371600" lvl="2" indent="-457200">
              <a:buFont typeface="+mj-lt"/>
              <a:buAutoNum type="alphaUcPeriod"/>
            </a:pPr>
            <a:r>
              <a:rPr lang="en-US" sz="2400" dirty="0"/>
              <a:t>Improving your life </a:t>
            </a:r>
          </a:p>
          <a:p>
            <a:pPr marL="1371600" lvl="2" indent="-457200">
              <a:buFont typeface="+mj-lt"/>
              <a:buAutoNum type="alphaUcPeriod"/>
            </a:pPr>
            <a:r>
              <a:rPr lang="en-US" sz="2400" dirty="0"/>
              <a:t>Achieving your goals </a:t>
            </a:r>
          </a:p>
          <a:p>
            <a:pPr marL="1371600" lvl="2" indent="-457200">
              <a:buFont typeface="+mj-lt"/>
              <a:buAutoNum type="alphaUcPeriod"/>
            </a:pPr>
            <a:r>
              <a:rPr lang="en-US" sz="2400" dirty="0"/>
              <a:t>Being able to work for long </a:t>
            </a:r>
          </a:p>
          <a:p>
            <a:pPr marL="1371600" lvl="2" indent="-457200">
              <a:buFont typeface="+mj-lt"/>
              <a:buAutoNum type="alphaUcPeriod"/>
            </a:pPr>
            <a:r>
              <a:rPr lang="en-US" sz="2400" dirty="0"/>
              <a:t>Regaining your lost energy </a:t>
            </a:r>
          </a:p>
          <a:p>
            <a:r>
              <a:rPr lang="en-US" sz="2400" dirty="0"/>
              <a:t> </a:t>
            </a:r>
          </a:p>
          <a:p>
            <a:pPr lvl="0"/>
            <a:r>
              <a:rPr lang="en-US" sz="2400" dirty="0"/>
              <a:t>Which of the following statements is an example of procrastination? </a:t>
            </a:r>
          </a:p>
          <a:p>
            <a:pPr marL="1371600" lvl="2" indent="-457200">
              <a:buFont typeface="+mj-lt"/>
              <a:buAutoNum type="alphaUcPeriod"/>
            </a:pPr>
            <a:r>
              <a:rPr lang="en-US" sz="2400" dirty="0"/>
              <a:t>Failing to do your assignment</a:t>
            </a:r>
          </a:p>
          <a:p>
            <a:pPr marL="1371600" lvl="2" indent="-457200">
              <a:buFont typeface="+mj-lt"/>
              <a:buAutoNum type="alphaUcPeriod"/>
            </a:pPr>
            <a:r>
              <a:rPr lang="en-US" sz="2400" dirty="0"/>
              <a:t>Being reminded to do your assignment </a:t>
            </a:r>
          </a:p>
          <a:p>
            <a:pPr marL="1371600" lvl="2" indent="-457200">
              <a:buFont typeface="+mj-lt"/>
              <a:buAutoNum type="alphaUcPeriod"/>
            </a:pPr>
            <a:r>
              <a:rPr lang="en-US" sz="2400" dirty="0"/>
              <a:t>Completing your assignment late </a:t>
            </a:r>
          </a:p>
          <a:p>
            <a:pPr marL="1371600" lvl="2" indent="-457200">
              <a:buFont typeface="+mj-lt"/>
              <a:buAutoNum type="alphaUcPeriod"/>
            </a:pPr>
            <a:r>
              <a:rPr lang="en-US" sz="2400" dirty="0"/>
              <a:t>Doing your assignment slowly </a:t>
            </a:r>
          </a:p>
        </p:txBody>
      </p:sp>
    </p:spTree>
    <p:extLst>
      <p:ext uri="{BB962C8B-B14F-4D97-AF65-F5344CB8AC3E}">
        <p14:creationId xmlns:p14="http://schemas.microsoft.com/office/powerpoint/2010/main" val="35595082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28601"/>
            <a:ext cx="9829800" cy="6740307"/>
          </a:xfrm>
          <a:prstGeom prst="rect">
            <a:avLst/>
          </a:prstGeom>
        </p:spPr>
        <p:txBody>
          <a:bodyPr wrap="square">
            <a:spAutoFit/>
          </a:bodyPr>
          <a:lstStyle/>
          <a:p>
            <a:pPr lvl="0"/>
            <a:r>
              <a:rPr lang="en-US" sz="2400" dirty="0"/>
              <a:t>The phrase “put off” as used in the </a:t>
            </a:r>
            <a:r>
              <a:rPr lang="en-US" sz="2400" dirty="0" smtClean="0"/>
              <a:t>passage </a:t>
            </a:r>
            <a:r>
              <a:rPr lang="en-US" sz="2400" dirty="0"/>
              <a:t>means </a:t>
            </a:r>
          </a:p>
          <a:p>
            <a:pPr marL="1371600" lvl="2" indent="-457200">
              <a:buFont typeface="+mj-lt"/>
              <a:buAutoNum type="alphaUcPeriod"/>
            </a:pPr>
            <a:r>
              <a:rPr lang="en-US" sz="2400" dirty="0"/>
              <a:t>Discourage</a:t>
            </a:r>
          </a:p>
          <a:p>
            <a:pPr marL="1371600" lvl="2" indent="-457200">
              <a:buFont typeface="+mj-lt"/>
              <a:buAutoNum type="alphaUcPeriod"/>
            </a:pPr>
            <a:r>
              <a:rPr lang="en-US" sz="2400" dirty="0"/>
              <a:t>Postpone </a:t>
            </a:r>
          </a:p>
          <a:p>
            <a:pPr marL="1371600" lvl="2" indent="-457200">
              <a:buFont typeface="+mj-lt"/>
              <a:buAutoNum type="alphaUcPeriod"/>
            </a:pPr>
            <a:r>
              <a:rPr lang="en-US" sz="2400" dirty="0"/>
              <a:t>Cancel</a:t>
            </a:r>
          </a:p>
          <a:p>
            <a:pPr marL="1371600" lvl="2" indent="-457200">
              <a:buFont typeface="+mj-lt"/>
              <a:buAutoNum type="alphaUcPeriod"/>
            </a:pPr>
            <a:r>
              <a:rPr lang="en-US" sz="2400" dirty="0"/>
              <a:t>Refuse </a:t>
            </a:r>
          </a:p>
          <a:p>
            <a:r>
              <a:rPr lang="en-US" sz="2400" dirty="0"/>
              <a:t> </a:t>
            </a:r>
          </a:p>
          <a:p>
            <a:pPr lvl="0"/>
            <a:r>
              <a:rPr lang="en-US" sz="2400" dirty="0"/>
              <a:t>Which of the following is the best lesson drawn from the story?</a:t>
            </a:r>
          </a:p>
          <a:p>
            <a:pPr marL="1371600" lvl="2" indent="-457200">
              <a:buFont typeface="+mj-lt"/>
              <a:buAutoNum type="alphaUcPeriod"/>
            </a:pPr>
            <a:r>
              <a:rPr lang="en-US" sz="2400" dirty="0"/>
              <a:t>Laziness should be overcome</a:t>
            </a:r>
          </a:p>
          <a:p>
            <a:pPr marL="1371600" lvl="2" indent="-457200">
              <a:buFont typeface="+mj-lt"/>
              <a:buAutoNum type="alphaUcPeriod"/>
            </a:pPr>
            <a:r>
              <a:rPr lang="en-US" sz="2400" dirty="0"/>
              <a:t>Laziness must be avoided </a:t>
            </a:r>
          </a:p>
          <a:p>
            <a:pPr marL="1371600" lvl="2" indent="-457200">
              <a:buFont typeface="+mj-lt"/>
              <a:buAutoNum type="alphaUcPeriod"/>
            </a:pPr>
            <a:r>
              <a:rPr lang="en-US" sz="2400" dirty="0"/>
              <a:t>Laziness ought to be punished </a:t>
            </a:r>
          </a:p>
          <a:p>
            <a:pPr marL="1371600" lvl="2" indent="-457200">
              <a:buFont typeface="+mj-lt"/>
              <a:buAutoNum type="alphaUcPeriod"/>
            </a:pPr>
            <a:r>
              <a:rPr lang="en-US" sz="2400" dirty="0"/>
              <a:t>Laziness hinders progress </a:t>
            </a:r>
          </a:p>
          <a:p>
            <a:r>
              <a:rPr lang="en-US" sz="2400" dirty="0"/>
              <a:t> </a:t>
            </a:r>
          </a:p>
          <a:p>
            <a:pPr lvl="0"/>
            <a:r>
              <a:rPr lang="en-US" sz="2400" dirty="0"/>
              <a:t>A suitable title for this passage would be </a:t>
            </a:r>
          </a:p>
          <a:p>
            <a:pPr marL="1371600" lvl="2" indent="-457200">
              <a:buFont typeface="+mj-lt"/>
              <a:buAutoNum type="alphaUcPeriod"/>
            </a:pPr>
            <a:r>
              <a:rPr lang="en-US" sz="2400" dirty="0"/>
              <a:t>Consequences of laziness </a:t>
            </a:r>
          </a:p>
          <a:p>
            <a:pPr marL="1371600" lvl="2" indent="-457200">
              <a:buFont typeface="+mj-lt"/>
              <a:buAutoNum type="alphaUcPeriod"/>
            </a:pPr>
            <a:r>
              <a:rPr lang="en-US" sz="2400" dirty="0"/>
              <a:t>How to overcome laziness </a:t>
            </a:r>
          </a:p>
          <a:p>
            <a:pPr marL="1371600" lvl="2" indent="-457200">
              <a:buFont typeface="+mj-lt"/>
              <a:buAutoNum type="alphaUcPeriod"/>
            </a:pPr>
            <a:r>
              <a:rPr lang="en-US" sz="2400" dirty="0"/>
              <a:t>Problems of laziness </a:t>
            </a:r>
          </a:p>
          <a:p>
            <a:pPr marL="1371600" lvl="2" indent="-457200">
              <a:buFont typeface="+mj-lt"/>
              <a:buAutoNum type="alphaUcPeriod"/>
            </a:pPr>
            <a:r>
              <a:rPr lang="en-US" sz="2400" dirty="0"/>
              <a:t>All about laziness. </a:t>
            </a:r>
          </a:p>
          <a:p>
            <a:r>
              <a:rPr lang="en-US" sz="2400" dirty="0"/>
              <a:t> </a:t>
            </a:r>
          </a:p>
        </p:txBody>
      </p:sp>
    </p:spTree>
    <p:extLst>
      <p:ext uri="{BB962C8B-B14F-4D97-AF65-F5344CB8AC3E}">
        <p14:creationId xmlns:p14="http://schemas.microsoft.com/office/powerpoint/2010/main" val="10694878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1"/>
            <a:ext cx="8610600" cy="6555641"/>
          </a:xfrm>
          <a:prstGeom prst="rect">
            <a:avLst/>
          </a:prstGeom>
        </p:spPr>
        <p:txBody>
          <a:bodyPr wrap="square">
            <a:spAutoFit/>
          </a:bodyPr>
          <a:lstStyle/>
          <a:p>
            <a:r>
              <a:rPr lang="en-US" sz="2800" b="1" dirty="0"/>
              <a:t> </a:t>
            </a:r>
            <a:endParaRPr lang="en-US" sz="2800" dirty="0"/>
          </a:p>
          <a:p>
            <a:r>
              <a:rPr lang="en-US" sz="2800" b="1" dirty="0">
                <a:solidFill>
                  <a:schemeClr val="accent6">
                    <a:lumMod val="50000"/>
                  </a:schemeClr>
                </a:solidFill>
              </a:rPr>
              <a:t>KCPE 2011 – ENGLISH SECTION B: COMPOSITION </a:t>
            </a:r>
            <a:endParaRPr lang="en-US" sz="2800" dirty="0">
              <a:solidFill>
                <a:schemeClr val="accent6">
                  <a:lumMod val="50000"/>
                </a:schemeClr>
              </a:solidFill>
            </a:endParaRPr>
          </a:p>
          <a:p>
            <a:r>
              <a:rPr lang="en-US" sz="2800" b="1" dirty="0">
                <a:solidFill>
                  <a:schemeClr val="accent6">
                    <a:lumMod val="50000"/>
                  </a:schemeClr>
                </a:solidFill>
              </a:rPr>
              <a:t>You have 40 minutes to write your composition.</a:t>
            </a:r>
            <a:endParaRPr lang="en-US" sz="2800" dirty="0">
              <a:solidFill>
                <a:schemeClr val="accent6">
                  <a:lumMod val="50000"/>
                </a:schemeClr>
              </a:solidFill>
            </a:endParaRPr>
          </a:p>
          <a:p>
            <a:r>
              <a:rPr lang="en-US" sz="2800" i="1" dirty="0"/>
              <a:t>Below is the beginning of a story. Write and complete the story. Make your story as interesting as you can. </a:t>
            </a:r>
            <a:endParaRPr lang="en-US" sz="2800" dirty="0"/>
          </a:p>
          <a:p>
            <a:r>
              <a:rPr lang="en-US" sz="2800" dirty="0"/>
              <a:t> </a:t>
            </a:r>
          </a:p>
          <a:p>
            <a:r>
              <a:rPr lang="en-US" sz="2800" dirty="0"/>
              <a:t>We lined up on both sides of the road from the school gate ready to welcome our Member of Parliament (MP). It was our school prize-giving day. </a:t>
            </a:r>
          </a:p>
          <a:p>
            <a:r>
              <a:rPr lang="en-US" sz="2800" dirty="0">
                <a:solidFill>
                  <a:schemeClr val="accent6">
                    <a:lumMod val="50000"/>
                  </a:schemeClr>
                </a:solidFill>
              </a:rPr>
              <a:t> </a:t>
            </a:r>
          </a:p>
          <a:p>
            <a:r>
              <a:rPr lang="en-US" sz="2800" b="1" u="sng" dirty="0">
                <a:solidFill>
                  <a:schemeClr val="accent6">
                    <a:lumMod val="50000"/>
                  </a:schemeClr>
                </a:solidFill>
              </a:rPr>
              <a:t>ENGLISH SECTION A: LANGUAGE</a:t>
            </a:r>
            <a:endParaRPr lang="en-US" sz="2800" dirty="0">
              <a:solidFill>
                <a:schemeClr val="accent6">
                  <a:lumMod val="50000"/>
                </a:schemeClr>
              </a:solidFill>
            </a:endParaRPr>
          </a:p>
          <a:p>
            <a:r>
              <a:rPr lang="en-US" sz="2800" b="1" dirty="0"/>
              <a:t>Question 1 to 15</a:t>
            </a:r>
            <a:endParaRPr lang="en-US" sz="2800" dirty="0"/>
          </a:p>
          <a:p>
            <a:r>
              <a:rPr lang="en-US" sz="2800" i="1" dirty="0">
                <a:solidFill>
                  <a:schemeClr val="accent6">
                    <a:lumMod val="50000"/>
                  </a:schemeClr>
                </a:solidFill>
              </a:rPr>
              <a:t>Read the passage below. It contains blank spaces numbered 1 to 15. For each blank space, choose the best alternative from the choices given. </a:t>
            </a:r>
            <a:endParaRPr lang="en-US" sz="2800" dirty="0">
              <a:solidFill>
                <a:schemeClr val="accent6">
                  <a:lumMod val="50000"/>
                </a:schemeClr>
              </a:solidFill>
            </a:endParaRPr>
          </a:p>
        </p:txBody>
      </p:sp>
    </p:spTree>
    <p:extLst>
      <p:ext uri="{BB962C8B-B14F-4D97-AF65-F5344CB8AC3E}">
        <p14:creationId xmlns:p14="http://schemas.microsoft.com/office/powerpoint/2010/main" val="10824888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52401"/>
            <a:ext cx="8458200" cy="6894195"/>
          </a:xfrm>
          <a:prstGeom prst="rect">
            <a:avLst/>
          </a:prstGeom>
        </p:spPr>
        <p:txBody>
          <a:bodyPr wrap="square">
            <a:spAutoFit/>
          </a:bodyPr>
          <a:lstStyle/>
          <a:p>
            <a:r>
              <a:rPr lang="en-US" sz="2600" dirty="0"/>
              <a:t> It is often </a:t>
            </a:r>
            <a:r>
              <a:rPr lang="en-US" sz="2600" b="1" u="sng" dirty="0"/>
              <a:t>__1__</a:t>
            </a:r>
            <a:r>
              <a:rPr lang="en-US" sz="2600" dirty="0"/>
              <a:t>  that all living things, plants and animals, have a </a:t>
            </a:r>
            <a:r>
              <a:rPr lang="en-US" sz="2600" b="1" u="sng" dirty="0"/>
              <a:t>__2__</a:t>
            </a:r>
            <a:r>
              <a:rPr lang="en-US" sz="2600" dirty="0"/>
              <a:t> for existence. Each living organism plays an important role </a:t>
            </a:r>
            <a:r>
              <a:rPr lang="en-US" sz="2600" b="1" u="sng" dirty="0"/>
              <a:t>__3__</a:t>
            </a:r>
            <a:r>
              <a:rPr lang="en-US" sz="2600" dirty="0"/>
              <a:t> it exists. However, there is one creature whose importance is </a:t>
            </a:r>
            <a:r>
              <a:rPr lang="en-US" sz="2600" b="1" u="sng" dirty="0"/>
              <a:t>__4__</a:t>
            </a:r>
            <a:r>
              <a:rPr lang="en-US" sz="2600" dirty="0"/>
              <a:t> to see. This is the mosquito. What most people know </a:t>
            </a:r>
            <a:r>
              <a:rPr lang="en-US" sz="2600" b="1" u="sng" dirty="0"/>
              <a:t>__5__</a:t>
            </a:r>
            <a:r>
              <a:rPr lang="en-US" sz="2600" dirty="0"/>
              <a:t>       this tiny beast is that it is the major </a:t>
            </a:r>
            <a:r>
              <a:rPr lang="en-US" sz="2600" b="1" u="sng" dirty="0"/>
              <a:t>__6__</a:t>
            </a:r>
            <a:r>
              <a:rPr lang="en-US" sz="2600" dirty="0"/>
              <a:t> by which Malaria is spread. It is therefore not </a:t>
            </a:r>
            <a:r>
              <a:rPr lang="en-US" sz="2600" b="1" u="sng" dirty="0"/>
              <a:t>__7__</a:t>
            </a:r>
            <a:r>
              <a:rPr lang="en-US" sz="2600" dirty="0"/>
              <a:t> that some people have demanded the complete elimination of </a:t>
            </a:r>
            <a:r>
              <a:rPr lang="en-US" sz="2600" b="1" u="sng" dirty="0"/>
              <a:t>__8__</a:t>
            </a:r>
            <a:r>
              <a:rPr lang="en-US" sz="2600" dirty="0"/>
              <a:t> species from the face of the earth.    </a:t>
            </a:r>
          </a:p>
          <a:p>
            <a:r>
              <a:rPr lang="en-US" sz="2600" dirty="0"/>
              <a:t>It is interesting to note that the insect does not </a:t>
            </a:r>
            <a:r>
              <a:rPr lang="en-US" sz="2600" b="1" u="sng" dirty="0"/>
              <a:t>__9__</a:t>
            </a:r>
            <a:r>
              <a:rPr lang="en-US" sz="2600" dirty="0"/>
              <a:t> to spread disease. It just wants to feed itself and to reproduce. Researchers have discovered that the female mosquito needs to feed on blood in order to lay eggs. As it moves from one source to another in </a:t>
            </a:r>
            <a:r>
              <a:rPr lang="en-US" sz="2600" b="1" u="sng" dirty="0"/>
              <a:t>__10__</a:t>
            </a:r>
            <a:r>
              <a:rPr lang="en-US" sz="2600" dirty="0"/>
              <a:t> of blood, it ends up picking up and spreading the organisms that cause the disease. A common rule of nature is </a:t>
            </a:r>
            <a:r>
              <a:rPr lang="en-US" sz="2600" b="1" u="sng" dirty="0"/>
              <a:t>__11__</a:t>
            </a:r>
            <a:r>
              <a:rPr lang="en-US" sz="2600" dirty="0"/>
              <a:t> at work here: the survival of one creature means the death of another. </a:t>
            </a:r>
          </a:p>
          <a:p>
            <a:r>
              <a:rPr lang="en-US" sz="2600" dirty="0"/>
              <a:t> </a:t>
            </a:r>
          </a:p>
        </p:txBody>
      </p:sp>
    </p:spTree>
    <p:extLst>
      <p:ext uri="{BB962C8B-B14F-4D97-AF65-F5344CB8AC3E}">
        <p14:creationId xmlns:p14="http://schemas.microsoft.com/office/powerpoint/2010/main" val="1969284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57201"/>
            <a:ext cx="8763000" cy="4031873"/>
          </a:xfrm>
          <a:prstGeom prst="rect">
            <a:avLst/>
          </a:prstGeom>
        </p:spPr>
        <p:txBody>
          <a:bodyPr wrap="square">
            <a:spAutoFit/>
          </a:bodyPr>
          <a:lstStyle/>
          <a:p>
            <a:r>
              <a:rPr lang="en-US" sz="3200" dirty="0"/>
              <a:t>Some scientists have argued that the insect is not </a:t>
            </a:r>
            <a:r>
              <a:rPr lang="en-US" sz="3200" b="1" u="sng" dirty="0"/>
              <a:t>__12__</a:t>
            </a:r>
            <a:r>
              <a:rPr lang="en-US" sz="3200" dirty="0"/>
              <a:t>useless. It serves as food for some other creatures such as lizards, geckos and birds. The lives of these predators </a:t>
            </a:r>
            <a:r>
              <a:rPr lang="en-US" sz="3200" b="1" u="sng" dirty="0"/>
              <a:t>__13__</a:t>
            </a:r>
            <a:r>
              <a:rPr lang="en-US" sz="3200" dirty="0"/>
              <a:t> be at risk if there were no mosquitoes and this would </a:t>
            </a:r>
            <a:r>
              <a:rPr lang="en-US" sz="3200" b="1" u="sng" dirty="0"/>
              <a:t>__14__</a:t>
            </a:r>
            <a:r>
              <a:rPr lang="en-US" sz="3200" dirty="0"/>
              <a:t> affect the population of animals that in turn feed on the predators. All this would finally affect the food chain, causing an ambulance </a:t>
            </a:r>
            <a:r>
              <a:rPr lang="en-US" sz="3200" b="1" u="sng" dirty="0"/>
              <a:t>__15__</a:t>
            </a:r>
            <a:r>
              <a:rPr lang="en-US" sz="3200" dirty="0"/>
              <a:t> nature. </a:t>
            </a:r>
          </a:p>
        </p:txBody>
      </p:sp>
    </p:spTree>
    <p:extLst>
      <p:ext uri="{BB962C8B-B14F-4D97-AF65-F5344CB8AC3E}">
        <p14:creationId xmlns:p14="http://schemas.microsoft.com/office/powerpoint/2010/main" val="23525167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04801"/>
            <a:ext cx="9144000" cy="6001643"/>
          </a:xfrm>
          <a:prstGeom prst="rect">
            <a:avLst/>
          </a:prstGeom>
        </p:spPr>
        <p:txBody>
          <a:bodyPr wrap="square">
            <a:spAutoFit/>
          </a:bodyPr>
          <a:lstStyle/>
          <a:p>
            <a:r>
              <a:rPr lang="en-US" sz="2400" dirty="0"/>
              <a:t> </a:t>
            </a:r>
            <a:r>
              <a:rPr lang="en-US" sz="2400" b="1" dirty="0"/>
              <a:t>A. 			B.		C.			D.            </a:t>
            </a:r>
            <a:endParaRPr lang="en-US" sz="2400" dirty="0"/>
          </a:p>
          <a:p>
            <a:pPr lvl="0"/>
            <a:r>
              <a:rPr lang="en-US" sz="2400" dirty="0"/>
              <a:t>1.seen 			felt 		thought		said</a:t>
            </a:r>
          </a:p>
          <a:p>
            <a:pPr lvl="0"/>
            <a:r>
              <a:rPr lang="en-US" sz="2400" dirty="0"/>
              <a:t>2.part 			reason		cause			purpose</a:t>
            </a:r>
          </a:p>
          <a:p>
            <a:pPr lvl="0"/>
            <a:r>
              <a:rPr lang="en-US" sz="2400" dirty="0"/>
              <a:t>3.wherever		where 		whenever		when</a:t>
            </a:r>
          </a:p>
          <a:p>
            <a:pPr lvl="0"/>
            <a:r>
              <a:rPr lang="en-US" sz="2400" dirty="0"/>
              <a:t>4.hard			impossible	easy			clear</a:t>
            </a:r>
          </a:p>
          <a:p>
            <a:pPr lvl="0"/>
            <a:r>
              <a:rPr lang="en-US" sz="2400" dirty="0"/>
              <a:t>5.with			on		of			about</a:t>
            </a:r>
          </a:p>
          <a:p>
            <a:pPr lvl="0"/>
            <a:r>
              <a:rPr lang="en-US" sz="2400" dirty="0"/>
              <a:t>6.way 			means		style			method </a:t>
            </a:r>
          </a:p>
          <a:p>
            <a:pPr lvl="0"/>
            <a:r>
              <a:rPr lang="en-US" sz="2400" dirty="0"/>
              <a:t>7.shocking		surprising 	astonishing 		amazing</a:t>
            </a:r>
          </a:p>
          <a:p>
            <a:pPr lvl="0"/>
            <a:r>
              <a:rPr lang="en-US" sz="2400" dirty="0"/>
              <a:t>8.that 			those		this 			these </a:t>
            </a:r>
          </a:p>
          <a:p>
            <a:pPr lvl="0"/>
            <a:r>
              <a:rPr lang="en-US" sz="2400" dirty="0"/>
              <a:t>9.set off		set about 	set out	 		set forth </a:t>
            </a:r>
          </a:p>
          <a:p>
            <a:pPr lvl="0"/>
            <a:r>
              <a:rPr lang="en-US" sz="2400" dirty="0"/>
              <a:t>10.search		need 		hunt			chase </a:t>
            </a:r>
          </a:p>
          <a:p>
            <a:pPr lvl="0"/>
            <a:r>
              <a:rPr lang="en-US" sz="2400" dirty="0"/>
              <a:t>11.seen		found		noticed		observed</a:t>
            </a:r>
          </a:p>
          <a:p>
            <a:pPr lvl="0"/>
            <a:r>
              <a:rPr lang="en-US" sz="2400" dirty="0"/>
              <a:t>12.actually 		fully		extremely		completely </a:t>
            </a:r>
          </a:p>
          <a:p>
            <a:pPr lvl="0"/>
            <a:r>
              <a:rPr lang="en-US" sz="2400" dirty="0"/>
              <a:t>13.would 		must		will 			may</a:t>
            </a:r>
          </a:p>
          <a:p>
            <a:pPr lvl="0"/>
            <a:r>
              <a:rPr lang="en-US" sz="2400" dirty="0"/>
              <a:t>14.lastly 		eventually 	furthermore		therefore </a:t>
            </a:r>
          </a:p>
          <a:p>
            <a:pPr lvl="0"/>
            <a:r>
              <a:rPr lang="en-US" sz="2400" dirty="0"/>
              <a:t>15.for 			on		in 			against </a:t>
            </a:r>
          </a:p>
        </p:txBody>
      </p:sp>
    </p:spTree>
    <p:extLst>
      <p:ext uri="{BB962C8B-B14F-4D97-AF65-F5344CB8AC3E}">
        <p14:creationId xmlns:p14="http://schemas.microsoft.com/office/powerpoint/2010/main" val="2213250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10058400" cy="6124754"/>
          </a:xfrm>
          <a:prstGeom prst="rect">
            <a:avLst/>
          </a:prstGeom>
        </p:spPr>
        <p:txBody>
          <a:bodyPr wrap="square">
            <a:spAutoFit/>
          </a:bodyPr>
          <a:lstStyle/>
          <a:p>
            <a:r>
              <a:rPr lang="en-US" sz="2800" i="1" dirty="0">
                <a:solidFill>
                  <a:schemeClr val="accent6">
                    <a:lumMod val="50000"/>
                  </a:schemeClr>
                </a:solidFill>
              </a:rPr>
              <a:t>For questions 16 and 17 select the alternative that best fills the blank space in the sentences below.</a:t>
            </a:r>
            <a:endParaRPr lang="en-US" sz="2800" dirty="0">
              <a:solidFill>
                <a:schemeClr val="accent6">
                  <a:lumMod val="50000"/>
                </a:schemeClr>
              </a:solidFill>
            </a:endParaRPr>
          </a:p>
          <a:p>
            <a:r>
              <a:rPr lang="en-US" sz="2800" dirty="0"/>
              <a:t> </a:t>
            </a:r>
          </a:p>
          <a:p>
            <a:pPr lvl="0"/>
            <a:r>
              <a:rPr lang="en-US" sz="2800" dirty="0"/>
              <a:t>They had just finished reading the story ____?</a:t>
            </a:r>
          </a:p>
          <a:p>
            <a:pPr marL="1428750" lvl="2" indent="-514350">
              <a:buFont typeface="+mj-lt"/>
              <a:buAutoNum type="alphaUcPeriod"/>
            </a:pPr>
            <a:r>
              <a:rPr lang="en-US" sz="2800" dirty="0"/>
              <a:t>had they </a:t>
            </a:r>
          </a:p>
          <a:p>
            <a:pPr marL="1428750" lvl="2" indent="-514350">
              <a:buFont typeface="+mj-lt"/>
              <a:buAutoNum type="alphaUcPeriod"/>
            </a:pPr>
            <a:r>
              <a:rPr lang="en-US" sz="2800" dirty="0"/>
              <a:t>did they</a:t>
            </a:r>
          </a:p>
          <a:p>
            <a:pPr marL="1428750" lvl="2" indent="-514350">
              <a:buFont typeface="+mj-lt"/>
              <a:buAutoNum type="alphaUcPeriod"/>
            </a:pPr>
            <a:r>
              <a:rPr lang="en-US" sz="2800" dirty="0"/>
              <a:t>hadn’t they</a:t>
            </a:r>
          </a:p>
          <a:p>
            <a:pPr marL="1428750" lvl="2" indent="-514350">
              <a:buFont typeface="+mj-lt"/>
              <a:buAutoNum type="alphaUcPeriod"/>
            </a:pPr>
            <a:r>
              <a:rPr lang="en-US" sz="2800" dirty="0"/>
              <a:t>didn’t they </a:t>
            </a:r>
          </a:p>
          <a:p>
            <a:r>
              <a:rPr lang="en-US" sz="2800" dirty="0"/>
              <a:t> </a:t>
            </a:r>
          </a:p>
          <a:p>
            <a:pPr lvl="0"/>
            <a:r>
              <a:rPr lang="en-US" sz="2800" dirty="0"/>
              <a:t>She often sings in the choir, ___ ?</a:t>
            </a:r>
          </a:p>
          <a:p>
            <a:pPr marL="1428750" lvl="2" indent="-514350">
              <a:buFont typeface="+mj-lt"/>
              <a:buAutoNum type="alphaUcPeriod"/>
            </a:pPr>
            <a:r>
              <a:rPr lang="en-US" sz="2800" dirty="0"/>
              <a:t>isn't it</a:t>
            </a:r>
          </a:p>
          <a:p>
            <a:pPr marL="1428750" lvl="2" indent="-514350">
              <a:buFont typeface="+mj-lt"/>
              <a:buAutoNum type="alphaUcPeriod"/>
            </a:pPr>
            <a:r>
              <a:rPr lang="en-US" sz="2800" dirty="0"/>
              <a:t>doesn’t she</a:t>
            </a:r>
          </a:p>
          <a:p>
            <a:pPr marL="1428750" lvl="2" indent="-514350">
              <a:buFont typeface="+mj-lt"/>
              <a:buAutoNum type="alphaUcPeriod"/>
            </a:pPr>
            <a:r>
              <a:rPr lang="en-US" sz="2800" dirty="0"/>
              <a:t>does she </a:t>
            </a:r>
          </a:p>
          <a:p>
            <a:pPr marL="1428750" lvl="2" indent="-514350">
              <a:buFont typeface="+mj-lt"/>
              <a:buAutoNum type="alphaUcPeriod"/>
            </a:pPr>
            <a:r>
              <a:rPr lang="en-US" sz="2800" dirty="0"/>
              <a:t>is it </a:t>
            </a:r>
          </a:p>
        </p:txBody>
      </p:sp>
    </p:spTree>
    <p:extLst>
      <p:ext uri="{BB962C8B-B14F-4D97-AF65-F5344CB8AC3E}">
        <p14:creationId xmlns:p14="http://schemas.microsoft.com/office/powerpoint/2010/main" val="294202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87025"/>
            <a:ext cx="11506200" cy="6370975"/>
          </a:xfrm>
          <a:prstGeom prst="rect">
            <a:avLst/>
          </a:prstGeom>
        </p:spPr>
        <p:txBody>
          <a:bodyPr wrap="square">
            <a:spAutoFit/>
          </a:bodyPr>
          <a:lstStyle/>
          <a:p>
            <a:r>
              <a:rPr lang="en-US" sz="2400" i="1" dirty="0">
                <a:solidFill>
                  <a:schemeClr val="accent6">
                    <a:lumMod val="50000"/>
                  </a:schemeClr>
                </a:solidFill>
              </a:rPr>
              <a:t>For questions 18 and 20 choose the alternative that can best replace the underlined phrase. </a:t>
            </a:r>
            <a:endParaRPr lang="en-US" sz="2400" dirty="0">
              <a:solidFill>
                <a:schemeClr val="accent6">
                  <a:lumMod val="50000"/>
                </a:schemeClr>
              </a:solidFill>
            </a:endParaRPr>
          </a:p>
          <a:p>
            <a:r>
              <a:rPr lang="en-US" sz="2400" dirty="0"/>
              <a:t> The little boy decided he would no longer </a:t>
            </a:r>
            <a:r>
              <a:rPr lang="en-US" sz="2400" u="sng" dirty="0"/>
              <a:t>put up with</a:t>
            </a:r>
            <a:r>
              <a:rPr lang="en-US" sz="2400" dirty="0"/>
              <a:t> the bullying.  </a:t>
            </a:r>
          </a:p>
          <a:p>
            <a:pPr marL="1828800" lvl="3" indent="-457200">
              <a:buFont typeface="+mj-lt"/>
              <a:buAutoNum type="alphaUcPeriod"/>
            </a:pPr>
            <a:r>
              <a:rPr lang="en-US" sz="2400" dirty="0"/>
              <a:t>Accept </a:t>
            </a:r>
          </a:p>
          <a:p>
            <a:pPr marL="1828800" lvl="3" indent="-457200">
              <a:buFont typeface="+mj-lt"/>
              <a:buAutoNum type="alphaUcPeriod"/>
            </a:pPr>
            <a:r>
              <a:rPr lang="en-US" sz="2400" dirty="0"/>
              <a:t>Receive </a:t>
            </a:r>
          </a:p>
          <a:p>
            <a:pPr marL="1828800" lvl="3" indent="-457200">
              <a:buFont typeface="+mj-lt"/>
              <a:buAutoNum type="alphaUcPeriod"/>
            </a:pPr>
            <a:r>
              <a:rPr lang="en-US" sz="2400" dirty="0"/>
              <a:t>Take </a:t>
            </a:r>
          </a:p>
          <a:p>
            <a:pPr marL="1828800" lvl="3" indent="-457200">
              <a:buFont typeface="+mj-lt"/>
              <a:buAutoNum type="alphaUcPeriod"/>
            </a:pPr>
            <a:r>
              <a:rPr lang="en-US" sz="2400" dirty="0"/>
              <a:t>Tolerate </a:t>
            </a:r>
          </a:p>
          <a:p>
            <a:pPr lvl="0"/>
            <a:r>
              <a:rPr lang="en-US" sz="2400" dirty="0" err="1"/>
              <a:t>Tomno</a:t>
            </a:r>
            <a:r>
              <a:rPr lang="en-US" sz="2400" dirty="0"/>
              <a:t> had not </a:t>
            </a:r>
            <a:r>
              <a:rPr lang="en-US" sz="2400" u="sng" dirty="0"/>
              <a:t>made up his mind</a:t>
            </a:r>
            <a:r>
              <a:rPr lang="en-US" sz="2400" dirty="0"/>
              <a:t> where he would spend his holidays. </a:t>
            </a:r>
          </a:p>
          <a:p>
            <a:pPr marL="1828800" lvl="3" indent="-457200">
              <a:buFont typeface="+mj-lt"/>
              <a:buAutoNum type="alphaUcPeriod"/>
            </a:pPr>
            <a:r>
              <a:rPr lang="en-US" sz="2400" dirty="0"/>
              <a:t>Decided </a:t>
            </a:r>
          </a:p>
          <a:p>
            <a:pPr marL="1828800" lvl="3" indent="-457200">
              <a:buFont typeface="+mj-lt"/>
              <a:buAutoNum type="alphaUcPeriod"/>
            </a:pPr>
            <a:r>
              <a:rPr lang="en-US" sz="2400" dirty="0"/>
              <a:t>Planned </a:t>
            </a:r>
          </a:p>
          <a:p>
            <a:pPr marL="1828800" lvl="3" indent="-457200">
              <a:buFont typeface="+mj-lt"/>
              <a:buAutoNum type="alphaUcPeriod"/>
            </a:pPr>
            <a:r>
              <a:rPr lang="en-US" sz="2400" dirty="0"/>
              <a:t>Said </a:t>
            </a:r>
          </a:p>
          <a:p>
            <a:pPr marL="1828800" lvl="3" indent="-457200">
              <a:buFont typeface="+mj-lt"/>
              <a:buAutoNum type="alphaUcPeriod"/>
            </a:pPr>
            <a:r>
              <a:rPr lang="en-US" sz="2400" dirty="0"/>
              <a:t>Imagined </a:t>
            </a:r>
          </a:p>
          <a:p>
            <a:r>
              <a:rPr lang="en-US" sz="2400" dirty="0"/>
              <a:t> </a:t>
            </a:r>
          </a:p>
          <a:p>
            <a:pPr lvl="0"/>
            <a:r>
              <a:rPr lang="en-US" sz="2400" dirty="0"/>
              <a:t>She complained that most of her classmates </a:t>
            </a:r>
            <a:r>
              <a:rPr lang="en-US" sz="2400" u="sng" dirty="0"/>
              <a:t>looked down on</a:t>
            </a:r>
            <a:r>
              <a:rPr lang="en-US" sz="2400" dirty="0"/>
              <a:t> her. </a:t>
            </a:r>
          </a:p>
          <a:p>
            <a:pPr marL="1828800" lvl="3" indent="-457200">
              <a:buFont typeface="+mj-lt"/>
              <a:buAutoNum type="alphaUcPeriod"/>
            </a:pPr>
            <a:r>
              <a:rPr lang="en-US" sz="2400" dirty="0"/>
              <a:t>Rejected </a:t>
            </a:r>
          </a:p>
          <a:p>
            <a:pPr marL="1828800" lvl="3" indent="-457200">
              <a:buFont typeface="+mj-lt"/>
              <a:buAutoNum type="alphaUcPeriod"/>
            </a:pPr>
            <a:r>
              <a:rPr lang="en-US" sz="2400" dirty="0"/>
              <a:t>Despised </a:t>
            </a:r>
          </a:p>
          <a:p>
            <a:pPr marL="1828800" lvl="3" indent="-457200">
              <a:buFont typeface="+mj-lt"/>
              <a:buAutoNum type="alphaUcPeriod"/>
            </a:pPr>
            <a:r>
              <a:rPr lang="en-US" sz="2400" dirty="0"/>
              <a:t>Abused </a:t>
            </a:r>
          </a:p>
          <a:p>
            <a:pPr marL="1828800" lvl="3" indent="-457200">
              <a:buFont typeface="+mj-lt"/>
              <a:buAutoNum type="alphaUcPeriod"/>
            </a:pPr>
            <a:r>
              <a:rPr lang="en-US" sz="2400" dirty="0"/>
              <a:t>Hated </a:t>
            </a:r>
          </a:p>
        </p:txBody>
      </p:sp>
    </p:spTree>
    <p:extLst>
      <p:ext uri="{BB962C8B-B14F-4D97-AF65-F5344CB8AC3E}">
        <p14:creationId xmlns:p14="http://schemas.microsoft.com/office/powerpoint/2010/main" val="6742276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
            <a:ext cx="8991600" cy="6494085"/>
          </a:xfrm>
          <a:prstGeom prst="rect">
            <a:avLst/>
          </a:prstGeom>
        </p:spPr>
        <p:txBody>
          <a:bodyPr wrap="square">
            <a:spAutoFit/>
          </a:bodyPr>
          <a:lstStyle/>
          <a:p>
            <a:r>
              <a:rPr lang="en-US" sz="2800" b="1" i="1" u="sng" dirty="0">
                <a:solidFill>
                  <a:schemeClr val="accent6">
                    <a:lumMod val="50000"/>
                  </a:schemeClr>
                </a:solidFill>
              </a:rPr>
              <a:t>In questions 21 and 22 choose the </a:t>
            </a:r>
            <a:endParaRPr lang="en-US" sz="2800" b="1" i="1" u="sng" dirty="0" smtClean="0">
              <a:solidFill>
                <a:schemeClr val="accent6">
                  <a:lumMod val="50000"/>
                </a:schemeClr>
              </a:solidFill>
            </a:endParaRPr>
          </a:p>
          <a:p>
            <a:r>
              <a:rPr lang="en-US" sz="2800" b="1" i="1" u="sng" dirty="0" smtClean="0">
                <a:solidFill>
                  <a:schemeClr val="accent6">
                    <a:lumMod val="50000"/>
                  </a:schemeClr>
                </a:solidFill>
              </a:rPr>
              <a:t>alternative </a:t>
            </a:r>
            <a:r>
              <a:rPr lang="en-US" sz="2800" b="1" i="1" u="sng" dirty="0">
                <a:solidFill>
                  <a:schemeClr val="accent6">
                    <a:lumMod val="50000"/>
                  </a:schemeClr>
                </a:solidFill>
              </a:rPr>
              <a:t>that is correctly punctuated. </a:t>
            </a:r>
            <a:endParaRPr lang="en-US" sz="2800" b="1" u="sng" dirty="0">
              <a:solidFill>
                <a:schemeClr val="accent6">
                  <a:lumMod val="50000"/>
                </a:schemeClr>
              </a:solidFill>
            </a:endParaRPr>
          </a:p>
          <a:p>
            <a:pPr marL="514350" indent="-514350">
              <a:buFont typeface="+mj-lt"/>
              <a:buAutoNum type="alphaUcPeriod"/>
            </a:pPr>
            <a:r>
              <a:rPr lang="en-US" sz="2800" dirty="0"/>
              <a:t>“</a:t>
            </a:r>
            <a:r>
              <a:rPr lang="en-US" sz="2800" dirty="0" err="1"/>
              <a:t>Juma</a:t>
            </a:r>
            <a:r>
              <a:rPr lang="en-US" sz="2800" dirty="0"/>
              <a:t>, the teacher asked, where have you been since yesterday?”</a:t>
            </a:r>
          </a:p>
          <a:p>
            <a:pPr marL="514350" indent="-514350">
              <a:buFont typeface="+mj-lt"/>
              <a:buAutoNum type="alphaUcPeriod"/>
            </a:pPr>
            <a:r>
              <a:rPr lang="en-US" sz="2800" dirty="0"/>
              <a:t>“</a:t>
            </a:r>
            <a:r>
              <a:rPr lang="en-US" sz="2800" dirty="0" err="1"/>
              <a:t>Juma</a:t>
            </a:r>
            <a:r>
              <a:rPr lang="en-US" sz="2800" dirty="0"/>
              <a:t>?” the teacher asked, where have you been since yesterday”. </a:t>
            </a:r>
          </a:p>
          <a:p>
            <a:pPr marL="514350" indent="-514350">
              <a:buFont typeface="+mj-lt"/>
              <a:buAutoNum type="alphaUcPeriod"/>
            </a:pPr>
            <a:r>
              <a:rPr lang="en-US" sz="2800" dirty="0"/>
              <a:t>“</a:t>
            </a:r>
            <a:r>
              <a:rPr lang="en-US" sz="2800" dirty="0" err="1"/>
              <a:t>Juma</a:t>
            </a:r>
            <a:r>
              <a:rPr lang="en-US" sz="2800" dirty="0"/>
              <a:t>”, the teacher asked, “where have you been since yesterday?”</a:t>
            </a:r>
          </a:p>
          <a:p>
            <a:pPr marL="514350" indent="-514350">
              <a:buFont typeface="+mj-lt"/>
              <a:buAutoNum type="alphaUcPeriod"/>
            </a:pPr>
            <a:r>
              <a:rPr lang="en-US" sz="2800" dirty="0"/>
              <a:t>“</a:t>
            </a:r>
            <a:r>
              <a:rPr lang="en-US" sz="2800" dirty="0" err="1"/>
              <a:t>Juma</a:t>
            </a:r>
            <a:r>
              <a:rPr lang="en-US" sz="2800" dirty="0"/>
              <a:t>, the teacher asked where have you been since yesterday?”</a:t>
            </a:r>
          </a:p>
          <a:p>
            <a:endParaRPr lang="en-US" sz="2400" dirty="0"/>
          </a:p>
          <a:p>
            <a:pPr marL="514350" indent="-514350">
              <a:buFont typeface="+mj-lt"/>
              <a:buAutoNum type="alphaUcPeriod"/>
            </a:pPr>
            <a:r>
              <a:rPr lang="en-US" sz="2800" dirty="0"/>
              <a:t>The doctor said, “Keep medicine out of children’s reach”.</a:t>
            </a:r>
          </a:p>
          <a:p>
            <a:pPr marL="514350" indent="-514350">
              <a:buFont typeface="+mj-lt"/>
              <a:buAutoNum type="alphaUcPeriod"/>
            </a:pPr>
            <a:r>
              <a:rPr lang="en-US" sz="2800" dirty="0"/>
              <a:t>The doctor said, keep medicine out of </a:t>
            </a:r>
            <a:r>
              <a:rPr lang="en-US" sz="2800" dirty="0" err="1"/>
              <a:t>childrens</a:t>
            </a:r>
            <a:r>
              <a:rPr lang="en-US" sz="2800" dirty="0"/>
              <a:t>’ reach”.</a:t>
            </a:r>
          </a:p>
          <a:p>
            <a:pPr marL="514350" indent="-514350">
              <a:buFont typeface="+mj-lt"/>
              <a:buAutoNum type="alphaUcPeriod"/>
            </a:pPr>
            <a:r>
              <a:rPr lang="en-US" sz="2800" dirty="0"/>
              <a:t>The doctor said, “keep medicine out of </a:t>
            </a:r>
            <a:r>
              <a:rPr lang="en-US" sz="2800" dirty="0" err="1"/>
              <a:t>childrens</a:t>
            </a:r>
            <a:r>
              <a:rPr lang="en-US" sz="2800" dirty="0"/>
              <a:t>’ reach”. </a:t>
            </a:r>
          </a:p>
          <a:p>
            <a:pPr marL="514350" indent="-514350">
              <a:buFont typeface="+mj-lt"/>
              <a:buAutoNum type="alphaUcPeriod"/>
            </a:pPr>
            <a:r>
              <a:rPr lang="en-US" sz="2800" dirty="0"/>
              <a:t>The doctor said, “keep medicine out of children’s reach”. </a:t>
            </a:r>
          </a:p>
        </p:txBody>
      </p:sp>
    </p:spTree>
    <p:extLst>
      <p:ext uri="{BB962C8B-B14F-4D97-AF65-F5344CB8AC3E}">
        <p14:creationId xmlns:p14="http://schemas.microsoft.com/office/powerpoint/2010/main" val="462809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144000" cy="6555641"/>
          </a:xfrm>
          <a:prstGeom prst="rect">
            <a:avLst/>
          </a:prstGeom>
        </p:spPr>
        <p:txBody>
          <a:bodyPr wrap="square">
            <a:spAutoFit/>
          </a:bodyPr>
          <a:lstStyle/>
          <a:p>
            <a:r>
              <a:rPr lang="en-US" sz="2800" b="1" i="1" u="sng" dirty="0">
                <a:solidFill>
                  <a:schemeClr val="accent6">
                    <a:lumMod val="50000"/>
                  </a:schemeClr>
                </a:solidFill>
              </a:rPr>
              <a:t>For questions 23 to 25, choose </a:t>
            </a:r>
            <a:r>
              <a:rPr lang="en-US" sz="2800" b="1" i="1" u="sng" dirty="0" smtClean="0">
                <a:solidFill>
                  <a:schemeClr val="accent6">
                    <a:lumMod val="50000"/>
                  </a:schemeClr>
                </a:solidFill>
              </a:rPr>
              <a:t>the</a:t>
            </a:r>
          </a:p>
          <a:p>
            <a:r>
              <a:rPr lang="en-US" sz="2800" b="1" i="1" u="sng" dirty="0" smtClean="0">
                <a:solidFill>
                  <a:schemeClr val="accent6">
                    <a:lumMod val="50000"/>
                  </a:schemeClr>
                </a:solidFill>
              </a:rPr>
              <a:t> </a:t>
            </a:r>
            <a:r>
              <a:rPr lang="en-US" sz="2800" b="1" i="1" u="sng" dirty="0">
                <a:solidFill>
                  <a:schemeClr val="accent6">
                    <a:lumMod val="50000"/>
                  </a:schemeClr>
                </a:solidFill>
              </a:rPr>
              <a:t>alternative that means the opposite of the underlined word. </a:t>
            </a:r>
          </a:p>
          <a:p>
            <a:endParaRPr lang="en-US" sz="2800" dirty="0">
              <a:solidFill>
                <a:srgbClr val="FFFF00"/>
              </a:solidFill>
            </a:endParaRPr>
          </a:p>
          <a:p>
            <a:r>
              <a:rPr lang="en-US" sz="2800" dirty="0"/>
              <a:t>When I asked him why he had arrived late, I found his answer </a:t>
            </a:r>
            <a:r>
              <a:rPr lang="en-US" sz="2800" u="sng" dirty="0"/>
              <a:t>unsatisfactory</a:t>
            </a:r>
            <a:r>
              <a:rPr lang="en-US" sz="2800" dirty="0"/>
              <a:t>. </a:t>
            </a:r>
          </a:p>
          <a:p>
            <a:pPr marL="1885950" lvl="3" indent="-514350">
              <a:buFont typeface="+mj-lt"/>
              <a:buAutoNum type="alphaUcPeriod"/>
            </a:pPr>
            <a:r>
              <a:rPr lang="en-US" sz="2800" dirty="0"/>
              <a:t>Sensible </a:t>
            </a:r>
          </a:p>
          <a:p>
            <a:pPr marL="1885950" lvl="3" indent="-514350">
              <a:buFont typeface="+mj-lt"/>
              <a:buAutoNum type="alphaUcPeriod"/>
            </a:pPr>
            <a:r>
              <a:rPr lang="en-US" sz="2800" dirty="0"/>
              <a:t>Reasonable </a:t>
            </a:r>
          </a:p>
          <a:p>
            <a:pPr marL="1885950" lvl="3" indent="-514350">
              <a:buFont typeface="+mj-lt"/>
              <a:buAutoNum type="alphaUcPeriod"/>
            </a:pPr>
            <a:r>
              <a:rPr lang="en-US" sz="2800" dirty="0"/>
              <a:t>Incorrect </a:t>
            </a:r>
          </a:p>
          <a:p>
            <a:pPr marL="1885950" lvl="3" indent="-514350">
              <a:buFont typeface="+mj-lt"/>
              <a:buAutoNum type="alphaUcPeriod"/>
            </a:pPr>
            <a:r>
              <a:rPr lang="en-US" sz="2800" dirty="0"/>
              <a:t>Unacceptable </a:t>
            </a:r>
          </a:p>
          <a:p>
            <a:pPr lvl="0"/>
            <a:endParaRPr lang="en-US" sz="2800" dirty="0"/>
          </a:p>
          <a:p>
            <a:r>
              <a:rPr lang="en-US" sz="2800" dirty="0"/>
              <a:t> It is </a:t>
            </a:r>
            <a:r>
              <a:rPr lang="en-US" sz="2800" u="sng" dirty="0"/>
              <a:t>risky</a:t>
            </a:r>
            <a:r>
              <a:rPr lang="en-US" sz="2800" dirty="0"/>
              <a:t> to cross that bridge at night.</a:t>
            </a:r>
          </a:p>
          <a:p>
            <a:pPr marL="1885950" lvl="3" indent="-514350">
              <a:buFont typeface="+mj-lt"/>
              <a:buAutoNum type="alphaUcPeriod"/>
            </a:pPr>
            <a:r>
              <a:rPr lang="en-US" sz="2800" dirty="0"/>
              <a:t>Safe </a:t>
            </a:r>
          </a:p>
          <a:p>
            <a:pPr marL="1885950" lvl="3" indent="-514350">
              <a:buFont typeface="+mj-lt"/>
              <a:buAutoNum type="alphaUcPeriod"/>
            </a:pPr>
            <a:r>
              <a:rPr lang="en-US" sz="2800" dirty="0"/>
              <a:t>Dangerous </a:t>
            </a:r>
          </a:p>
          <a:p>
            <a:pPr marL="1885950" lvl="3" indent="-514350">
              <a:buFont typeface="+mj-lt"/>
              <a:buAutoNum type="alphaUcPeriod"/>
            </a:pPr>
            <a:r>
              <a:rPr lang="en-US" sz="2800" dirty="0"/>
              <a:t>Harmful </a:t>
            </a:r>
          </a:p>
          <a:p>
            <a:pPr marL="1885950" lvl="3" indent="-514350">
              <a:buFont typeface="+mj-lt"/>
              <a:buAutoNum type="alphaUcPeriod"/>
            </a:pPr>
            <a:r>
              <a:rPr lang="en-US" sz="2800" dirty="0"/>
              <a:t>Secure </a:t>
            </a:r>
          </a:p>
        </p:txBody>
      </p:sp>
    </p:spTree>
    <p:extLst>
      <p:ext uri="{BB962C8B-B14F-4D97-AF65-F5344CB8AC3E}">
        <p14:creationId xmlns:p14="http://schemas.microsoft.com/office/powerpoint/2010/main" val="8723479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4800"/>
            <a:ext cx="8763000" cy="5539978"/>
          </a:xfrm>
          <a:prstGeom prst="rect">
            <a:avLst/>
          </a:prstGeom>
        </p:spPr>
        <p:txBody>
          <a:bodyPr wrap="square">
            <a:spAutoFit/>
          </a:bodyPr>
          <a:lstStyle/>
          <a:p>
            <a:r>
              <a:rPr lang="en-US" sz="2800" b="1" dirty="0">
                <a:solidFill>
                  <a:schemeClr val="accent6">
                    <a:lumMod val="50000"/>
                  </a:schemeClr>
                </a:solidFill>
              </a:rPr>
              <a:t>Lie</a:t>
            </a:r>
            <a:r>
              <a:rPr lang="en-US" sz="2800" b="1" dirty="0">
                <a:solidFill>
                  <a:srgbClr val="FFFF00"/>
                </a:solidFill>
              </a:rPr>
              <a:t> </a:t>
            </a:r>
            <a:endParaRPr lang="en-US" sz="2800" dirty="0">
              <a:solidFill>
                <a:srgbClr val="FFFF00"/>
              </a:solidFill>
            </a:endParaRPr>
          </a:p>
          <a:p>
            <a:r>
              <a:rPr lang="en-US" dirty="0"/>
              <a:t>	</a:t>
            </a:r>
            <a:r>
              <a:rPr lang="en-US" sz="2800" dirty="0"/>
              <a:t>- Lie around.</a:t>
            </a:r>
          </a:p>
          <a:p>
            <a:r>
              <a:rPr lang="en-US" sz="2800" dirty="0"/>
              <a:t>	- Lie in.</a:t>
            </a:r>
          </a:p>
          <a:p>
            <a:r>
              <a:rPr lang="en-US" sz="2800" dirty="0"/>
              <a:t>	- Lie in wait.</a:t>
            </a:r>
          </a:p>
          <a:p>
            <a:r>
              <a:rPr lang="en-US" sz="2800" dirty="0"/>
              <a:t>	- Lie in state.</a:t>
            </a:r>
          </a:p>
          <a:p>
            <a:r>
              <a:rPr lang="en-US" sz="2800" dirty="0"/>
              <a:t>	- Lie about.</a:t>
            </a:r>
          </a:p>
          <a:p>
            <a:r>
              <a:rPr lang="en-US" sz="2800" dirty="0"/>
              <a:t>	- Lie back.</a:t>
            </a:r>
          </a:p>
          <a:p>
            <a:r>
              <a:rPr lang="en-US" sz="2800" dirty="0"/>
              <a:t>	- Lie down.</a:t>
            </a:r>
          </a:p>
          <a:p>
            <a:r>
              <a:rPr lang="en-US" sz="2800" dirty="0"/>
              <a:t>	- Lie behind something.</a:t>
            </a:r>
          </a:p>
          <a:p>
            <a:r>
              <a:rPr lang="en-US" sz="2800" dirty="0"/>
              <a:t>	- Lie with somebody</a:t>
            </a:r>
          </a:p>
          <a:p>
            <a:r>
              <a:rPr lang="en-US" sz="2800" dirty="0"/>
              <a:t>	- Lie through.</a:t>
            </a:r>
          </a:p>
          <a:p>
            <a:r>
              <a:rPr lang="en-US" sz="2800" dirty="0"/>
              <a:t>	- Lie ahead. </a:t>
            </a:r>
          </a:p>
          <a:p>
            <a:r>
              <a:rPr lang="en-US" dirty="0"/>
              <a:t> </a:t>
            </a:r>
          </a:p>
        </p:txBody>
      </p:sp>
    </p:spTree>
    <p:extLst>
      <p:ext uri="{BB962C8B-B14F-4D97-AF65-F5344CB8AC3E}">
        <p14:creationId xmlns:p14="http://schemas.microsoft.com/office/powerpoint/2010/main" val="22141508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609601"/>
            <a:ext cx="9067800" cy="4401205"/>
          </a:xfrm>
          <a:prstGeom prst="rect">
            <a:avLst/>
          </a:prstGeom>
        </p:spPr>
        <p:txBody>
          <a:bodyPr wrap="square">
            <a:spAutoFit/>
          </a:bodyPr>
          <a:lstStyle/>
          <a:p>
            <a:r>
              <a:rPr lang="en-US" sz="4000" dirty="0"/>
              <a:t>The head teacher </a:t>
            </a:r>
            <a:r>
              <a:rPr lang="en-US" sz="4000" u="sng" dirty="0"/>
              <a:t>forbade</a:t>
            </a:r>
            <a:r>
              <a:rPr lang="en-US" sz="4000" dirty="0"/>
              <a:t> the pupils to bring cooked food into the school compound. </a:t>
            </a:r>
          </a:p>
          <a:p>
            <a:pPr marL="1200150" lvl="1" indent="-742950">
              <a:buFont typeface="+mj-lt"/>
              <a:buAutoNum type="alphaUcPeriod"/>
            </a:pPr>
            <a:r>
              <a:rPr lang="en-US" sz="4000" dirty="0"/>
              <a:t>Told </a:t>
            </a:r>
          </a:p>
          <a:p>
            <a:pPr marL="1200150" lvl="1" indent="-742950">
              <a:buFont typeface="+mj-lt"/>
              <a:buAutoNum type="alphaUcPeriod"/>
            </a:pPr>
            <a:r>
              <a:rPr lang="en-US" sz="4000" dirty="0"/>
              <a:t>Encouraged </a:t>
            </a:r>
          </a:p>
          <a:p>
            <a:pPr marL="1200150" lvl="1" indent="-742950">
              <a:buFont typeface="+mj-lt"/>
              <a:buAutoNum type="alphaUcPeriod"/>
            </a:pPr>
            <a:r>
              <a:rPr lang="en-US" sz="4000" dirty="0"/>
              <a:t>Allowed </a:t>
            </a:r>
          </a:p>
          <a:p>
            <a:pPr marL="1200150" lvl="1" indent="-742950">
              <a:buFont typeface="+mj-lt"/>
              <a:buAutoNum type="alphaUcPeriod"/>
            </a:pPr>
            <a:r>
              <a:rPr lang="en-US" sz="4000" dirty="0"/>
              <a:t>Advised </a:t>
            </a:r>
          </a:p>
        </p:txBody>
      </p:sp>
    </p:spTree>
    <p:extLst>
      <p:ext uri="{BB962C8B-B14F-4D97-AF65-F5344CB8AC3E}">
        <p14:creationId xmlns:p14="http://schemas.microsoft.com/office/powerpoint/2010/main" val="6419614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643" y="533400"/>
            <a:ext cx="11506199" cy="5693866"/>
          </a:xfrm>
          <a:prstGeom prst="rect">
            <a:avLst/>
          </a:prstGeom>
        </p:spPr>
        <p:txBody>
          <a:bodyPr wrap="square">
            <a:spAutoFit/>
          </a:bodyPr>
          <a:lstStyle/>
          <a:p>
            <a:r>
              <a:rPr lang="en-US" sz="2800" b="1" i="1" u="sng" dirty="0">
                <a:solidFill>
                  <a:schemeClr val="accent6">
                    <a:lumMod val="50000"/>
                  </a:schemeClr>
                </a:solidFill>
              </a:rPr>
              <a:t>Read the passage below and then answer questions 26 to 38.</a:t>
            </a:r>
            <a:endParaRPr lang="en-US" sz="2800" dirty="0">
              <a:solidFill>
                <a:schemeClr val="accent6">
                  <a:lumMod val="50000"/>
                </a:schemeClr>
              </a:solidFill>
            </a:endParaRPr>
          </a:p>
          <a:p>
            <a:r>
              <a:rPr lang="en-US" sz="2800" dirty="0"/>
              <a:t> </a:t>
            </a:r>
          </a:p>
          <a:p>
            <a:r>
              <a:rPr lang="en-US" sz="2800" dirty="0"/>
              <a:t>“I wonder what </a:t>
            </a:r>
            <a:r>
              <a:rPr lang="en-US" sz="2800" dirty="0" err="1"/>
              <a:t>Aoko</a:t>
            </a:r>
            <a:r>
              <a:rPr lang="en-US" sz="2800" dirty="0"/>
              <a:t> is doing at home”, </a:t>
            </a:r>
            <a:r>
              <a:rPr lang="en-US" sz="2800" dirty="0" err="1"/>
              <a:t>Njeri</a:t>
            </a:r>
            <a:r>
              <a:rPr lang="en-US" sz="2800" dirty="0"/>
              <a:t> said, looking at her friend </a:t>
            </a:r>
            <a:r>
              <a:rPr lang="en-US" sz="2800" dirty="0" err="1"/>
              <a:t>Cherono</a:t>
            </a:r>
            <a:r>
              <a:rPr lang="en-US" sz="2800" dirty="0"/>
              <a:t>. “Why don’t we go and find out?”</a:t>
            </a:r>
          </a:p>
          <a:p>
            <a:r>
              <a:rPr lang="en-US" sz="2800" dirty="0"/>
              <a:t>The three were close friends, </a:t>
            </a:r>
            <a:r>
              <a:rPr lang="en-US" sz="2800" dirty="0" err="1"/>
              <a:t>infact</a:t>
            </a:r>
            <a:r>
              <a:rPr lang="en-US" sz="2800" dirty="0"/>
              <a:t> inseparable. They spent most of the day together, especially during the school holidays like now. Nine o’clock always found the girls together, and they would not part till evening. Strangely today, </a:t>
            </a:r>
            <a:r>
              <a:rPr lang="en-US" sz="2800" dirty="0" err="1"/>
              <a:t>Aoko</a:t>
            </a:r>
            <a:r>
              <a:rPr lang="en-US" sz="2800" dirty="0"/>
              <a:t> was nowhere to be seen yet it was already 10 o’clock.</a:t>
            </a:r>
          </a:p>
          <a:p>
            <a:r>
              <a:rPr lang="en-US" sz="2800" dirty="0"/>
              <a:t> </a:t>
            </a:r>
          </a:p>
          <a:p>
            <a:r>
              <a:rPr lang="en-US" sz="2800" dirty="0"/>
              <a:t>The two girls walked to </a:t>
            </a:r>
            <a:r>
              <a:rPr lang="en-US" sz="2800" dirty="0" err="1"/>
              <a:t>Aoko’s</a:t>
            </a:r>
            <a:r>
              <a:rPr lang="en-US" sz="2800" dirty="0"/>
              <a:t> home. as they neared the house, </a:t>
            </a:r>
            <a:r>
              <a:rPr lang="en-US" sz="2800" dirty="0" err="1"/>
              <a:t>Njeri</a:t>
            </a:r>
            <a:r>
              <a:rPr lang="en-US" sz="2800" dirty="0"/>
              <a:t> </a:t>
            </a:r>
            <a:r>
              <a:rPr lang="en-US" sz="2800" dirty="0" err="1"/>
              <a:t>calld</a:t>
            </a:r>
            <a:r>
              <a:rPr lang="en-US" sz="2800" dirty="0"/>
              <a:t> out, “</a:t>
            </a:r>
            <a:r>
              <a:rPr lang="en-US" sz="2800" dirty="0" err="1"/>
              <a:t>Aoko</a:t>
            </a:r>
            <a:r>
              <a:rPr lang="en-US" sz="2800" dirty="0"/>
              <a:t>, you have visitors!” there was no response. Obviously, there friend was not in.</a:t>
            </a:r>
          </a:p>
          <a:p>
            <a:r>
              <a:rPr lang="en-US" sz="2800" dirty="0"/>
              <a:t> </a:t>
            </a:r>
          </a:p>
        </p:txBody>
      </p:sp>
    </p:spTree>
    <p:extLst>
      <p:ext uri="{BB962C8B-B14F-4D97-AF65-F5344CB8AC3E}">
        <p14:creationId xmlns:p14="http://schemas.microsoft.com/office/powerpoint/2010/main" val="8709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09600"/>
            <a:ext cx="10058400" cy="4893647"/>
          </a:xfrm>
          <a:prstGeom prst="rect">
            <a:avLst/>
          </a:prstGeom>
        </p:spPr>
        <p:txBody>
          <a:bodyPr wrap="square">
            <a:spAutoFit/>
          </a:bodyPr>
          <a:lstStyle/>
          <a:p>
            <a:r>
              <a:rPr lang="en-US" sz="2400" dirty="0"/>
              <a:t>Outside the house was seated an old lady the two girls had never seen before. They went up to her and </a:t>
            </a:r>
            <a:r>
              <a:rPr lang="en-US" sz="2400" dirty="0" err="1"/>
              <a:t>Cherono</a:t>
            </a:r>
            <a:r>
              <a:rPr lang="en-US" sz="2400" dirty="0"/>
              <a:t> greeted her in </a:t>
            </a:r>
            <a:r>
              <a:rPr lang="en-US" sz="2400" dirty="0" err="1"/>
              <a:t>Aoko’s</a:t>
            </a:r>
            <a:r>
              <a:rPr lang="en-US" sz="2400" dirty="0"/>
              <a:t> mother tongue. </a:t>
            </a:r>
            <a:r>
              <a:rPr lang="en-US" sz="2400" dirty="0" err="1"/>
              <a:t>Cherono</a:t>
            </a:r>
            <a:r>
              <a:rPr lang="en-US" sz="2400" dirty="0"/>
              <a:t> spoke the language fluently, one could not tell she was from another community. The old lady responded and smiled broadly, exposing toothless gums. </a:t>
            </a:r>
            <a:r>
              <a:rPr lang="en-US" sz="2400" dirty="0" err="1"/>
              <a:t>Njeri</a:t>
            </a:r>
            <a:r>
              <a:rPr lang="en-US" sz="2400" dirty="0"/>
              <a:t> guessed the old lady was probably a hundred years old. </a:t>
            </a:r>
            <a:r>
              <a:rPr lang="en-US" sz="2400" dirty="0" err="1"/>
              <a:t>Cherono</a:t>
            </a:r>
            <a:r>
              <a:rPr lang="en-US" sz="2400" dirty="0"/>
              <a:t> then asked her where </a:t>
            </a:r>
            <a:r>
              <a:rPr lang="en-US" sz="2400" dirty="0" err="1"/>
              <a:t>Aoko</a:t>
            </a:r>
            <a:r>
              <a:rPr lang="en-US" sz="2400" dirty="0"/>
              <a:t> was.</a:t>
            </a:r>
          </a:p>
          <a:p>
            <a:r>
              <a:rPr lang="en-US" sz="2400" dirty="0"/>
              <a:t> </a:t>
            </a:r>
          </a:p>
          <a:p>
            <a:r>
              <a:rPr lang="en-US" sz="2400" dirty="0"/>
              <a:t>I sent her to the shops to buy something, just get in and wait. “I’m sure she’s on her way back”, said the lady. </a:t>
            </a:r>
          </a:p>
          <a:p>
            <a:r>
              <a:rPr lang="en-US" sz="2400" dirty="0" err="1"/>
              <a:t>Njeri</a:t>
            </a:r>
            <a:r>
              <a:rPr lang="en-US" sz="2400" dirty="0"/>
              <a:t> did not understand a word. She just followed her friend into the house.</a:t>
            </a:r>
          </a:p>
          <a:p>
            <a:r>
              <a:rPr lang="en-US" sz="2400" dirty="0"/>
              <a:t>Half an hour later, the girls were still waiting. Impatience got the better of </a:t>
            </a:r>
            <a:r>
              <a:rPr lang="en-US" sz="2400" dirty="0" err="1"/>
              <a:t>Njeri</a:t>
            </a:r>
            <a:r>
              <a:rPr lang="en-US" sz="2400" dirty="0"/>
              <a:t>. She suggested that they go away and return later. </a:t>
            </a:r>
            <a:r>
              <a:rPr lang="en-US" sz="2400" dirty="0" err="1"/>
              <a:t>Cherono</a:t>
            </a:r>
            <a:r>
              <a:rPr lang="en-US" sz="2400" dirty="0"/>
              <a:t> on the other hand had a different idea. She was curious about the old lady seated outside.</a:t>
            </a:r>
          </a:p>
        </p:txBody>
      </p:sp>
    </p:spTree>
    <p:extLst>
      <p:ext uri="{BB962C8B-B14F-4D97-AF65-F5344CB8AC3E}">
        <p14:creationId xmlns:p14="http://schemas.microsoft.com/office/powerpoint/2010/main" val="16844889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763000" cy="5632311"/>
          </a:xfrm>
          <a:prstGeom prst="rect">
            <a:avLst/>
          </a:prstGeom>
        </p:spPr>
        <p:txBody>
          <a:bodyPr wrap="square">
            <a:spAutoFit/>
          </a:bodyPr>
          <a:lstStyle/>
          <a:p>
            <a:r>
              <a:rPr lang="en-US" sz="2400" dirty="0"/>
              <a:t> </a:t>
            </a:r>
          </a:p>
          <a:p>
            <a:r>
              <a:rPr lang="en-US" sz="2400" dirty="0"/>
              <a:t>“Why don’t we go out and chat with the lady, you know these old people usually have fascinating stories to tell”, she said.</a:t>
            </a:r>
          </a:p>
          <a:p>
            <a:r>
              <a:rPr lang="en-US" sz="2400" dirty="0"/>
              <a:t>“But I won’t understand a thing. For you, the language is not a problem, so you’ll probably enjoy the stories”, grumbled </a:t>
            </a:r>
            <a:r>
              <a:rPr lang="en-US" sz="2400" dirty="0" err="1"/>
              <a:t>Njeri</a:t>
            </a:r>
            <a:r>
              <a:rPr lang="en-US" sz="2400" dirty="0"/>
              <a:t>. </a:t>
            </a:r>
          </a:p>
          <a:p>
            <a:r>
              <a:rPr lang="en-US" sz="2400" dirty="0"/>
              <a:t> </a:t>
            </a:r>
          </a:p>
          <a:p>
            <a:r>
              <a:rPr lang="en-US" sz="2400" dirty="0"/>
              <a:t>After a little persuasion, </a:t>
            </a:r>
            <a:r>
              <a:rPr lang="en-US" sz="2400" dirty="0" err="1"/>
              <a:t>Njeri</a:t>
            </a:r>
            <a:r>
              <a:rPr lang="en-US" sz="2400" dirty="0"/>
              <a:t> gave in on condition that </a:t>
            </a:r>
            <a:r>
              <a:rPr lang="en-US" sz="2400" dirty="0" err="1"/>
              <a:t>Cherono</a:t>
            </a:r>
            <a:r>
              <a:rPr lang="en-US" sz="2400" dirty="0"/>
              <a:t> would translate everything into English or Kiswahili. They went out and found the lady humming a tune. She was a world of her own, her face a picture of happiness. She did not seem to notice the two girls, who also did not want to break in on her bliss. </a:t>
            </a:r>
          </a:p>
          <a:p>
            <a:r>
              <a:rPr lang="en-US" sz="2400" dirty="0"/>
              <a:t> </a:t>
            </a:r>
          </a:p>
          <a:p>
            <a:r>
              <a:rPr lang="en-US" sz="2400" dirty="0"/>
              <a:t>“Oh!” she exclaimed when she realized she was being watched, “I really love singing. It is good for the soul. Do you also sing?” she asked.</a:t>
            </a:r>
          </a:p>
        </p:txBody>
      </p:sp>
    </p:spTree>
    <p:extLst>
      <p:ext uri="{BB962C8B-B14F-4D97-AF65-F5344CB8AC3E}">
        <p14:creationId xmlns:p14="http://schemas.microsoft.com/office/powerpoint/2010/main" val="7044840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11125200" cy="4832092"/>
          </a:xfrm>
          <a:prstGeom prst="rect">
            <a:avLst/>
          </a:prstGeom>
        </p:spPr>
        <p:txBody>
          <a:bodyPr wrap="square">
            <a:spAutoFit/>
          </a:bodyPr>
          <a:lstStyle/>
          <a:p>
            <a:r>
              <a:rPr lang="en-US" sz="2800" dirty="0" err="1"/>
              <a:t>Njeri</a:t>
            </a:r>
            <a:r>
              <a:rPr lang="en-US" sz="2800" dirty="0"/>
              <a:t> looked at </a:t>
            </a:r>
            <a:r>
              <a:rPr lang="en-US" sz="2800" dirty="0" err="1"/>
              <a:t>Cherono</a:t>
            </a:r>
            <a:r>
              <a:rPr lang="en-US" sz="2800" dirty="0"/>
              <a:t> expecting her to translate what the lady had just said. And she did. </a:t>
            </a:r>
          </a:p>
          <a:p>
            <a:r>
              <a:rPr lang="en-US" sz="2800" dirty="0"/>
              <a:t>“I see your friend does not understand our language. The lady commented in English. The two girls were taken a back. “They just wanted to find out whether you two also love to sing”, she said, looking at </a:t>
            </a:r>
            <a:r>
              <a:rPr lang="en-US" sz="2800" dirty="0" err="1"/>
              <a:t>Njeri</a:t>
            </a:r>
            <a:r>
              <a:rPr lang="en-US" sz="2800" dirty="0"/>
              <a:t>. </a:t>
            </a:r>
          </a:p>
          <a:p>
            <a:endParaRPr lang="en-US" sz="2800" dirty="0"/>
          </a:p>
          <a:p>
            <a:r>
              <a:rPr lang="en-US" sz="2800" dirty="0"/>
              <a:t>“Yes”, replied </a:t>
            </a:r>
            <a:r>
              <a:rPr lang="en-US" sz="2800" dirty="0" err="1"/>
              <a:t>Njeri</a:t>
            </a:r>
            <a:r>
              <a:rPr lang="en-US" sz="2800" dirty="0"/>
              <a:t>, “but I did not know you spoke English”.</a:t>
            </a:r>
          </a:p>
          <a:p>
            <a:r>
              <a:rPr lang="en-US" sz="2800" dirty="0"/>
              <a:t>The lady let out a hearty laugh, once again exposing her toothless gums. She then went on to explain that she was a retired teacher of English, having taught for forty years. </a:t>
            </a:r>
          </a:p>
          <a:p>
            <a:r>
              <a:rPr lang="en-US" sz="2800" dirty="0"/>
              <a:t> </a:t>
            </a:r>
          </a:p>
        </p:txBody>
      </p:sp>
    </p:spTree>
    <p:extLst>
      <p:ext uri="{BB962C8B-B14F-4D97-AF65-F5344CB8AC3E}">
        <p14:creationId xmlns:p14="http://schemas.microsoft.com/office/powerpoint/2010/main" val="1696845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10668000" cy="5493812"/>
          </a:xfrm>
          <a:prstGeom prst="rect">
            <a:avLst/>
          </a:prstGeom>
        </p:spPr>
        <p:txBody>
          <a:bodyPr wrap="square">
            <a:spAutoFit/>
          </a:bodyPr>
          <a:lstStyle/>
          <a:p>
            <a:r>
              <a:rPr lang="en-US" sz="2700" dirty="0"/>
              <a:t>“I was taught the language by its owners”, she boasted.</a:t>
            </a:r>
          </a:p>
          <a:p>
            <a:r>
              <a:rPr lang="en-US" sz="2700" dirty="0"/>
              <a:t>“Just as I learnt your language by its owners”, </a:t>
            </a:r>
            <a:r>
              <a:rPr lang="en-US" sz="2700" dirty="0" err="1"/>
              <a:t>Cherono</a:t>
            </a:r>
            <a:r>
              <a:rPr lang="en-US" sz="2700" dirty="0"/>
              <a:t> remarked proudly. It was the lady’s turn to be astonished. “You mean you do not come from our community yet you speak our language so well?”</a:t>
            </a:r>
          </a:p>
          <a:p>
            <a:r>
              <a:rPr lang="en-US" sz="2700" dirty="0"/>
              <a:t> </a:t>
            </a:r>
          </a:p>
          <a:p>
            <a:r>
              <a:rPr lang="en-US" sz="2700" dirty="0" err="1"/>
              <a:t>Aoko</a:t>
            </a:r>
            <a:r>
              <a:rPr lang="en-US" sz="2700" dirty="0"/>
              <a:t> arrived to find the three deep in conversation. She was holding a newspaper. She explained that she had to walk all the way to the shopping </a:t>
            </a:r>
            <a:r>
              <a:rPr lang="en-US" sz="2700" dirty="0" err="1"/>
              <a:t>centre</a:t>
            </a:r>
            <a:r>
              <a:rPr lang="en-US" sz="2700" dirty="0"/>
              <a:t> for it. “My great grandmother loves reading and as soon as she arrived here this morning she asked for a newspaper”. </a:t>
            </a:r>
          </a:p>
          <a:p>
            <a:r>
              <a:rPr lang="en-US" sz="2700" dirty="0"/>
              <a:t>Soon afterwards the three girls skipped away leaving the old lady buried in the paper. </a:t>
            </a:r>
          </a:p>
          <a:p>
            <a:r>
              <a:rPr lang="en-US" sz="2700" dirty="0"/>
              <a:t> </a:t>
            </a:r>
          </a:p>
          <a:p>
            <a:endParaRPr lang="en-US" sz="2700" dirty="0"/>
          </a:p>
        </p:txBody>
      </p:sp>
    </p:spTree>
    <p:extLst>
      <p:ext uri="{BB962C8B-B14F-4D97-AF65-F5344CB8AC3E}">
        <p14:creationId xmlns:p14="http://schemas.microsoft.com/office/powerpoint/2010/main" val="19624656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487025"/>
            <a:ext cx="8839200" cy="6370975"/>
          </a:xfrm>
          <a:prstGeom prst="rect">
            <a:avLst/>
          </a:prstGeom>
        </p:spPr>
        <p:txBody>
          <a:bodyPr wrap="square">
            <a:spAutoFit/>
          </a:bodyPr>
          <a:lstStyle/>
          <a:p>
            <a:pPr lvl="0"/>
            <a:r>
              <a:rPr lang="en-US" sz="2400" dirty="0" err="1"/>
              <a:t>Njeri</a:t>
            </a:r>
            <a:r>
              <a:rPr lang="en-US" sz="2400" dirty="0"/>
              <a:t> wondered what </a:t>
            </a:r>
            <a:r>
              <a:rPr lang="en-US" sz="2400" dirty="0" err="1"/>
              <a:t>Aoko</a:t>
            </a:r>
            <a:r>
              <a:rPr lang="en-US" sz="2400" dirty="0"/>
              <a:t> was doing at home because.</a:t>
            </a:r>
          </a:p>
          <a:p>
            <a:pPr marL="1371600" lvl="2" indent="-457200">
              <a:buFont typeface="+mj-lt"/>
              <a:buAutoNum type="alphaUcPeriod"/>
            </a:pPr>
            <a:r>
              <a:rPr lang="en-US" sz="2400" dirty="0"/>
              <a:t>It was already 10 o’clock.</a:t>
            </a:r>
          </a:p>
          <a:p>
            <a:pPr marL="1371600" lvl="2" indent="-457200">
              <a:buFont typeface="+mj-lt"/>
              <a:buAutoNum type="alphaUcPeriod"/>
            </a:pPr>
            <a:r>
              <a:rPr lang="en-US" sz="2400" dirty="0"/>
              <a:t>She wanted to play with her.</a:t>
            </a:r>
          </a:p>
          <a:p>
            <a:pPr marL="1371600" lvl="2" indent="-457200">
              <a:buFont typeface="+mj-lt"/>
              <a:buAutoNum type="alphaUcPeriod"/>
            </a:pPr>
            <a:r>
              <a:rPr lang="en-US" sz="2400" dirty="0"/>
              <a:t>They were close friends.</a:t>
            </a:r>
          </a:p>
          <a:p>
            <a:pPr marL="1371600" lvl="2" indent="-457200">
              <a:buFont typeface="+mj-lt"/>
              <a:buAutoNum type="alphaUcPeriod"/>
            </a:pPr>
            <a:r>
              <a:rPr lang="en-US" sz="2400" dirty="0"/>
              <a:t>It was unusual for </a:t>
            </a:r>
            <a:r>
              <a:rPr lang="en-US" sz="2400" dirty="0" err="1"/>
              <a:t>Aoko</a:t>
            </a:r>
            <a:r>
              <a:rPr lang="en-US" sz="2400" dirty="0"/>
              <a:t> to be late. </a:t>
            </a:r>
          </a:p>
          <a:p>
            <a:r>
              <a:rPr lang="en-US" sz="2400" dirty="0"/>
              <a:t> </a:t>
            </a:r>
          </a:p>
          <a:p>
            <a:pPr lvl="0"/>
            <a:r>
              <a:rPr lang="en-US" sz="2400" dirty="0"/>
              <a:t>During the school holidays, the girls</a:t>
            </a:r>
          </a:p>
          <a:p>
            <a:pPr marL="1371600" lvl="2" indent="-457200">
              <a:buFont typeface="+mj-lt"/>
              <a:buAutoNum type="alphaUcPeriod"/>
            </a:pPr>
            <a:r>
              <a:rPr lang="en-US" sz="2400" dirty="0"/>
              <a:t>Always met at nine o’clock</a:t>
            </a:r>
          </a:p>
          <a:p>
            <a:pPr marL="1371600" lvl="2" indent="-457200">
              <a:buFont typeface="+mj-lt"/>
              <a:buAutoNum type="alphaUcPeriod"/>
            </a:pPr>
            <a:r>
              <a:rPr lang="en-US" sz="2400" dirty="0"/>
              <a:t>Loved listening to stories</a:t>
            </a:r>
          </a:p>
          <a:p>
            <a:pPr marL="1371600" lvl="2" indent="-457200">
              <a:buFont typeface="+mj-lt"/>
              <a:buAutoNum type="alphaUcPeriod"/>
            </a:pPr>
            <a:r>
              <a:rPr lang="en-US" sz="2400" dirty="0"/>
              <a:t>Became close friends</a:t>
            </a:r>
          </a:p>
          <a:p>
            <a:pPr marL="1371600" lvl="2" indent="-457200">
              <a:buFont typeface="+mj-lt"/>
              <a:buAutoNum type="alphaUcPeriod"/>
            </a:pPr>
            <a:r>
              <a:rPr lang="en-US" sz="2400" dirty="0"/>
              <a:t>Spent the better part of the day together </a:t>
            </a:r>
          </a:p>
          <a:p>
            <a:r>
              <a:rPr lang="en-US" sz="2400" dirty="0"/>
              <a:t> </a:t>
            </a:r>
          </a:p>
          <a:p>
            <a:pPr lvl="0"/>
            <a:r>
              <a:rPr lang="en-US" sz="2400" dirty="0"/>
              <a:t>Why did </a:t>
            </a:r>
            <a:r>
              <a:rPr lang="en-US" sz="2400" dirty="0" err="1"/>
              <a:t>Njeri</a:t>
            </a:r>
            <a:r>
              <a:rPr lang="en-US" sz="2400" dirty="0"/>
              <a:t> suggest that they “go away and come back later?”</a:t>
            </a:r>
          </a:p>
          <a:p>
            <a:pPr marL="1371600" lvl="2" indent="-457200">
              <a:buFont typeface="+mj-lt"/>
              <a:buAutoNum type="alphaUcPeriod"/>
            </a:pPr>
            <a:r>
              <a:rPr lang="en-US" sz="2400" dirty="0"/>
              <a:t>She was bored </a:t>
            </a:r>
          </a:p>
          <a:p>
            <a:pPr marL="1371600" lvl="2" indent="-457200">
              <a:buFont typeface="+mj-lt"/>
              <a:buAutoNum type="alphaUcPeriod"/>
            </a:pPr>
            <a:r>
              <a:rPr lang="en-US" sz="2400" dirty="0"/>
              <a:t>She was nervous </a:t>
            </a:r>
          </a:p>
          <a:p>
            <a:pPr marL="1371600" lvl="2" indent="-457200">
              <a:buFont typeface="+mj-lt"/>
              <a:buAutoNum type="alphaUcPeriod"/>
            </a:pPr>
            <a:r>
              <a:rPr lang="en-US" sz="2400" dirty="0"/>
              <a:t>She was impatient </a:t>
            </a:r>
          </a:p>
          <a:p>
            <a:pPr marL="1371600" lvl="2" indent="-457200">
              <a:buFont typeface="+mj-lt"/>
              <a:buAutoNum type="alphaUcPeriod"/>
            </a:pPr>
            <a:r>
              <a:rPr lang="en-US" sz="2400" dirty="0"/>
              <a:t>She was worried </a:t>
            </a:r>
          </a:p>
        </p:txBody>
      </p:sp>
    </p:spTree>
    <p:extLst>
      <p:ext uri="{BB962C8B-B14F-4D97-AF65-F5344CB8AC3E}">
        <p14:creationId xmlns:p14="http://schemas.microsoft.com/office/powerpoint/2010/main" val="30412614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0"/>
            <a:ext cx="8839199" cy="5693866"/>
          </a:xfrm>
          <a:prstGeom prst="rect">
            <a:avLst/>
          </a:prstGeom>
        </p:spPr>
        <p:txBody>
          <a:bodyPr wrap="square">
            <a:spAutoFit/>
          </a:bodyPr>
          <a:lstStyle/>
          <a:p>
            <a:pPr lvl="0"/>
            <a:r>
              <a:rPr lang="en-US" sz="2600" dirty="0"/>
              <a:t>Which of the following statements best explains why </a:t>
            </a:r>
            <a:r>
              <a:rPr lang="en-US" sz="2600" dirty="0" err="1"/>
              <a:t>Cherono</a:t>
            </a:r>
            <a:r>
              <a:rPr lang="en-US" sz="2600" dirty="0"/>
              <a:t> greeted the old lady in </a:t>
            </a:r>
            <a:r>
              <a:rPr lang="en-US" sz="2600" dirty="0" err="1"/>
              <a:t>Aoko’s</a:t>
            </a:r>
            <a:r>
              <a:rPr lang="en-US" sz="2600" dirty="0"/>
              <a:t> mother tongue?</a:t>
            </a:r>
          </a:p>
          <a:p>
            <a:pPr marL="971550" lvl="1" indent="-514350">
              <a:buFont typeface="+mj-lt"/>
              <a:buAutoNum type="alphaUcPeriod"/>
            </a:pPr>
            <a:r>
              <a:rPr lang="en-US" sz="2600" dirty="0"/>
              <a:t>She knew the old lady did not know English.</a:t>
            </a:r>
          </a:p>
          <a:p>
            <a:pPr marL="971550" lvl="1" indent="-514350">
              <a:buFont typeface="+mj-lt"/>
              <a:buAutoNum type="alphaUcPeriod"/>
            </a:pPr>
            <a:r>
              <a:rPr lang="en-US" sz="2600" dirty="0"/>
              <a:t>She assumed the old lady was from </a:t>
            </a:r>
            <a:r>
              <a:rPr lang="en-US" sz="2600" dirty="0" err="1"/>
              <a:t>Aoko’s</a:t>
            </a:r>
            <a:r>
              <a:rPr lang="en-US" sz="2600" dirty="0"/>
              <a:t> community</a:t>
            </a:r>
          </a:p>
          <a:p>
            <a:pPr marL="971550" lvl="1" indent="-514350">
              <a:buFont typeface="+mj-lt"/>
              <a:buAutoNum type="alphaUcPeriod"/>
            </a:pPr>
            <a:r>
              <a:rPr lang="en-US" sz="2600" dirty="0"/>
              <a:t>She knew the old lady could understand the language.</a:t>
            </a:r>
          </a:p>
          <a:p>
            <a:pPr marL="971550" lvl="1" indent="-514350">
              <a:buFont typeface="+mj-lt"/>
              <a:buAutoNum type="alphaUcPeriod"/>
            </a:pPr>
            <a:r>
              <a:rPr lang="en-US" sz="2600" dirty="0"/>
              <a:t>She wanted to surprise the old lady by speaking her language.</a:t>
            </a:r>
          </a:p>
          <a:p>
            <a:r>
              <a:rPr lang="en-US" sz="2600" dirty="0"/>
              <a:t> </a:t>
            </a:r>
          </a:p>
          <a:p>
            <a:pPr lvl="0"/>
            <a:r>
              <a:rPr lang="en-US" sz="2600" dirty="0"/>
              <a:t>When </a:t>
            </a:r>
            <a:r>
              <a:rPr lang="en-US" sz="2600" dirty="0" err="1"/>
              <a:t>Njeri</a:t>
            </a:r>
            <a:r>
              <a:rPr lang="en-US" sz="2600" dirty="0"/>
              <a:t> did not understand what the old lady was saying, she must have felt </a:t>
            </a:r>
          </a:p>
          <a:p>
            <a:pPr marL="971550" lvl="1" indent="-514350">
              <a:buFont typeface="+mj-lt"/>
              <a:buAutoNum type="alphaUcPeriod"/>
            </a:pPr>
            <a:r>
              <a:rPr lang="en-US" sz="2600" dirty="0"/>
              <a:t>Embarrassed </a:t>
            </a:r>
          </a:p>
          <a:p>
            <a:pPr marL="971550" lvl="1" indent="-514350">
              <a:buFont typeface="+mj-lt"/>
              <a:buAutoNum type="alphaUcPeriod"/>
            </a:pPr>
            <a:r>
              <a:rPr lang="en-US" sz="2600" dirty="0"/>
              <a:t>Annoyed</a:t>
            </a:r>
          </a:p>
          <a:p>
            <a:pPr marL="971550" lvl="1" indent="-514350">
              <a:buFont typeface="+mj-lt"/>
              <a:buAutoNum type="alphaUcPeriod"/>
            </a:pPr>
            <a:r>
              <a:rPr lang="en-US" sz="2600" dirty="0"/>
              <a:t>Frustrated </a:t>
            </a:r>
          </a:p>
          <a:p>
            <a:pPr marL="971550" lvl="1" indent="-514350">
              <a:buFont typeface="+mj-lt"/>
              <a:buAutoNum type="alphaUcPeriod"/>
            </a:pPr>
            <a:r>
              <a:rPr lang="en-US" sz="2600" dirty="0"/>
              <a:t>Rejected </a:t>
            </a:r>
          </a:p>
        </p:txBody>
      </p:sp>
    </p:spTree>
    <p:extLst>
      <p:ext uri="{BB962C8B-B14F-4D97-AF65-F5344CB8AC3E}">
        <p14:creationId xmlns:p14="http://schemas.microsoft.com/office/powerpoint/2010/main" val="18661436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533400"/>
            <a:ext cx="8915400" cy="6124754"/>
          </a:xfrm>
          <a:prstGeom prst="rect">
            <a:avLst/>
          </a:prstGeom>
        </p:spPr>
        <p:txBody>
          <a:bodyPr wrap="square">
            <a:spAutoFit/>
          </a:bodyPr>
          <a:lstStyle/>
          <a:p>
            <a:pPr lvl="0"/>
            <a:r>
              <a:rPr lang="en-US" sz="2800" dirty="0"/>
              <a:t>Which one of the following is not a possible explanation why </a:t>
            </a:r>
            <a:r>
              <a:rPr lang="en-US" sz="2800" dirty="0" err="1"/>
              <a:t>Cherono</a:t>
            </a:r>
            <a:r>
              <a:rPr lang="en-US" sz="2800" dirty="0"/>
              <a:t> was curious about the old lady?</a:t>
            </a:r>
          </a:p>
          <a:p>
            <a:pPr marL="1371600" lvl="2" indent="-457200">
              <a:buFont typeface="+mj-lt"/>
              <a:buAutoNum type="alphaUcPeriod"/>
            </a:pPr>
            <a:r>
              <a:rPr lang="en-US" sz="2800" dirty="0"/>
              <a:t>The old lady was about a hundred years old.</a:t>
            </a:r>
          </a:p>
          <a:p>
            <a:pPr marL="1371600" lvl="2" indent="-457200">
              <a:buFont typeface="+mj-lt"/>
              <a:buAutoNum type="alphaUcPeriod"/>
            </a:pPr>
            <a:r>
              <a:rPr lang="en-US" sz="2800" dirty="0"/>
              <a:t>She had never seen the old lady before. </a:t>
            </a:r>
          </a:p>
          <a:p>
            <a:pPr marL="1371600" lvl="2" indent="-457200">
              <a:buFont typeface="+mj-lt"/>
              <a:buAutoNum type="alphaUcPeriod"/>
            </a:pPr>
            <a:r>
              <a:rPr lang="en-US" sz="2800" dirty="0"/>
              <a:t>The old lady had toothless gums.</a:t>
            </a:r>
          </a:p>
          <a:p>
            <a:pPr marL="1371600" lvl="2" indent="-457200">
              <a:buFont typeface="+mj-lt"/>
              <a:buAutoNum type="alphaUcPeriod"/>
            </a:pPr>
            <a:r>
              <a:rPr lang="en-US" sz="2800" dirty="0"/>
              <a:t>She had learnt the old lady’s language.</a:t>
            </a:r>
          </a:p>
          <a:p>
            <a:r>
              <a:rPr lang="en-US" sz="2800" dirty="0"/>
              <a:t> </a:t>
            </a:r>
          </a:p>
          <a:p>
            <a:pPr lvl="0"/>
            <a:r>
              <a:rPr lang="en-US" sz="2800" dirty="0" err="1"/>
              <a:t>Njeri</a:t>
            </a:r>
            <a:r>
              <a:rPr lang="en-US" sz="2800" dirty="0"/>
              <a:t> was reluctant ‘to go out and chat’ with the old lady because</a:t>
            </a:r>
          </a:p>
          <a:p>
            <a:pPr marL="1371600" lvl="2" indent="-457200">
              <a:buFont typeface="+mj-lt"/>
              <a:buAutoNum type="alphaUcPeriod"/>
            </a:pPr>
            <a:r>
              <a:rPr lang="en-US" sz="2800" dirty="0"/>
              <a:t>Only </a:t>
            </a:r>
            <a:r>
              <a:rPr lang="en-US" sz="2800" dirty="0" err="1"/>
              <a:t>Cherono</a:t>
            </a:r>
            <a:r>
              <a:rPr lang="en-US" sz="2800" dirty="0"/>
              <a:t> could understand the old lady’s language.</a:t>
            </a:r>
          </a:p>
          <a:p>
            <a:pPr marL="1371600" lvl="2" indent="-457200">
              <a:buFont typeface="+mj-lt"/>
              <a:buAutoNum type="alphaUcPeriod"/>
            </a:pPr>
            <a:r>
              <a:rPr lang="en-US" sz="2800" dirty="0"/>
              <a:t>She did not enjoy stories in another language.</a:t>
            </a:r>
          </a:p>
          <a:p>
            <a:pPr marL="1371600" lvl="2" indent="-457200">
              <a:buFont typeface="+mj-lt"/>
              <a:buAutoNum type="alphaUcPeriod"/>
            </a:pPr>
            <a:r>
              <a:rPr lang="en-US" sz="2800" dirty="0"/>
              <a:t>She thought the stories would not be in English.</a:t>
            </a:r>
          </a:p>
          <a:p>
            <a:pPr marL="1371600" lvl="2" indent="-457200">
              <a:buFont typeface="+mj-lt"/>
              <a:buAutoNum type="alphaUcPeriod"/>
            </a:pPr>
            <a:r>
              <a:rPr lang="en-US" sz="2800" dirty="0"/>
              <a:t>The old lady was not from her community. </a:t>
            </a:r>
          </a:p>
        </p:txBody>
      </p:sp>
    </p:spTree>
    <p:extLst>
      <p:ext uri="{BB962C8B-B14F-4D97-AF65-F5344CB8AC3E}">
        <p14:creationId xmlns:p14="http://schemas.microsoft.com/office/powerpoint/2010/main" val="701942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0"/>
            <a:ext cx="8839200" cy="5262979"/>
          </a:xfrm>
          <a:prstGeom prst="rect">
            <a:avLst/>
          </a:prstGeom>
        </p:spPr>
        <p:txBody>
          <a:bodyPr wrap="square">
            <a:spAutoFit/>
          </a:bodyPr>
          <a:lstStyle/>
          <a:p>
            <a:pPr lvl="0"/>
            <a:r>
              <a:rPr lang="en-US" sz="2800" dirty="0"/>
              <a:t>The phrase “buried in the paper” as used in the passage means</a:t>
            </a:r>
          </a:p>
          <a:p>
            <a:pPr marL="1428750" lvl="2" indent="-514350">
              <a:buFont typeface="+mj-lt"/>
              <a:buAutoNum type="alphaUcPeriod"/>
            </a:pPr>
            <a:r>
              <a:rPr lang="en-US" sz="2800" dirty="0"/>
              <a:t>Covered with the paper</a:t>
            </a:r>
          </a:p>
          <a:p>
            <a:pPr marL="1428750" lvl="2" indent="-514350">
              <a:buFont typeface="+mj-lt"/>
              <a:buAutoNum type="alphaUcPeriod"/>
            </a:pPr>
            <a:r>
              <a:rPr lang="en-US" sz="2800" dirty="0"/>
              <a:t>Reading the paper keenly.</a:t>
            </a:r>
          </a:p>
          <a:p>
            <a:pPr marL="1428750" lvl="2" indent="-514350">
              <a:buFont typeface="+mj-lt"/>
              <a:buAutoNum type="alphaUcPeriod"/>
            </a:pPr>
            <a:r>
              <a:rPr lang="en-US" sz="2800" dirty="0"/>
              <a:t>Looking at the paper.</a:t>
            </a:r>
          </a:p>
          <a:p>
            <a:pPr marL="1428750" lvl="2" indent="-514350">
              <a:buFont typeface="+mj-lt"/>
              <a:buAutoNum type="alphaUcPeriod"/>
            </a:pPr>
            <a:r>
              <a:rPr lang="en-US" sz="2800" dirty="0"/>
              <a:t>The old lady was dead.</a:t>
            </a:r>
          </a:p>
          <a:p>
            <a:r>
              <a:rPr lang="en-US" sz="2800" dirty="0"/>
              <a:t> </a:t>
            </a:r>
          </a:p>
          <a:p>
            <a:pPr lvl="0"/>
            <a:r>
              <a:rPr lang="en-US" sz="2800" dirty="0"/>
              <a:t>The expression “taken aback” as used in the passage means </a:t>
            </a:r>
          </a:p>
          <a:p>
            <a:pPr marL="1428750" lvl="2" indent="-514350">
              <a:buFont typeface="+mj-lt"/>
              <a:buAutoNum type="alphaUcPeriod"/>
            </a:pPr>
            <a:r>
              <a:rPr lang="en-US" sz="2800" dirty="0"/>
              <a:t>Shocked </a:t>
            </a:r>
          </a:p>
          <a:p>
            <a:pPr marL="1428750" lvl="2" indent="-514350">
              <a:buFont typeface="+mj-lt"/>
              <a:buAutoNum type="alphaUcPeriod"/>
            </a:pPr>
            <a:r>
              <a:rPr lang="en-US" sz="2800" dirty="0"/>
              <a:t>Surprised </a:t>
            </a:r>
          </a:p>
          <a:p>
            <a:pPr marL="1428750" lvl="2" indent="-514350">
              <a:buFont typeface="+mj-lt"/>
              <a:buAutoNum type="alphaUcPeriod"/>
            </a:pPr>
            <a:r>
              <a:rPr lang="en-US" sz="2800" dirty="0"/>
              <a:t>Frightened </a:t>
            </a:r>
          </a:p>
          <a:p>
            <a:pPr marL="1428750" lvl="2" indent="-514350">
              <a:buFont typeface="+mj-lt"/>
              <a:buAutoNum type="alphaUcPeriod"/>
            </a:pPr>
            <a:r>
              <a:rPr lang="en-US" sz="2800" dirty="0"/>
              <a:t>Excited </a:t>
            </a:r>
          </a:p>
        </p:txBody>
      </p:sp>
    </p:spTree>
    <p:extLst>
      <p:ext uri="{BB962C8B-B14F-4D97-AF65-F5344CB8AC3E}">
        <p14:creationId xmlns:p14="http://schemas.microsoft.com/office/powerpoint/2010/main" val="23528447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9146" y="138292"/>
            <a:ext cx="8892654" cy="6186309"/>
          </a:xfrm>
          <a:prstGeom prst="rect">
            <a:avLst/>
          </a:prstGeom>
        </p:spPr>
        <p:txBody>
          <a:bodyPr wrap="square">
            <a:spAutoFit/>
          </a:bodyPr>
          <a:lstStyle/>
          <a:p>
            <a:pPr lvl="0" algn="ctr"/>
            <a:r>
              <a:rPr lang="en-US" sz="3600" b="1" u="sng" dirty="0">
                <a:solidFill>
                  <a:srgbClr val="FF0000"/>
                </a:solidFill>
              </a:rPr>
              <a:t>1.Capitalization.</a:t>
            </a:r>
            <a:endParaRPr lang="en-US" sz="3600" b="1" dirty="0">
              <a:solidFill>
                <a:srgbClr val="FF0000"/>
              </a:solidFill>
            </a:endParaRPr>
          </a:p>
          <a:p>
            <a:pPr lvl="0"/>
            <a:r>
              <a:rPr lang="en-US" sz="3200" b="1" u="sng" dirty="0">
                <a:solidFill>
                  <a:schemeClr val="accent6">
                    <a:lumMod val="50000"/>
                  </a:schemeClr>
                </a:solidFill>
              </a:rPr>
              <a:t>a. Personal pronoun ‘I’</a:t>
            </a:r>
            <a:endParaRPr lang="en-US" sz="3200" b="1" dirty="0">
              <a:solidFill>
                <a:schemeClr val="accent6">
                  <a:lumMod val="50000"/>
                </a:schemeClr>
              </a:solidFill>
            </a:endParaRPr>
          </a:p>
          <a:p>
            <a:pPr lvl="0"/>
            <a:r>
              <a:rPr lang="en-US" sz="2400" dirty="0"/>
              <a:t>Always capitalize the personal ‘I’ as a rule e.g. </a:t>
            </a:r>
          </a:p>
          <a:p>
            <a:pPr lvl="0"/>
            <a:r>
              <a:rPr lang="en-US" sz="2400" dirty="0"/>
              <a:t>Yesterday I met </a:t>
            </a:r>
            <a:r>
              <a:rPr lang="en-US" sz="2400" dirty="0" err="1"/>
              <a:t>Shirlyn</a:t>
            </a:r>
            <a:r>
              <a:rPr lang="en-US" sz="2400" dirty="0"/>
              <a:t> at the mall. </a:t>
            </a:r>
          </a:p>
          <a:p>
            <a:pPr lvl="0"/>
            <a:r>
              <a:rPr lang="en-US" sz="2400" dirty="0"/>
              <a:t>I bought a new smartphone yesterday. </a:t>
            </a:r>
          </a:p>
          <a:p>
            <a:pPr lvl="0"/>
            <a:r>
              <a:rPr lang="en-US" sz="3200" b="1" u="sng" dirty="0">
                <a:solidFill>
                  <a:schemeClr val="accent6">
                    <a:lumMod val="50000"/>
                  </a:schemeClr>
                </a:solidFill>
              </a:rPr>
              <a:t>b. The first letter of the first word in a sentence.</a:t>
            </a:r>
            <a:endParaRPr lang="en-US" sz="3200" b="1" dirty="0">
              <a:solidFill>
                <a:schemeClr val="accent6">
                  <a:lumMod val="50000"/>
                </a:schemeClr>
              </a:solidFill>
            </a:endParaRPr>
          </a:p>
          <a:p>
            <a:pPr lvl="0"/>
            <a:r>
              <a:rPr lang="en-US" sz="2400" dirty="0"/>
              <a:t>Capitalize the first letter of every first word be it in dictation or sentence construction e.g. </a:t>
            </a:r>
          </a:p>
          <a:p>
            <a:pPr lvl="0"/>
            <a:r>
              <a:rPr lang="en-US" sz="2400" dirty="0"/>
              <a:t>He said that he had quit smoking.</a:t>
            </a:r>
          </a:p>
          <a:p>
            <a:pPr lvl="0"/>
            <a:r>
              <a:rPr lang="en-US" sz="2400" dirty="0"/>
              <a:t>The winner was given a warm carpet reception.</a:t>
            </a:r>
          </a:p>
          <a:p>
            <a:pPr lvl="0"/>
            <a:r>
              <a:rPr lang="en-US" sz="3200" b="1" u="sng" dirty="0">
                <a:solidFill>
                  <a:schemeClr val="accent6">
                    <a:lumMod val="50000"/>
                  </a:schemeClr>
                </a:solidFill>
              </a:rPr>
              <a:t>c. The first letter in direct speech.</a:t>
            </a:r>
            <a:endParaRPr lang="en-US" sz="3200" b="1" dirty="0">
              <a:solidFill>
                <a:schemeClr val="accent6">
                  <a:lumMod val="50000"/>
                </a:schemeClr>
              </a:solidFill>
            </a:endParaRPr>
          </a:p>
          <a:p>
            <a:pPr lvl="0"/>
            <a:r>
              <a:rPr lang="en-US" sz="2400" dirty="0"/>
              <a:t>It is recommended that we capitalize the first letter of a direct quotation </a:t>
            </a:r>
            <a:r>
              <a:rPr lang="en-US" sz="2400" dirty="0" err="1"/>
              <a:t>e.g</a:t>
            </a:r>
            <a:r>
              <a:rPr lang="en-US" sz="2400" dirty="0"/>
              <a:t> </a:t>
            </a:r>
          </a:p>
          <a:p>
            <a:pPr lvl="0"/>
            <a:r>
              <a:rPr lang="en-US" sz="2400" dirty="0" err="1"/>
              <a:t>Beena</a:t>
            </a:r>
            <a:r>
              <a:rPr lang="en-US" sz="2400" dirty="0"/>
              <a:t> asked, “When are we going to have dinner?”</a:t>
            </a:r>
          </a:p>
          <a:p>
            <a:pPr lvl="0"/>
            <a:r>
              <a:rPr lang="en-US" sz="2400" dirty="0"/>
              <a:t>“With his attitude, you do not expect anything good”, Musa remarked.</a:t>
            </a:r>
          </a:p>
        </p:txBody>
      </p:sp>
    </p:spTree>
    <p:extLst>
      <p:ext uri="{BB962C8B-B14F-4D97-AF65-F5344CB8AC3E}">
        <p14:creationId xmlns:p14="http://schemas.microsoft.com/office/powerpoint/2010/main" val="164648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57200"/>
            <a:ext cx="8915400" cy="5539978"/>
          </a:xfrm>
          <a:prstGeom prst="rect">
            <a:avLst/>
          </a:prstGeom>
        </p:spPr>
        <p:txBody>
          <a:bodyPr wrap="square">
            <a:spAutoFit/>
          </a:bodyPr>
          <a:lstStyle/>
          <a:p>
            <a:r>
              <a:rPr lang="en-US" sz="3200" b="1" dirty="0">
                <a:solidFill>
                  <a:srgbClr val="FFFF00"/>
                </a:solidFill>
              </a:rPr>
              <a:t>Make </a:t>
            </a:r>
            <a:endParaRPr lang="en-US" sz="3200" dirty="0">
              <a:solidFill>
                <a:srgbClr val="FFFF00"/>
              </a:solidFill>
            </a:endParaRPr>
          </a:p>
          <a:p>
            <a:r>
              <a:rPr lang="en-US" sz="2400" dirty="0"/>
              <a:t>	</a:t>
            </a:r>
            <a:r>
              <a:rPr lang="en-US" sz="2800" dirty="0"/>
              <a:t>- Make away with- steal something.</a:t>
            </a:r>
          </a:p>
          <a:p>
            <a:r>
              <a:rPr lang="en-US" sz="2800" dirty="0"/>
              <a:t>	- Make into- change something so as to have a 		different form or purpose/Change someone’s 	character.</a:t>
            </a:r>
          </a:p>
          <a:p>
            <a:r>
              <a:rPr lang="en-US" sz="2800" dirty="0"/>
              <a:t>	- Make of- have a particular opinion or understand 	something or someone.</a:t>
            </a:r>
          </a:p>
          <a:p>
            <a:r>
              <a:rPr lang="en-US" sz="2800" dirty="0"/>
              <a:t>	- Make off- leave quickly in order to escape. </a:t>
            </a:r>
          </a:p>
          <a:p>
            <a:r>
              <a:rPr lang="en-US" sz="2800" dirty="0"/>
              <a:t>	- Make off with- to escape with something. </a:t>
            </a:r>
          </a:p>
          <a:p>
            <a:r>
              <a:rPr lang="en-US" sz="2800" dirty="0"/>
              <a:t>	- Make out- socialize with.</a:t>
            </a:r>
          </a:p>
          <a:p>
            <a:r>
              <a:rPr lang="en-US" sz="2800" dirty="0"/>
              <a:t>	- Make up- create </a:t>
            </a:r>
          </a:p>
          <a:p>
            <a:r>
              <a:rPr lang="en-US" sz="2400" dirty="0"/>
              <a:t> </a:t>
            </a:r>
          </a:p>
          <a:p>
            <a:endParaRPr lang="en-US" dirty="0"/>
          </a:p>
        </p:txBody>
      </p:sp>
    </p:spTree>
    <p:extLst>
      <p:ext uri="{BB962C8B-B14F-4D97-AF65-F5344CB8AC3E}">
        <p14:creationId xmlns:p14="http://schemas.microsoft.com/office/powerpoint/2010/main" val="36840512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0"/>
            <a:ext cx="8763000" cy="5693866"/>
          </a:xfrm>
          <a:prstGeom prst="rect">
            <a:avLst/>
          </a:prstGeom>
        </p:spPr>
        <p:txBody>
          <a:bodyPr wrap="square">
            <a:spAutoFit/>
          </a:bodyPr>
          <a:lstStyle/>
          <a:p>
            <a:pPr lvl="0"/>
            <a:r>
              <a:rPr lang="en-US" sz="2800" dirty="0"/>
              <a:t>The phrase “buried in the paper” as used in the passage means</a:t>
            </a:r>
          </a:p>
          <a:p>
            <a:pPr marL="1885950" lvl="3" indent="-514350">
              <a:buFont typeface="+mj-lt"/>
              <a:buAutoNum type="alphaUcPeriod"/>
            </a:pPr>
            <a:r>
              <a:rPr lang="en-US" sz="2800" dirty="0"/>
              <a:t>Covered with the paper</a:t>
            </a:r>
          </a:p>
          <a:p>
            <a:pPr marL="1885950" lvl="3" indent="-514350">
              <a:buFont typeface="+mj-lt"/>
              <a:buAutoNum type="alphaUcPeriod"/>
            </a:pPr>
            <a:r>
              <a:rPr lang="en-US" sz="2800" dirty="0"/>
              <a:t>Reading the paper keenly.</a:t>
            </a:r>
          </a:p>
          <a:p>
            <a:pPr marL="1885950" lvl="3" indent="-514350">
              <a:buFont typeface="+mj-lt"/>
              <a:buAutoNum type="alphaUcPeriod"/>
            </a:pPr>
            <a:r>
              <a:rPr lang="en-US" sz="2800" dirty="0"/>
              <a:t>Looking at the paper.</a:t>
            </a:r>
          </a:p>
          <a:p>
            <a:pPr marL="1885950" lvl="3" indent="-514350">
              <a:buFont typeface="+mj-lt"/>
              <a:buAutoNum type="alphaUcPeriod"/>
            </a:pPr>
            <a:r>
              <a:rPr lang="en-US" sz="2800" dirty="0"/>
              <a:t>The old lady was dead.</a:t>
            </a:r>
          </a:p>
          <a:p>
            <a:r>
              <a:rPr lang="en-US" sz="2800" dirty="0"/>
              <a:t> </a:t>
            </a:r>
          </a:p>
          <a:p>
            <a:pPr lvl="0"/>
            <a:r>
              <a:rPr lang="en-US" sz="2800" dirty="0"/>
              <a:t>The expression “taken aback” as used in the passage means </a:t>
            </a:r>
          </a:p>
          <a:p>
            <a:pPr marL="1885950" lvl="3" indent="-514350">
              <a:buFont typeface="+mj-lt"/>
              <a:buAutoNum type="alphaUcPeriod"/>
            </a:pPr>
            <a:r>
              <a:rPr lang="en-US" sz="2800" dirty="0"/>
              <a:t>Shocked </a:t>
            </a:r>
          </a:p>
          <a:p>
            <a:pPr marL="1885950" lvl="3" indent="-514350">
              <a:buFont typeface="+mj-lt"/>
              <a:buAutoNum type="alphaUcPeriod"/>
            </a:pPr>
            <a:r>
              <a:rPr lang="en-US" sz="2800" dirty="0"/>
              <a:t>Surprised </a:t>
            </a:r>
          </a:p>
          <a:p>
            <a:pPr marL="1885950" lvl="3" indent="-514350">
              <a:buFont typeface="+mj-lt"/>
              <a:buAutoNum type="alphaUcPeriod"/>
            </a:pPr>
            <a:r>
              <a:rPr lang="en-US" sz="2800" dirty="0"/>
              <a:t>Frightened </a:t>
            </a:r>
          </a:p>
          <a:p>
            <a:pPr marL="1885950" lvl="3" indent="-514350">
              <a:buFont typeface="+mj-lt"/>
              <a:buAutoNum type="alphaUcPeriod"/>
            </a:pPr>
            <a:r>
              <a:rPr lang="en-US" sz="2800" dirty="0"/>
              <a:t>Excited </a:t>
            </a:r>
          </a:p>
        </p:txBody>
      </p:sp>
    </p:spTree>
    <p:extLst>
      <p:ext uri="{BB962C8B-B14F-4D97-AF65-F5344CB8AC3E}">
        <p14:creationId xmlns:p14="http://schemas.microsoft.com/office/powerpoint/2010/main" val="9247407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457200"/>
            <a:ext cx="8839200" cy="6124754"/>
          </a:xfrm>
          <a:prstGeom prst="rect">
            <a:avLst/>
          </a:prstGeom>
        </p:spPr>
        <p:txBody>
          <a:bodyPr wrap="square">
            <a:spAutoFit/>
          </a:bodyPr>
          <a:lstStyle/>
          <a:p>
            <a:pPr lvl="0"/>
            <a:r>
              <a:rPr lang="en-US" sz="2800" dirty="0"/>
              <a:t>Which one of the following statements is not true about </a:t>
            </a:r>
            <a:r>
              <a:rPr lang="en-US" sz="2800" dirty="0" err="1"/>
              <a:t>Aoko</a:t>
            </a:r>
            <a:r>
              <a:rPr lang="en-US" sz="2800" dirty="0"/>
              <a:t>?</a:t>
            </a:r>
          </a:p>
          <a:p>
            <a:pPr marL="971550" lvl="1" indent="-514350">
              <a:buFont typeface="+mj-lt"/>
              <a:buAutoNum type="alphaUcPeriod"/>
            </a:pPr>
            <a:r>
              <a:rPr lang="en-US" sz="2800" dirty="0"/>
              <a:t>She was shocked to find her friends with her great grandmother.</a:t>
            </a:r>
          </a:p>
          <a:p>
            <a:pPr marL="971550" lvl="1" indent="-514350">
              <a:buFont typeface="+mj-lt"/>
              <a:buAutoNum type="alphaUcPeriod"/>
            </a:pPr>
            <a:r>
              <a:rPr lang="en-US" sz="2800" dirty="0"/>
              <a:t>She had been away for over thirty minutes.</a:t>
            </a:r>
          </a:p>
          <a:p>
            <a:pPr marL="971550" lvl="1" indent="-514350">
              <a:buFont typeface="+mj-lt"/>
              <a:buAutoNum type="alphaUcPeriod"/>
            </a:pPr>
            <a:r>
              <a:rPr lang="en-US" sz="2800" dirty="0"/>
              <a:t>She was an obedient girl.</a:t>
            </a:r>
          </a:p>
          <a:p>
            <a:pPr marL="971550" lvl="1" indent="-514350">
              <a:buFont typeface="+mj-lt"/>
              <a:buAutoNum type="alphaUcPeriod"/>
            </a:pPr>
            <a:r>
              <a:rPr lang="en-US" sz="2800" dirty="0"/>
              <a:t>She loved being with her friends. </a:t>
            </a:r>
          </a:p>
          <a:p>
            <a:r>
              <a:rPr lang="en-US" sz="2800" dirty="0"/>
              <a:t> </a:t>
            </a:r>
          </a:p>
          <a:p>
            <a:pPr lvl="0"/>
            <a:r>
              <a:rPr lang="en-US" sz="2800" dirty="0"/>
              <a:t>Which one of the following sayings can </a:t>
            </a:r>
            <a:r>
              <a:rPr lang="en-US" sz="2800" b="1" dirty="0"/>
              <a:t>best</a:t>
            </a:r>
            <a:r>
              <a:rPr lang="en-US" sz="2800" dirty="0"/>
              <a:t> apply to this passage?</a:t>
            </a:r>
          </a:p>
          <a:p>
            <a:pPr marL="971550" lvl="1" indent="-514350">
              <a:buFont typeface="+mj-lt"/>
              <a:buAutoNum type="alphaUcPeriod"/>
            </a:pPr>
            <a:r>
              <a:rPr lang="en-US" sz="2800" dirty="0"/>
              <a:t>A stitch in time saves nine.</a:t>
            </a:r>
          </a:p>
          <a:p>
            <a:pPr marL="971550" lvl="1" indent="-514350">
              <a:buFont typeface="+mj-lt"/>
              <a:buAutoNum type="alphaUcPeriod"/>
            </a:pPr>
            <a:r>
              <a:rPr lang="en-US" sz="2800" dirty="0"/>
              <a:t>Do not judge a book by its cover. </a:t>
            </a:r>
          </a:p>
          <a:p>
            <a:pPr marL="971550" lvl="1" indent="-514350">
              <a:buFont typeface="+mj-lt"/>
              <a:buAutoNum type="alphaUcPeriod"/>
            </a:pPr>
            <a:r>
              <a:rPr lang="en-US" sz="2800" dirty="0"/>
              <a:t>Experience is the best teacher </a:t>
            </a:r>
          </a:p>
          <a:p>
            <a:pPr marL="971550" lvl="1" indent="-514350">
              <a:buFont typeface="+mj-lt"/>
              <a:buAutoNum type="alphaUcPeriod"/>
            </a:pPr>
            <a:r>
              <a:rPr lang="en-US" sz="2800" dirty="0"/>
              <a:t>Better late than never.</a:t>
            </a:r>
          </a:p>
        </p:txBody>
      </p:sp>
    </p:spTree>
    <p:extLst>
      <p:ext uri="{BB962C8B-B14F-4D97-AF65-F5344CB8AC3E}">
        <p14:creationId xmlns:p14="http://schemas.microsoft.com/office/powerpoint/2010/main" val="141045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0"/>
            <a:ext cx="9906000" cy="5447645"/>
          </a:xfrm>
          <a:prstGeom prst="rect">
            <a:avLst/>
          </a:prstGeom>
        </p:spPr>
        <p:txBody>
          <a:bodyPr wrap="square">
            <a:spAutoFit/>
          </a:bodyPr>
          <a:lstStyle/>
          <a:p>
            <a:r>
              <a:rPr lang="en-US" sz="2900" b="1" i="1" u="sng" dirty="0">
                <a:solidFill>
                  <a:schemeClr val="accent6">
                    <a:lumMod val="50000"/>
                  </a:schemeClr>
                </a:solidFill>
              </a:rPr>
              <a:t>Read the passage below and then answer questions 39 to 50.</a:t>
            </a:r>
            <a:endParaRPr lang="en-US" sz="2900" dirty="0">
              <a:solidFill>
                <a:schemeClr val="accent6">
                  <a:lumMod val="50000"/>
                </a:schemeClr>
              </a:solidFill>
            </a:endParaRPr>
          </a:p>
          <a:p>
            <a:r>
              <a:rPr lang="en-US" sz="2900" dirty="0"/>
              <a:t> </a:t>
            </a:r>
          </a:p>
          <a:p>
            <a:r>
              <a:rPr lang="en-US" sz="2900" dirty="0"/>
              <a:t>One of the most amazing things about the discovery of a 2,000 year old cemetery in the </a:t>
            </a:r>
            <a:r>
              <a:rPr lang="en-US" sz="2900" dirty="0" err="1"/>
              <a:t>Bahariyah</a:t>
            </a:r>
            <a:r>
              <a:rPr lang="en-US" sz="2900" dirty="0"/>
              <a:t> Oasis in Egypt was that no one was looking for it. No one even knew it existed. It had been completely hidden by sand. </a:t>
            </a:r>
          </a:p>
          <a:p>
            <a:r>
              <a:rPr lang="en-US" sz="2900" dirty="0"/>
              <a:t> </a:t>
            </a:r>
          </a:p>
          <a:p>
            <a:r>
              <a:rPr lang="en-US" sz="2900" dirty="0"/>
              <a:t>In 1996, a donkey belonging to a guard at the nearby temple stumbled into a hole in the sand a mile from the temple. When the guard peered into a hole, he saw something shinning brightly. He reported the discovery to Egyptian archaeologists right away.</a:t>
            </a:r>
          </a:p>
        </p:txBody>
      </p:sp>
    </p:spTree>
    <p:extLst>
      <p:ext uri="{BB962C8B-B14F-4D97-AF65-F5344CB8AC3E}">
        <p14:creationId xmlns:p14="http://schemas.microsoft.com/office/powerpoint/2010/main" val="40219726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4875" y="457200"/>
            <a:ext cx="8760725" cy="6093976"/>
          </a:xfrm>
          <a:prstGeom prst="rect">
            <a:avLst/>
          </a:prstGeom>
        </p:spPr>
        <p:txBody>
          <a:bodyPr wrap="square">
            <a:spAutoFit/>
          </a:bodyPr>
          <a:lstStyle/>
          <a:p>
            <a:r>
              <a:rPr lang="en-US" sz="2600" dirty="0"/>
              <a:t>However, the archaeologists did not begin serious digging immediately. They did not have the workers or the money. So they made a quick survey of the site, and then covered everything up again. They wanted to hide it from thieves and protect it from exposure to the sun and weather. Finally, in 1999, they had enough money to begin exploring the site.</a:t>
            </a:r>
          </a:p>
          <a:p>
            <a:r>
              <a:rPr lang="en-US" sz="2600" dirty="0"/>
              <a:t> </a:t>
            </a:r>
          </a:p>
          <a:p>
            <a:r>
              <a:rPr lang="en-US" sz="2600" dirty="0"/>
              <a:t>On their first day of work, after digging only several feet into the sand, they found a lot of mummies. Mummies are dead bodies that have been preserved for a long time. They are mostly found in Egypt. One of them had an especially beautiful mask. It was not a pharaoh’s mummy, though. It turned out that none of the tombs in this cemetery belonged to royalty. Most of the people buried here came from families that grew rich in wine.</a:t>
            </a:r>
          </a:p>
        </p:txBody>
      </p:sp>
    </p:spTree>
    <p:extLst>
      <p:ext uri="{BB962C8B-B14F-4D97-AF65-F5344CB8AC3E}">
        <p14:creationId xmlns:p14="http://schemas.microsoft.com/office/powerpoint/2010/main" val="30576751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81000"/>
            <a:ext cx="8686800" cy="6124754"/>
          </a:xfrm>
          <a:prstGeom prst="rect">
            <a:avLst/>
          </a:prstGeom>
        </p:spPr>
        <p:txBody>
          <a:bodyPr wrap="square">
            <a:spAutoFit/>
          </a:bodyPr>
          <a:lstStyle/>
          <a:p>
            <a:r>
              <a:rPr lang="en-US" sz="2800" dirty="0"/>
              <a:t>The most spectacular of these mummies have masks made of plaster covered with a thin layer of gold. Many are in wonderful condition. And because grave robbers never found these tombs, everything that was buried with them is still there. Most of the mummies have been left where they were found, but a few of the best preserved ones are on display in the </a:t>
            </a:r>
            <a:r>
              <a:rPr lang="en-US" sz="2800" dirty="0" err="1"/>
              <a:t>Bahariyah</a:t>
            </a:r>
            <a:r>
              <a:rPr lang="en-US" sz="2800" dirty="0"/>
              <a:t> Museum, where the public can take a look at them.</a:t>
            </a:r>
          </a:p>
          <a:p>
            <a:r>
              <a:rPr lang="en-US" sz="2800" dirty="0"/>
              <a:t> </a:t>
            </a:r>
          </a:p>
          <a:p>
            <a:r>
              <a:rPr lang="en-US" sz="2800" dirty="0"/>
              <a:t>Two mummies were found lying side by side and were probably husband and wife. His mask and chest plate were decorated with religious figures. Her head was turned in his direction, indicating that the husband died first. </a:t>
            </a:r>
          </a:p>
          <a:p>
            <a:r>
              <a:rPr lang="en-US" sz="2800" dirty="0"/>
              <a:t> </a:t>
            </a:r>
          </a:p>
        </p:txBody>
      </p:sp>
    </p:spTree>
    <p:extLst>
      <p:ext uri="{BB962C8B-B14F-4D97-AF65-F5344CB8AC3E}">
        <p14:creationId xmlns:p14="http://schemas.microsoft.com/office/powerpoint/2010/main" val="2539576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10439399" cy="5693866"/>
          </a:xfrm>
          <a:prstGeom prst="rect">
            <a:avLst/>
          </a:prstGeom>
        </p:spPr>
        <p:txBody>
          <a:bodyPr wrap="square">
            <a:spAutoFit/>
          </a:bodyPr>
          <a:lstStyle/>
          <a:p>
            <a:r>
              <a:rPr lang="en-US" sz="2600" dirty="0"/>
              <a:t>The other two mummies are of children. Archaeologists think they were brother and sister because they were found together. The boy was probably about five years old. His mask with its painted eyes and features are so real – he almost seems alive. </a:t>
            </a:r>
          </a:p>
          <a:p>
            <a:r>
              <a:rPr lang="en-US" sz="2600" dirty="0"/>
              <a:t> </a:t>
            </a:r>
          </a:p>
          <a:p>
            <a:r>
              <a:rPr lang="en-US" sz="2600" dirty="0"/>
              <a:t>Did archaeologists find treasures in these tombs? It depends on what you mean by “treasure” They have not found any solid gold, but they have discovered all sorts of objects. The people buried in the cemetery may have thought some of these items would be useful in the afterlife. Or some may have been intended as gifts to the gods. For example, archaeologists have unearthed small statues of various gods. They have found many pieces of jewelry – necklaces, bracelets and anklets – made of copper, glass, ivory ad semi-precious stones. </a:t>
            </a:r>
          </a:p>
          <a:p>
            <a:r>
              <a:rPr lang="en-US" sz="2600" dirty="0"/>
              <a:t> </a:t>
            </a:r>
          </a:p>
        </p:txBody>
      </p:sp>
    </p:spTree>
    <p:extLst>
      <p:ext uri="{BB962C8B-B14F-4D97-AF65-F5344CB8AC3E}">
        <p14:creationId xmlns:p14="http://schemas.microsoft.com/office/powerpoint/2010/main" val="4830900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11430000" cy="5232202"/>
          </a:xfrm>
          <a:prstGeom prst="rect">
            <a:avLst/>
          </a:prstGeom>
        </p:spPr>
        <p:txBody>
          <a:bodyPr wrap="square">
            <a:spAutoFit/>
          </a:bodyPr>
          <a:lstStyle/>
          <a:p>
            <a:r>
              <a:rPr lang="en-US" sz="2800" dirty="0"/>
              <a:t>They have also discovered many pottery pieces used of storing, cooking or preserving food. There were some bronze Greek and Roman coins too. And in the children’s tombs they found toys – carved animals for their children to play with in the afterlife.</a:t>
            </a:r>
          </a:p>
          <a:p>
            <a:r>
              <a:rPr lang="en-US" sz="2800" dirty="0"/>
              <a:t> </a:t>
            </a:r>
          </a:p>
          <a:p>
            <a:r>
              <a:rPr lang="en-US" sz="2800" dirty="0"/>
              <a:t>Archaeologists will be able to learn more about these people and their way of life by further studying the mummies and the things buried with them. And so many mummies were buried in the Valley of the Golden Mummies that excavation and learning will continue at the site for years to come. </a:t>
            </a:r>
          </a:p>
          <a:p>
            <a:r>
              <a:rPr lang="en-US" sz="2800" dirty="0"/>
              <a:t> </a:t>
            </a:r>
          </a:p>
          <a:p>
            <a:r>
              <a:rPr lang="en-US" sz="2800" b="1" dirty="0">
                <a:solidFill>
                  <a:schemeClr val="accent6">
                    <a:lumMod val="50000"/>
                  </a:schemeClr>
                </a:solidFill>
              </a:rPr>
              <a:t>(Adapted from </a:t>
            </a:r>
            <a:r>
              <a:rPr lang="en-US" sz="2800" b="1" i="1" dirty="0">
                <a:solidFill>
                  <a:schemeClr val="accent6">
                    <a:lumMod val="50000"/>
                  </a:schemeClr>
                </a:solidFill>
              </a:rPr>
              <a:t>Secrets of the Past</a:t>
            </a:r>
            <a:r>
              <a:rPr lang="en-US" sz="2800" b="1" dirty="0">
                <a:solidFill>
                  <a:schemeClr val="accent6">
                    <a:lumMod val="50000"/>
                  </a:schemeClr>
                </a:solidFill>
              </a:rPr>
              <a:t> by World Book, Inc. 2002)</a:t>
            </a:r>
            <a:endParaRPr lang="en-US" sz="2800" dirty="0">
              <a:solidFill>
                <a:schemeClr val="accent6">
                  <a:lumMod val="50000"/>
                </a:schemeClr>
              </a:solidFill>
            </a:endParaRPr>
          </a:p>
          <a:p>
            <a:r>
              <a:rPr lang="en-US" sz="2600" dirty="0"/>
              <a:t> </a:t>
            </a:r>
          </a:p>
        </p:txBody>
      </p:sp>
    </p:spTree>
    <p:extLst>
      <p:ext uri="{BB962C8B-B14F-4D97-AF65-F5344CB8AC3E}">
        <p14:creationId xmlns:p14="http://schemas.microsoft.com/office/powerpoint/2010/main" val="11230766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87025"/>
            <a:ext cx="11430000" cy="6370975"/>
          </a:xfrm>
          <a:prstGeom prst="rect">
            <a:avLst/>
          </a:prstGeom>
        </p:spPr>
        <p:txBody>
          <a:bodyPr wrap="square">
            <a:spAutoFit/>
          </a:bodyPr>
          <a:lstStyle/>
          <a:p>
            <a:pPr lvl="0"/>
            <a:r>
              <a:rPr lang="en-US" sz="2400" dirty="0"/>
              <a:t>The discovery of the 2,000 year old cemetery in </a:t>
            </a:r>
            <a:r>
              <a:rPr lang="en-US" sz="2400" dirty="0" err="1"/>
              <a:t>Bahariyah</a:t>
            </a:r>
            <a:r>
              <a:rPr lang="en-US" sz="2400" dirty="0"/>
              <a:t> was </a:t>
            </a:r>
          </a:p>
          <a:p>
            <a:pPr marL="1828800" lvl="3" indent="-457200">
              <a:buFont typeface="+mj-lt"/>
              <a:buAutoNum type="alphaUcPeriod"/>
            </a:pPr>
            <a:r>
              <a:rPr lang="en-US" sz="2400" dirty="0"/>
              <a:t>Very sudden</a:t>
            </a:r>
          </a:p>
          <a:p>
            <a:pPr marL="1828800" lvl="3" indent="-457200">
              <a:buFont typeface="+mj-lt"/>
              <a:buAutoNum type="alphaUcPeriod"/>
            </a:pPr>
            <a:r>
              <a:rPr lang="en-US" sz="2400" dirty="0"/>
              <a:t>Really surprising</a:t>
            </a:r>
          </a:p>
          <a:p>
            <a:pPr marL="1828800" lvl="3" indent="-457200">
              <a:buFont typeface="+mj-lt"/>
              <a:buAutoNum type="alphaUcPeriod"/>
            </a:pPr>
            <a:r>
              <a:rPr lang="en-US" sz="2400" dirty="0"/>
              <a:t>Quite accidental</a:t>
            </a:r>
          </a:p>
          <a:p>
            <a:pPr marL="1828800" lvl="3" indent="-457200">
              <a:buFont typeface="+mj-lt"/>
              <a:buAutoNum type="alphaUcPeriod"/>
            </a:pPr>
            <a:r>
              <a:rPr lang="en-US" sz="2400" dirty="0"/>
              <a:t>Extremely important</a:t>
            </a:r>
          </a:p>
          <a:p>
            <a:r>
              <a:rPr lang="en-US" sz="2400" dirty="0"/>
              <a:t> </a:t>
            </a:r>
          </a:p>
          <a:p>
            <a:pPr lvl="0"/>
            <a:r>
              <a:rPr lang="en-US" sz="2400" dirty="0"/>
              <a:t>Who actually discovered the cemetery?</a:t>
            </a:r>
          </a:p>
          <a:p>
            <a:pPr marL="1828800" lvl="3" indent="-457200">
              <a:buFont typeface="+mj-lt"/>
              <a:buAutoNum type="alphaUcPeriod"/>
            </a:pPr>
            <a:r>
              <a:rPr lang="en-US" sz="2400" dirty="0"/>
              <a:t>The guard </a:t>
            </a:r>
          </a:p>
          <a:p>
            <a:pPr marL="1828800" lvl="3" indent="-457200">
              <a:buFont typeface="+mj-lt"/>
              <a:buAutoNum type="alphaUcPeriod"/>
            </a:pPr>
            <a:r>
              <a:rPr lang="en-US" sz="2400" dirty="0"/>
              <a:t>The donkey</a:t>
            </a:r>
          </a:p>
          <a:p>
            <a:pPr marL="1828800" lvl="3" indent="-457200">
              <a:buFont typeface="+mj-lt"/>
              <a:buAutoNum type="alphaUcPeriod"/>
            </a:pPr>
            <a:r>
              <a:rPr lang="en-US" sz="2400" dirty="0"/>
              <a:t>The archaeologists </a:t>
            </a:r>
          </a:p>
          <a:p>
            <a:pPr marL="1828800" lvl="3" indent="-457200">
              <a:buFont typeface="+mj-lt"/>
              <a:buAutoNum type="alphaUcPeriod"/>
            </a:pPr>
            <a:r>
              <a:rPr lang="en-US" sz="2400" dirty="0"/>
              <a:t>The Egyptians </a:t>
            </a:r>
          </a:p>
          <a:p>
            <a:r>
              <a:rPr lang="en-US" sz="2400" dirty="0"/>
              <a:t> </a:t>
            </a:r>
          </a:p>
          <a:p>
            <a:pPr lvl="0"/>
            <a:r>
              <a:rPr lang="en-US" sz="2400" dirty="0"/>
              <a:t>What can we tell about the archaeologists from the information in the third paragraph?</a:t>
            </a:r>
          </a:p>
          <a:p>
            <a:pPr marL="1828800" lvl="3" indent="-457200">
              <a:buFont typeface="+mj-lt"/>
              <a:buAutoNum type="alphaUcPeriod"/>
            </a:pPr>
            <a:r>
              <a:rPr lang="en-US" sz="2400" dirty="0"/>
              <a:t>They did not do things in a hurry.</a:t>
            </a:r>
          </a:p>
          <a:p>
            <a:pPr marL="1828800" lvl="3" indent="-457200">
              <a:buFont typeface="+mj-lt"/>
              <a:buAutoNum type="alphaUcPeriod"/>
            </a:pPr>
            <a:r>
              <a:rPr lang="en-US" sz="2400" dirty="0"/>
              <a:t>They had a lot of digging to do.</a:t>
            </a:r>
          </a:p>
          <a:p>
            <a:pPr marL="1828800" lvl="3" indent="-457200">
              <a:buFont typeface="+mj-lt"/>
              <a:buAutoNum type="alphaUcPeriod"/>
            </a:pPr>
            <a:r>
              <a:rPr lang="en-US" sz="2400" dirty="0"/>
              <a:t>They received reports from the guards.</a:t>
            </a:r>
          </a:p>
          <a:p>
            <a:pPr marL="1828800" lvl="3" indent="-457200">
              <a:buFont typeface="+mj-lt"/>
              <a:buAutoNum type="alphaUcPeriod"/>
            </a:pPr>
            <a:r>
              <a:rPr lang="en-US" sz="2400" dirty="0"/>
              <a:t>They did not have much money</a:t>
            </a:r>
          </a:p>
        </p:txBody>
      </p:sp>
    </p:spTree>
    <p:extLst>
      <p:ext uri="{BB962C8B-B14F-4D97-AF65-F5344CB8AC3E}">
        <p14:creationId xmlns:p14="http://schemas.microsoft.com/office/powerpoint/2010/main" val="24505289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0"/>
            <a:ext cx="10363200" cy="4832092"/>
          </a:xfrm>
          <a:prstGeom prst="rect">
            <a:avLst/>
          </a:prstGeom>
        </p:spPr>
        <p:txBody>
          <a:bodyPr wrap="square">
            <a:spAutoFit/>
          </a:bodyPr>
          <a:lstStyle/>
          <a:p>
            <a:pPr lvl="0"/>
            <a:r>
              <a:rPr lang="en-US" sz="2800" dirty="0"/>
              <a:t>Which of the following statements is not true according the passage?</a:t>
            </a:r>
          </a:p>
          <a:p>
            <a:pPr marL="1428750" lvl="2" indent="-514350">
              <a:buFont typeface="+mj-lt"/>
              <a:buAutoNum type="alphaUcPeriod"/>
            </a:pPr>
            <a:r>
              <a:rPr lang="en-US" sz="2800" dirty="0"/>
              <a:t>Robbers can interfere with the mummies.</a:t>
            </a:r>
          </a:p>
          <a:p>
            <a:pPr marL="1428750" lvl="2" indent="-514350">
              <a:buFont typeface="+mj-lt"/>
              <a:buAutoNum type="alphaUcPeriod"/>
            </a:pPr>
            <a:r>
              <a:rPr lang="en-US" sz="2800" dirty="0"/>
              <a:t>Thieves had also discovered the cemetery.</a:t>
            </a:r>
          </a:p>
          <a:p>
            <a:pPr marL="1428750" lvl="2" indent="-514350">
              <a:buFont typeface="+mj-lt"/>
              <a:buAutoNum type="alphaUcPeriod"/>
            </a:pPr>
            <a:r>
              <a:rPr lang="en-US" sz="2800" dirty="0"/>
              <a:t>Exposure to the weather can affect the mummies.</a:t>
            </a:r>
          </a:p>
          <a:p>
            <a:pPr marL="1428750" lvl="2" indent="-514350">
              <a:buFont typeface="+mj-lt"/>
              <a:buAutoNum type="alphaUcPeriod"/>
            </a:pPr>
            <a:r>
              <a:rPr lang="en-US" sz="2800" dirty="0"/>
              <a:t>There was enough sand to cover the cemetery.</a:t>
            </a:r>
          </a:p>
          <a:p>
            <a:r>
              <a:rPr lang="en-US" sz="2800" dirty="0"/>
              <a:t> </a:t>
            </a:r>
          </a:p>
          <a:p>
            <a:pPr lvl="0"/>
            <a:r>
              <a:rPr lang="en-US" sz="2800" dirty="0"/>
              <a:t>The first day of digging can be described as </a:t>
            </a:r>
          </a:p>
          <a:p>
            <a:pPr marL="1428750" lvl="2" indent="-514350">
              <a:buFont typeface="+mj-lt"/>
              <a:buAutoNum type="alphaUcPeriod"/>
            </a:pPr>
            <a:r>
              <a:rPr lang="en-US" sz="2800" dirty="0"/>
              <a:t>Very stressful </a:t>
            </a:r>
          </a:p>
          <a:p>
            <a:pPr marL="1428750" lvl="2" indent="-514350">
              <a:buFont typeface="+mj-lt"/>
              <a:buAutoNum type="alphaUcPeriod"/>
            </a:pPr>
            <a:r>
              <a:rPr lang="en-US" sz="2800" dirty="0"/>
              <a:t>Quite amazing</a:t>
            </a:r>
          </a:p>
          <a:p>
            <a:pPr marL="1428750" lvl="2" indent="-514350">
              <a:buFont typeface="+mj-lt"/>
              <a:buAutoNum type="alphaUcPeriod"/>
            </a:pPr>
            <a:r>
              <a:rPr lang="en-US" sz="2800" dirty="0"/>
              <a:t>Very successful </a:t>
            </a:r>
          </a:p>
          <a:p>
            <a:pPr marL="1428750" lvl="2" indent="-514350">
              <a:buFont typeface="+mj-lt"/>
              <a:buAutoNum type="alphaUcPeriod"/>
            </a:pPr>
            <a:r>
              <a:rPr lang="en-US" sz="2800" dirty="0"/>
              <a:t>Quite interesting </a:t>
            </a:r>
          </a:p>
        </p:txBody>
      </p:sp>
    </p:spTree>
    <p:extLst>
      <p:ext uri="{BB962C8B-B14F-4D97-AF65-F5344CB8AC3E}">
        <p14:creationId xmlns:p14="http://schemas.microsoft.com/office/powerpoint/2010/main" val="9629326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10591800" cy="4832092"/>
          </a:xfrm>
          <a:prstGeom prst="rect">
            <a:avLst/>
          </a:prstGeom>
        </p:spPr>
        <p:txBody>
          <a:bodyPr wrap="square">
            <a:spAutoFit/>
          </a:bodyPr>
          <a:lstStyle/>
          <a:p>
            <a:pPr lvl="0"/>
            <a:r>
              <a:rPr lang="en-US" sz="2800" dirty="0"/>
              <a:t>“None of the tombs in this cemetery belonged to royalty” means that </a:t>
            </a:r>
          </a:p>
          <a:p>
            <a:pPr marL="1428750" lvl="2" indent="-514350">
              <a:buFont typeface="+mj-lt"/>
              <a:buAutoNum type="alphaUcPeriod"/>
            </a:pPr>
            <a:r>
              <a:rPr lang="en-US" sz="2800" dirty="0"/>
              <a:t>The royal family did not own that cemetery.</a:t>
            </a:r>
          </a:p>
          <a:p>
            <a:pPr marL="1428750" lvl="2" indent="-514350">
              <a:buFont typeface="+mj-lt"/>
              <a:buAutoNum type="alphaUcPeriod"/>
            </a:pPr>
            <a:r>
              <a:rPr lang="en-US" sz="2800" dirty="0"/>
              <a:t>Members of the royal family were not buried there.</a:t>
            </a:r>
          </a:p>
          <a:p>
            <a:pPr marL="1428750" lvl="2" indent="-514350">
              <a:buFont typeface="+mj-lt"/>
              <a:buAutoNum type="alphaUcPeriod"/>
            </a:pPr>
            <a:r>
              <a:rPr lang="en-US" sz="2800" dirty="0"/>
              <a:t>It was not good enough for kings and queens.</a:t>
            </a:r>
          </a:p>
          <a:p>
            <a:pPr marL="1428750" lvl="2" indent="-514350">
              <a:buFont typeface="+mj-lt"/>
              <a:buAutoNum type="alphaUcPeriod"/>
            </a:pPr>
            <a:r>
              <a:rPr lang="en-US" sz="2800" dirty="0"/>
              <a:t>You do not bury such people anywhere. </a:t>
            </a:r>
          </a:p>
          <a:p>
            <a:r>
              <a:rPr lang="en-US" sz="2800" dirty="0"/>
              <a:t> </a:t>
            </a:r>
          </a:p>
          <a:p>
            <a:pPr lvl="0"/>
            <a:r>
              <a:rPr lang="en-US" sz="2800" dirty="0"/>
              <a:t>What evidence is there that the people buried there were rich?</a:t>
            </a:r>
          </a:p>
          <a:p>
            <a:pPr marL="1428750" lvl="2" indent="-514350">
              <a:buFont typeface="+mj-lt"/>
              <a:buAutoNum type="alphaUcPeriod"/>
            </a:pPr>
            <a:r>
              <a:rPr lang="en-US" sz="2800" dirty="0"/>
              <a:t>They trade in wine.</a:t>
            </a:r>
          </a:p>
          <a:p>
            <a:pPr marL="1428750" lvl="2" indent="-514350">
              <a:buFont typeface="+mj-lt"/>
              <a:buAutoNum type="alphaUcPeriod"/>
            </a:pPr>
            <a:r>
              <a:rPr lang="en-US" sz="2800" dirty="0"/>
              <a:t>They were well-preserved.</a:t>
            </a:r>
          </a:p>
          <a:p>
            <a:pPr marL="1428750" lvl="2" indent="-514350">
              <a:buFont typeface="+mj-lt"/>
              <a:buAutoNum type="alphaUcPeriod"/>
            </a:pPr>
            <a:r>
              <a:rPr lang="en-US" sz="2800" dirty="0"/>
              <a:t>Their bodies were beautifully decorated.</a:t>
            </a:r>
          </a:p>
          <a:p>
            <a:pPr marL="1428750" lvl="2" indent="-514350">
              <a:buFont typeface="+mj-lt"/>
              <a:buAutoNum type="alphaUcPeriod"/>
            </a:pPr>
            <a:r>
              <a:rPr lang="en-US" sz="2800" dirty="0"/>
              <a:t>Their masks were covered with a layer of gold. </a:t>
            </a:r>
          </a:p>
        </p:txBody>
      </p:sp>
    </p:spTree>
    <p:extLst>
      <p:ext uri="{BB962C8B-B14F-4D97-AF65-F5344CB8AC3E}">
        <p14:creationId xmlns:p14="http://schemas.microsoft.com/office/powerpoint/2010/main" val="1928682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398932"/>
              </p:ext>
            </p:extLst>
          </p:nvPr>
        </p:nvGraphicFramePr>
        <p:xfrm>
          <a:off x="1676400" y="381000"/>
          <a:ext cx="8839200" cy="5532120"/>
        </p:xfrm>
        <a:graphic>
          <a:graphicData uri="http://schemas.openxmlformats.org/drawingml/2006/table">
            <a:tbl>
              <a:tblPr firstRow="1" firstCol="1" bandRow="1">
                <a:tableStyleId>{5940675A-B579-460E-94D1-54222C63F5DA}</a:tableStyleId>
              </a:tblPr>
              <a:tblGrid>
                <a:gridCol w="374541">
                  <a:extLst>
                    <a:ext uri="{9D8B030D-6E8A-4147-A177-3AD203B41FA5}">
                      <a16:colId xmlns:a16="http://schemas.microsoft.com/office/drawing/2014/main" val="20000"/>
                    </a:ext>
                  </a:extLst>
                </a:gridCol>
                <a:gridCol w="1423262">
                  <a:extLst>
                    <a:ext uri="{9D8B030D-6E8A-4147-A177-3AD203B41FA5}">
                      <a16:colId xmlns:a16="http://schemas.microsoft.com/office/drawing/2014/main" val="20001"/>
                    </a:ext>
                  </a:extLst>
                </a:gridCol>
                <a:gridCol w="3221064">
                  <a:extLst>
                    <a:ext uri="{9D8B030D-6E8A-4147-A177-3AD203B41FA5}">
                      <a16:colId xmlns:a16="http://schemas.microsoft.com/office/drawing/2014/main" val="20002"/>
                    </a:ext>
                  </a:extLst>
                </a:gridCol>
                <a:gridCol w="3820333">
                  <a:extLst>
                    <a:ext uri="{9D8B030D-6E8A-4147-A177-3AD203B41FA5}">
                      <a16:colId xmlns:a16="http://schemas.microsoft.com/office/drawing/2014/main" val="20003"/>
                    </a:ext>
                  </a:extLst>
                </a:gridCol>
              </a:tblGrid>
              <a:tr h="234512">
                <a:tc>
                  <a:txBody>
                    <a:bodyPr/>
                    <a:lstStyle/>
                    <a:p>
                      <a:pPr marL="0" marR="0" algn="ctr">
                        <a:spcBef>
                          <a:spcPts val="0"/>
                        </a:spcBef>
                        <a:spcAft>
                          <a:spcPts val="0"/>
                        </a:spcAft>
                      </a:pPr>
                      <a:r>
                        <a:rPr lang="en-US" sz="2800" b="1" dirty="0">
                          <a:solidFill>
                            <a:srgbClr val="FFFF00"/>
                          </a:solidFill>
                          <a:effectLst/>
                        </a:rPr>
                        <a:t> </a:t>
                      </a:r>
                      <a:endParaRPr lang="en-US" sz="2800" b="1" dirty="0">
                        <a:solidFill>
                          <a:srgbClr val="FFFF00"/>
                        </a:solidFill>
                        <a:effectLst/>
                        <a:latin typeface="Calibri"/>
                        <a:ea typeface="Calibri"/>
                        <a:cs typeface="Times New Roman"/>
                      </a:endParaRPr>
                    </a:p>
                  </a:txBody>
                  <a:tcPr marL="58025" marR="58025" marT="0" marB="0"/>
                </a:tc>
                <a:tc>
                  <a:txBody>
                    <a:bodyPr/>
                    <a:lstStyle/>
                    <a:p>
                      <a:pPr marL="0" marR="0" algn="ctr">
                        <a:spcBef>
                          <a:spcPts val="0"/>
                        </a:spcBef>
                        <a:spcAft>
                          <a:spcPts val="0"/>
                        </a:spcAft>
                      </a:pPr>
                      <a:r>
                        <a:rPr lang="en-US" sz="2800" b="1" dirty="0">
                          <a:solidFill>
                            <a:schemeClr val="accent6">
                              <a:lumMod val="50000"/>
                            </a:schemeClr>
                          </a:solidFill>
                          <a:effectLst/>
                        </a:rPr>
                        <a:t>MODAL</a:t>
                      </a:r>
                      <a:endParaRPr lang="en-US" sz="2800" b="1" dirty="0">
                        <a:solidFill>
                          <a:schemeClr val="accent6">
                            <a:lumMod val="50000"/>
                          </a:schemeClr>
                        </a:solidFill>
                        <a:effectLst/>
                        <a:latin typeface="Calibri"/>
                        <a:ea typeface="Calibri"/>
                        <a:cs typeface="Times New Roman"/>
                      </a:endParaRPr>
                    </a:p>
                  </a:txBody>
                  <a:tcPr marL="58025" marR="58025" marT="0" marB="0"/>
                </a:tc>
                <a:tc>
                  <a:txBody>
                    <a:bodyPr/>
                    <a:lstStyle/>
                    <a:p>
                      <a:pPr marL="0" marR="0" algn="ctr">
                        <a:spcBef>
                          <a:spcPts val="0"/>
                        </a:spcBef>
                        <a:spcAft>
                          <a:spcPts val="0"/>
                        </a:spcAft>
                      </a:pPr>
                      <a:r>
                        <a:rPr lang="en-US" sz="2800" b="1" dirty="0">
                          <a:solidFill>
                            <a:schemeClr val="accent6">
                              <a:lumMod val="50000"/>
                            </a:schemeClr>
                          </a:solidFill>
                          <a:effectLst/>
                        </a:rPr>
                        <a:t>MEANING</a:t>
                      </a:r>
                      <a:endParaRPr lang="en-US" sz="2800" b="1" dirty="0">
                        <a:solidFill>
                          <a:schemeClr val="accent6">
                            <a:lumMod val="50000"/>
                          </a:schemeClr>
                        </a:solidFill>
                        <a:effectLst/>
                        <a:latin typeface="Calibri"/>
                        <a:ea typeface="Calibri"/>
                        <a:cs typeface="Times New Roman"/>
                      </a:endParaRPr>
                    </a:p>
                  </a:txBody>
                  <a:tcPr marL="58025" marR="58025" marT="0" marB="0"/>
                </a:tc>
                <a:tc>
                  <a:txBody>
                    <a:bodyPr/>
                    <a:lstStyle/>
                    <a:p>
                      <a:pPr marL="0" marR="0" algn="ctr">
                        <a:spcBef>
                          <a:spcPts val="0"/>
                        </a:spcBef>
                        <a:spcAft>
                          <a:spcPts val="0"/>
                        </a:spcAft>
                      </a:pPr>
                      <a:r>
                        <a:rPr lang="en-US" sz="2800" b="1" dirty="0">
                          <a:solidFill>
                            <a:schemeClr val="accent6">
                              <a:lumMod val="50000"/>
                            </a:schemeClr>
                          </a:solidFill>
                          <a:effectLst/>
                        </a:rPr>
                        <a:t>EXAMPLES</a:t>
                      </a:r>
                      <a:endParaRPr lang="en-US" sz="2800" b="1" dirty="0">
                        <a:solidFill>
                          <a:schemeClr val="accent6">
                            <a:lumMod val="50000"/>
                          </a:schemeClr>
                        </a:solidFill>
                        <a:effectLst/>
                        <a:latin typeface="Calibri"/>
                        <a:ea typeface="Calibri"/>
                        <a:cs typeface="Times New Roman"/>
                      </a:endParaRPr>
                    </a:p>
                  </a:txBody>
                  <a:tcPr marL="58025" marR="58025" marT="0" marB="0"/>
                </a:tc>
                <a:extLst>
                  <a:ext uri="{0D108BD9-81ED-4DB2-BD59-A6C34878D82A}">
                    <a16:rowId xmlns:a16="http://schemas.microsoft.com/office/drawing/2014/main" val="10000"/>
                  </a:ext>
                </a:extLst>
              </a:tr>
              <a:tr h="469024">
                <a:tc rowSpan="2">
                  <a:txBody>
                    <a:bodyPr/>
                    <a:lstStyle/>
                    <a:p>
                      <a:pPr marL="0" marR="0">
                        <a:spcBef>
                          <a:spcPts val="0"/>
                        </a:spcBef>
                        <a:spcAft>
                          <a:spcPts val="0"/>
                        </a:spcAft>
                      </a:pPr>
                      <a:r>
                        <a:rPr lang="en-US" sz="2000">
                          <a:effectLst/>
                        </a:rPr>
                        <a:t>1. </a:t>
                      </a:r>
                      <a:endParaRPr lang="en-US" sz="2000">
                        <a:effectLst/>
                        <a:latin typeface="Calibri"/>
                        <a:ea typeface="Calibri"/>
                        <a:cs typeface="Times New Roman"/>
                      </a:endParaRPr>
                    </a:p>
                  </a:txBody>
                  <a:tcPr marL="58025" marR="58025" marT="0" marB="0"/>
                </a:tc>
                <a:tc rowSpan="2">
                  <a:txBody>
                    <a:bodyPr/>
                    <a:lstStyle/>
                    <a:p>
                      <a:pPr marL="0" marR="0">
                        <a:spcBef>
                          <a:spcPts val="0"/>
                        </a:spcBef>
                        <a:spcAft>
                          <a:spcPts val="0"/>
                        </a:spcAft>
                      </a:pPr>
                      <a:r>
                        <a:rPr lang="en-US" sz="2000">
                          <a:effectLst/>
                        </a:rPr>
                        <a:t>Can/could </a:t>
                      </a:r>
                      <a:endParaRPr lang="en-US" sz="200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a:effectLst/>
                        </a:rPr>
                        <a:t>To show ability </a:t>
                      </a:r>
                      <a:endParaRPr lang="en-US" sz="200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dirty="0">
                          <a:effectLst/>
                        </a:rPr>
                        <a:t>I can live without cocaine</a:t>
                      </a:r>
                    </a:p>
                    <a:p>
                      <a:pPr marL="342900" marR="0" lvl="0" indent="-342900">
                        <a:spcBef>
                          <a:spcPts val="0"/>
                        </a:spcBef>
                        <a:spcAft>
                          <a:spcPts val="0"/>
                        </a:spcAft>
                        <a:buFont typeface="+mj-lt"/>
                        <a:buAutoNum type="arabicPeriod"/>
                      </a:pPr>
                      <a:r>
                        <a:rPr lang="en-US" sz="2000" dirty="0">
                          <a:effectLst/>
                        </a:rPr>
                        <a:t>Alcohol could damage your liver. </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1"/>
                  </a:ext>
                </a:extLst>
              </a:tr>
              <a:tr h="83820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a:effectLst/>
                        </a:rPr>
                        <a:t>To ask for permission </a:t>
                      </a:r>
                      <a:endParaRPr lang="en-US" sz="2000">
                        <a:effectLst/>
                        <a:latin typeface="Calibri"/>
                        <a:ea typeface="Calibri"/>
                        <a:cs typeface="Times New Roman"/>
                      </a:endParaRPr>
                    </a:p>
                  </a:txBody>
                  <a:tcPr marL="58025" marR="58025" marT="0" marB="0"/>
                </a:tc>
                <a:tc>
                  <a:txBody>
                    <a:bodyPr/>
                    <a:lstStyle/>
                    <a:p>
                      <a:pPr marL="228600" marR="0" indent="-228600">
                        <a:spcBef>
                          <a:spcPts val="0"/>
                        </a:spcBef>
                        <a:spcAft>
                          <a:spcPts val="0"/>
                        </a:spcAft>
                      </a:pPr>
                      <a:r>
                        <a:rPr lang="en-US" sz="2000" dirty="0">
                          <a:effectLst/>
                        </a:rPr>
                        <a:t>Can we watch?</a:t>
                      </a:r>
                    </a:p>
                    <a:p>
                      <a:pPr marL="228600" marR="0" indent="-228600">
                        <a:spcBef>
                          <a:spcPts val="0"/>
                        </a:spcBef>
                        <a:spcAft>
                          <a:spcPts val="0"/>
                        </a:spcAft>
                      </a:pPr>
                      <a:r>
                        <a:rPr lang="en-US" sz="2000" dirty="0">
                          <a:effectLst/>
                        </a:rPr>
                        <a:t>Could we go to the market?</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2"/>
                  </a:ext>
                </a:extLst>
              </a:tr>
              <a:tr h="938048">
                <a:tc rowSpan="2">
                  <a:txBody>
                    <a:bodyPr/>
                    <a:lstStyle/>
                    <a:p>
                      <a:pPr marL="0" marR="0">
                        <a:spcBef>
                          <a:spcPts val="0"/>
                        </a:spcBef>
                        <a:spcAft>
                          <a:spcPts val="0"/>
                        </a:spcAft>
                      </a:pPr>
                      <a:r>
                        <a:rPr lang="en-US" sz="2000">
                          <a:effectLst/>
                        </a:rPr>
                        <a:t>2. </a:t>
                      </a:r>
                      <a:endParaRPr lang="en-US" sz="2000">
                        <a:effectLst/>
                        <a:latin typeface="Calibri"/>
                        <a:ea typeface="Calibri"/>
                        <a:cs typeface="Times New Roman"/>
                      </a:endParaRPr>
                    </a:p>
                  </a:txBody>
                  <a:tcPr marL="58025" marR="58025" marT="0" marB="0"/>
                </a:tc>
                <a:tc rowSpan="2">
                  <a:txBody>
                    <a:bodyPr/>
                    <a:lstStyle/>
                    <a:p>
                      <a:pPr marL="0" marR="0">
                        <a:spcBef>
                          <a:spcPts val="0"/>
                        </a:spcBef>
                        <a:spcAft>
                          <a:spcPts val="0"/>
                        </a:spcAft>
                      </a:pPr>
                      <a:r>
                        <a:rPr lang="en-US" sz="2000" dirty="0">
                          <a:effectLst/>
                        </a:rPr>
                        <a:t>May/might </a:t>
                      </a:r>
                      <a:endParaRPr lang="en-US" sz="2000" dirty="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dirty="0">
                          <a:effectLst/>
                        </a:rPr>
                        <a:t>To show possibility </a:t>
                      </a:r>
                      <a:endParaRPr lang="en-US" sz="2000" dirty="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a:effectLst/>
                        </a:rPr>
                        <a:t>You may be jailed for many years if you traffic drugs. </a:t>
                      </a:r>
                    </a:p>
                    <a:p>
                      <a:pPr marL="342900" marR="0" lvl="0" indent="-342900">
                        <a:spcBef>
                          <a:spcPts val="0"/>
                        </a:spcBef>
                        <a:spcAft>
                          <a:spcPts val="0"/>
                        </a:spcAft>
                        <a:buFont typeface="+mj-lt"/>
                        <a:buAutoNum type="arabicPeriod"/>
                      </a:pPr>
                      <a:r>
                        <a:rPr lang="en-US" sz="2000">
                          <a:effectLst/>
                        </a:rPr>
                        <a:t>You might lose your job if you don’t change your behavior.</a:t>
                      </a:r>
                      <a:endParaRPr lang="en-US" sz="2000">
                        <a:effectLst/>
                        <a:latin typeface="Calibri"/>
                        <a:ea typeface="Calibri"/>
                        <a:cs typeface="Times New Roman"/>
                      </a:endParaRPr>
                    </a:p>
                  </a:txBody>
                  <a:tcPr marL="58025" marR="58025" marT="0" marB="0"/>
                </a:tc>
                <a:extLst>
                  <a:ext uri="{0D108BD9-81ED-4DB2-BD59-A6C34878D82A}">
                    <a16:rowId xmlns:a16="http://schemas.microsoft.com/office/drawing/2014/main" val="10003"/>
                  </a:ext>
                </a:extLst>
              </a:tr>
              <a:tr h="121920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dirty="0">
                          <a:effectLst/>
                        </a:rPr>
                        <a:t>The polite request to express a wish. </a:t>
                      </a:r>
                      <a:endParaRPr lang="en-US" sz="2000" dirty="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a:effectLst/>
                        </a:rPr>
                        <a:t>May I use your rubber?</a:t>
                      </a:r>
                    </a:p>
                    <a:p>
                      <a:pPr marL="342900" marR="0" lvl="0" indent="-342900">
                        <a:spcBef>
                          <a:spcPts val="0"/>
                        </a:spcBef>
                        <a:spcAft>
                          <a:spcPts val="0"/>
                        </a:spcAft>
                        <a:buFont typeface="+mj-lt"/>
                        <a:buAutoNum type="arabicPeriod"/>
                      </a:pPr>
                      <a:r>
                        <a:rPr lang="en-US" sz="2000">
                          <a:effectLst/>
                        </a:rPr>
                        <a:t>May you live to blow a thousand candles. </a:t>
                      </a:r>
                      <a:endParaRPr lang="en-US" sz="2000">
                        <a:effectLst/>
                        <a:latin typeface="Calibri"/>
                        <a:ea typeface="Calibri"/>
                        <a:cs typeface="Times New Roman"/>
                      </a:endParaRPr>
                    </a:p>
                  </a:txBody>
                  <a:tcPr marL="58025" marR="58025" marT="0" marB="0"/>
                </a:tc>
                <a:extLst>
                  <a:ext uri="{0D108BD9-81ED-4DB2-BD59-A6C34878D82A}">
                    <a16:rowId xmlns:a16="http://schemas.microsoft.com/office/drawing/2014/main" val="10004"/>
                  </a:ext>
                </a:extLst>
              </a:tr>
              <a:tr h="469024">
                <a:tc rowSpan="2">
                  <a:txBody>
                    <a:bodyPr/>
                    <a:lstStyle/>
                    <a:p>
                      <a:pPr marL="0" marR="0">
                        <a:spcBef>
                          <a:spcPts val="0"/>
                        </a:spcBef>
                        <a:spcAft>
                          <a:spcPts val="0"/>
                        </a:spcAft>
                      </a:pPr>
                      <a:r>
                        <a:rPr lang="en-US" sz="2000">
                          <a:effectLst/>
                        </a:rPr>
                        <a:t>3.</a:t>
                      </a:r>
                      <a:endParaRPr lang="en-US" sz="2000">
                        <a:effectLst/>
                        <a:latin typeface="Calibri"/>
                        <a:ea typeface="Calibri"/>
                        <a:cs typeface="Times New Roman"/>
                      </a:endParaRPr>
                    </a:p>
                  </a:txBody>
                  <a:tcPr marL="58025" marR="58025" marT="0" marB="0"/>
                </a:tc>
                <a:tc rowSpan="2">
                  <a:txBody>
                    <a:bodyPr/>
                    <a:lstStyle/>
                    <a:p>
                      <a:pPr marL="0" marR="0">
                        <a:spcBef>
                          <a:spcPts val="0"/>
                        </a:spcBef>
                        <a:spcAft>
                          <a:spcPts val="0"/>
                        </a:spcAft>
                      </a:pPr>
                      <a:r>
                        <a:rPr lang="en-US" sz="2000" dirty="0">
                          <a:effectLst/>
                        </a:rPr>
                        <a:t>Shall/will</a:t>
                      </a:r>
                      <a:endParaRPr lang="en-US" sz="2000" dirty="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a:effectLst/>
                        </a:rPr>
                        <a:t>To show the future </a:t>
                      </a:r>
                      <a:endParaRPr lang="en-US" sz="200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a:effectLst/>
                        </a:rPr>
                        <a:t>I shall  be a doctor </a:t>
                      </a:r>
                    </a:p>
                    <a:p>
                      <a:pPr marL="342900" marR="0" lvl="0" indent="-342900">
                        <a:spcBef>
                          <a:spcPts val="0"/>
                        </a:spcBef>
                        <a:spcAft>
                          <a:spcPts val="0"/>
                        </a:spcAft>
                        <a:buFont typeface="+mj-lt"/>
                        <a:buAutoNum type="arabicPeriod"/>
                      </a:pPr>
                      <a:r>
                        <a:rPr lang="en-US" sz="2000">
                          <a:effectLst/>
                        </a:rPr>
                        <a:t>You will drive this car tomorrow. </a:t>
                      </a:r>
                      <a:endParaRPr lang="en-US" sz="2000">
                        <a:effectLst/>
                        <a:latin typeface="Calibri"/>
                        <a:ea typeface="Calibri"/>
                        <a:cs typeface="Times New Roman"/>
                      </a:endParaRPr>
                    </a:p>
                  </a:txBody>
                  <a:tcPr marL="58025" marR="58025" marT="0" marB="0"/>
                </a:tc>
                <a:extLst>
                  <a:ext uri="{0D108BD9-81ED-4DB2-BD59-A6C34878D82A}">
                    <a16:rowId xmlns:a16="http://schemas.microsoft.com/office/drawing/2014/main" val="10005"/>
                  </a:ext>
                </a:extLst>
              </a:tr>
              <a:tr h="469024">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a:effectLst/>
                        </a:rPr>
                        <a:t>To express a suggestion on an offer.</a:t>
                      </a:r>
                      <a:endParaRPr lang="en-US" sz="200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dirty="0">
                          <a:effectLst/>
                        </a:rPr>
                        <a:t>Shall we push the car?</a:t>
                      </a:r>
                    </a:p>
                    <a:p>
                      <a:pPr marL="342900" marR="0" lvl="0" indent="-342900">
                        <a:spcBef>
                          <a:spcPts val="0"/>
                        </a:spcBef>
                        <a:spcAft>
                          <a:spcPts val="0"/>
                        </a:spcAft>
                        <a:buFont typeface="+mj-lt"/>
                        <a:buAutoNum type="arabicPeriod"/>
                      </a:pPr>
                      <a:r>
                        <a:rPr lang="en-US" sz="2000" dirty="0">
                          <a:effectLst/>
                        </a:rPr>
                        <a:t>Shall I switch?</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513218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85800"/>
            <a:ext cx="9525000" cy="5262979"/>
          </a:xfrm>
          <a:prstGeom prst="rect">
            <a:avLst/>
          </a:prstGeom>
        </p:spPr>
        <p:txBody>
          <a:bodyPr wrap="square">
            <a:spAutoFit/>
          </a:bodyPr>
          <a:lstStyle/>
          <a:p>
            <a:pPr lvl="0"/>
            <a:r>
              <a:rPr lang="en-US" sz="2800" dirty="0"/>
              <a:t>What can we assume about the culture of the people buried in this cemetery?</a:t>
            </a:r>
          </a:p>
          <a:p>
            <a:pPr marL="1428750" lvl="2" indent="-514350">
              <a:buFont typeface="+mj-lt"/>
              <a:buAutoNum type="alphaUcPeriod"/>
            </a:pPr>
            <a:r>
              <a:rPr lang="en-US" sz="2800" dirty="0"/>
              <a:t>Members of the same family were buried together.</a:t>
            </a:r>
          </a:p>
          <a:p>
            <a:pPr marL="1428750" lvl="2" indent="-514350">
              <a:buFont typeface="+mj-lt"/>
              <a:buAutoNum type="alphaUcPeriod"/>
            </a:pPr>
            <a:r>
              <a:rPr lang="en-US" sz="2800" dirty="0"/>
              <a:t>The people were buried side by side.</a:t>
            </a:r>
          </a:p>
          <a:p>
            <a:pPr marL="1428750" lvl="2" indent="-514350">
              <a:buFont typeface="+mj-lt"/>
              <a:buAutoNum type="alphaUcPeriod"/>
            </a:pPr>
            <a:r>
              <a:rPr lang="en-US" sz="2800" dirty="0"/>
              <a:t>The woman was supposed to face her husband.</a:t>
            </a:r>
          </a:p>
          <a:p>
            <a:pPr marL="1428750" lvl="2" indent="-514350">
              <a:buFont typeface="+mj-lt"/>
              <a:buAutoNum type="alphaUcPeriod"/>
            </a:pPr>
            <a:r>
              <a:rPr lang="en-US" sz="2800" dirty="0"/>
              <a:t>They used masks in their religious ceremonies.</a:t>
            </a:r>
          </a:p>
          <a:p>
            <a:r>
              <a:rPr lang="en-US" sz="2800" dirty="0"/>
              <a:t> </a:t>
            </a:r>
          </a:p>
          <a:p>
            <a:pPr lvl="0"/>
            <a:r>
              <a:rPr lang="en-US" sz="2800" dirty="0"/>
              <a:t>According to the passage, the word “treasures”</a:t>
            </a:r>
          </a:p>
          <a:p>
            <a:pPr marL="1428750" lvl="2" indent="-514350">
              <a:buFont typeface="+mj-lt"/>
              <a:buAutoNum type="alphaUcPeriod"/>
            </a:pPr>
            <a:r>
              <a:rPr lang="en-US" sz="2800" dirty="0"/>
              <a:t>Means different things to different people.</a:t>
            </a:r>
          </a:p>
          <a:p>
            <a:pPr marL="1428750" lvl="2" indent="-514350">
              <a:buFont typeface="+mj-lt"/>
              <a:buAutoNum type="alphaUcPeriod"/>
            </a:pPr>
            <a:r>
              <a:rPr lang="en-US" sz="2800" dirty="0"/>
              <a:t>Is an important word in the passage</a:t>
            </a:r>
          </a:p>
          <a:p>
            <a:pPr marL="1428750" lvl="2" indent="-514350">
              <a:buFont typeface="+mj-lt"/>
              <a:buAutoNum type="alphaUcPeriod"/>
            </a:pPr>
            <a:r>
              <a:rPr lang="en-US" sz="2800" dirty="0"/>
              <a:t>Refers to all sorts of objects.</a:t>
            </a:r>
          </a:p>
          <a:p>
            <a:pPr marL="1428750" lvl="2" indent="-514350">
              <a:buFont typeface="+mj-lt"/>
              <a:buAutoNum type="alphaUcPeriod"/>
            </a:pPr>
            <a:r>
              <a:rPr lang="en-US" sz="2800" dirty="0"/>
              <a:t>Refers to items found in tombs. </a:t>
            </a:r>
          </a:p>
        </p:txBody>
      </p:sp>
    </p:spTree>
    <p:extLst>
      <p:ext uri="{BB962C8B-B14F-4D97-AF65-F5344CB8AC3E}">
        <p14:creationId xmlns:p14="http://schemas.microsoft.com/office/powerpoint/2010/main" val="721834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11277600" cy="6370975"/>
          </a:xfrm>
          <a:prstGeom prst="rect">
            <a:avLst/>
          </a:prstGeom>
        </p:spPr>
        <p:txBody>
          <a:bodyPr wrap="square">
            <a:spAutoFit/>
          </a:bodyPr>
          <a:lstStyle/>
          <a:p>
            <a:pPr lvl="0"/>
            <a:r>
              <a:rPr lang="en-US" sz="2400" dirty="0"/>
              <a:t>It is obvious that the people in the community believed </a:t>
            </a:r>
          </a:p>
          <a:p>
            <a:pPr marL="1828800" lvl="3" indent="-457200">
              <a:buFont typeface="+mj-lt"/>
              <a:buAutoNum type="alphaUcPeriod"/>
            </a:pPr>
            <a:r>
              <a:rPr lang="en-US" sz="2400" dirty="0"/>
              <a:t>They would meet some gods later.</a:t>
            </a:r>
          </a:p>
          <a:p>
            <a:pPr marL="1828800" lvl="3" indent="-457200">
              <a:buFont typeface="+mj-lt"/>
              <a:buAutoNum type="alphaUcPeriod"/>
            </a:pPr>
            <a:r>
              <a:rPr lang="en-US" sz="2400" dirty="0"/>
              <a:t>The gods expected some gifts. </a:t>
            </a:r>
          </a:p>
          <a:p>
            <a:pPr marL="1828800" lvl="3" indent="-457200">
              <a:buFont typeface="+mj-lt"/>
              <a:buAutoNum type="alphaUcPeriod"/>
            </a:pPr>
            <a:r>
              <a:rPr lang="en-US" sz="2400" dirty="0"/>
              <a:t>There was life after death.</a:t>
            </a:r>
          </a:p>
          <a:p>
            <a:pPr marL="1828800" lvl="3" indent="-457200">
              <a:buFont typeface="+mj-lt"/>
              <a:buAutoNum type="alphaUcPeriod"/>
            </a:pPr>
            <a:r>
              <a:rPr lang="en-US" sz="2400" dirty="0"/>
              <a:t>They needed some items after dying.</a:t>
            </a:r>
          </a:p>
          <a:p>
            <a:r>
              <a:rPr lang="en-US" sz="2400" dirty="0"/>
              <a:t> </a:t>
            </a:r>
          </a:p>
          <a:p>
            <a:pPr lvl="0"/>
            <a:r>
              <a:rPr lang="en-US" sz="2400" dirty="0"/>
              <a:t>The word </a:t>
            </a:r>
            <a:r>
              <a:rPr lang="en-US" sz="2400" b="1" dirty="0"/>
              <a:t>unearthed</a:t>
            </a:r>
            <a:r>
              <a:rPr lang="en-US" sz="2400" dirty="0"/>
              <a:t> means</a:t>
            </a:r>
          </a:p>
          <a:p>
            <a:pPr marL="1828800" lvl="3" indent="-457200">
              <a:buFont typeface="+mj-lt"/>
              <a:buAutoNum type="alphaUcPeriod"/>
            </a:pPr>
            <a:r>
              <a:rPr lang="en-US" sz="2400" dirty="0"/>
              <a:t>Removed </a:t>
            </a:r>
          </a:p>
          <a:p>
            <a:pPr marL="1828800" lvl="3" indent="-457200">
              <a:buFont typeface="+mj-lt"/>
              <a:buAutoNum type="alphaUcPeriod"/>
            </a:pPr>
            <a:r>
              <a:rPr lang="en-US" sz="2400" dirty="0"/>
              <a:t>Discovered </a:t>
            </a:r>
          </a:p>
          <a:p>
            <a:pPr marL="1828800" lvl="3" indent="-457200">
              <a:buFont typeface="+mj-lt"/>
              <a:buAutoNum type="alphaUcPeriod"/>
            </a:pPr>
            <a:r>
              <a:rPr lang="en-US" sz="2400" dirty="0"/>
              <a:t>Exposed </a:t>
            </a:r>
          </a:p>
          <a:p>
            <a:pPr marL="1828800" lvl="3" indent="-457200">
              <a:buFont typeface="+mj-lt"/>
              <a:buAutoNum type="alphaUcPeriod"/>
            </a:pPr>
            <a:r>
              <a:rPr lang="en-US" sz="2400" dirty="0"/>
              <a:t>Recovered </a:t>
            </a:r>
          </a:p>
          <a:p>
            <a:pPr lvl="0"/>
            <a:r>
              <a:rPr lang="en-US" sz="2400" dirty="0"/>
              <a:t>Which of the following would be the </a:t>
            </a:r>
            <a:r>
              <a:rPr lang="en-US" sz="2400" b="1" dirty="0"/>
              <a:t>best</a:t>
            </a:r>
            <a:r>
              <a:rPr lang="en-US" sz="2400" dirty="0"/>
              <a:t> title for this passage?</a:t>
            </a:r>
          </a:p>
          <a:p>
            <a:pPr marL="1828800" lvl="3" indent="-457200">
              <a:buFont typeface="+mj-lt"/>
              <a:buAutoNum type="alphaUcPeriod"/>
            </a:pPr>
            <a:r>
              <a:rPr lang="en-US" sz="2400" dirty="0"/>
              <a:t>The Unusual Discovery.</a:t>
            </a:r>
          </a:p>
          <a:p>
            <a:pPr marL="1828800" lvl="3" indent="-457200">
              <a:buFont typeface="+mj-lt"/>
              <a:buAutoNum type="alphaUcPeriod"/>
            </a:pPr>
            <a:r>
              <a:rPr lang="en-US" sz="2400" dirty="0"/>
              <a:t>The Mummies of </a:t>
            </a:r>
            <a:r>
              <a:rPr lang="en-US" sz="2400" dirty="0" err="1"/>
              <a:t>Bahariyah</a:t>
            </a:r>
            <a:r>
              <a:rPr lang="en-US" sz="2400" dirty="0"/>
              <a:t>.</a:t>
            </a:r>
          </a:p>
          <a:p>
            <a:pPr marL="1828800" lvl="3" indent="-457200">
              <a:buFont typeface="+mj-lt"/>
              <a:buAutoNum type="alphaUcPeriod"/>
            </a:pPr>
            <a:r>
              <a:rPr lang="en-US" sz="2400" dirty="0"/>
              <a:t>The Wonders of Ancient Egypt.</a:t>
            </a:r>
          </a:p>
          <a:p>
            <a:pPr marL="1828800" lvl="3" indent="-457200">
              <a:buFont typeface="+mj-lt"/>
              <a:buAutoNum type="alphaUcPeriod"/>
            </a:pPr>
            <a:r>
              <a:rPr lang="en-US" sz="2400" dirty="0"/>
              <a:t>The work of Archaeologists. </a:t>
            </a:r>
          </a:p>
          <a:p>
            <a:r>
              <a:rPr lang="en-US" sz="2400" dirty="0"/>
              <a:t> </a:t>
            </a:r>
          </a:p>
        </p:txBody>
      </p:sp>
    </p:spTree>
    <p:extLst>
      <p:ext uri="{BB962C8B-B14F-4D97-AF65-F5344CB8AC3E}">
        <p14:creationId xmlns:p14="http://schemas.microsoft.com/office/powerpoint/2010/main" val="3960188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52401"/>
            <a:ext cx="9067800" cy="6740307"/>
          </a:xfrm>
          <a:prstGeom prst="rect">
            <a:avLst/>
          </a:prstGeom>
        </p:spPr>
        <p:txBody>
          <a:bodyPr wrap="square">
            <a:spAutoFit/>
          </a:bodyPr>
          <a:lstStyle/>
          <a:p>
            <a:pPr lvl="0"/>
            <a:r>
              <a:rPr lang="en-US" sz="2400" dirty="0"/>
              <a:t>It is obvious that the people in the community believed </a:t>
            </a:r>
          </a:p>
          <a:p>
            <a:pPr marL="1828800" lvl="3" indent="-457200">
              <a:buFont typeface="+mj-lt"/>
              <a:buAutoNum type="alphaUcPeriod"/>
            </a:pPr>
            <a:r>
              <a:rPr lang="en-US" sz="2400" dirty="0"/>
              <a:t>They would meet some gods later.</a:t>
            </a:r>
          </a:p>
          <a:p>
            <a:pPr marL="1828800" lvl="3" indent="-457200">
              <a:buFont typeface="+mj-lt"/>
              <a:buAutoNum type="alphaUcPeriod"/>
            </a:pPr>
            <a:r>
              <a:rPr lang="en-US" sz="2400" dirty="0"/>
              <a:t>The gods expected some gifts. </a:t>
            </a:r>
          </a:p>
          <a:p>
            <a:pPr marL="1828800" lvl="3" indent="-457200">
              <a:buFont typeface="+mj-lt"/>
              <a:buAutoNum type="alphaUcPeriod"/>
            </a:pPr>
            <a:r>
              <a:rPr lang="en-US" sz="2400" dirty="0"/>
              <a:t>There was life after death.</a:t>
            </a:r>
          </a:p>
          <a:p>
            <a:pPr marL="1828800" lvl="3" indent="-457200">
              <a:buFont typeface="+mj-lt"/>
              <a:buAutoNum type="alphaUcPeriod"/>
            </a:pPr>
            <a:r>
              <a:rPr lang="en-US" sz="2400" dirty="0"/>
              <a:t>They needed some items after dying.</a:t>
            </a:r>
          </a:p>
          <a:p>
            <a:r>
              <a:rPr lang="en-US" sz="2400" dirty="0"/>
              <a:t> </a:t>
            </a:r>
          </a:p>
          <a:p>
            <a:pPr lvl="0"/>
            <a:r>
              <a:rPr lang="en-US" sz="2400" dirty="0"/>
              <a:t>The word </a:t>
            </a:r>
            <a:r>
              <a:rPr lang="en-US" sz="2400" b="1" dirty="0"/>
              <a:t>unearthed</a:t>
            </a:r>
            <a:r>
              <a:rPr lang="en-US" sz="2400" dirty="0"/>
              <a:t> means</a:t>
            </a:r>
          </a:p>
          <a:p>
            <a:pPr marL="1828800" lvl="3" indent="-457200">
              <a:buFont typeface="+mj-lt"/>
              <a:buAutoNum type="alphaUcPeriod"/>
            </a:pPr>
            <a:r>
              <a:rPr lang="en-US" sz="2400" dirty="0"/>
              <a:t>Removed </a:t>
            </a:r>
          </a:p>
          <a:p>
            <a:pPr marL="1828800" lvl="3" indent="-457200">
              <a:buFont typeface="+mj-lt"/>
              <a:buAutoNum type="alphaUcPeriod"/>
            </a:pPr>
            <a:r>
              <a:rPr lang="en-US" sz="2400" dirty="0"/>
              <a:t>Discovered </a:t>
            </a:r>
          </a:p>
          <a:p>
            <a:pPr marL="1828800" lvl="3" indent="-457200">
              <a:buFont typeface="+mj-lt"/>
              <a:buAutoNum type="alphaUcPeriod"/>
            </a:pPr>
            <a:r>
              <a:rPr lang="en-US" sz="2400" dirty="0"/>
              <a:t>Exposed </a:t>
            </a:r>
          </a:p>
          <a:p>
            <a:pPr marL="1828800" lvl="3" indent="-457200">
              <a:buFont typeface="+mj-lt"/>
              <a:buAutoNum type="alphaUcPeriod"/>
            </a:pPr>
            <a:r>
              <a:rPr lang="en-US" sz="2400" dirty="0"/>
              <a:t>Recovered </a:t>
            </a:r>
          </a:p>
          <a:p>
            <a:r>
              <a:rPr lang="en-US" sz="2400" dirty="0"/>
              <a:t> </a:t>
            </a:r>
          </a:p>
          <a:p>
            <a:pPr lvl="0"/>
            <a:r>
              <a:rPr lang="en-US" sz="2400" dirty="0"/>
              <a:t>Which of the following would be the </a:t>
            </a:r>
            <a:r>
              <a:rPr lang="en-US" sz="2400" b="1" dirty="0"/>
              <a:t>best</a:t>
            </a:r>
            <a:r>
              <a:rPr lang="en-US" sz="2400" dirty="0"/>
              <a:t> title for this passage?</a:t>
            </a:r>
          </a:p>
          <a:p>
            <a:pPr marL="1828800" lvl="3" indent="-457200">
              <a:buFont typeface="+mj-lt"/>
              <a:buAutoNum type="alphaUcPeriod"/>
            </a:pPr>
            <a:r>
              <a:rPr lang="en-US" sz="2400" dirty="0"/>
              <a:t>The Unusual Discovery.</a:t>
            </a:r>
          </a:p>
          <a:p>
            <a:pPr marL="1828800" lvl="3" indent="-457200">
              <a:buFont typeface="+mj-lt"/>
              <a:buAutoNum type="alphaUcPeriod"/>
            </a:pPr>
            <a:r>
              <a:rPr lang="en-US" sz="2400" dirty="0"/>
              <a:t>The Mummies of </a:t>
            </a:r>
            <a:r>
              <a:rPr lang="en-US" sz="2400" dirty="0" err="1"/>
              <a:t>Bahariyah</a:t>
            </a:r>
            <a:r>
              <a:rPr lang="en-US" sz="2400" dirty="0"/>
              <a:t>.</a:t>
            </a:r>
          </a:p>
          <a:p>
            <a:pPr marL="1828800" lvl="3" indent="-457200">
              <a:buFont typeface="+mj-lt"/>
              <a:buAutoNum type="alphaUcPeriod"/>
            </a:pPr>
            <a:r>
              <a:rPr lang="en-US" sz="2400" dirty="0"/>
              <a:t>The Wonders of Ancient Egypt.</a:t>
            </a:r>
          </a:p>
          <a:p>
            <a:pPr marL="1828800" lvl="3" indent="-457200">
              <a:buFont typeface="+mj-lt"/>
              <a:buAutoNum type="alphaUcPeriod"/>
            </a:pPr>
            <a:r>
              <a:rPr lang="en-US" sz="2400" dirty="0"/>
              <a:t>The work of Archaeologists. </a:t>
            </a:r>
          </a:p>
          <a:p>
            <a:r>
              <a:rPr lang="en-US" sz="2400" dirty="0"/>
              <a:t> </a:t>
            </a:r>
          </a:p>
        </p:txBody>
      </p:sp>
    </p:spTree>
    <p:extLst>
      <p:ext uri="{BB962C8B-B14F-4D97-AF65-F5344CB8AC3E}">
        <p14:creationId xmlns:p14="http://schemas.microsoft.com/office/powerpoint/2010/main" val="641565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52401"/>
            <a:ext cx="8610600" cy="6001643"/>
          </a:xfrm>
          <a:prstGeom prst="rect">
            <a:avLst/>
          </a:prstGeom>
        </p:spPr>
        <p:txBody>
          <a:bodyPr wrap="square">
            <a:spAutoFit/>
          </a:bodyPr>
          <a:lstStyle/>
          <a:p>
            <a:r>
              <a:rPr lang="en-US" sz="2800" b="1" u="sng" dirty="0">
                <a:solidFill>
                  <a:srgbClr val="FF0000"/>
                </a:solidFill>
              </a:rPr>
              <a:t>ENGLISH SECTION A: LANGUAGE</a:t>
            </a:r>
            <a:endParaRPr lang="en-US" sz="2800" dirty="0">
              <a:solidFill>
                <a:srgbClr val="FF0000"/>
              </a:solidFill>
            </a:endParaRPr>
          </a:p>
          <a:p>
            <a:r>
              <a:rPr lang="en-US" sz="2800" b="1" dirty="0"/>
              <a:t>Question 1 to 15</a:t>
            </a:r>
            <a:endParaRPr lang="en-US" sz="2800" dirty="0"/>
          </a:p>
          <a:p>
            <a:r>
              <a:rPr lang="en-US" sz="2800" i="1" dirty="0">
                <a:solidFill>
                  <a:schemeClr val="accent6">
                    <a:lumMod val="50000"/>
                  </a:schemeClr>
                </a:solidFill>
              </a:rPr>
              <a:t>Read the passage below. It contains blank spaces numbered 1 to 15. For each blank space, choose the best alternative from the choices given. </a:t>
            </a:r>
            <a:endParaRPr lang="en-US" sz="2800" dirty="0">
              <a:solidFill>
                <a:schemeClr val="accent6">
                  <a:lumMod val="50000"/>
                </a:schemeClr>
              </a:solidFill>
            </a:endParaRPr>
          </a:p>
          <a:p>
            <a:r>
              <a:rPr lang="en-US" sz="2800" dirty="0"/>
              <a:t> </a:t>
            </a:r>
          </a:p>
          <a:p>
            <a:r>
              <a:rPr lang="en-US" sz="2400" dirty="0"/>
              <a:t>I enjoy doing many things in my free time. But of all of them,  </a:t>
            </a:r>
            <a:r>
              <a:rPr lang="en-US" sz="2400" b="1" u="sng" dirty="0"/>
              <a:t>__1__</a:t>
            </a:r>
            <a:r>
              <a:rPr lang="en-US" sz="2400" dirty="0"/>
              <a:t>  travelling is the best. There are three reasons why this is so.</a:t>
            </a:r>
          </a:p>
          <a:p>
            <a:r>
              <a:rPr lang="en-US" sz="2400" dirty="0"/>
              <a:t> </a:t>
            </a:r>
          </a:p>
          <a:p>
            <a:r>
              <a:rPr lang="en-US" sz="2400" dirty="0"/>
              <a:t>Firstly, when I travel, I learn many </a:t>
            </a:r>
            <a:r>
              <a:rPr lang="en-US" sz="2400" b="1" u="sng" dirty="0"/>
              <a:t>__2__</a:t>
            </a:r>
            <a:r>
              <a:rPr lang="en-US" sz="2400" dirty="0"/>
              <a:t> things about the culture of </a:t>
            </a:r>
            <a:r>
              <a:rPr lang="en-US" sz="2400" b="1" u="sng" dirty="0"/>
              <a:t>__3__</a:t>
            </a:r>
            <a:r>
              <a:rPr lang="en-US" sz="2400" dirty="0"/>
              <a:t> place I am visiting. This is </a:t>
            </a:r>
            <a:r>
              <a:rPr lang="en-US" sz="2400" b="1" u="sng" dirty="0"/>
              <a:t>__4__</a:t>
            </a:r>
            <a:r>
              <a:rPr lang="en-US" sz="2400" dirty="0"/>
              <a:t>  true when I travel to a foreign country, </a:t>
            </a:r>
            <a:r>
              <a:rPr lang="en-US" sz="2400" b="1" u="sng" dirty="0"/>
              <a:t>__5__</a:t>
            </a:r>
            <a:r>
              <a:rPr lang="en-US" sz="2400" dirty="0"/>
              <a:t> it is also true when travelling in my own country. People often forget </a:t>
            </a:r>
            <a:r>
              <a:rPr lang="en-US" sz="2400" b="1" u="sng" dirty="0"/>
              <a:t>__6__</a:t>
            </a:r>
            <a:r>
              <a:rPr lang="en-US" sz="2400" dirty="0"/>
              <a:t>there is much variety even within one’s country.</a:t>
            </a:r>
          </a:p>
          <a:p>
            <a:r>
              <a:rPr lang="en-US" sz="2400" dirty="0"/>
              <a:t> </a:t>
            </a:r>
          </a:p>
        </p:txBody>
      </p:sp>
    </p:spTree>
    <p:extLst>
      <p:ext uri="{BB962C8B-B14F-4D97-AF65-F5344CB8AC3E}">
        <p14:creationId xmlns:p14="http://schemas.microsoft.com/office/powerpoint/2010/main" val="11789896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1"/>
            <a:ext cx="8839200" cy="5632311"/>
          </a:xfrm>
          <a:prstGeom prst="rect">
            <a:avLst/>
          </a:prstGeom>
        </p:spPr>
        <p:txBody>
          <a:bodyPr wrap="square">
            <a:spAutoFit/>
          </a:bodyPr>
          <a:lstStyle/>
          <a:p>
            <a:r>
              <a:rPr lang="en-US" sz="2400" b="1" u="sng" dirty="0"/>
              <a:t>__7__</a:t>
            </a:r>
            <a:r>
              <a:rPr lang="en-US" sz="2400" dirty="0"/>
              <a:t>, I like travelling because I can try </a:t>
            </a:r>
            <a:r>
              <a:rPr lang="en-US" sz="2400" b="1" u="sng" dirty="0"/>
              <a:t>__8__</a:t>
            </a:r>
            <a:r>
              <a:rPr lang="en-US" sz="2400" dirty="0"/>
              <a:t> food. Eating is one of my favorite activities, so </a:t>
            </a:r>
            <a:r>
              <a:rPr lang="en-US" sz="2400" b="1" u="sng" dirty="0"/>
              <a:t>__9__</a:t>
            </a:r>
            <a:r>
              <a:rPr lang="en-US" sz="2400" dirty="0"/>
              <a:t> I travel, I try as many different dishes as possible. Some people say they eat to live. </a:t>
            </a:r>
            <a:r>
              <a:rPr lang="en-US" sz="2400" b="1" u="sng" dirty="0"/>
              <a:t>__10__</a:t>
            </a:r>
            <a:r>
              <a:rPr lang="en-US" sz="2400" dirty="0"/>
              <a:t> , I know many others who live to eat although they </a:t>
            </a:r>
            <a:r>
              <a:rPr lang="en-US" sz="2400" b="1" u="sng" dirty="0"/>
              <a:t>__11__</a:t>
            </a:r>
            <a:r>
              <a:rPr lang="en-US" sz="2400" dirty="0"/>
              <a:t> not admit it. Perhaps I am one of them. </a:t>
            </a:r>
          </a:p>
          <a:p>
            <a:r>
              <a:rPr lang="en-US" sz="2400" dirty="0"/>
              <a:t> </a:t>
            </a:r>
          </a:p>
          <a:p>
            <a:r>
              <a:rPr lang="en-US" sz="2400" dirty="0"/>
              <a:t>Food is a major part of culture. Therefore, to really experience and understand cultures, it is </a:t>
            </a:r>
            <a:r>
              <a:rPr lang="en-US" sz="2400" b="1" u="sng" dirty="0"/>
              <a:t>__12__</a:t>
            </a:r>
            <a:r>
              <a:rPr lang="en-US" sz="2400" dirty="0"/>
              <a:t> to eat the things the people of that culture eat. </a:t>
            </a:r>
          </a:p>
          <a:p>
            <a:r>
              <a:rPr lang="en-US" sz="2400" dirty="0"/>
              <a:t> </a:t>
            </a:r>
          </a:p>
          <a:p>
            <a:r>
              <a:rPr lang="en-US" sz="2400" dirty="0"/>
              <a:t>The last reason travelling is the best thing to do when I am free is that when I travel, I can </a:t>
            </a:r>
            <a:r>
              <a:rPr lang="en-US" sz="2400" b="1" u="sng" dirty="0"/>
              <a:t>__13__</a:t>
            </a:r>
            <a:r>
              <a:rPr lang="en-US" sz="2400" dirty="0"/>
              <a:t>  all my problems at home. I don’t have to think </a:t>
            </a:r>
            <a:r>
              <a:rPr lang="en-US" sz="2400" b="1" u="sng" dirty="0"/>
              <a:t>__14__</a:t>
            </a:r>
            <a:r>
              <a:rPr lang="en-US" sz="2400" dirty="0"/>
              <a:t> work or school. I can relax and just concentrate on the things that bring </a:t>
            </a:r>
            <a:r>
              <a:rPr lang="en-US" sz="2400" b="1" u="sng" dirty="0"/>
              <a:t>__15__</a:t>
            </a:r>
            <a:r>
              <a:rPr lang="en-US" sz="2400" dirty="0"/>
              <a:t> to my heart.</a:t>
            </a:r>
          </a:p>
          <a:p>
            <a:r>
              <a:rPr lang="en-US" sz="2400" dirty="0"/>
              <a:t> </a:t>
            </a:r>
          </a:p>
        </p:txBody>
      </p:sp>
    </p:spTree>
    <p:extLst>
      <p:ext uri="{BB962C8B-B14F-4D97-AF65-F5344CB8AC3E}">
        <p14:creationId xmlns:p14="http://schemas.microsoft.com/office/powerpoint/2010/main" val="1667910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4445" y="228601"/>
            <a:ext cx="8654955" cy="6001643"/>
          </a:xfrm>
          <a:prstGeom prst="rect">
            <a:avLst/>
          </a:prstGeom>
        </p:spPr>
        <p:txBody>
          <a:bodyPr wrap="square">
            <a:spAutoFit/>
          </a:bodyPr>
          <a:lstStyle/>
          <a:p>
            <a:r>
              <a:rPr lang="en-US" sz="2400" b="1" dirty="0"/>
              <a:t>A. 		B.		C.			D.            </a:t>
            </a:r>
            <a:endParaRPr lang="en-US" sz="2400" dirty="0"/>
          </a:p>
          <a:p>
            <a:pPr marL="457200" indent="-457200">
              <a:buFont typeface="+mj-lt"/>
              <a:buAutoNum type="arabicPeriod"/>
            </a:pPr>
            <a:r>
              <a:rPr lang="en-US" sz="2400" dirty="0"/>
              <a:t>say 	think 		agree 			assume</a:t>
            </a:r>
          </a:p>
          <a:p>
            <a:pPr marL="457200" indent="-457200">
              <a:buFont typeface="+mj-lt"/>
              <a:buAutoNum type="arabicPeriod"/>
            </a:pPr>
            <a:r>
              <a:rPr lang="en-US" sz="2400" dirty="0"/>
              <a:t>funny 	surprising	strange 		interesting </a:t>
            </a:r>
          </a:p>
          <a:p>
            <a:pPr marL="457200" indent="-457200">
              <a:buFont typeface="+mj-lt"/>
              <a:buAutoNum type="arabicPeriod"/>
            </a:pPr>
            <a:r>
              <a:rPr lang="en-US" sz="2400" dirty="0"/>
              <a:t>the 	this 		a			that</a:t>
            </a:r>
          </a:p>
          <a:p>
            <a:pPr marL="457200" indent="-457200">
              <a:buFont typeface="+mj-lt"/>
              <a:buAutoNum type="arabicPeriod"/>
            </a:pPr>
            <a:r>
              <a:rPr lang="en-US" sz="2400" dirty="0"/>
              <a:t>especially 	so 		really 			very</a:t>
            </a:r>
          </a:p>
          <a:p>
            <a:pPr marL="457200" indent="-457200">
              <a:buFont typeface="+mj-lt"/>
              <a:buAutoNum type="arabicPeriod"/>
            </a:pPr>
            <a:r>
              <a:rPr lang="en-US" sz="2400" dirty="0"/>
              <a:t>while 	still		but			and</a:t>
            </a:r>
          </a:p>
          <a:p>
            <a:pPr marL="457200" indent="-457200">
              <a:buFont typeface="+mj-lt"/>
              <a:buAutoNum type="arabicPeriod"/>
            </a:pPr>
            <a:r>
              <a:rPr lang="en-US" sz="2400" dirty="0"/>
              <a:t>when 	that		where			for </a:t>
            </a:r>
          </a:p>
          <a:p>
            <a:pPr marL="457200" indent="-457200">
              <a:buFont typeface="+mj-lt"/>
              <a:buAutoNum type="arabicPeriod"/>
            </a:pPr>
            <a:r>
              <a:rPr lang="en-US" sz="2400" dirty="0"/>
              <a:t>Now 	Then		Also			Secondly </a:t>
            </a:r>
          </a:p>
          <a:p>
            <a:pPr marL="457200" indent="-457200">
              <a:buFont typeface="+mj-lt"/>
              <a:buAutoNum type="arabicPeriod"/>
            </a:pPr>
            <a:r>
              <a:rPr lang="en-US" sz="2400" dirty="0"/>
              <a:t>new 	some		the			good</a:t>
            </a:r>
          </a:p>
          <a:p>
            <a:pPr marL="457200" indent="-457200">
              <a:buFont typeface="+mj-lt"/>
              <a:buAutoNum type="arabicPeriod"/>
            </a:pPr>
            <a:r>
              <a:rPr lang="en-US" sz="2400" dirty="0"/>
              <a:t>if 		as		whenever		since</a:t>
            </a:r>
          </a:p>
          <a:p>
            <a:pPr marL="457200" indent="-457200">
              <a:buFont typeface="+mj-lt"/>
              <a:buAutoNum type="arabicPeriod"/>
            </a:pPr>
            <a:r>
              <a:rPr lang="en-US" sz="2400" dirty="0"/>
              <a:t>However 	Moreover	Furthermore		Indeed</a:t>
            </a:r>
          </a:p>
          <a:p>
            <a:pPr marL="457200" indent="-457200">
              <a:buFont typeface="+mj-lt"/>
              <a:buAutoNum type="arabicPeriod"/>
            </a:pPr>
            <a:r>
              <a:rPr lang="en-US" sz="2400" dirty="0"/>
              <a:t>will 	could 		should			can</a:t>
            </a:r>
          </a:p>
          <a:p>
            <a:pPr marL="457200" indent="-457200">
              <a:buFont typeface="+mj-lt"/>
              <a:buAutoNum type="arabicPeriod"/>
            </a:pPr>
            <a:r>
              <a:rPr lang="en-US" sz="2400" dirty="0"/>
              <a:t>right 	important	sensible 		acceptable </a:t>
            </a:r>
          </a:p>
          <a:p>
            <a:pPr marL="457200" indent="-457200">
              <a:buFont typeface="+mj-lt"/>
              <a:buAutoNum type="arabicPeriod"/>
            </a:pPr>
            <a:r>
              <a:rPr lang="en-US" sz="2400" dirty="0"/>
              <a:t>forget 	leave		keep 			abandon </a:t>
            </a:r>
          </a:p>
          <a:p>
            <a:pPr marL="457200" indent="-457200">
              <a:buFont typeface="+mj-lt"/>
              <a:buAutoNum type="arabicPeriod"/>
            </a:pPr>
            <a:r>
              <a:rPr lang="en-US" sz="2400" dirty="0"/>
              <a:t>at 		on		over			about</a:t>
            </a:r>
          </a:p>
          <a:p>
            <a:pPr marL="457200" indent="-457200">
              <a:buFont typeface="+mj-lt"/>
              <a:buAutoNum type="arabicPeriod"/>
            </a:pPr>
            <a:r>
              <a:rPr lang="en-US" sz="2400" dirty="0"/>
              <a:t>joy 		fun		</a:t>
            </a:r>
            <a:r>
              <a:rPr lang="en-US" sz="2400" dirty="0" err="1"/>
              <a:t>humour</a:t>
            </a:r>
            <a:r>
              <a:rPr lang="en-US" sz="2400" dirty="0"/>
              <a:t>		pleasure </a:t>
            </a:r>
          </a:p>
        </p:txBody>
      </p:sp>
    </p:spTree>
    <p:extLst>
      <p:ext uri="{BB962C8B-B14F-4D97-AF65-F5344CB8AC3E}">
        <p14:creationId xmlns:p14="http://schemas.microsoft.com/office/powerpoint/2010/main" val="626457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81001"/>
            <a:ext cx="9144000" cy="6740307"/>
          </a:xfrm>
          <a:prstGeom prst="rect">
            <a:avLst/>
          </a:prstGeom>
        </p:spPr>
        <p:txBody>
          <a:bodyPr wrap="square">
            <a:spAutoFit/>
          </a:bodyPr>
          <a:lstStyle/>
          <a:p>
            <a:r>
              <a:rPr lang="en-US" sz="3600" i="1" u="sng" dirty="0">
                <a:solidFill>
                  <a:schemeClr val="accent6">
                    <a:lumMod val="50000"/>
                  </a:schemeClr>
                </a:solidFill>
              </a:rPr>
              <a:t>For question </a:t>
            </a:r>
            <a:r>
              <a:rPr lang="en-US" sz="3600" b="1" i="1" u="sng" dirty="0">
                <a:solidFill>
                  <a:schemeClr val="accent6">
                    <a:lumMod val="50000"/>
                  </a:schemeClr>
                </a:solidFill>
              </a:rPr>
              <a:t>16</a:t>
            </a:r>
            <a:r>
              <a:rPr lang="en-US" sz="3600" i="1" u="sng" dirty="0">
                <a:solidFill>
                  <a:schemeClr val="accent6">
                    <a:lumMod val="50000"/>
                  </a:schemeClr>
                </a:solidFill>
              </a:rPr>
              <a:t> and </a:t>
            </a:r>
            <a:r>
              <a:rPr lang="en-US" sz="3600" b="1" i="1" u="sng" dirty="0">
                <a:solidFill>
                  <a:schemeClr val="accent6">
                    <a:lumMod val="50000"/>
                  </a:schemeClr>
                </a:solidFill>
              </a:rPr>
              <a:t>17</a:t>
            </a:r>
            <a:r>
              <a:rPr lang="en-US" sz="3600" i="1" u="sng" dirty="0">
                <a:solidFill>
                  <a:schemeClr val="accent6">
                    <a:lumMod val="50000"/>
                  </a:schemeClr>
                </a:solidFill>
              </a:rPr>
              <a:t> select the alternative that means the same as the underlined sentence.</a:t>
            </a:r>
            <a:endParaRPr lang="en-US" sz="3600" u="sng" dirty="0">
              <a:solidFill>
                <a:schemeClr val="accent6">
                  <a:lumMod val="50000"/>
                </a:schemeClr>
              </a:solidFill>
            </a:endParaRPr>
          </a:p>
          <a:p>
            <a:r>
              <a:rPr lang="en-US" sz="3600" dirty="0">
                <a:solidFill>
                  <a:schemeClr val="accent6">
                    <a:lumMod val="50000"/>
                  </a:schemeClr>
                </a:solidFill>
              </a:rPr>
              <a:t> </a:t>
            </a:r>
          </a:p>
          <a:p>
            <a:pPr lvl="0"/>
            <a:r>
              <a:rPr lang="en-US" sz="3600" b="1" u="sng" dirty="0">
                <a:solidFill>
                  <a:schemeClr val="accent6">
                    <a:lumMod val="50000"/>
                  </a:schemeClr>
                </a:solidFill>
              </a:rPr>
              <a:t>As soon as Janet arrived, it started raining.</a:t>
            </a:r>
            <a:endParaRPr lang="en-US" sz="3600" dirty="0">
              <a:solidFill>
                <a:schemeClr val="accent6">
                  <a:lumMod val="50000"/>
                </a:schemeClr>
              </a:solidFill>
            </a:endParaRPr>
          </a:p>
          <a:p>
            <a:pPr marL="742950" indent="-742950">
              <a:buFont typeface="+mj-lt"/>
              <a:buAutoNum type="alphaUcPeriod"/>
            </a:pPr>
            <a:r>
              <a:rPr lang="en-US" sz="3600" dirty="0"/>
              <a:t>Janet arrived just as it was beginning to rain.</a:t>
            </a:r>
          </a:p>
          <a:p>
            <a:pPr marL="742950" indent="-742950">
              <a:buFont typeface="+mj-lt"/>
              <a:buAutoNum type="alphaUcPeriod"/>
            </a:pPr>
            <a:r>
              <a:rPr lang="en-US" sz="3600" dirty="0"/>
              <a:t>Janet arrived and immediately it started raining.</a:t>
            </a:r>
          </a:p>
          <a:p>
            <a:pPr marL="742950" indent="-742950">
              <a:buFont typeface="+mj-lt"/>
              <a:buAutoNum type="alphaUcPeriod"/>
            </a:pPr>
            <a:r>
              <a:rPr lang="en-US" sz="3600" dirty="0"/>
              <a:t>It started raining and immediately Janet arrived.</a:t>
            </a:r>
          </a:p>
          <a:p>
            <a:pPr marL="742950" indent="-742950">
              <a:buFont typeface="+mj-lt"/>
              <a:buAutoNum type="alphaUcPeriod"/>
            </a:pPr>
            <a:r>
              <a:rPr lang="en-US" sz="3600" dirty="0"/>
              <a:t>It started raining and Janet arrived soon. </a:t>
            </a:r>
          </a:p>
          <a:p>
            <a:r>
              <a:rPr lang="en-US" sz="3600" dirty="0"/>
              <a:t> </a:t>
            </a:r>
          </a:p>
        </p:txBody>
      </p:sp>
    </p:spTree>
    <p:extLst>
      <p:ext uri="{BB962C8B-B14F-4D97-AF65-F5344CB8AC3E}">
        <p14:creationId xmlns:p14="http://schemas.microsoft.com/office/powerpoint/2010/main" val="14506071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0"/>
            <a:ext cx="8686800" cy="6124754"/>
          </a:xfrm>
          <a:prstGeom prst="rect">
            <a:avLst/>
          </a:prstGeom>
        </p:spPr>
        <p:txBody>
          <a:bodyPr wrap="square">
            <a:spAutoFit/>
          </a:bodyPr>
          <a:lstStyle/>
          <a:p>
            <a:pPr lvl="0"/>
            <a:r>
              <a:rPr lang="en-US" sz="2800" b="1" dirty="0" err="1"/>
              <a:t>Atieno</a:t>
            </a:r>
            <a:r>
              <a:rPr lang="en-US" sz="2800" b="1" dirty="0"/>
              <a:t> rarely goes to town.</a:t>
            </a:r>
          </a:p>
          <a:p>
            <a:pPr marL="514350" indent="-514350">
              <a:buFont typeface="+mj-lt"/>
              <a:buAutoNum type="alphaUcPeriod"/>
            </a:pPr>
            <a:r>
              <a:rPr lang="en-US" sz="2800" dirty="0" err="1"/>
              <a:t>Atieno</a:t>
            </a:r>
            <a:r>
              <a:rPr lang="en-US" sz="2800" dirty="0"/>
              <a:t> never goes to town.</a:t>
            </a:r>
          </a:p>
          <a:p>
            <a:pPr marL="514350" indent="-514350">
              <a:buFont typeface="+mj-lt"/>
              <a:buAutoNum type="alphaUcPeriod"/>
            </a:pPr>
            <a:r>
              <a:rPr lang="en-US" sz="2800" dirty="0" err="1"/>
              <a:t>Atieno</a:t>
            </a:r>
            <a:r>
              <a:rPr lang="en-US" sz="2800" dirty="0"/>
              <a:t> sometimes goes to town.</a:t>
            </a:r>
          </a:p>
          <a:p>
            <a:pPr marL="514350" indent="-514350">
              <a:buFont typeface="+mj-lt"/>
              <a:buAutoNum type="alphaUcPeriod"/>
            </a:pPr>
            <a:r>
              <a:rPr lang="en-US" sz="2800" dirty="0" err="1"/>
              <a:t>Atieno</a:t>
            </a:r>
            <a:r>
              <a:rPr lang="en-US" sz="2800" dirty="0"/>
              <a:t> usually goes to town.</a:t>
            </a:r>
          </a:p>
          <a:p>
            <a:pPr marL="514350" indent="-514350">
              <a:buFont typeface="+mj-lt"/>
              <a:buAutoNum type="alphaUcPeriod"/>
            </a:pPr>
            <a:r>
              <a:rPr lang="en-US" sz="2800" dirty="0" err="1"/>
              <a:t>Atieno</a:t>
            </a:r>
            <a:r>
              <a:rPr lang="en-US" sz="2800" dirty="0"/>
              <a:t> hardly goes to town.</a:t>
            </a:r>
          </a:p>
          <a:p>
            <a:r>
              <a:rPr lang="en-US" sz="2800" dirty="0"/>
              <a:t> </a:t>
            </a:r>
          </a:p>
          <a:p>
            <a:r>
              <a:rPr lang="en-US" sz="2800" i="1" u="sng" dirty="0">
                <a:solidFill>
                  <a:schemeClr val="accent6">
                    <a:lumMod val="50000"/>
                  </a:schemeClr>
                </a:solidFill>
              </a:rPr>
              <a:t>In question 18 and 19, choose the alternative that can best complete the given sentence.</a:t>
            </a:r>
            <a:endParaRPr lang="en-US" sz="2800" u="sng" dirty="0">
              <a:solidFill>
                <a:schemeClr val="accent6">
                  <a:lumMod val="50000"/>
                </a:schemeClr>
              </a:solidFill>
            </a:endParaRPr>
          </a:p>
          <a:p>
            <a:r>
              <a:rPr lang="en-US" sz="2800" dirty="0"/>
              <a:t> </a:t>
            </a:r>
          </a:p>
          <a:p>
            <a:pPr lvl="0"/>
            <a:r>
              <a:rPr lang="en-US" sz="2800" dirty="0"/>
              <a:t>If I passed very well ________</a:t>
            </a:r>
          </a:p>
          <a:p>
            <a:pPr marL="514350" indent="-514350">
              <a:buFont typeface="+mj-lt"/>
              <a:buAutoNum type="alphaUcPeriod"/>
            </a:pPr>
            <a:r>
              <a:rPr lang="en-US" sz="2800" dirty="0"/>
              <a:t>I would have gone to a national school.</a:t>
            </a:r>
          </a:p>
          <a:p>
            <a:pPr marL="514350" indent="-514350">
              <a:buFont typeface="+mj-lt"/>
              <a:buAutoNum type="alphaUcPeriod"/>
            </a:pPr>
            <a:r>
              <a:rPr lang="en-US" sz="2800" dirty="0"/>
              <a:t>I could have gone to a national school.</a:t>
            </a:r>
          </a:p>
          <a:p>
            <a:pPr marL="514350" indent="-514350">
              <a:buFont typeface="+mj-lt"/>
              <a:buAutoNum type="alphaUcPeriod"/>
            </a:pPr>
            <a:r>
              <a:rPr lang="en-US" sz="2800" dirty="0"/>
              <a:t>I could go to a national school.</a:t>
            </a:r>
          </a:p>
          <a:p>
            <a:pPr marL="514350" indent="-514350">
              <a:buFont typeface="+mj-lt"/>
              <a:buAutoNum type="alphaUcPeriod"/>
            </a:pPr>
            <a:r>
              <a:rPr lang="en-US" sz="2800" dirty="0"/>
              <a:t>I would go to a national school.</a:t>
            </a:r>
          </a:p>
        </p:txBody>
      </p:sp>
    </p:spTree>
    <p:extLst>
      <p:ext uri="{BB962C8B-B14F-4D97-AF65-F5344CB8AC3E}">
        <p14:creationId xmlns:p14="http://schemas.microsoft.com/office/powerpoint/2010/main" val="10953194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381000"/>
            <a:ext cx="10896600" cy="6309420"/>
          </a:xfrm>
          <a:prstGeom prst="rect">
            <a:avLst/>
          </a:prstGeom>
        </p:spPr>
        <p:txBody>
          <a:bodyPr wrap="square">
            <a:spAutoFit/>
          </a:bodyPr>
          <a:lstStyle/>
          <a:p>
            <a:pPr lvl="0"/>
            <a:r>
              <a:rPr lang="en-US" sz="2400" dirty="0" smtClean="0"/>
              <a:t>When </a:t>
            </a:r>
            <a:r>
              <a:rPr lang="en-US" sz="2400" dirty="0"/>
              <a:t>we arrived in school today, we found </a:t>
            </a:r>
            <a:r>
              <a:rPr lang="en-US" sz="2400" dirty="0" smtClean="0"/>
              <a:t>neither</a:t>
            </a:r>
          </a:p>
          <a:p>
            <a:pPr lvl="0"/>
            <a:r>
              <a:rPr lang="en-US" sz="2400" dirty="0" smtClean="0"/>
              <a:t> </a:t>
            </a:r>
            <a:r>
              <a:rPr lang="en-US" sz="2400" dirty="0"/>
              <a:t>the head teacher ___</a:t>
            </a:r>
          </a:p>
          <a:p>
            <a:pPr marL="1371600" lvl="2" indent="-457200">
              <a:buFont typeface="+mj-lt"/>
              <a:buAutoNum type="alphaUcPeriod"/>
            </a:pPr>
            <a:r>
              <a:rPr lang="en-US" sz="2400" dirty="0"/>
              <a:t>As well as the deputy.</a:t>
            </a:r>
          </a:p>
          <a:p>
            <a:pPr marL="1371600" lvl="2" indent="-457200">
              <a:buFont typeface="+mj-lt"/>
              <a:buAutoNum type="alphaUcPeriod"/>
            </a:pPr>
            <a:r>
              <a:rPr lang="en-US" sz="2400" dirty="0"/>
              <a:t>And also the deputy.</a:t>
            </a:r>
          </a:p>
          <a:p>
            <a:pPr marL="1371600" lvl="2" indent="-457200">
              <a:buFont typeface="+mj-lt"/>
              <a:buAutoNum type="alphaUcPeriod"/>
            </a:pPr>
            <a:r>
              <a:rPr lang="en-US" sz="2400" dirty="0"/>
              <a:t>Nor the deputy.</a:t>
            </a:r>
          </a:p>
          <a:p>
            <a:pPr marL="1371600" lvl="2" indent="-457200">
              <a:buFont typeface="+mj-lt"/>
              <a:buAutoNum type="alphaUcPeriod"/>
            </a:pPr>
            <a:r>
              <a:rPr lang="en-US" sz="2400" dirty="0"/>
              <a:t>Or the deputy</a:t>
            </a:r>
            <a:r>
              <a:rPr lang="en-US" sz="2400" dirty="0" smtClean="0"/>
              <a:t>.</a:t>
            </a:r>
            <a:endParaRPr lang="en-US" sz="2000" dirty="0"/>
          </a:p>
          <a:p>
            <a:r>
              <a:rPr lang="en-US" sz="2000" b="1" i="1" u="sng" dirty="0">
                <a:solidFill>
                  <a:schemeClr val="accent6">
                    <a:lumMod val="50000"/>
                  </a:schemeClr>
                </a:solidFill>
              </a:rPr>
              <a:t>For question 20 and 21, choose the words that can best replace the underlined words. </a:t>
            </a:r>
            <a:endParaRPr lang="en-US" sz="2000" b="1" u="sng" dirty="0">
              <a:solidFill>
                <a:schemeClr val="accent6">
                  <a:lumMod val="50000"/>
                </a:schemeClr>
              </a:solidFill>
            </a:endParaRPr>
          </a:p>
          <a:p>
            <a:pPr lvl="0"/>
            <a:r>
              <a:rPr lang="en-US" sz="2400" dirty="0"/>
              <a:t>The teacher said that participation in sports is </a:t>
            </a:r>
            <a:r>
              <a:rPr lang="en-US" sz="2400" u="sng" dirty="0"/>
              <a:t>no optional</a:t>
            </a:r>
            <a:r>
              <a:rPr lang="en-US" sz="2400" dirty="0"/>
              <a:t>.</a:t>
            </a:r>
          </a:p>
          <a:p>
            <a:pPr marL="1371600" lvl="2" indent="-457200">
              <a:buFont typeface="+mj-lt"/>
              <a:buAutoNum type="alphaUcPeriod"/>
            </a:pPr>
            <a:r>
              <a:rPr lang="en-US" sz="2400" dirty="0"/>
              <a:t>Necessary </a:t>
            </a:r>
          </a:p>
          <a:p>
            <a:pPr marL="1371600" lvl="2" indent="-457200">
              <a:buFont typeface="+mj-lt"/>
              <a:buAutoNum type="alphaUcPeriod"/>
            </a:pPr>
            <a:r>
              <a:rPr lang="en-US" sz="2400" dirty="0"/>
              <a:t>Compulsory </a:t>
            </a:r>
          </a:p>
          <a:p>
            <a:pPr marL="1371600" lvl="2" indent="-457200">
              <a:buFont typeface="+mj-lt"/>
              <a:buAutoNum type="alphaUcPeriod"/>
            </a:pPr>
            <a:r>
              <a:rPr lang="en-US" sz="2400" dirty="0"/>
              <a:t>Advisable </a:t>
            </a:r>
          </a:p>
          <a:p>
            <a:pPr marL="1371600" lvl="2" indent="-457200">
              <a:buFont typeface="+mj-lt"/>
              <a:buAutoNum type="alphaUcPeriod"/>
            </a:pPr>
            <a:r>
              <a:rPr lang="en-US" sz="2400" dirty="0"/>
              <a:t>Good </a:t>
            </a:r>
            <a:endParaRPr lang="en-US" sz="2000" dirty="0"/>
          </a:p>
          <a:p>
            <a:pPr lvl="0"/>
            <a:r>
              <a:rPr lang="en-US" sz="2400" dirty="0"/>
              <a:t>Karen’s father bought her a </a:t>
            </a:r>
            <a:r>
              <a:rPr lang="en-US" sz="2400" u="sng" dirty="0"/>
              <a:t>unique</a:t>
            </a:r>
            <a:r>
              <a:rPr lang="en-US" sz="2400" dirty="0"/>
              <a:t> watch. </a:t>
            </a:r>
          </a:p>
          <a:p>
            <a:pPr marL="1371600" lvl="2" indent="-457200">
              <a:buFont typeface="+mj-lt"/>
              <a:buAutoNum type="alphaUcPeriod"/>
            </a:pPr>
            <a:r>
              <a:rPr lang="en-US" sz="2400" dirty="0"/>
              <a:t>A beautiful </a:t>
            </a:r>
          </a:p>
          <a:p>
            <a:pPr marL="1371600" lvl="2" indent="-457200">
              <a:buFont typeface="+mj-lt"/>
              <a:buAutoNum type="alphaUcPeriod"/>
            </a:pPr>
            <a:r>
              <a:rPr lang="en-US" sz="2400" dirty="0"/>
              <a:t>An interesting </a:t>
            </a:r>
          </a:p>
          <a:p>
            <a:pPr marL="1371600" lvl="2" indent="-457200">
              <a:buFont typeface="+mj-lt"/>
              <a:buAutoNum type="alphaUcPeriod"/>
            </a:pPr>
            <a:r>
              <a:rPr lang="en-US" sz="2400" dirty="0"/>
              <a:t>A rare</a:t>
            </a:r>
          </a:p>
          <a:p>
            <a:pPr marL="1371600" lvl="2" indent="-457200">
              <a:buFont typeface="+mj-lt"/>
              <a:buAutoNum type="alphaUcPeriod"/>
            </a:pPr>
            <a:r>
              <a:rPr lang="en-US" sz="2400" dirty="0"/>
              <a:t>An expensive </a:t>
            </a:r>
          </a:p>
        </p:txBody>
      </p:sp>
    </p:spTree>
    <p:extLst>
      <p:ext uri="{BB962C8B-B14F-4D97-AF65-F5344CB8AC3E}">
        <p14:creationId xmlns:p14="http://schemas.microsoft.com/office/powerpoint/2010/main" val="10949261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10820400" cy="5632311"/>
          </a:xfrm>
          <a:prstGeom prst="rect">
            <a:avLst/>
          </a:prstGeom>
        </p:spPr>
        <p:txBody>
          <a:bodyPr wrap="square">
            <a:spAutoFit/>
          </a:bodyPr>
          <a:lstStyle/>
          <a:p>
            <a:r>
              <a:rPr lang="en-US" sz="2000" b="1" i="1" u="sng" dirty="0">
                <a:solidFill>
                  <a:schemeClr val="accent6">
                    <a:lumMod val="50000"/>
                  </a:schemeClr>
                </a:solidFill>
              </a:rPr>
              <a:t>For question 22 and 23, choose the best arrangement of the sentences to form a sensible paragraph. </a:t>
            </a:r>
          </a:p>
          <a:p>
            <a:pPr marL="514350" indent="-514350">
              <a:buFont typeface="+mj-lt"/>
              <a:buAutoNum type="romanLcPeriod"/>
            </a:pPr>
            <a:r>
              <a:rPr lang="en-US" sz="2000" dirty="0"/>
              <a:t>A girl shot up from her seat and rushed to the front.</a:t>
            </a:r>
          </a:p>
          <a:p>
            <a:pPr marL="514350" indent="-514350">
              <a:buFont typeface="+mj-lt"/>
              <a:buAutoNum type="romanLcPeriod"/>
            </a:pPr>
            <a:r>
              <a:rPr lang="en-US" sz="2000" dirty="0"/>
              <a:t>The conductor had just finished checking the tickets.</a:t>
            </a:r>
          </a:p>
          <a:p>
            <a:pPr marL="514350" indent="-514350">
              <a:buFont typeface="+mj-lt"/>
              <a:buAutoNum type="romanLcPeriod"/>
            </a:pPr>
            <a:r>
              <a:rPr lang="en-US" sz="2000" dirty="0"/>
              <a:t>She pleaded with the driver not to leave her mother.</a:t>
            </a:r>
          </a:p>
          <a:p>
            <a:pPr marL="514350" indent="-514350">
              <a:buFont typeface="+mj-lt"/>
              <a:buAutoNum type="romanLcPeriod"/>
            </a:pPr>
            <a:r>
              <a:rPr lang="en-US" sz="2000" dirty="0"/>
              <a:t>Satisfied that all was well, he pressed the bell to signal the driver to start.</a:t>
            </a:r>
          </a:p>
          <a:p>
            <a:pPr marL="1371600" lvl="2" indent="-457200">
              <a:buFont typeface="+mj-lt"/>
              <a:buAutoNum type="alphaUcPeriod"/>
            </a:pPr>
            <a:r>
              <a:rPr lang="en-US" sz="2000" dirty="0"/>
              <a:t>(</a:t>
            </a:r>
            <a:r>
              <a:rPr lang="en-US" sz="2000" dirty="0" err="1"/>
              <a:t>i</a:t>
            </a:r>
            <a:r>
              <a:rPr lang="en-US" sz="2000" dirty="0"/>
              <a:t>) (ii) (iii) iv) </a:t>
            </a:r>
          </a:p>
          <a:p>
            <a:pPr marL="1371600" lvl="2" indent="-457200">
              <a:buFont typeface="+mj-lt"/>
              <a:buAutoNum type="alphaUcPeriod"/>
            </a:pPr>
            <a:r>
              <a:rPr lang="en-US" sz="2000" dirty="0"/>
              <a:t>(ii) (iii) (iv) (</a:t>
            </a:r>
            <a:r>
              <a:rPr lang="en-US" sz="2000" dirty="0" err="1"/>
              <a:t>i</a:t>
            </a:r>
            <a:r>
              <a:rPr lang="en-US" sz="2000" dirty="0"/>
              <a:t>) </a:t>
            </a:r>
          </a:p>
          <a:p>
            <a:pPr marL="1371600" lvl="2" indent="-457200">
              <a:buFont typeface="+mj-lt"/>
              <a:buAutoNum type="alphaUcPeriod"/>
            </a:pPr>
            <a:r>
              <a:rPr lang="en-US" sz="2000" dirty="0"/>
              <a:t>(</a:t>
            </a:r>
            <a:r>
              <a:rPr lang="en-US" sz="2000" dirty="0" err="1"/>
              <a:t>i</a:t>
            </a:r>
            <a:r>
              <a:rPr lang="en-US" sz="2000" dirty="0"/>
              <a:t>) (iii) (ii) (iv) </a:t>
            </a:r>
          </a:p>
          <a:p>
            <a:pPr marL="1371600" lvl="2" indent="-457200">
              <a:buFont typeface="+mj-lt"/>
              <a:buAutoNum type="alphaUcPeriod"/>
            </a:pPr>
            <a:r>
              <a:rPr lang="en-US" sz="2000" dirty="0"/>
              <a:t>(ii) (iv) (</a:t>
            </a:r>
            <a:r>
              <a:rPr lang="en-US" sz="2000" dirty="0" err="1"/>
              <a:t>i</a:t>
            </a:r>
            <a:r>
              <a:rPr lang="en-US" sz="2000" dirty="0"/>
              <a:t>) (iii)</a:t>
            </a:r>
          </a:p>
          <a:p>
            <a:pPr lvl="0"/>
            <a:endParaRPr lang="en-US" sz="2000" dirty="0"/>
          </a:p>
          <a:p>
            <a:pPr marL="514350" indent="-514350">
              <a:buFont typeface="+mj-lt"/>
              <a:buAutoNum type="romanLcPeriod"/>
            </a:pPr>
            <a:r>
              <a:rPr lang="en-US" sz="2000" dirty="0"/>
              <a:t>In fact, one does not need a passport to travel within the region. </a:t>
            </a:r>
          </a:p>
          <a:p>
            <a:pPr marL="514350" indent="-514350">
              <a:buFont typeface="+mj-lt"/>
              <a:buAutoNum type="romanLcPeriod"/>
            </a:pPr>
            <a:r>
              <a:rPr lang="en-US" sz="2000" dirty="0"/>
              <a:t>Travelling in the East African region has never been easier. </a:t>
            </a:r>
          </a:p>
          <a:p>
            <a:pPr marL="514350" indent="-514350">
              <a:buFont typeface="+mj-lt"/>
              <a:buAutoNum type="romanLcPeriod"/>
            </a:pPr>
            <a:r>
              <a:rPr lang="en-US" sz="2000" dirty="0"/>
              <a:t>Since the signing of the Common Market Treaty, restrictions on the travel have been lifted.</a:t>
            </a:r>
          </a:p>
          <a:p>
            <a:pPr marL="514350" indent="-514350">
              <a:buFont typeface="+mj-lt"/>
              <a:buAutoNum type="romanLcPeriod"/>
            </a:pPr>
            <a:r>
              <a:rPr lang="en-US" sz="2000" dirty="0"/>
              <a:t>All one needs are proper national identification papers. </a:t>
            </a:r>
          </a:p>
          <a:p>
            <a:pPr marL="1371600" lvl="2" indent="-457200">
              <a:buFont typeface="+mj-lt"/>
              <a:buAutoNum type="alphaUcPeriod"/>
            </a:pPr>
            <a:r>
              <a:rPr lang="en-US" sz="2000" dirty="0"/>
              <a:t>(ii) (</a:t>
            </a:r>
            <a:r>
              <a:rPr lang="en-US" sz="2000" dirty="0" err="1"/>
              <a:t>i</a:t>
            </a:r>
            <a:r>
              <a:rPr lang="en-US" sz="2000" dirty="0"/>
              <a:t>) (iii) (iv)</a:t>
            </a:r>
          </a:p>
          <a:p>
            <a:pPr marL="1371600" lvl="2" indent="-457200">
              <a:buFont typeface="+mj-lt"/>
              <a:buAutoNum type="alphaUcPeriod"/>
            </a:pPr>
            <a:r>
              <a:rPr lang="en-US" sz="2000" dirty="0"/>
              <a:t>(ii) (iii) (</a:t>
            </a:r>
            <a:r>
              <a:rPr lang="en-US" sz="2000" dirty="0" err="1"/>
              <a:t>i</a:t>
            </a:r>
            <a:r>
              <a:rPr lang="en-US" sz="2000" dirty="0"/>
              <a:t>) (iv)</a:t>
            </a:r>
          </a:p>
          <a:p>
            <a:pPr marL="1371600" lvl="2" indent="-457200">
              <a:buFont typeface="+mj-lt"/>
              <a:buAutoNum type="alphaUcPeriod"/>
            </a:pPr>
            <a:r>
              <a:rPr lang="en-US" sz="2000" dirty="0"/>
              <a:t>(iii) (ii) (</a:t>
            </a:r>
            <a:r>
              <a:rPr lang="en-US" sz="2000" dirty="0" err="1"/>
              <a:t>i</a:t>
            </a:r>
            <a:r>
              <a:rPr lang="en-US" sz="2000" dirty="0"/>
              <a:t>) (iv) </a:t>
            </a:r>
          </a:p>
          <a:p>
            <a:pPr marL="1371600" lvl="2" indent="-457200">
              <a:buFont typeface="+mj-lt"/>
              <a:buAutoNum type="alphaUcPeriod"/>
            </a:pPr>
            <a:r>
              <a:rPr lang="en-US" sz="2000" dirty="0"/>
              <a:t>(iii) (iv) (</a:t>
            </a:r>
            <a:r>
              <a:rPr lang="en-US" sz="2000" dirty="0" err="1"/>
              <a:t>i</a:t>
            </a:r>
            <a:r>
              <a:rPr lang="en-US" sz="2000" dirty="0"/>
              <a:t>) (ii) </a:t>
            </a:r>
          </a:p>
        </p:txBody>
      </p:sp>
    </p:spTree>
    <p:extLst>
      <p:ext uri="{BB962C8B-B14F-4D97-AF65-F5344CB8AC3E}">
        <p14:creationId xmlns:p14="http://schemas.microsoft.com/office/powerpoint/2010/main" val="1517524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29565391"/>
              </p:ext>
            </p:extLst>
          </p:nvPr>
        </p:nvGraphicFramePr>
        <p:xfrm>
          <a:off x="1676400" y="990600"/>
          <a:ext cx="8839200" cy="4953000"/>
        </p:xfrm>
        <a:graphic>
          <a:graphicData uri="http://schemas.openxmlformats.org/drawingml/2006/table">
            <a:tbl>
              <a:tblPr firstRow="1" firstCol="1" bandRow="1">
                <a:tableStyleId>{5940675A-B579-460E-94D1-54222C63F5DA}</a:tableStyleId>
              </a:tblPr>
              <a:tblGrid>
                <a:gridCol w="374541">
                  <a:extLst>
                    <a:ext uri="{9D8B030D-6E8A-4147-A177-3AD203B41FA5}">
                      <a16:colId xmlns:a16="http://schemas.microsoft.com/office/drawing/2014/main" val="20000"/>
                    </a:ext>
                  </a:extLst>
                </a:gridCol>
                <a:gridCol w="1225659">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4038600">
                  <a:extLst>
                    <a:ext uri="{9D8B030D-6E8A-4147-A177-3AD203B41FA5}">
                      <a16:colId xmlns:a16="http://schemas.microsoft.com/office/drawing/2014/main" val="20003"/>
                    </a:ext>
                  </a:extLst>
                </a:gridCol>
              </a:tblGrid>
              <a:tr h="469024">
                <a:tc rowSpan="2">
                  <a:txBody>
                    <a:bodyPr/>
                    <a:lstStyle/>
                    <a:p>
                      <a:pPr marL="0" marR="0">
                        <a:spcBef>
                          <a:spcPts val="0"/>
                        </a:spcBef>
                        <a:spcAft>
                          <a:spcPts val="0"/>
                        </a:spcAft>
                      </a:pPr>
                      <a:r>
                        <a:rPr lang="en-US" sz="2000" dirty="0">
                          <a:effectLst/>
                        </a:rPr>
                        <a:t>4.</a:t>
                      </a:r>
                      <a:endParaRPr lang="en-US" sz="2000" dirty="0">
                        <a:effectLst/>
                        <a:latin typeface="Calibri"/>
                        <a:ea typeface="Calibri"/>
                        <a:cs typeface="Times New Roman"/>
                      </a:endParaRPr>
                    </a:p>
                  </a:txBody>
                  <a:tcPr marL="58025" marR="58025" marT="0" marB="0"/>
                </a:tc>
                <a:tc rowSpan="2">
                  <a:txBody>
                    <a:bodyPr/>
                    <a:lstStyle/>
                    <a:p>
                      <a:pPr marL="0" marR="0">
                        <a:spcBef>
                          <a:spcPts val="0"/>
                        </a:spcBef>
                        <a:spcAft>
                          <a:spcPts val="0"/>
                        </a:spcAft>
                      </a:pPr>
                      <a:r>
                        <a:rPr lang="en-US" sz="2000" dirty="0">
                          <a:effectLst/>
                        </a:rPr>
                        <a:t>Will/could </a:t>
                      </a:r>
                      <a:endParaRPr lang="en-US" sz="2000" dirty="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a:effectLst/>
                        </a:rPr>
                        <a:t>For polite request. </a:t>
                      </a:r>
                      <a:endParaRPr lang="en-US" sz="2000">
                        <a:effectLst/>
                        <a:latin typeface="Calibri"/>
                        <a:ea typeface="Calibri"/>
                        <a:cs typeface="Times New Roman"/>
                      </a:endParaRPr>
                    </a:p>
                  </a:txBody>
                  <a:tcPr marL="58025" marR="58025" marT="0" marB="0"/>
                </a:tc>
                <a:tc>
                  <a:txBody>
                    <a:bodyPr/>
                    <a:lstStyle/>
                    <a:p>
                      <a:pPr marL="457200" marR="0" indent="-457200">
                        <a:spcBef>
                          <a:spcPts val="0"/>
                        </a:spcBef>
                        <a:spcAft>
                          <a:spcPts val="0"/>
                        </a:spcAft>
                        <a:buFont typeface="+mj-lt"/>
                        <a:buAutoNum type="arabicPeriod"/>
                      </a:pPr>
                      <a:r>
                        <a:rPr lang="en-US" sz="2000" dirty="0">
                          <a:effectLst/>
                        </a:rPr>
                        <a:t>Will you push the car?</a:t>
                      </a:r>
                    </a:p>
                    <a:p>
                      <a:pPr marL="457200" marR="0" indent="-457200">
                        <a:spcBef>
                          <a:spcPts val="0"/>
                        </a:spcBef>
                        <a:spcAft>
                          <a:spcPts val="0"/>
                        </a:spcAft>
                        <a:buFont typeface="+mj-lt"/>
                        <a:buAutoNum type="arabicPeriod"/>
                      </a:pPr>
                      <a:r>
                        <a:rPr lang="en-US" sz="2000" dirty="0">
                          <a:effectLst/>
                        </a:rPr>
                        <a:t>Would you accompany me to </a:t>
                      </a:r>
                      <a:r>
                        <a:rPr lang="en-US" sz="2000" dirty="0" smtClean="0">
                          <a:effectLst/>
                        </a:rPr>
                        <a:t>the</a:t>
                      </a:r>
                      <a:r>
                        <a:rPr lang="en-US" sz="2000" baseline="0" dirty="0" smtClean="0">
                          <a:effectLst/>
                        </a:rPr>
                        <a:t> </a:t>
                      </a:r>
                      <a:r>
                        <a:rPr lang="en-US" sz="2000" dirty="0" smtClean="0">
                          <a:effectLst/>
                        </a:rPr>
                        <a:t>market</a:t>
                      </a:r>
                      <a:r>
                        <a:rPr lang="en-US" sz="2000" dirty="0">
                          <a:effectLst/>
                        </a:rPr>
                        <a:t>?</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0"/>
                  </a:ext>
                </a:extLst>
              </a:tr>
              <a:tr h="114300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a:effectLst/>
                        </a:rPr>
                        <a:t>To show willingness.</a:t>
                      </a:r>
                      <a:endParaRPr lang="en-US" sz="200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dirty="0">
                          <a:effectLst/>
                        </a:rPr>
                        <a:t>She would take the children to school.</a:t>
                      </a:r>
                    </a:p>
                    <a:p>
                      <a:pPr marL="342900" marR="0" lvl="0" indent="-342900">
                        <a:spcBef>
                          <a:spcPts val="0"/>
                        </a:spcBef>
                        <a:spcAft>
                          <a:spcPts val="0"/>
                        </a:spcAft>
                        <a:buFont typeface="+mj-lt"/>
                        <a:buAutoNum type="arabicPeriod"/>
                      </a:pPr>
                      <a:r>
                        <a:rPr lang="en-US" sz="2000" dirty="0">
                          <a:effectLst/>
                        </a:rPr>
                        <a:t>He will not listen to anyone.</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1"/>
                  </a:ext>
                </a:extLst>
              </a:tr>
              <a:tr h="234512">
                <a:tc rowSpan="2">
                  <a:txBody>
                    <a:bodyPr/>
                    <a:lstStyle/>
                    <a:p>
                      <a:pPr marL="0" marR="0">
                        <a:spcBef>
                          <a:spcPts val="0"/>
                        </a:spcBef>
                        <a:spcAft>
                          <a:spcPts val="0"/>
                        </a:spcAft>
                      </a:pPr>
                      <a:r>
                        <a:rPr lang="en-US" sz="2000" dirty="0">
                          <a:effectLst/>
                        </a:rPr>
                        <a:t>5.</a:t>
                      </a:r>
                      <a:endParaRPr lang="en-US" sz="2000" dirty="0">
                        <a:effectLst/>
                        <a:latin typeface="Calibri"/>
                        <a:ea typeface="Calibri"/>
                        <a:cs typeface="Times New Roman"/>
                      </a:endParaRPr>
                    </a:p>
                  </a:txBody>
                  <a:tcPr marL="58025" marR="58025" marT="0" marB="0"/>
                </a:tc>
                <a:tc rowSpan="2">
                  <a:txBody>
                    <a:bodyPr/>
                    <a:lstStyle/>
                    <a:p>
                      <a:pPr marL="0" marR="0">
                        <a:spcBef>
                          <a:spcPts val="0"/>
                        </a:spcBef>
                        <a:spcAft>
                          <a:spcPts val="0"/>
                        </a:spcAft>
                      </a:pPr>
                      <a:r>
                        <a:rPr lang="en-US" sz="2000">
                          <a:effectLst/>
                        </a:rPr>
                        <a:t>Should </a:t>
                      </a:r>
                      <a:endParaRPr lang="en-US" sz="200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a:effectLst/>
                        </a:rPr>
                        <a:t>To give advice.</a:t>
                      </a:r>
                      <a:endParaRPr lang="en-US" sz="200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dirty="0">
                          <a:effectLst/>
                        </a:rPr>
                        <a:t>You should brush your teeth daily.</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2"/>
                  </a:ext>
                </a:extLst>
              </a:tr>
              <a:tr h="83820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a:effectLst/>
                        </a:rPr>
                        <a:t>To express certainty </a:t>
                      </a:r>
                      <a:endParaRPr lang="en-US" sz="200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dirty="0">
                          <a:effectLst/>
                        </a:rPr>
                        <a:t>You should have gone through school, so you should be able.</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3"/>
                  </a:ext>
                </a:extLst>
              </a:tr>
              <a:tr h="838200">
                <a:tc>
                  <a:txBody>
                    <a:bodyPr/>
                    <a:lstStyle/>
                    <a:p>
                      <a:pPr marL="0" marR="0">
                        <a:spcBef>
                          <a:spcPts val="0"/>
                        </a:spcBef>
                        <a:spcAft>
                          <a:spcPts val="0"/>
                        </a:spcAft>
                      </a:pPr>
                      <a:r>
                        <a:rPr lang="en-US" sz="2000" dirty="0">
                          <a:effectLst/>
                        </a:rPr>
                        <a:t>6.</a:t>
                      </a:r>
                      <a:endParaRPr lang="en-US" sz="2000" dirty="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a:effectLst/>
                        </a:rPr>
                        <a:t>Must </a:t>
                      </a:r>
                      <a:endParaRPr lang="en-US" sz="200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a:effectLst/>
                        </a:rPr>
                        <a:t>To show obligation what is compulsory </a:t>
                      </a:r>
                      <a:endParaRPr lang="en-US" sz="200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dirty="0">
                          <a:effectLst/>
                        </a:rPr>
                        <a:t>Drug abuse must stop.</a:t>
                      </a:r>
                    </a:p>
                    <a:p>
                      <a:pPr marL="342900" marR="0" lvl="0" indent="-342900">
                        <a:spcBef>
                          <a:spcPts val="0"/>
                        </a:spcBef>
                        <a:spcAft>
                          <a:spcPts val="0"/>
                        </a:spcAft>
                        <a:buFont typeface="+mj-lt"/>
                        <a:buAutoNum type="arabicPeriod"/>
                      </a:pPr>
                      <a:r>
                        <a:rPr lang="en-US" sz="2000" dirty="0">
                          <a:effectLst/>
                        </a:rPr>
                        <a:t>You must visit the dentist. </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4"/>
                  </a:ext>
                </a:extLst>
              </a:tr>
              <a:tr h="469024">
                <a:tc>
                  <a:txBody>
                    <a:bodyPr/>
                    <a:lstStyle/>
                    <a:p>
                      <a:pPr marL="0" marR="0">
                        <a:spcBef>
                          <a:spcPts val="0"/>
                        </a:spcBef>
                        <a:spcAft>
                          <a:spcPts val="0"/>
                        </a:spcAft>
                      </a:pPr>
                      <a:r>
                        <a:rPr lang="en-US" sz="2000" dirty="0">
                          <a:effectLst/>
                        </a:rPr>
                        <a:t>7.</a:t>
                      </a:r>
                      <a:endParaRPr lang="en-US" sz="2000" dirty="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a:effectLst/>
                        </a:rPr>
                        <a:t>Ought to</a:t>
                      </a:r>
                      <a:endParaRPr lang="en-US" sz="2000">
                        <a:effectLst/>
                        <a:latin typeface="Calibri"/>
                        <a:ea typeface="Calibri"/>
                        <a:cs typeface="Times New Roman"/>
                      </a:endParaRPr>
                    </a:p>
                  </a:txBody>
                  <a:tcPr marL="58025" marR="58025" marT="0" marB="0"/>
                </a:tc>
                <a:tc>
                  <a:txBody>
                    <a:bodyPr/>
                    <a:lstStyle/>
                    <a:p>
                      <a:pPr marL="0" marR="0">
                        <a:spcBef>
                          <a:spcPts val="0"/>
                        </a:spcBef>
                        <a:spcAft>
                          <a:spcPts val="0"/>
                        </a:spcAft>
                      </a:pPr>
                      <a:r>
                        <a:rPr lang="en-US" sz="2000">
                          <a:effectLst/>
                        </a:rPr>
                        <a:t>To show that it’s one’s duty to do sth. </a:t>
                      </a:r>
                      <a:endParaRPr lang="en-US" sz="2000">
                        <a:effectLst/>
                        <a:latin typeface="Calibri"/>
                        <a:ea typeface="Calibri"/>
                        <a:cs typeface="Times New Roman"/>
                      </a:endParaRPr>
                    </a:p>
                  </a:txBody>
                  <a:tcPr marL="58025" marR="58025" marT="0" marB="0"/>
                </a:tc>
                <a:tc>
                  <a:txBody>
                    <a:bodyPr/>
                    <a:lstStyle/>
                    <a:p>
                      <a:pPr marL="342900" marR="0" lvl="0" indent="-342900">
                        <a:spcBef>
                          <a:spcPts val="0"/>
                        </a:spcBef>
                        <a:spcAft>
                          <a:spcPts val="0"/>
                        </a:spcAft>
                        <a:buFont typeface="+mj-lt"/>
                        <a:buAutoNum type="arabicPeriod"/>
                      </a:pPr>
                      <a:r>
                        <a:rPr lang="en-US" sz="2000" dirty="0">
                          <a:effectLst/>
                        </a:rPr>
                        <a:t>You ought to choose friends wisely.</a:t>
                      </a:r>
                    </a:p>
                    <a:p>
                      <a:pPr marL="342900" marR="0" lvl="0" indent="-342900">
                        <a:spcBef>
                          <a:spcPts val="0"/>
                        </a:spcBef>
                        <a:spcAft>
                          <a:spcPts val="0"/>
                        </a:spcAft>
                        <a:buFont typeface="+mj-lt"/>
                        <a:buAutoNum type="arabicPeriod"/>
                      </a:pPr>
                      <a:r>
                        <a:rPr lang="en-US" sz="2000" dirty="0">
                          <a:effectLst/>
                        </a:rPr>
                        <a:t>You ought to take care of yourself.</a:t>
                      </a:r>
                      <a:endParaRPr lang="en-US" sz="2000" dirty="0">
                        <a:effectLst/>
                        <a:latin typeface="Calibri"/>
                        <a:ea typeface="Calibri"/>
                        <a:cs typeface="Times New Roman"/>
                      </a:endParaRPr>
                    </a:p>
                  </a:txBody>
                  <a:tcPr marL="58025" marR="58025" marT="0" marB="0"/>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598022219"/>
              </p:ext>
            </p:extLst>
          </p:nvPr>
        </p:nvGraphicFramePr>
        <p:xfrm>
          <a:off x="1752601" y="457200"/>
          <a:ext cx="8686801" cy="426720"/>
        </p:xfrm>
        <a:graphic>
          <a:graphicData uri="http://schemas.openxmlformats.org/drawingml/2006/table">
            <a:tbl>
              <a:tblPr firstRow="1" firstCol="1" bandRow="1">
                <a:tableStyleId>{5940675A-B579-460E-94D1-54222C63F5DA}</a:tableStyleId>
              </a:tblPr>
              <a:tblGrid>
                <a:gridCol w="224659">
                  <a:extLst>
                    <a:ext uri="{9D8B030D-6E8A-4147-A177-3AD203B41FA5}">
                      <a16:colId xmlns:a16="http://schemas.microsoft.com/office/drawing/2014/main" val="20000"/>
                    </a:ext>
                  </a:extLst>
                </a:gridCol>
                <a:gridCol w="1273066">
                  <a:extLst>
                    <a:ext uri="{9D8B030D-6E8A-4147-A177-3AD203B41FA5}">
                      <a16:colId xmlns:a16="http://schemas.microsoft.com/office/drawing/2014/main" val="20001"/>
                    </a:ext>
                  </a:extLst>
                </a:gridCol>
                <a:gridCol w="3145221">
                  <a:extLst>
                    <a:ext uri="{9D8B030D-6E8A-4147-A177-3AD203B41FA5}">
                      <a16:colId xmlns:a16="http://schemas.microsoft.com/office/drawing/2014/main" val="20002"/>
                    </a:ext>
                  </a:extLst>
                </a:gridCol>
                <a:gridCol w="4043855">
                  <a:extLst>
                    <a:ext uri="{9D8B030D-6E8A-4147-A177-3AD203B41FA5}">
                      <a16:colId xmlns:a16="http://schemas.microsoft.com/office/drawing/2014/main" val="20003"/>
                    </a:ext>
                  </a:extLst>
                </a:gridCol>
              </a:tblGrid>
              <a:tr h="234512">
                <a:tc>
                  <a:txBody>
                    <a:bodyPr/>
                    <a:lstStyle/>
                    <a:p>
                      <a:pPr marL="0" marR="0" algn="ctr">
                        <a:spcBef>
                          <a:spcPts val="0"/>
                        </a:spcBef>
                        <a:spcAft>
                          <a:spcPts val="0"/>
                        </a:spcAft>
                      </a:pPr>
                      <a:r>
                        <a:rPr lang="en-US" sz="2800" b="1" dirty="0">
                          <a:solidFill>
                            <a:srgbClr val="FFFF00"/>
                          </a:solidFill>
                          <a:effectLst/>
                        </a:rPr>
                        <a:t> </a:t>
                      </a:r>
                      <a:endParaRPr lang="en-US" sz="2800" b="1" dirty="0">
                        <a:solidFill>
                          <a:srgbClr val="FFFF00"/>
                        </a:solidFill>
                        <a:effectLst/>
                        <a:latin typeface="Calibri"/>
                        <a:ea typeface="Calibri"/>
                        <a:cs typeface="Times New Roman"/>
                      </a:endParaRPr>
                    </a:p>
                  </a:txBody>
                  <a:tcPr marL="58025" marR="58025" marT="0" marB="0"/>
                </a:tc>
                <a:tc>
                  <a:txBody>
                    <a:bodyPr/>
                    <a:lstStyle/>
                    <a:p>
                      <a:pPr marL="0" marR="0" algn="ctr">
                        <a:spcBef>
                          <a:spcPts val="0"/>
                        </a:spcBef>
                        <a:spcAft>
                          <a:spcPts val="0"/>
                        </a:spcAft>
                      </a:pPr>
                      <a:r>
                        <a:rPr lang="en-US" sz="2800" b="1" dirty="0">
                          <a:solidFill>
                            <a:schemeClr val="accent6">
                              <a:lumMod val="50000"/>
                            </a:schemeClr>
                          </a:solidFill>
                          <a:effectLst/>
                        </a:rPr>
                        <a:t>MODAL</a:t>
                      </a:r>
                      <a:endParaRPr lang="en-US" sz="2800" b="1" dirty="0">
                        <a:solidFill>
                          <a:schemeClr val="accent6">
                            <a:lumMod val="50000"/>
                          </a:schemeClr>
                        </a:solidFill>
                        <a:effectLst/>
                        <a:latin typeface="Calibri"/>
                        <a:ea typeface="Calibri"/>
                        <a:cs typeface="Times New Roman"/>
                      </a:endParaRPr>
                    </a:p>
                  </a:txBody>
                  <a:tcPr marL="58025" marR="58025" marT="0" marB="0"/>
                </a:tc>
                <a:tc>
                  <a:txBody>
                    <a:bodyPr/>
                    <a:lstStyle/>
                    <a:p>
                      <a:pPr marL="0" marR="0" algn="ctr">
                        <a:spcBef>
                          <a:spcPts val="0"/>
                        </a:spcBef>
                        <a:spcAft>
                          <a:spcPts val="0"/>
                        </a:spcAft>
                      </a:pPr>
                      <a:r>
                        <a:rPr lang="en-US" sz="2800" b="1" dirty="0">
                          <a:solidFill>
                            <a:schemeClr val="accent6">
                              <a:lumMod val="50000"/>
                            </a:schemeClr>
                          </a:solidFill>
                          <a:effectLst/>
                        </a:rPr>
                        <a:t>MEANING</a:t>
                      </a:r>
                      <a:endParaRPr lang="en-US" sz="2800" b="1" dirty="0">
                        <a:solidFill>
                          <a:schemeClr val="accent6">
                            <a:lumMod val="50000"/>
                          </a:schemeClr>
                        </a:solidFill>
                        <a:effectLst/>
                        <a:latin typeface="Calibri"/>
                        <a:ea typeface="Calibri"/>
                        <a:cs typeface="Times New Roman"/>
                      </a:endParaRPr>
                    </a:p>
                  </a:txBody>
                  <a:tcPr marL="58025" marR="58025" marT="0" marB="0"/>
                </a:tc>
                <a:tc>
                  <a:txBody>
                    <a:bodyPr/>
                    <a:lstStyle/>
                    <a:p>
                      <a:pPr marL="0" marR="0" algn="ctr">
                        <a:spcBef>
                          <a:spcPts val="0"/>
                        </a:spcBef>
                        <a:spcAft>
                          <a:spcPts val="0"/>
                        </a:spcAft>
                      </a:pPr>
                      <a:r>
                        <a:rPr lang="en-US" sz="2800" b="1" dirty="0">
                          <a:solidFill>
                            <a:schemeClr val="accent6">
                              <a:lumMod val="50000"/>
                            </a:schemeClr>
                          </a:solidFill>
                          <a:effectLst/>
                        </a:rPr>
                        <a:t>EXAMPLES</a:t>
                      </a:r>
                      <a:endParaRPr lang="en-US" sz="2800" b="1" dirty="0">
                        <a:solidFill>
                          <a:schemeClr val="accent6">
                            <a:lumMod val="50000"/>
                          </a:schemeClr>
                        </a:solidFill>
                        <a:effectLst/>
                        <a:latin typeface="Calibri"/>
                        <a:ea typeface="Calibri"/>
                        <a:cs typeface="Times New Roman"/>
                      </a:endParaRPr>
                    </a:p>
                  </a:txBody>
                  <a:tcPr marL="58025" marR="58025"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74039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762000"/>
            <a:ext cx="9829800" cy="4955203"/>
          </a:xfrm>
          <a:prstGeom prst="rect">
            <a:avLst/>
          </a:prstGeom>
        </p:spPr>
        <p:txBody>
          <a:bodyPr wrap="square">
            <a:spAutoFit/>
          </a:bodyPr>
          <a:lstStyle/>
          <a:p>
            <a:r>
              <a:rPr lang="en-US" sz="2800" b="1" i="1" u="sng" dirty="0">
                <a:solidFill>
                  <a:schemeClr val="accent6">
                    <a:lumMod val="50000"/>
                  </a:schemeClr>
                </a:solidFill>
              </a:rPr>
              <a:t>Read the passage below and answer questions 24 and 25.</a:t>
            </a:r>
            <a:endParaRPr lang="en-US" sz="2800" u="sng" dirty="0">
              <a:solidFill>
                <a:schemeClr val="accent6">
                  <a:lumMod val="50000"/>
                </a:schemeClr>
              </a:solidFill>
            </a:endParaRPr>
          </a:p>
          <a:p>
            <a:r>
              <a:rPr lang="en-US" sz="3200" dirty="0">
                <a:solidFill>
                  <a:schemeClr val="accent6">
                    <a:lumMod val="50000"/>
                  </a:schemeClr>
                </a:solidFill>
              </a:rPr>
              <a:t> </a:t>
            </a:r>
          </a:p>
          <a:p>
            <a:r>
              <a:rPr lang="en-US" sz="3200" dirty="0"/>
              <a:t>Three girls, </a:t>
            </a:r>
            <a:r>
              <a:rPr lang="en-US" sz="3200" dirty="0" err="1"/>
              <a:t>Mwikali</a:t>
            </a:r>
            <a:r>
              <a:rPr lang="en-US" sz="3200" dirty="0"/>
              <a:t>, </a:t>
            </a:r>
            <a:r>
              <a:rPr lang="en-US" sz="3200" dirty="0" err="1"/>
              <a:t>Wanjiru</a:t>
            </a:r>
            <a:r>
              <a:rPr lang="en-US" sz="3200" dirty="0"/>
              <a:t> and </a:t>
            </a:r>
            <a:r>
              <a:rPr lang="en-US" sz="3200" dirty="0" err="1"/>
              <a:t>Nafula</a:t>
            </a:r>
            <a:r>
              <a:rPr lang="en-US" sz="3200" dirty="0"/>
              <a:t>, were choosing subjects. </a:t>
            </a:r>
            <a:r>
              <a:rPr lang="en-US" sz="3200" dirty="0" err="1"/>
              <a:t>Mwikali</a:t>
            </a:r>
            <a:r>
              <a:rPr lang="en-US" sz="3200" dirty="0"/>
              <a:t> chose French; </a:t>
            </a:r>
            <a:r>
              <a:rPr lang="en-US" sz="3200" dirty="0" err="1"/>
              <a:t>Wanjiru</a:t>
            </a:r>
            <a:r>
              <a:rPr lang="en-US" sz="3200" dirty="0"/>
              <a:t> chose English while </a:t>
            </a:r>
            <a:r>
              <a:rPr lang="en-US" sz="3200" dirty="0" err="1"/>
              <a:t>Nafula</a:t>
            </a:r>
            <a:r>
              <a:rPr lang="en-US" sz="3200" dirty="0"/>
              <a:t> chose German. The three girls then chose Mathematics and Science. For the fourth subject, </a:t>
            </a:r>
            <a:r>
              <a:rPr lang="en-US" sz="3200" dirty="0" err="1"/>
              <a:t>Mwikali</a:t>
            </a:r>
            <a:r>
              <a:rPr lang="en-US" sz="3200" dirty="0"/>
              <a:t> and </a:t>
            </a:r>
            <a:r>
              <a:rPr lang="en-US" sz="3200" dirty="0" err="1"/>
              <a:t>Wanjiru</a:t>
            </a:r>
            <a:r>
              <a:rPr lang="en-US" sz="3200" dirty="0"/>
              <a:t> chose History but </a:t>
            </a:r>
            <a:r>
              <a:rPr lang="en-US" sz="3200" dirty="0" err="1"/>
              <a:t>Nafula</a:t>
            </a:r>
            <a:r>
              <a:rPr lang="en-US" sz="3200" dirty="0"/>
              <a:t> chose Art and design while </a:t>
            </a:r>
            <a:r>
              <a:rPr lang="en-US" sz="3200" dirty="0" err="1"/>
              <a:t>Mwikali</a:t>
            </a:r>
            <a:r>
              <a:rPr lang="en-US" sz="3200" dirty="0"/>
              <a:t> chose Agriculture. In addition, </a:t>
            </a:r>
            <a:r>
              <a:rPr lang="en-US" sz="3200" dirty="0" err="1"/>
              <a:t>Wanjiku</a:t>
            </a:r>
            <a:r>
              <a:rPr lang="en-US" sz="3200" dirty="0"/>
              <a:t> took Computer Studies. </a:t>
            </a:r>
          </a:p>
          <a:p>
            <a:r>
              <a:rPr lang="en-US" sz="3200" dirty="0"/>
              <a:t> </a:t>
            </a:r>
          </a:p>
        </p:txBody>
      </p:sp>
    </p:spTree>
    <p:extLst>
      <p:ext uri="{BB962C8B-B14F-4D97-AF65-F5344CB8AC3E}">
        <p14:creationId xmlns:p14="http://schemas.microsoft.com/office/powerpoint/2010/main" val="14305013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609600"/>
            <a:ext cx="9829800" cy="5262979"/>
          </a:xfrm>
          <a:prstGeom prst="rect">
            <a:avLst/>
          </a:prstGeom>
        </p:spPr>
        <p:txBody>
          <a:bodyPr wrap="square">
            <a:spAutoFit/>
          </a:bodyPr>
          <a:lstStyle/>
          <a:p>
            <a:pPr lvl="0"/>
            <a:r>
              <a:rPr lang="en-US" sz="2800" dirty="0"/>
              <a:t>Which of the following statements is true?</a:t>
            </a:r>
          </a:p>
          <a:p>
            <a:pPr marL="971550" lvl="1" indent="-514350">
              <a:buFont typeface="+mj-lt"/>
              <a:buAutoNum type="alphaUcPeriod"/>
            </a:pPr>
            <a:r>
              <a:rPr lang="en-US" sz="2800" dirty="0"/>
              <a:t>Only two subjects were chosen by all the girls.</a:t>
            </a:r>
          </a:p>
          <a:p>
            <a:pPr marL="971550" lvl="1" indent="-514350">
              <a:buFont typeface="+mj-lt"/>
              <a:buAutoNum type="alphaUcPeriod"/>
            </a:pPr>
            <a:r>
              <a:rPr lang="en-US" sz="2800" dirty="0"/>
              <a:t>Only one subject was chosen by one girl.</a:t>
            </a:r>
          </a:p>
          <a:p>
            <a:pPr marL="971550" lvl="1" indent="-514350">
              <a:buFont typeface="+mj-lt"/>
              <a:buAutoNum type="alphaUcPeriod"/>
            </a:pPr>
            <a:r>
              <a:rPr lang="en-US" sz="2800" dirty="0" err="1"/>
              <a:t>Wanjiku</a:t>
            </a:r>
            <a:r>
              <a:rPr lang="en-US" sz="2800" dirty="0"/>
              <a:t> and </a:t>
            </a:r>
            <a:r>
              <a:rPr lang="en-US" sz="2800" dirty="0" err="1"/>
              <a:t>Nafula</a:t>
            </a:r>
            <a:r>
              <a:rPr lang="en-US" sz="2800" dirty="0"/>
              <a:t> share all the subjects except one.</a:t>
            </a:r>
          </a:p>
          <a:p>
            <a:pPr marL="971550" lvl="1" indent="-514350">
              <a:buFont typeface="+mj-lt"/>
              <a:buAutoNum type="alphaUcPeriod"/>
            </a:pPr>
            <a:r>
              <a:rPr lang="en-US" sz="2800" dirty="0" err="1"/>
              <a:t>Nafula</a:t>
            </a:r>
            <a:r>
              <a:rPr lang="en-US" sz="2800" dirty="0"/>
              <a:t> and </a:t>
            </a:r>
            <a:r>
              <a:rPr lang="en-US" sz="2800" dirty="0" err="1"/>
              <a:t>Mwikali</a:t>
            </a:r>
            <a:r>
              <a:rPr lang="en-US" sz="2800" dirty="0"/>
              <a:t> chose more subjects than </a:t>
            </a:r>
            <a:r>
              <a:rPr lang="en-US" sz="2800" dirty="0" err="1"/>
              <a:t>Wanjiru</a:t>
            </a:r>
            <a:r>
              <a:rPr lang="en-US" sz="2800" dirty="0"/>
              <a:t>. </a:t>
            </a:r>
          </a:p>
          <a:p>
            <a:r>
              <a:rPr lang="en-US" sz="2800" dirty="0"/>
              <a:t> </a:t>
            </a:r>
          </a:p>
          <a:p>
            <a:pPr lvl="0"/>
            <a:r>
              <a:rPr lang="en-US" sz="2800" dirty="0"/>
              <a:t>Which of the following subject combinations did </a:t>
            </a:r>
            <a:r>
              <a:rPr lang="en-US" sz="2800" dirty="0" err="1"/>
              <a:t>Mwikali</a:t>
            </a:r>
            <a:r>
              <a:rPr lang="en-US" sz="2800" dirty="0"/>
              <a:t> choose?</a:t>
            </a:r>
          </a:p>
          <a:p>
            <a:pPr marL="971550" lvl="1" indent="-514350">
              <a:buFont typeface="+mj-lt"/>
              <a:buAutoNum type="alphaUcPeriod"/>
            </a:pPr>
            <a:r>
              <a:rPr lang="en-US" sz="2800" dirty="0"/>
              <a:t>French, C.R.E, Art and Design</a:t>
            </a:r>
          </a:p>
          <a:p>
            <a:pPr marL="971550" lvl="1" indent="-514350">
              <a:buFont typeface="+mj-lt"/>
              <a:buAutoNum type="alphaUcPeriod"/>
            </a:pPr>
            <a:r>
              <a:rPr lang="en-US" sz="2800" dirty="0"/>
              <a:t>French, History and Computer Studies.</a:t>
            </a:r>
          </a:p>
          <a:p>
            <a:pPr marL="971550" lvl="1" indent="-514350">
              <a:buFont typeface="+mj-lt"/>
              <a:buAutoNum type="alphaUcPeriod"/>
            </a:pPr>
            <a:r>
              <a:rPr lang="en-US" sz="2800" dirty="0"/>
              <a:t>French, History and Agriculture.</a:t>
            </a:r>
          </a:p>
          <a:p>
            <a:pPr marL="971550" lvl="1" indent="-514350">
              <a:buFont typeface="+mj-lt"/>
              <a:buAutoNum type="alphaUcPeriod"/>
            </a:pPr>
            <a:r>
              <a:rPr lang="en-US" sz="2800" dirty="0"/>
              <a:t>French, Agriculture and CRE.</a:t>
            </a:r>
          </a:p>
          <a:p>
            <a:r>
              <a:rPr lang="en-US" sz="2800" dirty="0"/>
              <a:t> </a:t>
            </a:r>
          </a:p>
        </p:txBody>
      </p:sp>
    </p:spTree>
    <p:extLst>
      <p:ext uri="{BB962C8B-B14F-4D97-AF65-F5344CB8AC3E}">
        <p14:creationId xmlns:p14="http://schemas.microsoft.com/office/powerpoint/2010/main" val="30117911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9753600" cy="4832092"/>
          </a:xfrm>
          <a:prstGeom prst="rect">
            <a:avLst/>
          </a:prstGeom>
        </p:spPr>
        <p:txBody>
          <a:bodyPr wrap="square">
            <a:spAutoFit/>
          </a:bodyPr>
          <a:lstStyle/>
          <a:p>
            <a:r>
              <a:rPr lang="en-US" sz="2800" b="1" i="1" u="sng" dirty="0">
                <a:solidFill>
                  <a:schemeClr val="accent6">
                    <a:lumMod val="50000"/>
                  </a:schemeClr>
                </a:solidFill>
              </a:rPr>
              <a:t>Read the passage below and then answer questions 26 to 38.</a:t>
            </a:r>
            <a:endParaRPr lang="en-US" sz="2800" dirty="0">
              <a:solidFill>
                <a:schemeClr val="accent6">
                  <a:lumMod val="50000"/>
                </a:schemeClr>
              </a:solidFill>
            </a:endParaRPr>
          </a:p>
          <a:p>
            <a:r>
              <a:rPr lang="en-US" sz="2800" dirty="0">
                <a:solidFill>
                  <a:schemeClr val="accent6">
                    <a:lumMod val="50000"/>
                  </a:schemeClr>
                </a:solidFill>
              </a:rPr>
              <a:t> </a:t>
            </a:r>
          </a:p>
          <a:p>
            <a:r>
              <a:rPr lang="en-US" sz="2800" dirty="0" err="1"/>
              <a:t>Stasha</a:t>
            </a:r>
            <a:r>
              <a:rPr lang="en-US" sz="2800" dirty="0"/>
              <a:t> considered herself a very lucky little girl. She had the most loving parents. Her parents were immensely rich. She lacked nothing. Her </a:t>
            </a:r>
            <a:r>
              <a:rPr lang="en-US" sz="2800" dirty="0" err="1"/>
              <a:t>favourite</a:t>
            </a:r>
            <a:r>
              <a:rPr lang="en-US" sz="2800" dirty="0"/>
              <a:t> time was bedtime when her parents would tell her wonderful inspiring stories. However, all this was shattered one afternoon when her mother died suddenly of an unknown illness. </a:t>
            </a:r>
            <a:r>
              <a:rPr lang="en-US" sz="2800" dirty="0" err="1"/>
              <a:t>Stasha</a:t>
            </a:r>
            <a:r>
              <a:rPr lang="en-US" sz="2800" dirty="0"/>
              <a:t> and her father were heartbroken. He suddenly looked old. Deciding to devote himself to </a:t>
            </a:r>
            <a:r>
              <a:rPr lang="en-US" sz="2800" dirty="0" err="1"/>
              <a:t>Stasha</a:t>
            </a:r>
            <a:r>
              <a:rPr lang="en-US" sz="2800" dirty="0"/>
              <a:t>, he swore never to remarry.</a:t>
            </a:r>
          </a:p>
          <a:p>
            <a:r>
              <a:rPr lang="en-US" sz="2800" dirty="0"/>
              <a:t> </a:t>
            </a:r>
          </a:p>
        </p:txBody>
      </p:sp>
    </p:spTree>
    <p:extLst>
      <p:ext uri="{BB962C8B-B14F-4D97-AF65-F5344CB8AC3E}">
        <p14:creationId xmlns:p14="http://schemas.microsoft.com/office/powerpoint/2010/main" val="1168414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85800"/>
            <a:ext cx="10439400" cy="5016758"/>
          </a:xfrm>
          <a:prstGeom prst="rect">
            <a:avLst/>
          </a:prstGeom>
        </p:spPr>
        <p:txBody>
          <a:bodyPr wrap="square">
            <a:spAutoFit/>
          </a:bodyPr>
          <a:lstStyle/>
          <a:p>
            <a:r>
              <a:rPr lang="en-US" sz="3200" dirty="0"/>
              <a:t>It wasn’t long, however, before it became clear that he couldn’t manage to bring his daughter up on his own. He therefore remarried and got two other daughters. If </a:t>
            </a:r>
            <a:r>
              <a:rPr lang="en-US" sz="3200" dirty="0" err="1"/>
              <a:t>Stasha</a:t>
            </a:r>
            <a:r>
              <a:rPr lang="en-US" sz="3200" dirty="0"/>
              <a:t> had hoped to gain another loving mother and siblings to share things and play with, she was badly mistaken. Her stepmother turned her into a servant – one could even say a slave. She was expected to do all the household chores and the farm work as well. Heavy beating awaited her if she failed to finish the work. She always looked dirty, overworked, weak and </a:t>
            </a:r>
            <a:r>
              <a:rPr lang="en-US" sz="3200" b="1" dirty="0"/>
              <a:t>famished</a:t>
            </a:r>
            <a:r>
              <a:rPr lang="en-US" sz="3200" dirty="0"/>
              <a:t> for she never had enough to eat.</a:t>
            </a:r>
          </a:p>
        </p:txBody>
      </p:sp>
    </p:spTree>
    <p:extLst>
      <p:ext uri="{BB962C8B-B14F-4D97-AF65-F5344CB8AC3E}">
        <p14:creationId xmlns:p14="http://schemas.microsoft.com/office/powerpoint/2010/main" val="37924856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11125200" cy="4493538"/>
          </a:xfrm>
          <a:prstGeom prst="rect">
            <a:avLst/>
          </a:prstGeom>
        </p:spPr>
        <p:txBody>
          <a:bodyPr wrap="square">
            <a:spAutoFit/>
          </a:bodyPr>
          <a:lstStyle/>
          <a:p>
            <a:r>
              <a:rPr lang="en-US" sz="2600" dirty="0"/>
              <a:t>One day when </a:t>
            </a:r>
            <a:r>
              <a:rPr lang="en-US" sz="2600" dirty="0" err="1"/>
              <a:t>Stasha’s</a:t>
            </a:r>
            <a:r>
              <a:rPr lang="en-US" sz="2600" dirty="0"/>
              <a:t> father was travelling to another country, he asked his three daughters what they would like him to bring each of them. The stepsisters asked for expensive shoes, clothes and </a:t>
            </a:r>
            <a:r>
              <a:rPr lang="en-US" sz="2600" dirty="0" err="1"/>
              <a:t>jewellery</a:t>
            </a:r>
            <a:r>
              <a:rPr lang="en-US" sz="2600" dirty="0"/>
              <a:t>. </a:t>
            </a:r>
            <a:r>
              <a:rPr lang="en-US" sz="2600" dirty="0" err="1"/>
              <a:t>Stasha</a:t>
            </a:r>
            <a:r>
              <a:rPr lang="en-US" sz="2600" dirty="0"/>
              <a:t>, on the other hand, paused for a long time and then requested, “Please bring me the most beautiful plant that you can find”. And for once in a long time, her father did not fail her. The plant was truly beautiful. She planted in on her mother’s grave and watered it faithfully. As if to respond to her tender loving care, it blossomed and produced the most beautiful flowers ever seen. It attracted </a:t>
            </a:r>
            <a:r>
              <a:rPr lang="en-US" sz="2600" dirty="0" err="1"/>
              <a:t>colourful</a:t>
            </a:r>
            <a:r>
              <a:rPr lang="en-US" sz="2600" dirty="0"/>
              <a:t> birds and insects. One particular bird, called </a:t>
            </a:r>
            <a:r>
              <a:rPr lang="en-US" sz="2600" dirty="0" err="1"/>
              <a:t>Chapchap</a:t>
            </a:r>
            <a:r>
              <a:rPr lang="en-US" sz="2600" dirty="0"/>
              <a:t>, became </a:t>
            </a:r>
            <a:r>
              <a:rPr lang="en-US" sz="2600" dirty="0" err="1"/>
              <a:t>Stasha’s</a:t>
            </a:r>
            <a:r>
              <a:rPr lang="en-US" sz="2600" dirty="0"/>
              <a:t> best friend and advisor. Whenever the stepmother and sisters tried to uproot the plant, </a:t>
            </a:r>
            <a:r>
              <a:rPr lang="en-US" sz="2600" dirty="0" err="1"/>
              <a:t>Chapchap</a:t>
            </a:r>
            <a:r>
              <a:rPr lang="en-US" sz="2600" dirty="0"/>
              <a:t> ordered the insects to attack them viciously.</a:t>
            </a:r>
          </a:p>
        </p:txBody>
      </p:sp>
    </p:spTree>
    <p:extLst>
      <p:ext uri="{BB962C8B-B14F-4D97-AF65-F5344CB8AC3E}">
        <p14:creationId xmlns:p14="http://schemas.microsoft.com/office/powerpoint/2010/main" val="51076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90600"/>
            <a:ext cx="10972800" cy="4832092"/>
          </a:xfrm>
          <a:prstGeom prst="rect">
            <a:avLst/>
          </a:prstGeom>
        </p:spPr>
        <p:txBody>
          <a:bodyPr wrap="square">
            <a:spAutoFit/>
          </a:bodyPr>
          <a:lstStyle/>
          <a:p>
            <a:r>
              <a:rPr lang="en-US" sz="2800" dirty="0"/>
              <a:t>Days turned into years, then one day, the son of the king declared that he wanted to marry. He ordered that all the beautiful young girls of the land attend a three-day party at the palace. It was from among them that he would choose his bride. Each girl adorned herself in her best clothes and </a:t>
            </a:r>
            <a:r>
              <a:rPr lang="en-US" sz="2800" dirty="0" err="1"/>
              <a:t>jewellery</a:t>
            </a:r>
            <a:r>
              <a:rPr lang="en-US" sz="2800" dirty="0"/>
              <a:t>. Poor </a:t>
            </a:r>
            <a:r>
              <a:rPr lang="en-US" sz="2800" dirty="0" err="1"/>
              <a:t>Stasha</a:t>
            </a:r>
            <a:r>
              <a:rPr lang="en-US" sz="2800" dirty="0"/>
              <a:t> had no such but her friend </a:t>
            </a:r>
            <a:r>
              <a:rPr lang="en-US" sz="2800" dirty="0" err="1"/>
              <a:t>Chapchap</a:t>
            </a:r>
            <a:r>
              <a:rPr lang="en-US" sz="2800" dirty="0"/>
              <a:t>, came in handy. At the palace, the Prince was simply enchanted with her beauty. On the second day, </a:t>
            </a:r>
            <a:r>
              <a:rPr lang="en-US" sz="2800" dirty="0" err="1"/>
              <a:t>Chapchap</a:t>
            </a:r>
            <a:r>
              <a:rPr lang="en-US" sz="2800" dirty="0"/>
              <a:t> gave her gold bracelets for her small shapely wrists. The prince could hardly take his eyes off her. He danced with her all evening. </a:t>
            </a:r>
            <a:r>
              <a:rPr lang="en-US" sz="2800" dirty="0" err="1"/>
              <a:t>Stasha’s</a:t>
            </a:r>
            <a:r>
              <a:rPr lang="en-US" sz="2800" dirty="0"/>
              <a:t> stepsisters were green with envy and wondered which heaven this rival had dropped from. They were relieved when she left early but the Prince was very disappointed. </a:t>
            </a:r>
          </a:p>
        </p:txBody>
      </p:sp>
    </p:spTree>
    <p:extLst>
      <p:ext uri="{BB962C8B-B14F-4D97-AF65-F5344CB8AC3E}">
        <p14:creationId xmlns:p14="http://schemas.microsoft.com/office/powerpoint/2010/main" val="2793888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11049000" cy="5016758"/>
          </a:xfrm>
          <a:prstGeom prst="rect">
            <a:avLst/>
          </a:prstGeom>
        </p:spPr>
        <p:txBody>
          <a:bodyPr wrap="square">
            <a:spAutoFit/>
          </a:bodyPr>
          <a:lstStyle/>
          <a:p>
            <a:r>
              <a:rPr lang="en-US" sz="3200" dirty="0"/>
              <a:t>On the final day of the party, </a:t>
            </a:r>
            <a:r>
              <a:rPr lang="en-US" sz="3200" dirty="0" err="1"/>
              <a:t>Stasha</a:t>
            </a:r>
            <a:r>
              <a:rPr lang="en-US" sz="3200" dirty="0"/>
              <a:t> lost one bracelet as the Prince tried to stop her from escaping early yet again. The following day, the Prince swore that his bride would be the girl that the discarded bracelet would fit. He went from home to home looking for the girl. When he eventually came to </a:t>
            </a:r>
            <a:r>
              <a:rPr lang="en-US" sz="3200" dirty="0" err="1"/>
              <a:t>Stasha’s</a:t>
            </a:r>
            <a:r>
              <a:rPr lang="en-US" sz="3200" dirty="0"/>
              <a:t> home, her stepsisters found a golden opportunity to try their luck. The elder one tried to cut her thumb so that the bracelet could fit her but </a:t>
            </a:r>
            <a:r>
              <a:rPr lang="en-US" sz="3200" dirty="0" err="1"/>
              <a:t>Chapchap</a:t>
            </a:r>
            <a:r>
              <a:rPr lang="en-US" sz="3200" dirty="0"/>
              <a:t> alerted the Prince. The younger one, whose hand was too small had herself stung by a bee in the wrist, but once again, </a:t>
            </a:r>
            <a:r>
              <a:rPr lang="en-US" sz="3200" dirty="0" err="1"/>
              <a:t>Chapchap</a:t>
            </a:r>
            <a:r>
              <a:rPr lang="en-US" sz="3200" dirty="0"/>
              <a:t> </a:t>
            </a:r>
            <a:r>
              <a:rPr lang="en-US" sz="3200" b="1" dirty="0"/>
              <a:t>blew the whistle on her</a:t>
            </a:r>
            <a:r>
              <a:rPr lang="en-US" sz="3200" dirty="0"/>
              <a:t>.  </a:t>
            </a:r>
          </a:p>
        </p:txBody>
      </p:sp>
    </p:spTree>
    <p:extLst>
      <p:ext uri="{BB962C8B-B14F-4D97-AF65-F5344CB8AC3E}">
        <p14:creationId xmlns:p14="http://schemas.microsoft.com/office/powerpoint/2010/main" val="5020626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62000"/>
            <a:ext cx="10287000" cy="5016758"/>
          </a:xfrm>
          <a:prstGeom prst="rect">
            <a:avLst/>
          </a:prstGeom>
        </p:spPr>
        <p:txBody>
          <a:bodyPr wrap="square">
            <a:spAutoFit/>
          </a:bodyPr>
          <a:lstStyle/>
          <a:p>
            <a:r>
              <a:rPr lang="en-US" sz="4000" dirty="0" err="1"/>
              <a:t>Chapchap</a:t>
            </a:r>
            <a:r>
              <a:rPr lang="en-US" sz="4000" dirty="0"/>
              <a:t> then advised the Prince to try the bracelet on the dirt-covered girl in the garden. It fitted her perfectly. The Prince immediately ordered that plans for the wedding commence. Even more </a:t>
            </a:r>
            <a:r>
              <a:rPr lang="en-US" sz="4000" dirty="0" err="1"/>
              <a:t>colourful</a:t>
            </a:r>
            <a:r>
              <a:rPr lang="en-US" sz="4000" dirty="0"/>
              <a:t> was the wedding that followed a few days later. </a:t>
            </a:r>
            <a:r>
              <a:rPr lang="en-US" sz="4000" dirty="0" err="1"/>
              <a:t>Stasha</a:t>
            </a:r>
            <a:r>
              <a:rPr lang="en-US" sz="4000" dirty="0"/>
              <a:t>, against the advice of </a:t>
            </a:r>
            <a:r>
              <a:rPr lang="en-US" sz="4000" dirty="0" err="1"/>
              <a:t>Chapchap</a:t>
            </a:r>
            <a:r>
              <a:rPr lang="en-US" sz="4000" dirty="0"/>
              <a:t>, had invited even her stepmother and stepsisters. </a:t>
            </a:r>
          </a:p>
        </p:txBody>
      </p:sp>
    </p:spTree>
    <p:extLst>
      <p:ext uri="{BB962C8B-B14F-4D97-AF65-F5344CB8AC3E}">
        <p14:creationId xmlns:p14="http://schemas.microsoft.com/office/powerpoint/2010/main" val="1036391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38200"/>
            <a:ext cx="10287000" cy="4832092"/>
          </a:xfrm>
          <a:prstGeom prst="rect">
            <a:avLst/>
          </a:prstGeom>
        </p:spPr>
        <p:txBody>
          <a:bodyPr wrap="square">
            <a:spAutoFit/>
          </a:bodyPr>
          <a:lstStyle/>
          <a:p>
            <a:pPr lvl="0"/>
            <a:r>
              <a:rPr lang="en-US" sz="2800" dirty="0"/>
              <a:t>What made </a:t>
            </a:r>
            <a:r>
              <a:rPr lang="en-US" sz="2800" dirty="0" err="1"/>
              <a:t>Stasha</a:t>
            </a:r>
            <a:r>
              <a:rPr lang="en-US" sz="2800" dirty="0"/>
              <a:t> consider herself very lucky?</a:t>
            </a:r>
          </a:p>
          <a:p>
            <a:pPr marL="1428750" lvl="2" indent="-514350">
              <a:buFont typeface="+mj-lt"/>
              <a:buAutoNum type="alphaUcPeriod"/>
            </a:pPr>
            <a:r>
              <a:rPr lang="en-US" sz="2800" dirty="0"/>
              <a:t>She had both parents.</a:t>
            </a:r>
          </a:p>
          <a:p>
            <a:pPr marL="1428750" lvl="2" indent="-514350">
              <a:buFont typeface="+mj-lt"/>
              <a:buAutoNum type="alphaUcPeriod"/>
            </a:pPr>
            <a:r>
              <a:rPr lang="en-US" sz="2800" dirty="0"/>
              <a:t>She lacked nothing </a:t>
            </a:r>
          </a:p>
          <a:p>
            <a:pPr marL="1428750" lvl="2" indent="-514350">
              <a:buFont typeface="+mj-lt"/>
              <a:buAutoNum type="alphaUcPeriod"/>
            </a:pPr>
            <a:r>
              <a:rPr lang="en-US" sz="2800" dirty="0"/>
              <a:t>Her parents were immensely rich.</a:t>
            </a:r>
          </a:p>
          <a:p>
            <a:pPr marL="1428750" lvl="2" indent="-514350">
              <a:buFont typeface="+mj-lt"/>
              <a:buAutoNum type="alphaUcPeriod"/>
            </a:pPr>
            <a:r>
              <a:rPr lang="en-US" sz="2800" dirty="0"/>
              <a:t>Her parents spent valuable time with her.</a:t>
            </a:r>
          </a:p>
          <a:p>
            <a:r>
              <a:rPr lang="en-US" sz="2800" dirty="0"/>
              <a:t> </a:t>
            </a:r>
          </a:p>
          <a:p>
            <a:pPr lvl="0"/>
            <a:r>
              <a:rPr lang="en-US" sz="2800" dirty="0"/>
              <a:t>Why do you think </a:t>
            </a:r>
            <a:r>
              <a:rPr lang="en-US" sz="2800" dirty="0" err="1"/>
              <a:t>Stasha’s</a:t>
            </a:r>
            <a:r>
              <a:rPr lang="en-US" sz="2800" dirty="0"/>
              <a:t> father swore not to marry again?</a:t>
            </a:r>
          </a:p>
          <a:p>
            <a:pPr marL="1428750" lvl="2" indent="-514350">
              <a:buFont typeface="+mj-lt"/>
              <a:buAutoNum type="alphaUcPeriod"/>
            </a:pPr>
            <a:r>
              <a:rPr lang="en-US" sz="2800" dirty="0"/>
              <a:t>He didn’t want other women.</a:t>
            </a:r>
          </a:p>
          <a:p>
            <a:pPr marL="1428750" lvl="2" indent="-514350">
              <a:buFont typeface="+mj-lt"/>
              <a:buAutoNum type="alphaUcPeriod"/>
            </a:pPr>
            <a:r>
              <a:rPr lang="en-US" sz="2800" dirty="0"/>
              <a:t>He loved </a:t>
            </a:r>
            <a:r>
              <a:rPr lang="en-US" sz="2800" dirty="0" err="1"/>
              <a:t>Stasha’s</a:t>
            </a:r>
            <a:r>
              <a:rPr lang="en-US" sz="2800" dirty="0"/>
              <a:t> mother too much.</a:t>
            </a:r>
          </a:p>
          <a:p>
            <a:pPr marL="1428750" lvl="2" indent="-514350">
              <a:buFont typeface="+mj-lt"/>
              <a:buAutoNum type="alphaUcPeriod"/>
            </a:pPr>
            <a:r>
              <a:rPr lang="en-US" sz="2800" dirty="0"/>
              <a:t>He didn’t want anyone to come between him and </a:t>
            </a:r>
            <a:r>
              <a:rPr lang="en-US" sz="2800" dirty="0" err="1"/>
              <a:t>Stasha</a:t>
            </a:r>
            <a:r>
              <a:rPr lang="en-US" sz="2800" dirty="0"/>
              <a:t>.</a:t>
            </a:r>
          </a:p>
          <a:p>
            <a:pPr marL="1428750" lvl="2" indent="-514350">
              <a:buFont typeface="+mj-lt"/>
              <a:buAutoNum type="alphaUcPeriod"/>
            </a:pPr>
            <a:r>
              <a:rPr lang="en-US" sz="2800" dirty="0"/>
              <a:t>He had now become too old to attract any woman.</a:t>
            </a:r>
          </a:p>
        </p:txBody>
      </p:sp>
    </p:spTree>
    <p:extLst>
      <p:ext uri="{BB962C8B-B14F-4D97-AF65-F5344CB8AC3E}">
        <p14:creationId xmlns:p14="http://schemas.microsoft.com/office/powerpoint/2010/main" val="2037183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1"/>
            <a:ext cx="8839200" cy="5262979"/>
          </a:xfrm>
          <a:prstGeom prst="rect">
            <a:avLst/>
          </a:prstGeom>
        </p:spPr>
        <p:txBody>
          <a:bodyPr wrap="square">
            <a:spAutoFit/>
          </a:bodyPr>
          <a:lstStyle/>
          <a:p>
            <a:pPr lvl="0"/>
            <a:r>
              <a:rPr lang="en-US" sz="2800" dirty="0"/>
              <a:t>What disappointed </a:t>
            </a:r>
            <a:r>
              <a:rPr lang="en-US" sz="2800" dirty="0" err="1"/>
              <a:t>Stasha</a:t>
            </a:r>
            <a:r>
              <a:rPr lang="en-US" sz="2800" dirty="0"/>
              <a:t> after her father remarried?</a:t>
            </a:r>
          </a:p>
          <a:p>
            <a:pPr marL="1428750" lvl="2" indent="-514350">
              <a:buFont typeface="+mj-lt"/>
              <a:buAutoNum type="alphaUcPeriod"/>
            </a:pPr>
            <a:r>
              <a:rPr lang="en-US" sz="2800" dirty="0"/>
              <a:t>She was really mistreated.</a:t>
            </a:r>
          </a:p>
          <a:p>
            <a:pPr marL="1428750" lvl="2" indent="-514350">
              <a:buFont typeface="+mj-lt"/>
              <a:buAutoNum type="alphaUcPeriod"/>
            </a:pPr>
            <a:r>
              <a:rPr lang="en-US" sz="2800" dirty="0"/>
              <a:t>Her stepsisters could not play with her.</a:t>
            </a:r>
          </a:p>
          <a:p>
            <a:pPr marL="1428750" lvl="2" indent="-514350">
              <a:buFont typeface="+mj-lt"/>
              <a:buAutoNum type="alphaUcPeriod"/>
            </a:pPr>
            <a:r>
              <a:rPr lang="en-US" sz="2800" dirty="0"/>
              <a:t>Her father had broken the promise he had made.</a:t>
            </a:r>
          </a:p>
          <a:p>
            <a:pPr marL="1428750" lvl="2" indent="-514350">
              <a:buFont typeface="+mj-lt"/>
              <a:buAutoNum type="alphaUcPeriod"/>
            </a:pPr>
            <a:r>
              <a:rPr lang="en-US" sz="2800" dirty="0"/>
              <a:t>Her stepmother was not as loving as </a:t>
            </a:r>
            <a:r>
              <a:rPr lang="en-US" sz="2800" dirty="0" err="1"/>
              <a:t>Stasha’s</a:t>
            </a:r>
            <a:r>
              <a:rPr lang="en-US" sz="2800" dirty="0"/>
              <a:t> own mother.</a:t>
            </a:r>
          </a:p>
          <a:p>
            <a:r>
              <a:rPr lang="en-US" sz="2800" dirty="0"/>
              <a:t> </a:t>
            </a:r>
          </a:p>
          <a:p>
            <a:pPr lvl="0"/>
            <a:r>
              <a:rPr lang="en-US" sz="2800" dirty="0"/>
              <a:t>The word </a:t>
            </a:r>
            <a:r>
              <a:rPr lang="en-US" sz="2800" b="1" dirty="0"/>
              <a:t>famished</a:t>
            </a:r>
            <a:r>
              <a:rPr lang="en-US" sz="2800" dirty="0"/>
              <a:t> means one who is </a:t>
            </a:r>
          </a:p>
          <a:p>
            <a:pPr marL="1428750" lvl="2" indent="-514350">
              <a:buFont typeface="+mj-lt"/>
              <a:buAutoNum type="alphaUcPeriod"/>
            </a:pPr>
            <a:r>
              <a:rPr lang="en-US" sz="2800" dirty="0"/>
              <a:t>Really overworked </a:t>
            </a:r>
          </a:p>
          <a:p>
            <a:pPr marL="1428750" lvl="2" indent="-514350">
              <a:buFont typeface="+mj-lt"/>
              <a:buAutoNum type="alphaUcPeriod"/>
            </a:pPr>
            <a:r>
              <a:rPr lang="en-US" sz="2800" dirty="0"/>
              <a:t>Extremely hungry </a:t>
            </a:r>
          </a:p>
          <a:p>
            <a:pPr marL="1428750" lvl="2" indent="-514350">
              <a:buFont typeface="+mj-lt"/>
              <a:buAutoNum type="alphaUcPeriod"/>
            </a:pPr>
            <a:r>
              <a:rPr lang="en-US" sz="2800" dirty="0"/>
              <a:t>Really dirty</a:t>
            </a:r>
          </a:p>
          <a:p>
            <a:pPr marL="1428750" lvl="2" indent="-514350">
              <a:buFont typeface="+mj-lt"/>
              <a:buAutoNum type="alphaUcPeriod"/>
            </a:pPr>
            <a:r>
              <a:rPr lang="en-US" sz="2800" dirty="0"/>
              <a:t>Extremely weak </a:t>
            </a:r>
          </a:p>
        </p:txBody>
      </p:sp>
    </p:spTree>
    <p:extLst>
      <p:ext uri="{BB962C8B-B14F-4D97-AF65-F5344CB8AC3E}">
        <p14:creationId xmlns:p14="http://schemas.microsoft.com/office/powerpoint/2010/main" val="20822758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
            <a:ext cx="8686800" cy="6863417"/>
          </a:xfrm>
          <a:prstGeom prst="rect">
            <a:avLst/>
          </a:prstGeom>
        </p:spPr>
        <p:txBody>
          <a:bodyPr wrap="square">
            <a:spAutoFit/>
          </a:bodyPr>
          <a:lstStyle/>
          <a:p>
            <a:r>
              <a:rPr lang="en-US" sz="3200" b="1" u="sng" dirty="0">
                <a:solidFill>
                  <a:schemeClr val="accent6">
                    <a:lumMod val="50000"/>
                  </a:schemeClr>
                </a:solidFill>
              </a:rPr>
              <a:t>Summary of modal verbs:</a:t>
            </a:r>
            <a:endParaRPr lang="en-US" sz="3200" b="1" dirty="0">
              <a:solidFill>
                <a:schemeClr val="accent6">
                  <a:lumMod val="50000"/>
                </a:schemeClr>
              </a:solidFill>
            </a:endParaRPr>
          </a:p>
          <a:p>
            <a:pPr lvl="0"/>
            <a:r>
              <a:rPr lang="en-US" sz="2400" b="1" dirty="0">
                <a:solidFill>
                  <a:schemeClr val="accent6">
                    <a:lumMod val="50000"/>
                  </a:schemeClr>
                </a:solidFill>
              </a:rPr>
              <a:t>Can</a:t>
            </a:r>
            <a:r>
              <a:rPr lang="en-US" sz="2400" b="1" dirty="0">
                <a:solidFill>
                  <a:srgbClr val="FFFF00"/>
                </a:solidFill>
              </a:rPr>
              <a:t>  </a:t>
            </a:r>
          </a:p>
          <a:p>
            <a:pPr marL="457200" indent="-457200">
              <a:buFont typeface="+mj-lt"/>
              <a:buAutoNum type="arabicPeriod"/>
            </a:pPr>
            <a:r>
              <a:rPr lang="en-US" sz="2400" dirty="0"/>
              <a:t>She can speak Chinese – Ability.</a:t>
            </a:r>
          </a:p>
          <a:p>
            <a:pPr marL="457200" indent="-457200">
              <a:buFont typeface="+mj-lt"/>
              <a:buAutoNum type="arabicPeriod"/>
            </a:pPr>
            <a:r>
              <a:rPr lang="en-US" sz="2400" dirty="0"/>
              <a:t>We cannot close the door – Virtual impossibility. </a:t>
            </a:r>
          </a:p>
          <a:p>
            <a:pPr marL="457200" indent="-457200">
              <a:buFont typeface="+mj-lt"/>
              <a:buAutoNum type="arabicPeriod"/>
            </a:pPr>
            <a:r>
              <a:rPr lang="en-US" sz="2400" dirty="0"/>
              <a:t>He can be very friendly – Possibility. </a:t>
            </a:r>
          </a:p>
          <a:p>
            <a:endParaRPr lang="en-US" sz="2000" dirty="0"/>
          </a:p>
          <a:p>
            <a:pPr lvl="0"/>
            <a:r>
              <a:rPr lang="en-US" sz="2400" b="1" dirty="0">
                <a:solidFill>
                  <a:schemeClr val="accent6">
                    <a:lumMod val="50000"/>
                  </a:schemeClr>
                </a:solidFill>
              </a:rPr>
              <a:t>Could</a:t>
            </a:r>
            <a:r>
              <a:rPr lang="en-US" sz="2400" b="1" dirty="0">
                <a:solidFill>
                  <a:srgbClr val="FFFF00"/>
                </a:solidFill>
              </a:rPr>
              <a:t>  </a:t>
            </a:r>
          </a:p>
          <a:p>
            <a:pPr marL="457200" indent="-457200">
              <a:buFont typeface="+mj-lt"/>
              <a:buAutoNum type="arabicPeriod"/>
            </a:pPr>
            <a:r>
              <a:rPr lang="en-US" sz="2400" dirty="0"/>
              <a:t>She could speak Chinese when she was young – Ability.</a:t>
            </a:r>
          </a:p>
          <a:p>
            <a:pPr marL="457200" indent="-457200">
              <a:buFont typeface="+mj-lt"/>
              <a:buAutoNum type="arabicPeriod"/>
            </a:pPr>
            <a:r>
              <a:rPr lang="en-US" sz="2400" dirty="0"/>
              <a:t>When I was young I could walk 40km – Possibility.</a:t>
            </a:r>
          </a:p>
          <a:p>
            <a:pPr marL="457200" indent="-457200">
              <a:buFont typeface="+mj-lt"/>
              <a:buAutoNum type="arabicPeriod"/>
            </a:pPr>
            <a:r>
              <a:rPr lang="en-US" sz="2400" dirty="0"/>
              <a:t>You couldn’t have seen him in church – Impossibility.</a:t>
            </a:r>
          </a:p>
          <a:p>
            <a:pPr marL="457200" indent="-457200">
              <a:buFont typeface="+mj-lt"/>
              <a:buAutoNum type="arabicPeriod"/>
            </a:pPr>
            <a:r>
              <a:rPr lang="en-US" sz="2400" dirty="0"/>
              <a:t>Could I possibly borrow your car – Permission. </a:t>
            </a:r>
          </a:p>
          <a:p>
            <a:pPr marL="457200" indent="-457200">
              <a:buFont typeface="+mj-lt"/>
              <a:buAutoNum type="arabicPeriod"/>
            </a:pPr>
            <a:r>
              <a:rPr lang="en-US" sz="2400" dirty="0"/>
              <a:t>Could you open the door – Intention. </a:t>
            </a:r>
          </a:p>
          <a:p>
            <a:pPr marL="457200" indent="-457200">
              <a:buFont typeface="+mj-lt"/>
              <a:buAutoNum type="arabicPeriod"/>
            </a:pPr>
            <a:r>
              <a:rPr lang="en-US" sz="2400" dirty="0"/>
              <a:t>We could go to the cinema now – Suggestion.</a:t>
            </a:r>
          </a:p>
          <a:p>
            <a:r>
              <a:rPr lang="en-US" sz="2400" dirty="0"/>
              <a:t> </a:t>
            </a:r>
          </a:p>
          <a:p>
            <a:pPr lvl="0"/>
            <a:r>
              <a:rPr lang="en-US" sz="2400" b="1" dirty="0">
                <a:solidFill>
                  <a:schemeClr val="accent6">
                    <a:lumMod val="50000"/>
                  </a:schemeClr>
                </a:solidFill>
              </a:rPr>
              <a:t>May</a:t>
            </a:r>
            <a:r>
              <a:rPr lang="en-US" sz="2400" b="1" dirty="0">
                <a:solidFill>
                  <a:srgbClr val="FFFF00"/>
                </a:solidFill>
              </a:rPr>
              <a:t>   </a:t>
            </a:r>
          </a:p>
          <a:p>
            <a:pPr marL="457200" indent="-457200">
              <a:buFont typeface="+mj-lt"/>
              <a:buAutoNum type="arabicPeriod"/>
            </a:pPr>
            <a:r>
              <a:rPr lang="en-US" sz="2400" dirty="0"/>
              <a:t>She may go now – Permission.</a:t>
            </a:r>
          </a:p>
          <a:p>
            <a:pPr marL="457200" indent="-457200">
              <a:buFont typeface="+mj-lt"/>
              <a:buAutoNum type="arabicPeriod"/>
            </a:pPr>
            <a:r>
              <a:rPr lang="en-US" sz="2400" dirty="0"/>
              <a:t>Your story may be truth – true probability.</a:t>
            </a:r>
          </a:p>
          <a:p>
            <a:pPr marL="457200" indent="-457200">
              <a:buFont typeface="+mj-lt"/>
              <a:buAutoNum type="arabicPeriod"/>
            </a:pPr>
            <a:r>
              <a:rPr lang="en-US" sz="2400" dirty="0"/>
              <a:t>It may rain soon – Guess</a:t>
            </a:r>
            <a:r>
              <a:rPr lang="en-US" sz="2200" dirty="0"/>
              <a:t>.</a:t>
            </a:r>
          </a:p>
        </p:txBody>
      </p:sp>
    </p:spTree>
    <p:extLst>
      <p:ext uri="{BB962C8B-B14F-4D97-AF65-F5344CB8AC3E}">
        <p14:creationId xmlns:p14="http://schemas.microsoft.com/office/powerpoint/2010/main" val="2983733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10794"/>
            <a:ext cx="11125200" cy="6370975"/>
          </a:xfrm>
          <a:prstGeom prst="rect">
            <a:avLst/>
          </a:prstGeom>
        </p:spPr>
        <p:txBody>
          <a:bodyPr wrap="square">
            <a:spAutoFit/>
          </a:bodyPr>
          <a:lstStyle/>
          <a:p>
            <a:pPr lvl="0"/>
            <a:r>
              <a:rPr lang="en-US" sz="2400" dirty="0"/>
              <a:t>What do we learn about </a:t>
            </a:r>
            <a:r>
              <a:rPr lang="en-US" sz="2400" dirty="0" err="1"/>
              <a:t>Stasha’s</a:t>
            </a:r>
            <a:r>
              <a:rPr lang="en-US" sz="2400" dirty="0"/>
              <a:t> father after he remarried?</a:t>
            </a:r>
          </a:p>
          <a:p>
            <a:pPr marL="1371600" lvl="2" indent="-457200">
              <a:buFont typeface="+mj-lt"/>
              <a:buAutoNum type="alphaUcPeriod"/>
            </a:pPr>
            <a:r>
              <a:rPr lang="en-US" sz="2400" dirty="0"/>
              <a:t>He did not want to </a:t>
            </a:r>
            <a:r>
              <a:rPr lang="en-US" sz="2400" dirty="0" err="1"/>
              <a:t>favour</a:t>
            </a:r>
            <a:r>
              <a:rPr lang="en-US" sz="2400" dirty="0"/>
              <a:t> his daughter.</a:t>
            </a:r>
          </a:p>
          <a:p>
            <a:pPr marL="1371600" lvl="2" indent="-457200">
              <a:buFont typeface="+mj-lt"/>
              <a:buAutoNum type="alphaUcPeriod"/>
            </a:pPr>
            <a:r>
              <a:rPr lang="en-US" sz="2400" dirty="0"/>
              <a:t>He stopped loving </a:t>
            </a:r>
            <a:r>
              <a:rPr lang="en-US" sz="2400" dirty="0" err="1"/>
              <a:t>Stasha</a:t>
            </a:r>
            <a:endParaRPr lang="en-US" sz="2400" dirty="0"/>
          </a:p>
          <a:p>
            <a:pPr marL="1371600" lvl="2" indent="-457200">
              <a:buFont typeface="+mj-lt"/>
              <a:buAutoNum type="alphaUcPeriod"/>
            </a:pPr>
            <a:r>
              <a:rPr lang="en-US" sz="2400" dirty="0"/>
              <a:t>He often disappointed </a:t>
            </a:r>
            <a:r>
              <a:rPr lang="en-US" sz="2400" dirty="0" err="1"/>
              <a:t>Stasha</a:t>
            </a:r>
            <a:endParaRPr lang="en-US" sz="2400" dirty="0"/>
          </a:p>
          <a:p>
            <a:pPr marL="1371600" lvl="2" indent="-457200">
              <a:buFont typeface="+mj-lt"/>
              <a:buAutoNum type="alphaUcPeriod"/>
            </a:pPr>
            <a:r>
              <a:rPr lang="en-US" sz="2400" dirty="0"/>
              <a:t>He failed to protect his daughter </a:t>
            </a:r>
          </a:p>
          <a:p>
            <a:r>
              <a:rPr lang="en-US" sz="2400" dirty="0"/>
              <a:t> </a:t>
            </a:r>
          </a:p>
          <a:p>
            <a:pPr lvl="0"/>
            <a:r>
              <a:rPr lang="en-US" sz="2400" dirty="0"/>
              <a:t>Why do you think </a:t>
            </a:r>
            <a:r>
              <a:rPr lang="en-US" sz="2400" dirty="0" err="1"/>
              <a:t>Stasha’s</a:t>
            </a:r>
            <a:r>
              <a:rPr lang="en-US" sz="2400" dirty="0"/>
              <a:t> stepmother and stepsisters tried to uproot the plant?</a:t>
            </a:r>
          </a:p>
          <a:p>
            <a:pPr marL="1371600" lvl="2" indent="-457200">
              <a:buFont typeface="+mj-lt"/>
              <a:buAutoNum type="alphaUcPeriod"/>
            </a:pPr>
            <a:r>
              <a:rPr lang="en-US" sz="2400" dirty="0"/>
              <a:t>It made them jealous of </a:t>
            </a:r>
            <a:r>
              <a:rPr lang="en-US" sz="2400" dirty="0" err="1"/>
              <a:t>Stasha</a:t>
            </a:r>
            <a:r>
              <a:rPr lang="en-US" sz="2400" dirty="0"/>
              <a:t> </a:t>
            </a:r>
          </a:p>
          <a:p>
            <a:pPr marL="1371600" lvl="2" indent="-457200">
              <a:buFont typeface="+mj-lt"/>
              <a:buAutoNum type="alphaUcPeriod"/>
            </a:pPr>
            <a:r>
              <a:rPr lang="en-US" sz="2400" dirty="0" err="1"/>
              <a:t>Stasha</a:t>
            </a:r>
            <a:r>
              <a:rPr lang="en-US" sz="2400" dirty="0"/>
              <a:t> wasted time watering it</a:t>
            </a:r>
          </a:p>
          <a:p>
            <a:pPr marL="1371600" lvl="2" indent="-457200">
              <a:buFont typeface="+mj-lt"/>
              <a:buAutoNum type="alphaUcPeriod"/>
            </a:pPr>
            <a:r>
              <a:rPr lang="en-US" sz="2400" dirty="0" err="1"/>
              <a:t>Stasha</a:t>
            </a:r>
            <a:r>
              <a:rPr lang="en-US" sz="2400" dirty="0"/>
              <a:t> had planted it on her mother’s grave</a:t>
            </a:r>
          </a:p>
          <a:p>
            <a:pPr marL="1371600" lvl="2" indent="-457200">
              <a:buFont typeface="+mj-lt"/>
              <a:buAutoNum type="alphaUcPeriod"/>
            </a:pPr>
            <a:r>
              <a:rPr lang="en-US" sz="2400" dirty="0"/>
              <a:t>It attracted many birds and vicious insects</a:t>
            </a:r>
          </a:p>
          <a:p>
            <a:r>
              <a:rPr lang="en-US" sz="2400" dirty="0"/>
              <a:t> </a:t>
            </a:r>
          </a:p>
          <a:p>
            <a:pPr lvl="0"/>
            <a:r>
              <a:rPr lang="en-US" sz="2400" dirty="0"/>
              <a:t>Which of the following is </a:t>
            </a:r>
            <a:r>
              <a:rPr lang="en-US" sz="2400" b="1" dirty="0"/>
              <a:t>not true </a:t>
            </a:r>
            <a:r>
              <a:rPr lang="en-US" sz="2400" dirty="0"/>
              <a:t>about </a:t>
            </a:r>
            <a:r>
              <a:rPr lang="en-US" sz="2400" dirty="0" err="1"/>
              <a:t>Chapchap</a:t>
            </a:r>
            <a:r>
              <a:rPr lang="en-US" sz="2400" dirty="0"/>
              <a:t>?</a:t>
            </a:r>
          </a:p>
          <a:p>
            <a:pPr marL="1371600" lvl="2" indent="-457200">
              <a:buFont typeface="+mj-lt"/>
              <a:buAutoNum type="alphaUcPeriod"/>
            </a:pPr>
            <a:r>
              <a:rPr lang="en-US" sz="2400" dirty="0"/>
              <a:t>He had supernatural powers</a:t>
            </a:r>
          </a:p>
          <a:p>
            <a:pPr marL="1371600" lvl="2" indent="-457200">
              <a:buFont typeface="+mj-lt"/>
              <a:buAutoNum type="alphaUcPeriod"/>
            </a:pPr>
            <a:r>
              <a:rPr lang="en-US" sz="2400" dirty="0"/>
              <a:t>He was good at working with his hands</a:t>
            </a:r>
          </a:p>
          <a:p>
            <a:pPr marL="1371600" lvl="2" indent="-457200">
              <a:buFont typeface="+mj-lt"/>
              <a:buAutoNum type="alphaUcPeriod"/>
            </a:pPr>
            <a:r>
              <a:rPr lang="en-US" sz="2400" dirty="0"/>
              <a:t>He wore beautiful clothes and shoes</a:t>
            </a:r>
          </a:p>
          <a:p>
            <a:pPr marL="1371600" lvl="2" indent="-457200">
              <a:buFont typeface="+mj-lt"/>
              <a:buAutoNum type="alphaUcPeriod"/>
            </a:pPr>
            <a:r>
              <a:rPr lang="en-US" sz="2400" dirty="0"/>
              <a:t>He had authority over insects.</a:t>
            </a:r>
          </a:p>
        </p:txBody>
      </p:sp>
    </p:spTree>
    <p:extLst>
      <p:ext uri="{BB962C8B-B14F-4D97-AF65-F5344CB8AC3E}">
        <p14:creationId xmlns:p14="http://schemas.microsoft.com/office/powerpoint/2010/main" val="4804522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9982200" cy="6001643"/>
          </a:xfrm>
          <a:prstGeom prst="rect">
            <a:avLst/>
          </a:prstGeom>
        </p:spPr>
        <p:txBody>
          <a:bodyPr wrap="square">
            <a:spAutoFit/>
          </a:bodyPr>
          <a:lstStyle/>
          <a:p>
            <a:pPr lvl="0"/>
            <a:r>
              <a:rPr lang="en-US" sz="3200" dirty="0"/>
              <a:t>Why didn’t </a:t>
            </a:r>
            <a:r>
              <a:rPr lang="en-US" sz="3200" dirty="0" err="1"/>
              <a:t>Stasha’s</a:t>
            </a:r>
            <a:r>
              <a:rPr lang="en-US" sz="3200" dirty="0"/>
              <a:t> stepsisters recognize her at the party?</a:t>
            </a:r>
          </a:p>
          <a:p>
            <a:pPr marL="1428750" lvl="2" indent="-514350">
              <a:buFont typeface="+mj-lt"/>
              <a:buAutoNum type="alphaUcPeriod"/>
            </a:pPr>
            <a:r>
              <a:rPr lang="en-US" sz="3200" dirty="0"/>
              <a:t>They did not expect her at the party.</a:t>
            </a:r>
          </a:p>
          <a:p>
            <a:pPr marL="1428750" lvl="2" indent="-514350">
              <a:buFont typeface="+mj-lt"/>
              <a:buAutoNum type="alphaUcPeriod"/>
            </a:pPr>
            <a:r>
              <a:rPr lang="en-US" sz="3200" dirty="0"/>
              <a:t>She wore beautiful clothes and shoes.</a:t>
            </a:r>
          </a:p>
          <a:p>
            <a:pPr marL="1428750" lvl="2" indent="-514350">
              <a:buFont typeface="+mj-lt"/>
              <a:buAutoNum type="alphaUcPeriod"/>
            </a:pPr>
            <a:r>
              <a:rPr lang="en-US" sz="3200" dirty="0"/>
              <a:t>They had left her at home working.</a:t>
            </a:r>
          </a:p>
          <a:p>
            <a:pPr marL="1428750" lvl="2" indent="-514350">
              <a:buFont typeface="+mj-lt"/>
              <a:buAutoNum type="alphaUcPeriod"/>
            </a:pPr>
            <a:r>
              <a:rPr lang="en-US" sz="3200" dirty="0"/>
              <a:t>She escaped before they could see her properly.</a:t>
            </a:r>
          </a:p>
          <a:p>
            <a:r>
              <a:rPr lang="en-US" sz="3200" dirty="0"/>
              <a:t> </a:t>
            </a:r>
          </a:p>
          <a:p>
            <a:pPr lvl="0"/>
            <a:r>
              <a:rPr lang="en-US" sz="3200" dirty="0"/>
              <a:t>We can describe </a:t>
            </a:r>
            <a:r>
              <a:rPr lang="en-US" sz="3200" dirty="0" err="1"/>
              <a:t>Stasha</a:t>
            </a:r>
            <a:r>
              <a:rPr lang="en-US" sz="3200" dirty="0"/>
              <a:t> as</a:t>
            </a:r>
          </a:p>
          <a:p>
            <a:pPr marL="1428750" lvl="2" indent="-514350">
              <a:buFont typeface="+mj-lt"/>
              <a:buAutoNum type="alphaUcPeriod"/>
            </a:pPr>
            <a:r>
              <a:rPr lang="en-US" sz="3200" dirty="0"/>
              <a:t>Reliable and humorous </a:t>
            </a:r>
          </a:p>
          <a:p>
            <a:pPr marL="1428750" lvl="2" indent="-514350">
              <a:buFont typeface="+mj-lt"/>
              <a:buAutoNum type="alphaUcPeriod"/>
            </a:pPr>
            <a:r>
              <a:rPr lang="en-US" sz="3200" dirty="0"/>
              <a:t>Honest and independent-minded</a:t>
            </a:r>
          </a:p>
          <a:p>
            <a:pPr marL="1428750" lvl="2" indent="-514350">
              <a:buFont typeface="+mj-lt"/>
              <a:buAutoNum type="alphaUcPeriod"/>
            </a:pPr>
            <a:r>
              <a:rPr lang="en-US" sz="3200" dirty="0"/>
              <a:t>Hardworking and forgiving </a:t>
            </a:r>
          </a:p>
          <a:p>
            <a:pPr marL="1428750" lvl="2" indent="-514350">
              <a:buFont typeface="+mj-lt"/>
              <a:buAutoNum type="alphaUcPeriod"/>
            </a:pPr>
            <a:r>
              <a:rPr lang="en-US" sz="3200" dirty="0"/>
              <a:t>Brave and patient </a:t>
            </a:r>
          </a:p>
          <a:p>
            <a:r>
              <a:rPr lang="en-US" sz="3200" dirty="0"/>
              <a:t> </a:t>
            </a:r>
          </a:p>
        </p:txBody>
      </p:sp>
    </p:spTree>
    <p:extLst>
      <p:ext uri="{BB962C8B-B14F-4D97-AF65-F5344CB8AC3E}">
        <p14:creationId xmlns:p14="http://schemas.microsoft.com/office/powerpoint/2010/main" val="3452213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62000"/>
            <a:ext cx="9067800" cy="5262979"/>
          </a:xfrm>
          <a:prstGeom prst="rect">
            <a:avLst/>
          </a:prstGeom>
        </p:spPr>
        <p:txBody>
          <a:bodyPr wrap="square">
            <a:spAutoFit/>
          </a:bodyPr>
          <a:lstStyle/>
          <a:p>
            <a:pPr lvl="0"/>
            <a:r>
              <a:rPr lang="en-US" sz="2800" dirty="0" err="1"/>
              <a:t>Stasha</a:t>
            </a:r>
            <a:r>
              <a:rPr lang="en-US" sz="2800" dirty="0"/>
              <a:t> probably left the party early because she </a:t>
            </a:r>
          </a:p>
          <a:p>
            <a:pPr marL="1371600" lvl="2" indent="-457200">
              <a:buFont typeface="+mj-lt"/>
              <a:buAutoNum type="alphaUcPeriod"/>
            </a:pPr>
            <a:r>
              <a:rPr lang="en-US" sz="2800" dirty="0"/>
              <a:t>Wanted to return the borrowed items to </a:t>
            </a:r>
            <a:r>
              <a:rPr lang="en-US" sz="2800" dirty="0" err="1"/>
              <a:t>Chapchap</a:t>
            </a:r>
            <a:endParaRPr lang="en-US" sz="2800" dirty="0"/>
          </a:p>
          <a:p>
            <a:pPr marL="1371600" lvl="2" indent="-457200">
              <a:buFont typeface="+mj-lt"/>
              <a:buAutoNum type="alphaUcPeriod"/>
            </a:pPr>
            <a:r>
              <a:rPr lang="en-US" sz="2800" dirty="0"/>
              <a:t>Was tired after dancing with the Prince all evening.</a:t>
            </a:r>
          </a:p>
          <a:p>
            <a:pPr marL="1371600" lvl="2" indent="-457200">
              <a:buFont typeface="+mj-lt"/>
              <a:buAutoNum type="alphaUcPeriod"/>
            </a:pPr>
            <a:r>
              <a:rPr lang="en-US" sz="2800" dirty="0"/>
              <a:t>Wanted to get home before she was discovered.</a:t>
            </a:r>
          </a:p>
          <a:p>
            <a:pPr marL="1371600" lvl="2" indent="-457200">
              <a:buFont typeface="+mj-lt"/>
              <a:buAutoNum type="alphaUcPeriod"/>
            </a:pPr>
            <a:r>
              <a:rPr lang="en-US" sz="2800" dirty="0"/>
              <a:t>Wanted to avoid her stepsisters who were green with envy</a:t>
            </a:r>
            <a:r>
              <a:rPr lang="en-US" sz="2800" dirty="0" smtClean="0"/>
              <a:t>.</a:t>
            </a:r>
            <a:endParaRPr lang="en-US" sz="2800" dirty="0"/>
          </a:p>
          <a:p>
            <a:pPr lvl="0"/>
            <a:r>
              <a:rPr lang="en-US" sz="2800" dirty="0"/>
              <a:t>The actions of </a:t>
            </a:r>
            <a:r>
              <a:rPr lang="en-US" sz="2800" dirty="0" err="1"/>
              <a:t>Stasha’s</a:t>
            </a:r>
            <a:r>
              <a:rPr lang="en-US" sz="2800" dirty="0"/>
              <a:t> stepsisters when the prince visited their home show that they were </a:t>
            </a:r>
          </a:p>
          <a:p>
            <a:pPr marL="1371600" lvl="2" indent="-457200">
              <a:buFont typeface="+mj-lt"/>
              <a:buAutoNum type="alphaUcPeriod"/>
            </a:pPr>
            <a:r>
              <a:rPr lang="en-US" sz="2800" dirty="0"/>
              <a:t>Desperate</a:t>
            </a:r>
          </a:p>
          <a:p>
            <a:pPr marL="1371600" lvl="2" indent="-457200">
              <a:buFont typeface="+mj-lt"/>
              <a:buAutoNum type="alphaUcPeriod"/>
            </a:pPr>
            <a:r>
              <a:rPr lang="en-US" sz="2800" dirty="0"/>
              <a:t>Evil </a:t>
            </a:r>
          </a:p>
          <a:p>
            <a:pPr marL="1371600" lvl="2" indent="-457200">
              <a:buFont typeface="+mj-lt"/>
              <a:buAutoNum type="alphaUcPeriod"/>
            </a:pPr>
            <a:r>
              <a:rPr lang="en-US" sz="2800" dirty="0"/>
              <a:t>Cruel</a:t>
            </a:r>
          </a:p>
          <a:p>
            <a:pPr marL="1371600" lvl="2" indent="-457200">
              <a:buFont typeface="+mj-lt"/>
              <a:buAutoNum type="alphaUcPeriod"/>
            </a:pPr>
            <a:r>
              <a:rPr lang="en-US" sz="2800" dirty="0"/>
              <a:t>Courageous </a:t>
            </a:r>
          </a:p>
        </p:txBody>
      </p:sp>
    </p:spTree>
    <p:extLst>
      <p:ext uri="{BB962C8B-B14F-4D97-AF65-F5344CB8AC3E}">
        <p14:creationId xmlns:p14="http://schemas.microsoft.com/office/powerpoint/2010/main" val="3572679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10972800" cy="6001643"/>
          </a:xfrm>
          <a:prstGeom prst="rect">
            <a:avLst/>
          </a:prstGeom>
        </p:spPr>
        <p:txBody>
          <a:bodyPr wrap="square">
            <a:spAutoFit/>
          </a:bodyPr>
          <a:lstStyle/>
          <a:p>
            <a:pPr lvl="0"/>
            <a:r>
              <a:rPr lang="en-US" sz="3200" dirty="0"/>
              <a:t>The expression </a:t>
            </a:r>
            <a:r>
              <a:rPr lang="en-US" sz="3200" b="1" dirty="0"/>
              <a:t>blew the whistle on her</a:t>
            </a:r>
            <a:r>
              <a:rPr lang="en-US" sz="3200" dirty="0"/>
              <a:t> means that </a:t>
            </a:r>
            <a:r>
              <a:rPr lang="en-US" sz="3200" dirty="0" err="1"/>
              <a:t>Chapchap</a:t>
            </a:r>
            <a:r>
              <a:rPr lang="en-US" sz="3200" dirty="0"/>
              <a:t> </a:t>
            </a:r>
          </a:p>
          <a:p>
            <a:pPr marL="1428750" lvl="2" indent="-514350">
              <a:buFont typeface="+mj-lt"/>
              <a:buAutoNum type="alphaUcPeriod"/>
            </a:pPr>
            <a:r>
              <a:rPr lang="en-US" sz="3200" dirty="0"/>
              <a:t>Spoilt her plan </a:t>
            </a:r>
          </a:p>
          <a:p>
            <a:pPr marL="1428750" lvl="2" indent="-514350">
              <a:buFont typeface="+mj-lt"/>
              <a:buAutoNum type="alphaUcPeriod"/>
            </a:pPr>
            <a:r>
              <a:rPr lang="en-US" sz="3200" dirty="0"/>
              <a:t>Revealed her trick</a:t>
            </a:r>
          </a:p>
          <a:p>
            <a:pPr marL="1428750" lvl="2" indent="-514350">
              <a:buFont typeface="+mj-lt"/>
              <a:buAutoNum type="alphaUcPeriod"/>
            </a:pPr>
            <a:r>
              <a:rPr lang="en-US" sz="3200" dirty="0"/>
              <a:t>Called the prince to see for himself </a:t>
            </a:r>
          </a:p>
          <a:p>
            <a:pPr marL="1428750" lvl="2" indent="-514350">
              <a:buFont typeface="+mj-lt"/>
              <a:buAutoNum type="alphaUcPeriod"/>
            </a:pPr>
            <a:r>
              <a:rPr lang="en-US" sz="3200" dirty="0"/>
              <a:t>Witnessed everything that she was doing.</a:t>
            </a:r>
          </a:p>
          <a:p>
            <a:endParaRPr lang="en-US" sz="3200" dirty="0"/>
          </a:p>
          <a:p>
            <a:pPr lvl="0"/>
            <a:r>
              <a:rPr lang="en-US" sz="3200" dirty="0"/>
              <a:t>The best title for this passage would be:</a:t>
            </a:r>
          </a:p>
          <a:p>
            <a:pPr marL="1428750" lvl="2" indent="-514350">
              <a:buFont typeface="+mj-lt"/>
              <a:buAutoNum type="alphaUcPeriod"/>
            </a:pPr>
            <a:r>
              <a:rPr lang="en-US" sz="3200" dirty="0" err="1"/>
              <a:t>Stasha’s</a:t>
            </a:r>
            <a:r>
              <a:rPr lang="en-US" sz="3200" dirty="0"/>
              <a:t> Luck.</a:t>
            </a:r>
          </a:p>
          <a:p>
            <a:pPr marL="1428750" lvl="2" indent="-514350">
              <a:buFont typeface="+mj-lt"/>
              <a:buAutoNum type="alphaUcPeriod"/>
            </a:pPr>
            <a:r>
              <a:rPr lang="en-US" sz="3200" dirty="0" err="1"/>
              <a:t>Stasha’s</a:t>
            </a:r>
            <a:r>
              <a:rPr lang="en-US" sz="3200" dirty="0"/>
              <a:t> Best Friend</a:t>
            </a:r>
          </a:p>
          <a:p>
            <a:pPr marL="1428750" lvl="2" indent="-514350">
              <a:buFont typeface="+mj-lt"/>
              <a:buAutoNum type="alphaUcPeriod"/>
            </a:pPr>
            <a:r>
              <a:rPr lang="en-US" sz="3200" dirty="0" err="1"/>
              <a:t>Stasha’s</a:t>
            </a:r>
            <a:r>
              <a:rPr lang="en-US" sz="3200" dirty="0"/>
              <a:t> Cruel Stepmother </a:t>
            </a:r>
          </a:p>
          <a:p>
            <a:pPr marL="1428750" lvl="2" indent="-514350">
              <a:buFont typeface="+mj-lt"/>
              <a:buAutoNum type="alphaUcPeriod"/>
            </a:pPr>
            <a:r>
              <a:rPr lang="en-US" sz="3200" dirty="0" err="1"/>
              <a:t>Stasha</a:t>
            </a:r>
            <a:r>
              <a:rPr lang="en-US" sz="3200" dirty="0"/>
              <a:t> and Her Sisters. </a:t>
            </a:r>
          </a:p>
          <a:p>
            <a:r>
              <a:rPr lang="en-US" sz="3200" dirty="0"/>
              <a:t> </a:t>
            </a:r>
          </a:p>
        </p:txBody>
      </p:sp>
    </p:spTree>
    <p:extLst>
      <p:ext uri="{BB962C8B-B14F-4D97-AF65-F5344CB8AC3E}">
        <p14:creationId xmlns:p14="http://schemas.microsoft.com/office/powerpoint/2010/main" val="16273953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9753600" cy="5262979"/>
          </a:xfrm>
          <a:prstGeom prst="rect">
            <a:avLst/>
          </a:prstGeom>
        </p:spPr>
        <p:txBody>
          <a:bodyPr wrap="square">
            <a:spAutoFit/>
          </a:bodyPr>
          <a:lstStyle/>
          <a:p>
            <a:r>
              <a:rPr lang="en-US" sz="2800" b="1" i="1" u="sng" dirty="0">
                <a:solidFill>
                  <a:schemeClr val="accent6">
                    <a:lumMod val="50000"/>
                  </a:schemeClr>
                </a:solidFill>
              </a:rPr>
              <a:t>Read the passage below and then answer questions 39 to </a:t>
            </a:r>
            <a:r>
              <a:rPr lang="en-US" sz="2800" b="1" i="1" u="sng" dirty="0" smtClean="0">
                <a:solidFill>
                  <a:schemeClr val="accent6">
                    <a:lumMod val="50000"/>
                  </a:schemeClr>
                </a:solidFill>
              </a:rPr>
              <a:t>50</a:t>
            </a:r>
            <a:endParaRPr lang="en-US" sz="2800" dirty="0">
              <a:solidFill>
                <a:srgbClr val="FFFF00"/>
              </a:solidFill>
            </a:endParaRPr>
          </a:p>
          <a:p>
            <a:r>
              <a:rPr lang="en-US" sz="2800" dirty="0"/>
              <a:t>The pupils of </a:t>
            </a:r>
            <a:r>
              <a:rPr lang="en-US" sz="2800" dirty="0" err="1"/>
              <a:t>Kimbuni</a:t>
            </a:r>
            <a:r>
              <a:rPr lang="en-US" sz="2800" dirty="0"/>
              <a:t> Primary School and the </a:t>
            </a:r>
            <a:r>
              <a:rPr lang="en-US" sz="2800" dirty="0" err="1"/>
              <a:t>neighbouring</a:t>
            </a:r>
            <a:r>
              <a:rPr lang="en-US" sz="2800" dirty="0"/>
              <a:t> community have realized that it is possible to grow a forest even in a dry area.</a:t>
            </a:r>
          </a:p>
          <a:p>
            <a:r>
              <a:rPr lang="en-US" sz="2800" dirty="0"/>
              <a:t>Ten years </a:t>
            </a:r>
            <a:r>
              <a:rPr lang="en-US" sz="2800" dirty="0" err="1"/>
              <a:t>ag</a:t>
            </a:r>
            <a:r>
              <a:rPr lang="en-US" sz="2800" dirty="0"/>
              <a:t>, Mr. </a:t>
            </a:r>
            <a:r>
              <a:rPr lang="en-US" sz="2800" dirty="0" err="1"/>
              <a:t>Kumbi</a:t>
            </a:r>
            <a:r>
              <a:rPr lang="en-US" sz="2800" dirty="0"/>
              <a:t> was posted to the school to teach Science. The head teacher said that the new teacher was very keen on tree planting and farming. “He will be in charge of the afforestation campaign and he will help us to establish a school farm”, the head teacher declared. The pupils stared at the head teacher and Mr. </a:t>
            </a:r>
            <a:r>
              <a:rPr lang="en-US" sz="2800" dirty="0" err="1"/>
              <a:t>Kumbi</a:t>
            </a:r>
            <a:r>
              <a:rPr lang="en-US" sz="2800" dirty="0"/>
              <a:t> in disbelief. What kind of farming could happen in this place which received rain only in November and remained dry and dusty for the rest of the year? </a:t>
            </a:r>
          </a:p>
        </p:txBody>
      </p:sp>
    </p:spTree>
    <p:extLst>
      <p:ext uri="{BB962C8B-B14F-4D97-AF65-F5344CB8AC3E}">
        <p14:creationId xmlns:p14="http://schemas.microsoft.com/office/powerpoint/2010/main" val="40400837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09600"/>
            <a:ext cx="9372600" cy="5262979"/>
          </a:xfrm>
          <a:prstGeom prst="rect">
            <a:avLst/>
          </a:prstGeom>
        </p:spPr>
        <p:txBody>
          <a:bodyPr wrap="square">
            <a:spAutoFit/>
          </a:bodyPr>
          <a:lstStyle/>
          <a:p>
            <a:r>
              <a:rPr lang="en-US" sz="2400" dirty="0"/>
              <a:t>The head teacher was a local resident and he knew what Mr. </a:t>
            </a:r>
            <a:r>
              <a:rPr lang="en-US" sz="2400" dirty="0" err="1"/>
              <a:t>Kumbi</a:t>
            </a:r>
            <a:r>
              <a:rPr lang="en-US" sz="2400" dirty="0"/>
              <a:t> was proposing was not going to be easy. But he promised to co-operate. Mr. </a:t>
            </a:r>
            <a:r>
              <a:rPr lang="en-US" sz="2400" dirty="0" err="1"/>
              <a:t>Kumbi</a:t>
            </a:r>
            <a:r>
              <a:rPr lang="en-US" sz="2400" dirty="0"/>
              <a:t> had received agricultural training in college. He was so enthusiastic and confident that the head teacher admired him.</a:t>
            </a:r>
          </a:p>
          <a:p>
            <a:r>
              <a:rPr lang="en-US" sz="2400" dirty="0"/>
              <a:t> </a:t>
            </a:r>
          </a:p>
          <a:p>
            <a:r>
              <a:rPr lang="en-US" sz="2400" dirty="0"/>
              <a:t>Today, Mr. </a:t>
            </a:r>
            <a:r>
              <a:rPr lang="en-US" sz="2400" dirty="0" err="1"/>
              <a:t>Kumbi</a:t>
            </a:r>
            <a:r>
              <a:rPr lang="en-US" sz="2400" dirty="0"/>
              <a:t> is the proud patron of the Environment Club, the Young Farmers’ Association and the Green Belt movement in the school. He has inspired such love for growing trees that each pupil in the school has planted at least two trees and is taking care of them. The species include the </a:t>
            </a:r>
            <a:r>
              <a:rPr lang="en-US" sz="2400" b="1" u="sng" dirty="0"/>
              <a:t>exotic</a:t>
            </a:r>
            <a:r>
              <a:rPr lang="en-US" sz="2400" dirty="0"/>
              <a:t> and indigenous ones. The pupils believe that the greenery of the whole compound which has even spread to the surrounding village is entirely the work of Mr. </a:t>
            </a:r>
            <a:r>
              <a:rPr lang="en-US" sz="2400" dirty="0" err="1"/>
              <a:t>Kumbi</a:t>
            </a:r>
            <a:r>
              <a:rPr lang="en-US" sz="2400" dirty="0"/>
              <a:t>. However, Mr. </a:t>
            </a:r>
            <a:r>
              <a:rPr lang="en-US" sz="2400" dirty="0" err="1"/>
              <a:t>Kumbi</a:t>
            </a:r>
            <a:r>
              <a:rPr lang="en-US" sz="2400" dirty="0"/>
              <a:t> emphasizes that it is the efforts of the pupils. At no stage does he give himself the credit that is so obviously his. </a:t>
            </a:r>
          </a:p>
        </p:txBody>
      </p:sp>
    </p:spTree>
    <p:extLst>
      <p:ext uri="{BB962C8B-B14F-4D97-AF65-F5344CB8AC3E}">
        <p14:creationId xmlns:p14="http://schemas.microsoft.com/office/powerpoint/2010/main" val="38352278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11277600" cy="4893647"/>
          </a:xfrm>
          <a:prstGeom prst="rect">
            <a:avLst/>
          </a:prstGeom>
        </p:spPr>
        <p:txBody>
          <a:bodyPr wrap="square">
            <a:spAutoFit/>
          </a:bodyPr>
          <a:lstStyle/>
          <a:p>
            <a:r>
              <a:rPr lang="en-US" sz="2600" dirty="0"/>
              <a:t>The pupils remember the trips Mr. </a:t>
            </a:r>
            <a:r>
              <a:rPr lang="en-US" sz="2600" dirty="0" err="1"/>
              <a:t>Kumbi</a:t>
            </a:r>
            <a:r>
              <a:rPr lang="en-US" sz="2600" dirty="0"/>
              <a:t> used to make in his pick-up truck to get red soil and seedlings. They remember going to collect cow dung from the fields and their home. Fetching water from the stream was very tiring. Later, the head teacher and the parents organized a fundraising event and the school was able to buy a water pump. </a:t>
            </a:r>
          </a:p>
          <a:p>
            <a:r>
              <a:rPr lang="en-US" sz="2600" dirty="0"/>
              <a:t> </a:t>
            </a:r>
          </a:p>
          <a:p>
            <a:r>
              <a:rPr lang="en-US" sz="2600" dirty="0"/>
              <a:t>The water pump has enabled the school not only to water the trees but also to grow food crops. Nowadays, pupils of </a:t>
            </a:r>
            <a:r>
              <a:rPr lang="en-US" sz="2600" dirty="0" err="1"/>
              <a:t>Kimbuni</a:t>
            </a:r>
            <a:r>
              <a:rPr lang="en-US" sz="2600" dirty="0"/>
              <a:t> Primary School can boast of good meal at lunch time and quiet retreat into the forest they have helped to grow. The school is a big contrast to what it used to be ten years ago when parents had to buy every food item on the menu, draw water and meet the cost of replacing corrugated sheets blown off by the wind. </a:t>
            </a:r>
          </a:p>
        </p:txBody>
      </p:sp>
    </p:spTree>
    <p:extLst>
      <p:ext uri="{BB962C8B-B14F-4D97-AF65-F5344CB8AC3E}">
        <p14:creationId xmlns:p14="http://schemas.microsoft.com/office/powerpoint/2010/main" val="3156554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143000"/>
            <a:ext cx="9829800" cy="4031873"/>
          </a:xfrm>
          <a:prstGeom prst="rect">
            <a:avLst/>
          </a:prstGeom>
        </p:spPr>
        <p:txBody>
          <a:bodyPr wrap="square">
            <a:spAutoFit/>
          </a:bodyPr>
          <a:lstStyle/>
          <a:p>
            <a:r>
              <a:rPr lang="en-US" sz="3200" dirty="0" err="1"/>
              <a:t>Kimbuni</a:t>
            </a:r>
            <a:r>
              <a:rPr lang="en-US" sz="3200" dirty="0"/>
              <a:t> Primary School is now a model school. It is surrounded by trees and there are lovely plots of potatoes, cabbage, beans, cauliflower and kales. There are also banana groves and small plantations of maize and millet. The school also keeps diary cows, pigs and poultry. The boys and girls no longer look for manure for they have more than enough. The school is a living example of what determination can do. </a:t>
            </a:r>
          </a:p>
        </p:txBody>
      </p:sp>
    </p:spTree>
    <p:extLst>
      <p:ext uri="{BB962C8B-B14F-4D97-AF65-F5344CB8AC3E}">
        <p14:creationId xmlns:p14="http://schemas.microsoft.com/office/powerpoint/2010/main" val="334027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381001"/>
            <a:ext cx="8763000" cy="5262979"/>
          </a:xfrm>
          <a:prstGeom prst="rect">
            <a:avLst/>
          </a:prstGeom>
        </p:spPr>
        <p:txBody>
          <a:bodyPr wrap="square">
            <a:spAutoFit/>
          </a:bodyPr>
          <a:lstStyle/>
          <a:p>
            <a:pPr lvl="0"/>
            <a:r>
              <a:rPr lang="en-US" sz="2800" dirty="0"/>
              <a:t>The school started planting trees</a:t>
            </a:r>
          </a:p>
          <a:p>
            <a:pPr marL="1428750" lvl="2" indent="-514350">
              <a:buFont typeface="+mj-lt"/>
              <a:buAutoNum type="alphaUcPeriod"/>
            </a:pPr>
            <a:r>
              <a:rPr lang="en-US" sz="2800" dirty="0"/>
              <a:t>Because the area was very dry</a:t>
            </a:r>
          </a:p>
          <a:p>
            <a:pPr marL="1428750" lvl="2" indent="-514350">
              <a:buFont typeface="+mj-lt"/>
              <a:buAutoNum type="alphaUcPeriod"/>
            </a:pPr>
            <a:r>
              <a:rPr lang="en-US" sz="2800" dirty="0"/>
              <a:t>In November when it is wet</a:t>
            </a:r>
          </a:p>
          <a:p>
            <a:pPr marL="1428750" lvl="2" indent="-514350">
              <a:buFont typeface="+mj-lt"/>
              <a:buAutoNum type="alphaUcPeriod"/>
            </a:pPr>
            <a:r>
              <a:rPr lang="en-US" sz="2800" dirty="0"/>
              <a:t>When it got a water </a:t>
            </a:r>
            <a:r>
              <a:rPr lang="en-US" sz="2800" dirty="0" err="1"/>
              <a:t>pupm</a:t>
            </a:r>
            <a:endParaRPr lang="en-US" sz="2800" dirty="0"/>
          </a:p>
          <a:p>
            <a:pPr marL="1428750" lvl="2" indent="-514350">
              <a:buFont typeface="+mj-lt"/>
              <a:buAutoNum type="alphaUcPeriod"/>
            </a:pPr>
            <a:r>
              <a:rPr lang="en-US" sz="2800" dirty="0"/>
              <a:t>When Mr. </a:t>
            </a:r>
            <a:r>
              <a:rPr lang="en-US" sz="2800" dirty="0" err="1"/>
              <a:t>Kumbi</a:t>
            </a:r>
            <a:r>
              <a:rPr lang="en-US" sz="2800" dirty="0"/>
              <a:t> was posted there</a:t>
            </a:r>
          </a:p>
          <a:p>
            <a:r>
              <a:rPr lang="en-US" sz="2800" dirty="0"/>
              <a:t> </a:t>
            </a:r>
          </a:p>
          <a:p>
            <a:pPr lvl="0"/>
            <a:r>
              <a:rPr lang="en-US" sz="2800" dirty="0"/>
              <a:t>The pupils’ reaction when they were first told about tree planting and farming shows that they </a:t>
            </a:r>
          </a:p>
          <a:p>
            <a:pPr marL="1428750" lvl="2" indent="-514350">
              <a:buFont typeface="+mj-lt"/>
              <a:buAutoNum type="alphaUcPeriod"/>
            </a:pPr>
            <a:r>
              <a:rPr lang="en-US" sz="2800" dirty="0"/>
              <a:t>Thought that the </a:t>
            </a:r>
            <a:r>
              <a:rPr lang="en-US" sz="2800" dirty="0" err="1"/>
              <a:t>headteacher</a:t>
            </a:r>
            <a:r>
              <a:rPr lang="en-US" sz="2800" dirty="0"/>
              <a:t> was not serious.</a:t>
            </a:r>
          </a:p>
          <a:p>
            <a:pPr marL="1428750" lvl="2" indent="-514350">
              <a:buFont typeface="+mj-lt"/>
              <a:buAutoNum type="alphaUcPeriod"/>
            </a:pPr>
            <a:r>
              <a:rPr lang="en-US" sz="2800" dirty="0"/>
              <a:t>Wondered if they had heard properly.</a:t>
            </a:r>
          </a:p>
          <a:p>
            <a:pPr marL="1428750" lvl="2" indent="-514350">
              <a:buFont typeface="+mj-lt"/>
              <a:buAutoNum type="alphaUcPeriod"/>
            </a:pPr>
            <a:r>
              <a:rPr lang="en-US" sz="2800" dirty="0"/>
              <a:t>Were doubtful that the project would succeed.</a:t>
            </a:r>
          </a:p>
          <a:p>
            <a:pPr marL="1428750" lvl="2" indent="-514350">
              <a:buFont typeface="+mj-lt"/>
              <a:buAutoNum type="alphaUcPeriod"/>
            </a:pPr>
            <a:r>
              <a:rPr lang="en-US" sz="2800" dirty="0"/>
              <a:t>Had never considered such a thing.</a:t>
            </a:r>
          </a:p>
        </p:txBody>
      </p:sp>
    </p:spTree>
    <p:extLst>
      <p:ext uri="{BB962C8B-B14F-4D97-AF65-F5344CB8AC3E}">
        <p14:creationId xmlns:p14="http://schemas.microsoft.com/office/powerpoint/2010/main" val="1922260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78108"/>
            <a:ext cx="8763000" cy="4832092"/>
          </a:xfrm>
          <a:prstGeom prst="rect">
            <a:avLst/>
          </a:prstGeom>
        </p:spPr>
        <p:txBody>
          <a:bodyPr wrap="square">
            <a:spAutoFit/>
          </a:bodyPr>
          <a:lstStyle/>
          <a:p>
            <a:pPr lvl="0"/>
            <a:r>
              <a:rPr lang="en-US" sz="2800" dirty="0"/>
              <a:t>The school had not planted trees before because </a:t>
            </a:r>
          </a:p>
          <a:p>
            <a:pPr marL="971550" lvl="1" indent="-514350">
              <a:buFont typeface="+mj-lt"/>
              <a:buAutoNum type="alphaUcPeriod"/>
            </a:pPr>
            <a:r>
              <a:rPr lang="en-US" sz="2800" dirty="0"/>
              <a:t>It only rained once a year.</a:t>
            </a:r>
          </a:p>
          <a:p>
            <a:pPr marL="971550" lvl="1" indent="-514350">
              <a:buFont typeface="+mj-lt"/>
              <a:buAutoNum type="alphaUcPeriod"/>
            </a:pPr>
            <a:r>
              <a:rPr lang="en-US" sz="2800" dirty="0"/>
              <a:t>Nobody wanted to plant trees </a:t>
            </a:r>
          </a:p>
          <a:p>
            <a:pPr marL="971550" lvl="1" indent="-514350">
              <a:buFont typeface="+mj-lt"/>
              <a:buAutoNum type="alphaUcPeriod"/>
            </a:pPr>
            <a:r>
              <a:rPr lang="en-US" sz="2800" dirty="0"/>
              <a:t>There was no red soil</a:t>
            </a:r>
          </a:p>
          <a:p>
            <a:pPr marL="971550" lvl="1" indent="-514350">
              <a:buFont typeface="+mj-lt"/>
              <a:buAutoNum type="alphaUcPeriod"/>
            </a:pPr>
            <a:r>
              <a:rPr lang="en-US" sz="2800" dirty="0"/>
              <a:t>Everybody thought it was too difficult </a:t>
            </a:r>
          </a:p>
          <a:p>
            <a:r>
              <a:rPr lang="en-US" sz="2800" dirty="0"/>
              <a:t> </a:t>
            </a:r>
          </a:p>
          <a:p>
            <a:pPr lvl="0"/>
            <a:r>
              <a:rPr lang="en-US" sz="2800" dirty="0"/>
              <a:t>What made Mr. </a:t>
            </a:r>
            <a:r>
              <a:rPr lang="en-US" sz="2800" dirty="0" err="1"/>
              <a:t>Kumbi</a:t>
            </a:r>
            <a:r>
              <a:rPr lang="en-US" sz="2800" dirty="0"/>
              <a:t> succeed in his efforts?</a:t>
            </a:r>
          </a:p>
          <a:p>
            <a:pPr marL="971550" lvl="1" indent="-514350">
              <a:buFont typeface="+mj-lt"/>
              <a:buAutoNum type="alphaUcPeriod"/>
            </a:pPr>
            <a:r>
              <a:rPr lang="en-US" sz="2800" dirty="0"/>
              <a:t>He was determined and interested in his efforts?</a:t>
            </a:r>
          </a:p>
          <a:p>
            <a:pPr marL="971550" lvl="1" indent="-514350">
              <a:buFont typeface="+mj-lt"/>
              <a:buAutoNum type="alphaUcPeriod"/>
            </a:pPr>
            <a:r>
              <a:rPr lang="en-US" sz="2800" dirty="0"/>
              <a:t>He was determined and got support from everybody</a:t>
            </a:r>
          </a:p>
          <a:p>
            <a:pPr marL="971550" lvl="1" indent="-514350">
              <a:buFont typeface="+mj-lt"/>
              <a:buAutoNum type="alphaUcPeriod"/>
            </a:pPr>
            <a:r>
              <a:rPr lang="en-US" sz="2800" dirty="0"/>
              <a:t>He was an enthusiastic and confident person</a:t>
            </a:r>
          </a:p>
          <a:p>
            <a:pPr marL="971550" lvl="1" indent="-514350">
              <a:buFont typeface="+mj-lt"/>
              <a:buAutoNum type="alphaUcPeriod"/>
            </a:pPr>
            <a:r>
              <a:rPr lang="en-US" sz="2800" dirty="0"/>
              <a:t>He was an enthusiastic and co-operative person. </a:t>
            </a:r>
          </a:p>
        </p:txBody>
      </p:sp>
    </p:spTree>
    <p:extLst>
      <p:ext uri="{BB962C8B-B14F-4D97-AF65-F5344CB8AC3E}">
        <p14:creationId xmlns:p14="http://schemas.microsoft.com/office/powerpoint/2010/main" val="2146033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8312"/>
            <a:ext cx="8991600" cy="5940088"/>
          </a:xfrm>
          <a:prstGeom prst="rect">
            <a:avLst/>
          </a:prstGeom>
        </p:spPr>
        <p:txBody>
          <a:bodyPr wrap="square">
            <a:spAutoFit/>
          </a:bodyPr>
          <a:lstStyle/>
          <a:p>
            <a:pPr lvl="0"/>
            <a:r>
              <a:rPr lang="en-US" sz="2000" b="1" dirty="0">
                <a:solidFill>
                  <a:schemeClr val="accent6">
                    <a:lumMod val="50000"/>
                  </a:schemeClr>
                </a:solidFill>
              </a:rPr>
              <a:t>Might</a:t>
            </a:r>
            <a:r>
              <a:rPr lang="en-US" sz="2000" b="1" dirty="0">
                <a:solidFill>
                  <a:srgbClr val="FFFF00"/>
                </a:solidFill>
              </a:rPr>
              <a:t> </a:t>
            </a:r>
          </a:p>
          <a:p>
            <a:pPr marL="457200" indent="-457200">
              <a:buFont typeface="+mj-lt"/>
              <a:buAutoNum type="arabicPeriod"/>
            </a:pPr>
            <a:r>
              <a:rPr lang="en-US" sz="2000" dirty="0"/>
              <a:t>I might pay you back – Probability.</a:t>
            </a:r>
          </a:p>
          <a:p>
            <a:pPr marL="457200" indent="-457200">
              <a:buFont typeface="+mj-lt"/>
              <a:buAutoNum type="arabicPeriod"/>
            </a:pPr>
            <a:r>
              <a:rPr lang="en-US" sz="2000" dirty="0"/>
              <a:t>It might turn out just fine – Guess.</a:t>
            </a:r>
          </a:p>
          <a:p>
            <a:pPr marL="457200" indent="-457200">
              <a:buFont typeface="+mj-lt"/>
              <a:buAutoNum type="arabicPeriod"/>
            </a:pPr>
            <a:r>
              <a:rPr lang="en-US" sz="2000" dirty="0"/>
              <a:t>He might have been telling the truth – truth probability. </a:t>
            </a:r>
          </a:p>
          <a:p>
            <a:pPr lvl="0"/>
            <a:endParaRPr lang="en-US" sz="2000" dirty="0"/>
          </a:p>
          <a:p>
            <a:pPr lvl="0"/>
            <a:r>
              <a:rPr lang="en-US" sz="2000" b="1" dirty="0">
                <a:solidFill>
                  <a:schemeClr val="accent6">
                    <a:lumMod val="50000"/>
                  </a:schemeClr>
                </a:solidFill>
              </a:rPr>
              <a:t>Will</a:t>
            </a:r>
            <a:r>
              <a:rPr lang="en-US" sz="2000" b="1" dirty="0">
                <a:solidFill>
                  <a:srgbClr val="FFFF00"/>
                </a:solidFill>
              </a:rPr>
              <a:t> </a:t>
            </a:r>
            <a:r>
              <a:rPr lang="en-US" sz="2000" dirty="0"/>
              <a:t> </a:t>
            </a:r>
          </a:p>
          <a:p>
            <a:pPr marL="457200" indent="-457200">
              <a:buFont typeface="+mj-lt"/>
              <a:buAutoNum type="arabicPeriod"/>
            </a:pPr>
            <a:r>
              <a:rPr lang="en-US" sz="2000" dirty="0"/>
              <a:t>Tomorrow will be on Sunday – Futurity.</a:t>
            </a:r>
          </a:p>
          <a:p>
            <a:pPr marL="457200" indent="-457200">
              <a:buFont typeface="+mj-lt"/>
              <a:buAutoNum type="arabicPeriod"/>
            </a:pPr>
            <a:r>
              <a:rPr lang="en-US" sz="2000" dirty="0"/>
              <a:t>Will you please be silent – Request.</a:t>
            </a:r>
          </a:p>
          <a:p>
            <a:pPr marL="457200" indent="-457200">
              <a:buFont typeface="+mj-lt"/>
              <a:buAutoNum type="arabicPeriod"/>
            </a:pPr>
            <a:r>
              <a:rPr lang="en-US" sz="2000" dirty="0"/>
              <a:t>He will probably come – Possibility. </a:t>
            </a:r>
          </a:p>
          <a:p>
            <a:pPr lvl="0"/>
            <a:r>
              <a:rPr lang="en-US" sz="2000" b="1" dirty="0">
                <a:solidFill>
                  <a:schemeClr val="accent6">
                    <a:lumMod val="50000"/>
                  </a:schemeClr>
                </a:solidFill>
              </a:rPr>
              <a:t>Would</a:t>
            </a:r>
            <a:r>
              <a:rPr lang="en-US" sz="2000" b="1" dirty="0">
                <a:solidFill>
                  <a:srgbClr val="FFFF00"/>
                </a:solidFill>
              </a:rPr>
              <a:t> </a:t>
            </a:r>
          </a:p>
          <a:p>
            <a:pPr marL="457200" indent="-457200">
              <a:buFont typeface="+mj-lt"/>
              <a:buAutoNum type="arabicPeriod"/>
            </a:pPr>
            <a:r>
              <a:rPr lang="en-US" sz="2000" dirty="0"/>
              <a:t>He said that he would be available – Intention.</a:t>
            </a:r>
          </a:p>
          <a:p>
            <a:pPr marL="457200" indent="-457200">
              <a:buFont typeface="+mj-lt"/>
              <a:buAutoNum type="arabicPeriod"/>
            </a:pPr>
            <a:r>
              <a:rPr lang="en-US" sz="2000" dirty="0"/>
              <a:t>I would go for a swimming when I was in Mombasa – a habit in the past.</a:t>
            </a:r>
          </a:p>
          <a:p>
            <a:pPr marL="457200" indent="-457200">
              <a:buFont typeface="+mj-lt"/>
              <a:buAutoNum type="arabicPeriod"/>
            </a:pPr>
            <a:r>
              <a:rPr lang="en-US" sz="2000" dirty="0"/>
              <a:t>She would have been forgiven had she been remorseful – Possibility. </a:t>
            </a:r>
          </a:p>
          <a:p>
            <a:pPr marL="457200" indent="-457200">
              <a:buFont typeface="+mj-lt"/>
              <a:buAutoNum type="arabicPeriod"/>
            </a:pPr>
            <a:r>
              <a:rPr lang="en-US" sz="2000" dirty="0"/>
              <a:t>My camera wouldn’t work – willingness. </a:t>
            </a:r>
          </a:p>
          <a:p>
            <a:pPr marL="457200" indent="-457200">
              <a:buFont typeface="+mj-lt"/>
              <a:buAutoNum type="arabicPeriod"/>
            </a:pPr>
            <a:r>
              <a:rPr lang="en-US" sz="2000" dirty="0"/>
              <a:t>I would like to see a different doctor – Preference.</a:t>
            </a:r>
          </a:p>
          <a:p>
            <a:r>
              <a:rPr lang="en-US" sz="2000" dirty="0"/>
              <a:t> </a:t>
            </a:r>
          </a:p>
          <a:p>
            <a:pPr lvl="0"/>
            <a:r>
              <a:rPr lang="en-US" sz="2000" b="1" dirty="0">
                <a:solidFill>
                  <a:schemeClr val="accent6">
                    <a:lumMod val="50000"/>
                  </a:schemeClr>
                </a:solidFill>
              </a:rPr>
              <a:t>Should</a:t>
            </a:r>
            <a:r>
              <a:rPr lang="en-US" sz="2000" b="1" dirty="0">
                <a:solidFill>
                  <a:srgbClr val="FFFF00"/>
                </a:solidFill>
              </a:rPr>
              <a:t> </a:t>
            </a:r>
          </a:p>
          <a:p>
            <a:pPr lvl="0"/>
            <a:r>
              <a:rPr lang="en-US" sz="2000" dirty="0"/>
              <a:t>You should do what you are told – Obligation.</a:t>
            </a:r>
          </a:p>
          <a:p>
            <a:pPr lvl="0"/>
            <a:r>
              <a:rPr lang="en-US" sz="2000" dirty="0"/>
              <a:t>You should take a vacation – Advice.</a:t>
            </a:r>
          </a:p>
        </p:txBody>
      </p:sp>
    </p:spTree>
    <p:extLst>
      <p:ext uri="{BB962C8B-B14F-4D97-AF65-F5344CB8AC3E}">
        <p14:creationId xmlns:p14="http://schemas.microsoft.com/office/powerpoint/2010/main" val="361193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
            <a:ext cx="8839200" cy="6740307"/>
          </a:xfrm>
          <a:prstGeom prst="rect">
            <a:avLst/>
          </a:prstGeom>
        </p:spPr>
        <p:txBody>
          <a:bodyPr wrap="square">
            <a:spAutoFit/>
          </a:bodyPr>
          <a:lstStyle/>
          <a:p>
            <a:pPr lvl="0"/>
            <a:r>
              <a:rPr lang="en-US" sz="2400" dirty="0"/>
              <a:t>From the fourth paragraph we learn that </a:t>
            </a:r>
          </a:p>
          <a:p>
            <a:pPr marL="1371600" lvl="2" indent="-457200">
              <a:buFont typeface="+mj-lt"/>
              <a:buAutoNum type="alphaUcPeriod"/>
            </a:pPr>
            <a:r>
              <a:rPr lang="en-US" sz="2400" dirty="0"/>
              <a:t>The pupils enjoy taking care of trees </a:t>
            </a:r>
          </a:p>
          <a:p>
            <a:pPr marL="1371600" lvl="2" indent="-457200">
              <a:buFont typeface="+mj-lt"/>
              <a:buAutoNum type="alphaUcPeriod"/>
            </a:pPr>
            <a:r>
              <a:rPr lang="en-US" sz="2400" dirty="0"/>
              <a:t>The trees on the school were planted by “The Green Belt Movement”</a:t>
            </a:r>
          </a:p>
          <a:p>
            <a:pPr marL="1371600" lvl="2" indent="-457200">
              <a:buFont typeface="+mj-lt"/>
              <a:buAutoNum type="alphaUcPeriod"/>
            </a:pPr>
            <a:r>
              <a:rPr lang="en-US" sz="2400" dirty="0"/>
              <a:t>Only exotic trees were planted in the school.</a:t>
            </a:r>
          </a:p>
          <a:p>
            <a:pPr marL="1371600" lvl="2" indent="-457200">
              <a:buFont typeface="+mj-lt"/>
              <a:buAutoNum type="alphaUcPeriod"/>
            </a:pPr>
            <a:r>
              <a:rPr lang="en-US" sz="2400" dirty="0"/>
              <a:t>Mr. </a:t>
            </a:r>
            <a:r>
              <a:rPr lang="en-US" sz="2400" dirty="0" err="1"/>
              <a:t>Kumbi</a:t>
            </a:r>
            <a:r>
              <a:rPr lang="en-US" sz="2400" dirty="0"/>
              <a:t> is proud of the work he has done </a:t>
            </a:r>
          </a:p>
          <a:p>
            <a:r>
              <a:rPr lang="en-US" sz="2400" dirty="0"/>
              <a:t> </a:t>
            </a:r>
          </a:p>
          <a:p>
            <a:pPr lvl="0"/>
            <a:r>
              <a:rPr lang="en-US" sz="2400" dirty="0"/>
              <a:t>The word </a:t>
            </a:r>
            <a:r>
              <a:rPr lang="en-US" sz="2400" b="1" dirty="0"/>
              <a:t>exotic</a:t>
            </a:r>
            <a:r>
              <a:rPr lang="en-US" sz="2400" dirty="0"/>
              <a:t> as used in the passage means </a:t>
            </a:r>
          </a:p>
          <a:p>
            <a:pPr marL="1371600" lvl="2" indent="-457200">
              <a:buFont typeface="+mj-lt"/>
              <a:buAutoNum type="alphaUcPeriod"/>
            </a:pPr>
            <a:r>
              <a:rPr lang="en-US" sz="2400" dirty="0"/>
              <a:t>Strange </a:t>
            </a:r>
          </a:p>
          <a:p>
            <a:pPr marL="1371600" lvl="2" indent="-457200">
              <a:buFont typeface="+mj-lt"/>
              <a:buAutoNum type="alphaUcPeriod"/>
            </a:pPr>
            <a:r>
              <a:rPr lang="en-US" sz="2400" dirty="0"/>
              <a:t>Common </a:t>
            </a:r>
          </a:p>
          <a:p>
            <a:pPr marL="1371600" lvl="2" indent="-457200">
              <a:buFont typeface="+mj-lt"/>
              <a:buAutoNum type="alphaUcPeriod"/>
            </a:pPr>
            <a:r>
              <a:rPr lang="en-US" sz="2400" dirty="0"/>
              <a:t>Traditional</a:t>
            </a:r>
          </a:p>
          <a:p>
            <a:pPr marL="1371600" lvl="2" indent="-457200">
              <a:buFont typeface="+mj-lt"/>
              <a:buAutoNum type="alphaUcPeriod"/>
            </a:pPr>
            <a:r>
              <a:rPr lang="en-US" sz="2400" dirty="0"/>
              <a:t>Foreign </a:t>
            </a:r>
          </a:p>
          <a:p>
            <a:r>
              <a:rPr lang="en-US" sz="2400" dirty="0"/>
              <a:t> </a:t>
            </a:r>
          </a:p>
          <a:p>
            <a:pPr lvl="0"/>
            <a:r>
              <a:rPr lang="en-US" sz="2400" dirty="0"/>
              <a:t>Which of the following </a:t>
            </a:r>
            <a:r>
              <a:rPr lang="en-US" sz="2400" b="1" dirty="0"/>
              <a:t>does not</a:t>
            </a:r>
            <a:r>
              <a:rPr lang="en-US" sz="2400" dirty="0"/>
              <a:t> describe Mr. </a:t>
            </a:r>
            <a:r>
              <a:rPr lang="en-US" sz="2400" dirty="0" err="1"/>
              <a:t>Kumbi’s</a:t>
            </a:r>
            <a:r>
              <a:rPr lang="en-US" sz="2400" dirty="0"/>
              <a:t> character?</a:t>
            </a:r>
          </a:p>
          <a:p>
            <a:pPr marL="1371600" lvl="2" indent="-457200">
              <a:buFont typeface="+mj-lt"/>
              <a:buAutoNum type="alphaUcPeriod"/>
            </a:pPr>
            <a:r>
              <a:rPr lang="en-US" sz="2400" dirty="0"/>
              <a:t>Hardworking </a:t>
            </a:r>
          </a:p>
          <a:p>
            <a:pPr marL="1371600" lvl="2" indent="-457200">
              <a:buFont typeface="+mj-lt"/>
              <a:buAutoNum type="alphaUcPeriod"/>
            </a:pPr>
            <a:r>
              <a:rPr lang="en-US" sz="2400" dirty="0"/>
              <a:t>Influential </a:t>
            </a:r>
          </a:p>
          <a:p>
            <a:pPr marL="1371600" lvl="2" indent="-457200">
              <a:buFont typeface="+mj-lt"/>
              <a:buAutoNum type="alphaUcPeriod"/>
            </a:pPr>
            <a:r>
              <a:rPr lang="en-US" sz="2400" dirty="0"/>
              <a:t>Humble </a:t>
            </a:r>
          </a:p>
          <a:p>
            <a:pPr marL="1371600" lvl="2" indent="-457200">
              <a:buFont typeface="+mj-lt"/>
              <a:buAutoNum type="alphaUcPeriod"/>
            </a:pPr>
            <a:r>
              <a:rPr lang="en-US" sz="2400" dirty="0"/>
              <a:t>Proud </a:t>
            </a:r>
          </a:p>
        </p:txBody>
      </p:sp>
    </p:spTree>
    <p:extLst>
      <p:ext uri="{BB962C8B-B14F-4D97-AF65-F5344CB8AC3E}">
        <p14:creationId xmlns:p14="http://schemas.microsoft.com/office/powerpoint/2010/main" val="12486710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57201"/>
            <a:ext cx="8915400" cy="5262979"/>
          </a:xfrm>
          <a:prstGeom prst="rect">
            <a:avLst/>
          </a:prstGeom>
        </p:spPr>
        <p:txBody>
          <a:bodyPr wrap="square">
            <a:spAutoFit/>
          </a:bodyPr>
          <a:lstStyle/>
          <a:p>
            <a:pPr lvl="0"/>
            <a:r>
              <a:rPr lang="en-US" sz="2800" dirty="0"/>
              <a:t>How has the keeping of livestock helped to improve the school farm?</a:t>
            </a:r>
          </a:p>
          <a:p>
            <a:pPr marL="1428750" lvl="2" indent="-514350">
              <a:buFont typeface="+mj-lt"/>
              <a:buAutoNum type="alphaUcPeriod"/>
            </a:pPr>
            <a:r>
              <a:rPr lang="en-US" sz="2800" dirty="0"/>
              <a:t>It has made the school farm a model</a:t>
            </a:r>
          </a:p>
          <a:p>
            <a:pPr marL="1428750" lvl="2" indent="-514350">
              <a:buFont typeface="+mj-lt"/>
              <a:buAutoNum type="alphaUcPeriod"/>
            </a:pPr>
            <a:r>
              <a:rPr lang="en-US" sz="2800" dirty="0"/>
              <a:t>It had provided manure for the school farm</a:t>
            </a:r>
          </a:p>
          <a:p>
            <a:pPr marL="1428750" lvl="2" indent="-514350">
              <a:buFont typeface="+mj-lt"/>
              <a:buAutoNum type="alphaUcPeriod"/>
            </a:pPr>
            <a:r>
              <a:rPr lang="en-US" sz="2800" dirty="0"/>
              <a:t>It has made milk and meat available </a:t>
            </a:r>
          </a:p>
          <a:p>
            <a:pPr marL="1428750" lvl="2" indent="-514350">
              <a:buFont typeface="+mj-lt"/>
              <a:buAutoNum type="alphaUcPeriod"/>
            </a:pPr>
            <a:r>
              <a:rPr lang="en-US" sz="2800" dirty="0"/>
              <a:t>It has made the school farm attractive</a:t>
            </a:r>
          </a:p>
          <a:p>
            <a:r>
              <a:rPr lang="en-US" sz="2800" dirty="0"/>
              <a:t> </a:t>
            </a:r>
          </a:p>
          <a:p>
            <a:pPr lvl="0"/>
            <a:r>
              <a:rPr lang="en-US" sz="2800" dirty="0"/>
              <a:t>Why don’t the parents keep replacing the roof anymore?</a:t>
            </a:r>
          </a:p>
          <a:p>
            <a:pPr marL="1428750" lvl="2" indent="-514350">
              <a:buFont typeface="+mj-lt"/>
              <a:buAutoNum type="alphaUcPeriod"/>
            </a:pPr>
            <a:r>
              <a:rPr lang="en-US" sz="2800" dirty="0"/>
              <a:t>The wind does not blow any more</a:t>
            </a:r>
          </a:p>
          <a:p>
            <a:pPr marL="1428750" lvl="2" indent="-514350">
              <a:buFont typeface="+mj-lt"/>
              <a:buAutoNum type="alphaUcPeriod"/>
            </a:pPr>
            <a:r>
              <a:rPr lang="en-US" sz="2800" dirty="0"/>
              <a:t>They have put on a permanent roof</a:t>
            </a:r>
          </a:p>
          <a:p>
            <a:pPr marL="1428750" lvl="2" indent="-514350">
              <a:buFont typeface="+mj-lt"/>
              <a:buAutoNum type="alphaUcPeriod"/>
            </a:pPr>
            <a:r>
              <a:rPr lang="en-US" sz="2800" dirty="0"/>
              <a:t>The roof is not blown off by the wind any more</a:t>
            </a:r>
          </a:p>
          <a:p>
            <a:pPr marL="1428750" lvl="2" indent="-514350">
              <a:buFont typeface="+mj-lt"/>
              <a:buAutoNum type="alphaUcPeriod"/>
            </a:pPr>
            <a:r>
              <a:rPr lang="en-US" sz="2800" dirty="0"/>
              <a:t>They have planted trees all round</a:t>
            </a:r>
          </a:p>
        </p:txBody>
      </p:sp>
    </p:spTree>
    <p:extLst>
      <p:ext uri="{BB962C8B-B14F-4D97-AF65-F5344CB8AC3E}">
        <p14:creationId xmlns:p14="http://schemas.microsoft.com/office/powerpoint/2010/main" val="10342198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228600"/>
            <a:ext cx="10439400" cy="4524315"/>
          </a:xfrm>
          <a:prstGeom prst="rect">
            <a:avLst/>
          </a:prstGeom>
        </p:spPr>
        <p:txBody>
          <a:bodyPr wrap="square">
            <a:spAutoFit/>
          </a:bodyPr>
          <a:lstStyle/>
          <a:p>
            <a:pPr lvl="0"/>
            <a:r>
              <a:rPr lang="en-US" sz="2400" dirty="0"/>
              <a:t>Why do you think it was necessary to buy a water pump?</a:t>
            </a:r>
          </a:p>
          <a:p>
            <a:pPr marL="1428750" lvl="2" indent="-514350">
              <a:buFont typeface="+mj-lt"/>
              <a:buAutoNum type="alphaUcPeriod"/>
            </a:pPr>
            <a:r>
              <a:rPr lang="en-US" sz="2400" dirty="0"/>
              <a:t>It made it easier to water the trees and crops</a:t>
            </a:r>
          </a:p>
          <a:p>
            <a:pPr marL="1428750" lvl="2" indent="-514350">
              <a:buFont typeface="+mj-lt"/>
              <a:buAutoNum type="alphaUcPeriod"/>
            </a:pPr>
            <a:r>
              <a:rPr lang="en-US" sz="2400" dirty="0"/>
              <a:t>It was very tiring to keep walking to the stream</a:t>
            </a:r>
          </a:p>
          <a:p>
            <a:pPr marL="1428750" lvl="2" indent="-514350">
              <a:buFont typeface="+mj-lt"/>
              <a:buAutoNum type="alphaUcPeriod"/>
            </a:pPr>
            <a:r>
              <a:rPr lang="en-US" sz="2400" dirty="0"/>
              <a:t>The parents wanted to expand the school farm</a:t>
            </a:r>
          </a:p>
          <a:p>
            <a:pPr marL="1428750" lvl="2" indent="-514350">
              <a:buFont typeface="+mj-lt"/>
              <a:buAutoNum type="alphaUcPeriod"/>
            </a:pPr>
            <a:r>
              <a:rPr lang="en-US" sz="2400" dirty="0"/>
              <a:t>The parents had raised enough money to buy the pump</a:t>
            </a:r>
          </a:p>
          <a:p>
            <a:r>
              <a:rPr lang="en-US" sz="2400" dirty="0"/>
              <a:t> </a:t>
            </a:r>
          </a:p>
          <a:p>
            <a:pPr lvl="0"/>
            <a:r>
              <a:rPr lang="en-US" sz="2400" dirty="0"/>
              <a:t>We are told in the passage that, the greenery spread to the surrounding villages. This means</a:t>
            </a:r>
          </a:p>
          <a:p>
            <a:pPr marL="1428750" lvl="2" indent="-514350">
              <a:buFont typeface="+mj-lt"/>
              <a:buAutoNum type="alphaUcPeriod"/>
            </a:pPr>
            <a:r>
              <a:rPr lang="en-US" sz="2400" dirty="0"/>
              <a:t>The whole area has become green</a:t>
            </a:r>
          </a:p>
          <a:p>
            <a:pPr marL="1428750" lvl="2" indent="-514350">
              <a:buFont typeface="+mj-lt"/>
              <a:buAutoNum type="alphaUcPeriod"/>
            </a:pPr>
            <a:r>
              <a:rPr lang="en-US" sz="2400" dirty="0"/>
              <a:t>The water pump was helping everyone</a:t>
            </a:r>
          </a:p>
          <a:p>
            <a:pPr marL="1428750" lvl="2" indent="-514350">
              <a:buFont typeface="+mj-lt"/>
              <a:buAutoNum type="alphaUcPeriod"/>
            </a:pPr>
            <a:r>
              <a:rPr lang="en-US" sz="2400" dirty="0"/>
              <a:t>The community realized the importance of trees </a:t>
            </a:r>
          </a:p>
          <a:p>
            <a:pPr marL="1428750" lvl="2" indent="-514350">
              <a:buFont typeface="+mj-lt"/>
              <a:buAutoNum type="alphaUcPeriod"/>
            </a:pPr>
            <a:r>
              <a:rPr lang="en-US" sz="2400" dirty="0"/>
              <a:t>The community also began to plant trees </a:t>
            </a:r>
          </a:p>
        </p:txBody>
      </p:sp>
      <p:sp>
        <p:nvSpPr>
          <p:cNvPr id="3" name="Rectangle 2"/>
          <p:cNvSpPr/>
          <p:nvPr/>
        </p:nvSpPr>
        <p:spPr>
          <a:xfrm>
            <a:off x="152400" y="4690408"/>
            <a:ext cx="10363200" cy="1938992"/>
          </a:xfrm>
          <a:prstGeom prst="rect">
            <a:avLst/>
          </a:prstGeom>
        </p:spPr>
        <p:txBody>
          <a:bodyPr wrap="square">
            <a:spAutoFit/>
          </a:bodyPr>
          <a:lstStyle/>
          <a:p>
            <a:pPr lvl="0"/>
            <a:r>
              <a:rPr lang="en-US" sz="2400" dirty="0"/>
              <a:t>What do you think would be a suitable title for this passage?</a:t>
            </a:r>
          </a:p>
          <a:p>
            <a:pPr marL="1428750" lvl="2" indent="-514350">
              <a:buFont typeface="+mj-lt"/>
              <a:buAutoNum type="alphaUcPeriod"/>
            </a:pPr>
            <a:r>
              <a:rPr lang="en-US" sz="2400" dirty="0"/>
              <a:t>Trees in the Desert</a:t>
            </a:r>
          </a:p>
          <a:p>
            <a:pPr marL="1428750" lvl="2" indent="-514350">
              <a:buFont typeface="+mj-lt"/>
              <a:buAutoNum type="alphaUcPeriod"/>
            </a:pPr>
            <a:r>
              <a:rPr lang="en-US" sz="2400" dirty="0"/>
              <a:t>Successful Tree Planting</a:t>
            </a:r>
          </a:p>
          <a:p>
            <a:pPr marL="1428750" lvl="2" indent="-514350">
              <a:buFont typeface="+mj-lt"/>
              <a:buAutoNum type="alphaUcPeriod"/>
            </a:pPr>
            <a:r>
              <a:rPr lang="en-US" sz="2400" dirty="0"/>
              <a:t>Mr. </a:t>
            </a:r>
            <a:r>
              <a:rPr lang="en-US" sz="2400" dirty="0" err="1"/>
              <a:t>Kumbi</a:t>
            </a:r>
            <a:r>
              <a:rPr lang="en-US" sz="2400" dirty="0"/>
              <a:t> and the Trees </a:t>
            </a:r>
          </a:p>
          <a:p>
            <a:pPr marL="1428750" lvl="2" indent="-514350">
              <a:buFont typeface="+mj-lt"/>
              <a:buAutoNum type="alphaUcPeriod"/>
            </a:pPr>
            <a:r>
              <a:rPr lang="en-US" sz="2400" dirty="0"/>
              <a:t>Transformation of </a:t>
            </a:r>
            <a:r>
              <a:rPr lang="en-US" sz="2400" dirty="0" err="1"/>
              <a:t>Kimbuni</a:t>
            </a:r>
            <a:endParaRPr lang="en-US" sz="2400" dirty="0"/>
          </a:p>
        </p:txBody>
      </p:sp>
    </p:spTree>
    <p:extLst>
      <p:ext uri="{BB962C8B-B14F-4D97-AF65-F5344CB8AC3E}">
        <p14:creationId xmlns:p14="http://schemas.microsoft.com/office/powerpoint/2010/main" val="2641490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10363200" cy="6124754"/>
          </a:xfrm>
          <a:prstGeom prst="rect">
            <a:avLst/>
          </a:prstGeom>
        </p:spPr>
        <p:txBody>
          <a:bodyPr wrap="square">
            <a:spAutoFit/>
          </a:bodyPr>
          <a:lstStyle/>
          <a:p>
            <a:r>
              <a:rPr lang="en-US" sz="2800" b="1" u="sng" dirty="0">
                <a:solidFill>
                  <a:schemeClr val="accent6">
                    <a:lumMod val="50000"/>
                  </a:schemeClr>
                </a:solidFill>
              </a:rPr>
              <a:t>MERITS IN THE COMPOSITION. </a:t>
            </a:r>
            <a:endParaRPr lang="en-US" sz="900" dirty="0">
              <a:solidFill>
                <a:schemeClr val="accent6">
                  <a:lumMod val="50000"/>
                </a:schemeClr>
              </a:solidFill>
            </a:endParaRPr>
          </a:p>
          <a:p>
            <a:r>
              <a:rPr lang="en-US" sz="2800" dirty="0"/>
              <a:t>These are ingredients to good writing. They </a:t>
            </a:r>
            <a:r>
              <a:rPr lang="en-US" sz="2800" dirty="0" smtClean="0"/>
              <a:t>explicitly </a:t>
            </a:r>
            <a:r>
              <a:rPr lang="en-US" sz="2800" dirty="0"/>
              <a:t>tell and describe the events, scene and characters in a way that is mature and complete.</a:t>
            </a:r>
          </a:p>
          <a:p>
            <a:pPr lvl="0"/>
            <a:r>
              <a:rPr lang="en-US" sz="2800" dirty="0"/>
              <a:t>Merits bring out the strength of ones, prowess to impress the reader. We should (as writers) embrace this for maximum reading.</a:t>
            </a:r>
          </a:p>
          <a:p>
            <a:pPr lvl="0"/>
            <a:r>
              <a:rPr lang="en-US" sz="2800" dirty="0"/>
              <a:t>Majority of the writer are either in the Third or fourth group (The good and the excellent writers). The difference in the awarding of marks especially from dummy G. (25 – 27) marks onwards is brought about by how well one handles the merits in an essay.  </a:t>
            </a:r>
          </a:p>
          <a:p>
            <a:pPr lvl="0"/>
            <a:r>
              <a:rPr lang="en-US" sz="2800" dirty="0"/>
              <a:t>Cautions however should be put to over use or misuse of the merits. The main aim of composition writing is to communicate with ease. The candidates will be awarded basing on how well you have communicated your story. </a:t>
            </a:r>
          </a:p>
        </p:txBody>
      </p:sp>
    </p:spTree>
    <p:extLst>
      <p:ext uri="{BB962C8B-B14F-4D97-AF65-F5344CB8AC3E}">
        <p14:creationId xmlns:p14="http://schemas.microsoft.com/office/powerpoint/2010/main" val="21759729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81000"/>
            <a:ext cx="9144000" cy="6124754"/>
          </a:xfrm>
          <a:prstGeom prst="rect">
            <a:avLst/>
          </a:prstGeom>
        </p:spPr>
        <p:txBody>
          <a:bodyPr wrap="square">
            <a:spAutoFit/>
          </a:bodyPr>
          <a:lstStyle/>
          <a:p>
            <a:r>
              <a:rPr lang="en-US" sz="2800" b="1" dirty="0">
                <a:solidFill>
                  <a:schemeClr val="accent6">
                    <a:lumMod val="50000"/>
                  </a:schemeClr>
                </a:solidFill>
              </a:rPr>
              <a:t>Examples of merits</a:t>
            </a:r>
            <a:endParaRPr lang="en-US" sz="2800" dirty="0">
              <a:solidFill>
                <a:schemeClr val="accent6">
                  <a:lumMod val="50000"/>
                </a:schemeClr>
              </a:solidFill>
            </a:endParaRPr>
          </a:p>
          <a:p>
            <a:r>
              <a:rPr lang="en-US" sz="2800" b="1" dirty="0">
                <a:solidFill>
                  <a:schemeClr val="accent6">
                    <a:lumMod val="50000"/>
                  </a:schemeClr>
                </a:solidFill>
              </a:rPr>
              <a:t>Vocabulary </a:t>
            </a:r>
            <a:endParaRPr lang="en-US" sz="2800" dirty="0">
              <a:solidFill>
                <a:schemeClr val="accent6">
                  <a:lumMod val="50000"/>
                </a:schemeClr>
              </a:solidFill>
            </a:endParaRPr>
          </a:p>
          <a:p>
            <a:pPr lvl="0"/>
            <a:r>
              <a:rPr lang="en-US" sz="2800" dirty="0"/>
              <a:t>Words in any language </a:t>
            </a:r>
            <a:r>
              <a:rPr lang="en-US" sz="2800" b="1" u="sng" dirty="0"/>
              <a:t>familiar</a:t>
            </a:r>
            <a:r>
              <a:rPr lang="en-US" sz="2800" dirty="0"/>
              <a:t> to the user (writer) and can be used in both spoken and written language. </a:t>
            </a:r>
          </a:p>
          <a:p>
            <a:pPr lvl="0"/>
            <a:r>
              <a:rPr lang="en-US" sz="2800" dirty="0"/>
              <a:t>Familiarity is key since it is important to use words that you know the spelling, pronunciation and use in the sentence </a:t>
            </a:r>
            <a:r>
              <a:rPr lang="en-US" sz="2800" dirty="0" err="1"/>
              <a:t>e.g</a:t>
            </a:r>
            <a:r>
              <a:rPr lang="en-US" sz="2800" dirty="0"/>
              <a:t> </a:t>
            </a:r>
          </a:p>
          <a:p>
            <a:r>
              <a:rPr lang="en-US" sz="2800" dirty="0" err="1"/>
              <a:t>Didi</a:t>
            </a:r>
            <a:r>
              <a:rPr lang="en-US" sz="2800" dirty="0"/>
              <a:t> – an elder sister.</a:t>
            </a:r>
          </a:p>
          <a:p>
            <a:r>
              <a:rPr lang="en-US" sz="2800" dirty="0"/>
              <a:t>Silhouette – a shade or a creation of shade.</a:t>
            </a:r>
          </a:p>
          <a:p>
            <a:r>
              <a:rPr lang="en-US" sz="2800" dirty="0"/>
              <a:t>Jambalaya – a plate of rice </a:t>
            </a:r>
          </a:p>
          <a:p>
            <a:r>
              <a:rPr lang="en-US" sz="2800" dirty="0"/>
              <a:t>Cappuccino – hot streaming coffee.</a:t>
            </a:r>
          </a:p>
          <a:p>
            <a:r>
              <a:rPr lang="en-US" sz="2800" dirty="0"/>
              <a:t>Savage – causing great harm, beast.</a:t>
            </a:r>
          </a:p>
          <a:p>
            <a:r>
              <a:rPr lang="en-US" sz="2800" dirty="0"/>
              <a:t>Chauffeur – a personal driver.</a:t>
            </a:r>
          </a:p>
          <a:p>
            <a:r>
              <a:rPr lang="en-US" sz="2800" dirty="0"/>
              <a:t>Antique – an old and valuable.</a:t>
            </a:r>
          </a:p>
          <a:p>
            <a:r>
              <a:rPr lang="en-US" sz="2800" dirty="0"/>
              <a:t>Attic – a room in the ceiling.</a:t>
            </a:r>
          </a:p>
        </p:txBody>
      </p:sp>
    </p:spTree>
    <p:extLst>
      <p:ext uri="{BB962C8B-B14F-4D97-AF65-F5344CB8AC3E}">
        <p14:creationId xmlns:p14="http://schemas.microsoft.com/office/powerpoint/2010/main" val="22141103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1"/>
            <a:ext cx="8839200" cy="6555641"/>
          </a:xfrm>
          <a:prstGeom prst="rect">
            <a:avLst/>
          </a:prstGeom>
        </p:spPr>
        <p:txBody>
          <a:bodyPr wrap="square">
            <a:spAutoFit/>
          </a:bodyPr>
          <a:lstStyle/>
          <a:p>
            <a:r>
              <a:rPr lang="en-US" sz="2800" dirty="0"/>
              <a:t>Delicacy – a type of delicious food.</a:t>
            </a:r>
          </a:p>
          <a:p>
            <a:r>
              <a:rPr lang="en-US" sz="2800" dirty="0"/>
              <a:t>Masticate – chew.</a:t>
            </a:r>
          </a:p>
          <a:p>
            <a:r>
              <a:rPr lang="en-US" sz="2800" dirty="0"/>
              <a:t>Emptiness – void, being sad.</a:t>
            </a:r>
          </a:p>
          <a:p>
            <a:r>
              <a:rPr lang="en-US" sz="2800" dirty="0"/>
              <a:t>Grimly – dirty.</a:t>
            </a:r>
          </a:p>
          <a:p>
            <a:r>
              <a:rPr lang="en-US" sz="2800" dirty="0" smtClean="0"/>
              <a:t>Felicitate </a:t>
            </a:r>
            <a:r>
              <a:rPr lang="en-US" sz="2800" dirty="0"/>
              <a:t>– congratulate.</a:t>
            </a:r>
          </a:p>
          <a:p>
            <a:r>
              <a:rPr lang="en-US" sz="2800" dirty="0"/>
              <a:t>Comatose – deeply asleep.</a:t>
            </a:r>
          </a:p>
          <a:p>
            <a:r>
              <a:rPr lang="en-US" sz="2800" dirty="0"/>
              <a:t>Tizzy – confused, nervous or excited </a:t>
            </a:r>
          </a:p>
          <a:p>
            <a:r>
              <a:rPr lang="en-US" sz="2800" dirty="0"/>
              <a:t>Burglary – an act of forced entry in order tor to steal.</a:t>
            </a:r>
          </a:p>
          <a:p>
            <a:r>
              <a:rPr lang="en-US" sz="2800" dirty="0"/>
              <a:t>Grape – searching for something especially in the dark.   </a:t>
            </a:r>
          </a:p>
          <a:p>
            <a:r>
              <a:rPr lang="en-US" sz="2800" dirty="0" err="1"/>
              <a:t>Spectre</a:t>
            </a:r>
            <a:r>
              <a:rPr lang="en-US" sz="2800" dirty="0"/>
              <a:t> – something unpleasant. </a:t>
            </a:r>
          </a:p>
          <a:p>
            <a:r>
              <a:rPr lang="en-US" sz="2800" dirty="0"/>
              <a:t>Goof – make a silly mistake.</a:t>
            </a:r>
          </a:p>
          <a:p>
            <a:r>
              <a:rPr lang="en-US" sz="2800" dirty="0" err="1"/>
              <a:t>Chacha</a:t>
            </a:r>
            <a:r>
              <a:rPr lang="en-US" sz="2800" dirty="0"/>
              <a:t> – an under.</a:t>
            </a:r>
          </a:p>
          <a:p>
            <a:r>
              <a:rPr lang="en-US" sz="2800" dirty="0"/>
              <a:t>Chanticleer – cock.</a:t>
            </a:r>
          </a:p>
          <a:p>
            <a:r>
              <a:rPr lang="en-US" sz="2800" dirty="0"/>
              <a:t>Lunged – a powerful move.</a:t>
            </a:r>
          </a:p>
          <a:p>
            <a:r>
              <a:rPr lang="en-US" sz="2800" dirty="0"/>
              <a:t>Nostalgia – homesickness, a sudden feeling.</a:t>
            </a:r>
          </a:p>
        </p:txBody>
      </p:sp>
    </p:spTree>
    <p:extLst>
      <p:ext uri="{BB962C8B-B14F-4D97-AF65-F5344CB8AC3E}">
        <p14:creationId xmlns:p14="http://schemas.microsoft.com/office/powerpoint/2010/main" val="909223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533401"/>
            <a:ext cx="8686800" cy="6001643"/>
          </a:xfrm>
          <a:prstGeom prst="rect">
            <a:avLst/>
          </a:prstGeom>
        </p:spPr>
        <p:txBody>
          <a:bodyPr wrap="square">
            <a:spAutoFit/>
          </a:bodyPr>
          <a:lstStyle/>
          <a:p>
            <a:r>
              <a:rPr lang="en-US" sz="3200" b="1" u="sng" dirty="0">
                <a:solidFill>
                  <a:schemeClr val="accent6">
                    <a:lumMod val="50000"/>
                  </a:schemeClr>
                </a:solidFill>
              </a:rPr>
              <a:t>Similes/imaginary/metaphor.</a:t>
            </a:r>
            <a:endParaRPr lang="en-US" sz="3200" dirty="0">
              <a:solidFill>
                <a:schemeClr val="accent6">
                  <a:lumMod val="50000"/>
                </a:schemeClr>
              </a:solidFill>
            </a:endParaRPr>
          </a:p>
          <a:p>
            <a:r>
              <a:rPr lang="en-US" sz="3200" dirty="0"/>
              <a:t>Words used to effectively compare relate one thing. </a:t>
            </a:r>
          </a:p>
          <a:p>
            <a:pPr lvl="0"/>
            <a:r>
              <a:rPr lang="en-US" sz="3200" dirty="0"/>
              <a:t>As active as quick – silver. </a:t>
            </a:r>
          </a:p>
          <a:p>
            <a:pPr lvl="0"/>
            <a:r>
              <a:rPr lang="en-US" sz="3200" dirty="0"/>
              <a:t>As ugly as an old – sue </a:t>
            </a:r>
          </a:p>
          <a:p>
            <a:pPr lvl="0"/>
            <a:r>
              <a:rPr lang="en-US" sz="3200" dirty="0"/>
              <a:t>As boring as broken record.</a:t>
            </a:r>
          </a:p>
          <a:p>
            <a:pPr lvl="0"/>
            <a:r>
              <a:rPr lang="en-US" sz="3200" dirty="0"/>
              <a:t>As false as a dice.</a:t>
            </a:r>
          </a:p>
          <a:p>
            <a:pPr lvl="0"/>
            <a:r>
              <a:rPr lang="en-US" sz="3200" dirty="0"/>
              <a:t>As clean as a candy shop. </a:t>
            </a:r>
          </a:p>
          <a:p>
            <a:pPr lvl="0"/>
            <a:r>
              <a:rPr lang="en-US" sz="3200" dirty="0"/>
              <a:t>As changeable as the weather or moon. </a:t>
            </a:r>
          </a:p>
          <a:p>
            <a:pPr lvl="0"/>
            <a:r>
              <a:rPr lang="en-US" sz="3200" dirty="0"/>
              <a:t>As disappointed as wet gun-power. </a:t>
            </a:r>
          </a:p>
          <a:p>
            <a:pPr lvl="0"/>
            <a:r>
              <a:rPr lang="en-US" sz="3200" dirty="0"/>
              <a:t>As dead as a dodo. </a:t>
            </a:r>
          </a:p>
          <a:p>
            <a:pPr lvl="0"/>
            <a:r>
              <a:rPr lang="en-US" sz="3200" dirty="0"/>
              <a:t>As tenacious as a bull dog.</a:t>
            </a:r>
          </a:p>
        </p:txBody>
      </p:sp>
    </p:spTree>
    <p:extLst>
      <p:ext uri="{BB962C8B-B14F-4D97-AF65-F5344CB8AC3E}">
        <p14:creationId xmlns:p14="http://schemas.microsoft.com/office/powerpoint/2010/main" val="40378654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1"/>
            <a:ext cx="8839200" cy="6001643"/>
          </a:xfrm>
          <a:prstGeom prst="rect">
            <a:avLst/>
          </a:prstGeom>
        </p:spPr>
        <p:txBody>
          <a:bodyPr wrap="square">
            <a:spAutoFit/>
          </a:bodyPr>
          <a:lstStyle/>
          <a:p>
            <a:pPr lvl="0"/>
            <a:r>
              <a:rPr lang="en-US" sz="3200" dirty="0"/>
              <a:t>As blameless as the snow.</a:t>
            </a:r>
          </a:p>
          <a:p>
            <a:pPr lvl="0"/>
            <a:r>
              <a:rPr lang="en-US" sz="3200" dirty="0"/>
              <a:t>As boastful as a school.</a:t>
            </a:r>
          </a:p>
          <a:p>
            <a:pPr lvl="0"/>
            <a:r>
              <a:rPr lang="en-US" sz="3200" dirty="0"/>
              <a:t>As slippery as a eel.</a:t>
            </a:r>
          </a:p>
          <a:p>
            <a:pPr lvl="0"/>
            <a:r>
              <a:rPr lang="en-US" sz="3200" dirty="0"/>
              <a:t>As distant as horizon.</a:t>
            </a:r>
          </a:p>
          <a:p>
            <a:pPr lvl="0"/>
            <a:r>
              <a:rPr lang="en-US" sz="3200" dirty="0"/>
              <a:t>As plump as a partridge.</a:t>
            </a:r>
          </a:p>
          <a:p>
            <a:pPr lvl="0"/>
            <a:r>
              <a:rPr lang="en-US" sz="3200" dirty="0"/>
              <a:t>As expensive as glory.</a:t>
            </a:r>
          </a:p>
          <a:p>
            <a:pPr lvl="0"/>
            <a:r>
              <a:rPr lang="en-US" sz="3200" dirty="0"/>
              <a:t>As jolly as a shoe-bush.</a:t>
            </a:r>
          </a:p>
          <a:p>
            <a:pPr lvl="0"/>
            <a:r>
              <a:rPr lang="en-US" sz="3200" dirty="0"/>
              <a:t>As mad as a hatter.</a:t>
            </a:r>
          </a:p>
          <a:p>
            <a:pPr lvl="0"/>
            <a:r>
              <a:rPr lang="en-US" sz="3200" dirty="0"/>
              <a:t>As mysterious as an echo.</a:t>
            </a:r>
          </a:p>
          <a:p>
            <a:pPr lvl="0"/>
            <a:r>
              <a:rPr lang="en-US" sz="3200" dirty="0"/>
              <a:t>As awkward as a cow on ice.</a:t>
            </a:r>
          </a:p>
          <a:p>
            <a:pPr lvl="0"/>
            <a:r>
              <a:rPr lang="en-US" sz="3200" dirty="0"/>
              <a:t>As straight as a ram-rod.</a:t>
            </a:r>
          </a:p>
          <a:p>
            <a:pPr lvl="0"/>
            <a:r>
              <a:rPr lang="en-US" sz="3200" dirty="0"/>
              <a:t>As punctual as spring time. </a:t>
            </a:r>
          </a:p>
        </p:txBody>
      </p:sp>
    </p:spTree>
    <p:extLst>
      <p:ext uri="{BB962C8B-B14F-4D97-AF65-F5344CB8AC3E}">
        <p14:creationId xmlns:p14="http://schemas.microsoft.com/office/powerpoint/2010/main" val="29251313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762000"/>
            <a:ext cx="8534400" cy="5509200"/>
          </a:xfrm>
          <a:prstGeom prst="rect">
            <a:avLst/>
          </a:prstGeom>
        </p:spPr>
        <p:txBody>
          <a:bodyPr wrap="square">
            <a:spAutoFit/>
          </a:bodyPr>
          <a:lstStyle/>
          <a:p>
            <a:r>
              <a:rPr lang="en-US" sz="4400" b="1" u="sng" dirty="0">
                <a:solidFill>
                  <a:schemeClr val="accent6">
                    <a:lumMod val="50000"/>
                  </a:schemeClr>
                </a:solidFill>
              </a:rPr>
              <a:t>Imageries:</a:t>
            </a:r>
            <a:endParaRPr lang="en-US" sz="4400" dirty="0">
              <a:solidFill>
                <a:schemeClr val="accent6">
                  <a:lumMod val="50000"/>
                </a:schemeClr>
              </a:solidFill>
            </a:endParaRPr>
          </a:p>
          <a:p>
            <a:pPr lvl="0"/>
            <a:r>
              <a:rPr lang="en-US" sz="4400" dirty="0"/>
              <a:t>Fat like a pig.</a:t>
            </a:r>
          </a:p>
          <a:p>
            <a:pPr lvl="0"/>
            <a:r>
              <a:rPr lang="en-US" sz="4400" dirty="0"/>
              <a:t>Smooth like an egg.</a:t>
            </a:r>
          </a:p>
          <a:p>
            <a:pPr lvl="0"/>
            <a:r>
              <a:rPr lang="en-US" sz="4400" dirty="0"/>
              <a:t>Round like a </a:t>
            </a:r>
            <a:r>
              <a:rPr lang="en-US" sz="4400" dirty="0" smtClean="0"/>
              <a:t>Barret.</a:t>
            </a:r>
            <a:endParaRPr lang="en-US" sz="4400" dirty="0"/>
          </a:p>
          <a:p>
            <a:pPr lvl="0"/>
            <a:r>
              <a:rPr lang="en-US" sz="4400" dirty="0"/>
              <a:t>Certain like death.</a:t>
            </a:r>
          </a:p>
          <a:p>
            <a:pPr lvl="0"/>
            <a:r>
              <a:rPr lang="en-US" sz="4400" dirty="0"/>
              <a:t>Angry like a bull-dog.</a:t>
            </a:r>
          </a:p>
          <a:p>
            <a:pPr lvl="0"/>
            <a:r>
              <a:rPr lang="en-US" sz="4400" dirty="0"/>
              <a:t>Fierce like a lion.</a:t>
            </a:r>
          </a:p>
          <a:p>
            <a:pPr lvl="0"/>
            <a:r>
              <a:rPr lang="en-US" sz="4400" dirty="0"/>
              <a:t>Obnoxious like an alligator. </a:t>
            </a:r>
          </a:p>
        </p:txBody>
      </p:sp>
    </p:spTree>
    <p:extLst>
      <p:ext uri="{BB962C8B-B14F-4D97-AF65-F5344CB8AC3E}">
        <p14:creationId xmlns:p14="http://schemas.microsoft.com/office/powerpoint/2010/main" val="12195151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457200"/>
            <a:ext cx="10058400" cy="5909310"/>
          </a:xfrm>
          <a:prstGeom prst="rect">
            <a:avLst/>
          </a:prstGeom>
        </p:spPr>
        <p:txBody>
          <a:bodyPr wrap="square">
            <a:spAutoFit/>
          </a:bodyPr>
          <a:lstStyle/>
          <a:p>
            <a:r>
              <a:rPr lang="en-US" sz="5400" b="1" u="sng" dirty="0">
                <a:solidFill>
                  <a:schemeClr val="accent6">
                    <a:lumMod val="50000"/>
                  </a:schemeClr>
                </a:solidFill>
              </a:rPr>
              <a:t>Metaphor:</a:t>
            </a:r>
            <a:endParaRPr lang="en-US" sz="5400" dirty="0">
              <a:solidFill>
                <a:schemeClr val="accent6">
                  <a:lumMod val="50000"/>
                </a:schemeClr>
              </a:solidFill>
            </a:endParaRPr>
          </a:p>
          <a:p>
            <a:pPr lvl="0"/>
            <a:r>
              <a:rPr lang="en-US" sz="5400" dirty="0"/>
              <a:t>The man is a lion.</a:t>
            </a:r>
          </a:p>
          <a:p>
            <a:pPr lvl="0"/>
            <a:r>
              <a:rPr lang="en-US" sz="5400" dirty="0" err="1"/>
              <a:t>Oyondi</a:t>
            </a:r>
            <a:r>
              <a:rPr lang="en-US" sz="5400" dirty="0"/>
              <a:t> is a hyena.</a:t>
            </a:r>
          </a:p>
          <a:p>
            <a:pPr lvl="0"/>
            <a:r>
              <a:rPr lang="en-US" sz="5400" dirty="0"/>
              <a:t>She is a pig.</a:t>
            </a:r>
          </a:p>
          <a:p>
            <a:pPr lvl="0"/>
            <a:r>
              <a:rPr lang="en-US" sz="5400" dirty="0" err="1"/>
              <a:t>Makari</a:t>
            </a:r>
            <a:r>
              <a:rPr lang="en-US" sz="5400" dirty="0"/>
              <a:t> is a kitten.</a:t>
            </a:r>
          </a:p>
          <a:p>
            <a:pPr lvl="0"/>
            <a:r>
              <a:rPr lang="en-US" sz="5400" dirty="0"/>
              <a:t>She is a peacock.</a:t>
            </a:r>
          </a:p>
          <a:p>
            <a:pPr lvl="0"/>
            <a:r>
              <a:rPr lang="en-US" sz="5400" dirty="0" err="1"/>
              <a:t>Mukanda</a:t>
            </a:r>
            <a:r>
              <a:rPr lang="en-US" sz="5400" dirty="0"/>
              <a:t> is a hornbill. </a:t>
            </a:r>
          </a:p>
        </p:txBody>
      </p:sp>
    </p:spTree>
    <p:extLst>
      <p:ext uri="{BB962C8B-B14F-4D97-AF65-F5344CB8AC3E}">
        <p14:creationId xmlns:p14="http://schemas.microsoft.com/office/powerpoint/2010/main" val="2094233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8476"/>
            <a:ext cx="9753600" cy="6863417"/>
          </a:xfrm>
          <a:prstGeom prst="rect">
            <a:avLst/>
          </a:prstGeom>
        </p:spPr>
        <p:txBody>
          <a:bodyPr wrap="square">
            <a:spAutoFit/>
          </a:bodyPr>
          <a:lstStyle/>
          <a:p>
            <a:r>
              <a:rPr lang="en-US" sz="2400" b="1" u="sng" dirty="0">
                <a:solidFill>
                  <a:schemeClr val="accent6">
                    <a:lumMod val="50000"/>
                  </a:schemeClr>
                </a:solidFill>
              </a:rPr>
              <a:t>Examples </a:t>
            </a:r>
            <a:endParaRPr lang="en-US" sz="2400" dirty="0">
              <a:solidFill>
                <a:schemeClr val="accent6">
                  <a:lumMod val="50000"/>
                </a:schemeClr>
              </a:solidFill>
            </a:endParaRPr>
          </a:p>
          <a:p>
            <a:r>
              <a:rPr lang="en-US" sz="2400" b="1" i="1" u="sng" dirty="0">
                <a:solidFill>
                  <a:schemeClr val="accent6">
                    <a:lumMod val="50000"/>
                  </a:schemeClr>
                </a:solidFill>
              </a:rPr>
              <a:t>Can /could: Used for actions </a:t>
            </a:r>
            <a:r>
              <a:rPr lang="en-US" sz="2400" b="1" i="1" u="sng" dirty="0" err="1">
                <a:solidFill>
                  <a:schemeClr val="accent6">
                    <a:lumMod val="50000"/>
                  </a:schemeClr>
                </a:solidFill>
              </a:rPr>
              <a:t>e.g</a:t>
            </a:r>
            <a:endParaRPr lang="en-US" sz="2400" dirty="0">
              <a:solidFill>
                <a:schemeClr val="accent6">
                  <a:lumMod val="50000"/>
                </a:schemeClr>
              </a:solidFill>
            </a:endParaRPr>
          </a:p>
          <a:p>
            <a:r>
              <a:rPr lang="en-US" sz="2000" dirty="0"/>
              <a:t>I can go out today (</a:t>
            </a:r>
            <a:r>
              <a:rPr lang="en-US" sz="2000" i="1" dirty="0"/>
              <a:t>there is nothing to stop me</a:t>
            </a:r>
            <a:r>
              <a:rPr lang="en-US" sz="2000" dirty="0"/>
              <a:t>) </a:t>
            </a:r>
          </a:p>
          <a:p>
            <a:r>
              <a:rPr lang="en-US" sz="2000" dirty="0"/>
              <a:t>I can’t go out today</a:t>
            </a:r>
          </a:p>
          <a:p>
            <a:r>
              <a:rPr lang="en-US" sz="2000" dirty="0"/>
              <a:t>I could go out today (</a:t>
            </a:r>
            <a:r>
              <a:rPr lang="en-US" sz="2000" i="1" dirty="0"/>
              <a:t>but I am not very keen</a:t>
            </a:r>
            <a:r>
              <a:rPr lang="en-US" sz="2000" dirty="0"/>
              <a:t>)</a:t>
            </a:r>
          </a:p>
          <a:p>
            <a:r>
              <a:rPr lang="en-US" sz="2000" dirty="0"/>
              <a:t>I couldn’t go out yesterday (</a:t>
            </a:r>
            <a:r>
              <a:rPr lang="en-US" sz="2000" i="1" dirty="0"/>
              <a:t>I wasn’t able</a:t>
            </a:r>
            <a:endParaRPr lang="en-US" sz="2000" dirty="0"/>
          </a:p>
          <a:p>
            <a:r>
              <a:rPr lang="en-US" sz="2000" b="1" dirty="0"/>
              <a:t> </a:t>
            </a:r>
            <a:endParaRPr lang="en-US" sz="2000" dirty="0"/>
          </a:p>
          <a:p>
            <a:r>
              <a:rPr lang="en-US" sz="2400" b="1" i="1" u="sng" dirty="0">
                <a:solidFill>
                  <a:schemeClr val="accent6">
                    <a:lumMod val="50000"/>
                  </a:schemeClr>
                </a:solidFill>
              </a:rPr>
              <a:t>Can / may </a:t>
            </a:r>
            <a:endParaRPr lang="en-US" sz="2400" dirty="0">
              <a:solidFill>
                <a:schemeClr val="accent6">
                  <a:lumMod val="50000"/>
                </a:schemeClr>
              </a:solidFill>
            </a:endParaRPr>
          </a:p>
          <a:p>
            <a:r>
              <a:rPr lang="en-US" sz="2000" dirty="0"/>
              <a:t>Can I go out today (</a:t>
            </a:r>
            <a:r>
              <a:rPr lang="en-US" sz="2000" i="1" dirty="0"/>
              <a:t>do you allow me to go out</a:t>
            </a:r>
            <a:r>
              <a:rPr lang="en-US" sz="2000" dirty="0"/>
              <a:t>)</a:t>
            </a:r>
          </a:p>
          <a:p>
            <a:r>
              <a:rPr lang="en-US" sz="2000" dirty="0"/>
              <a:t>May I go out today (</a:t>
            </a:r>
            <a:r>
              <a:rPr lang="en-US" sz="2000" i="1" dirty="0"/>
              <a:t>do you allow me to go out</a:t>
            </a:r>
            <a:r>
              <a:rPr lang="en-US" sz="2000" dirty="0"/>
              <a:t>) </a:t>
            </a:r>
          </a:p>
          <a:p>
            <a:r>
              <a:rPr lang="en-US" sz="2000" dirty="0"/>
              <a:t> </a:t>
            </a:r>
          </a:p>
          <a:p>
            <a:r>
              <a:rPr lang="en-US" sz="2400" b="1" i="1" u="sng" dirty="0">
                <a:solidFill>
                  <a:schemeClr val="accent6">
                    <a:lumMod val="50000"/>
                  </a:schemeClr>
                </a:solidFill>
              </a:rPr>
              <a:t>Will / won’t</a:t>
            </a:r>
            <a:endParaRPr lang="en-US" sz="2400" dirty="0">
              <a:solidFill>
                <a:schemeClr val="accent6">
                  <a:lumMod val="50000"/>
                </a:schemeClr>
              </a:solidFill>
            </a:endParaRPr>
          </a:p>
          <a:p>
            <a:r>
              <a:rPr lang="en-US" sz="2000" dirty="0"/>
              <a:t>I think I will go out today.</a:t>
            </a:r>
          </a:p>
          <a:p>
            <a:r>
              <a:rPr lang="en-US" sz="2000" dirty="0"/>
              <a:t>I promise I won’t go out today.</a:t>
            </a:r>
          </a:p>
          <a:p>
            <a:r>
              <a:rPr lang="en-US" sz="2000" dirty="0"/>
              <a:t>I would go out today but I have too much to do.</a:t>
            </a:r>
          </a:p>
          <a:p>
            <a:r>
              <a:rPr lang="en-US" sz="2000" dirty="0"/>
              <a:t>I promised I wouldn’t go out that day.</a:t>
            </a:r>
          </a:p>
          <a:p>
            <a:r>
              <a:rPr lang="en-US" sz="2000" dirty="0"/>
              <a:t> </a:t>
            </a:r>
          </a:p>
          <a:p>
            <a:r>
              <a:rPr lang="en-US" sz="2400" b="1" i="1" u="sng" dirty="0">
                <a:solidFill>
                  <a:schemeClr val="accent6">
                    <a:lumMod val="50000"/>
                  </a:schemeClr>
                </a:solidFill>
              </a:rPr>
              <a:t>Should /ought to</a:t>
            </a:r>
            <a:endParaRPr lang="en-US" sz="2400" dirty="0">
              <a:solidFill>
                <a:schemeClr val="accent6">
                  <a:lumMod val="50000"/>
                </a:schemeClr>
              </a:solidFill>
            </a:endParaRPr>
          </a:p>
          <a:p>
            <a:r>
              <a:rPr lang="en-US" sz="2000" dirty="0"/>
              <a:t>I should go out today (it would be a good thing to do)</a:t>
            </a:r>
          </a:p>
          <a:p>
            <a:r>
              <a:rPr lang="en-US" sz="2000" dirty="0"/>
              <a:t>I ought to go out today (it would be a good thing to do)</a:t>
            </a:r>
          </a:p>
          <a:p>
            <a:r>
              <a:rPr lang="en-US" sz="2000" dirty="0"/>
              <a:t> </a:t>
            </a:r>
          </a:p>
        </p:txBody>
      </p:sp>
    </p:spTree>
    <p:extLst>
      <p:ext uri="{BB962C8B-B14F-4D97-AF65-F5344CB8AC3E}">
        <p14:creationId xmlns:p14="http://schemas.microsoft.com/office/powerpoint/2010/main" val="1762504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457201"/>
            <a:ext cx="8686800" cy="5816977"/>
          </a:xfrm>
          <a:prstGeom prst="rect">
            <a:avLst/>
          </a:prstGeom>
        </p:spPr>
        <p:txBody>
          <a:bodyPr wrap="square">
            <a:spAutoFit/>
          </a:bodyPr>
          <a:lstStyle/>
          <a:p>
            <a:r>
              <a:rPr lang="en-US" sz="3200" b="1" u="sng" dirty="0">
                <a:solidFill>
                  <a:schemeClr val="accent6">
                    <a:lumMod val="50000"/>
                  </a:schemeClr>
                </a:solidFill>
              </a:rPr>
              <a:t>Expressions:</a:t>
            </a:r>
            <a:endParaRPr lang="en-US" sz="3200" dirty="0">
              <a:solidFill>
                <a:schemeClr val="accent6">
                  <a:lumMod val="50000"/>
                </a:schemeClr>
              </a:solidFill>
            </a:endParaRPr>
          </a:p>
          <a:p>
            <a:r>
              <a:rPr lang="en-US" sz="2800" dirty="0"/>
              <a:t>The use of words in sentences to create a situation or an image.</a:t>
            </a:r>
          </a:p>
          <a:p>
            <a:r>
              <a:rPr lang="en-US" sz="2800" dirty="0"/>
              <a:t>They are:- </a:t>
            </a:r>
          </a:p>
          <a:p>
            <a:r>
              <a:rPr lang="en-US" sz="3200" b="1" u="sng" dirty="0">
                <a:solidFill>
                  <a:schemeClr val="accent6">
                    <a:lumMod val="50000"/>
                  </a:schemeClr>
                </a:solidFill>
              </a:rPr>
              <a:t>Idiomatic expressions:</a:t>
            </a:r>
            <a:endParaRPr lang="en-US" sz="3200" dirty="0">
              <a:solidFill>
                <a:schemeClr val="accent6">
                  <a:lumMod val="50000"/>
                </a:schemeClr>
              </a:solidFill>
            </a:endParaRPr>
          </a:p>
          <a:p>
            <a:r>
              <a:rPr lang="en-US" sz="2800" dirty="0"/>
              <a:t>Green eyes – jealously.</a:t>
            </a:r>
          </a:p>
          <a:p>
            <a:r>
              <a:rPr lang="en-US" sz="2800" dirty="0"/>
              <a:t>She has a heart of gold – loving.</a:t>
            </a:r>
          </a:p>
          <a:p>
            <a:r>
              <a:rPr lang="en-US" sz="2800" dirty="0"/>
              <a:t>Sit on the fence – avoid taking sides.</a:t>
            </a:r>
          </a:p>
          <a:p>
            <a:r>
              <a:rPr lang="en-US" sz="2800" dirty="0"/>
              <a:t>A man in the street – an ordinary / common person. </a:t>
            </a:r>
          </a:p>
          <a:p>
            <a:r>
              <a:rPr lang="en-US" sz="2800" dirty="0"/>
              <a:t>Eagle / hawk-eyed – alert.</a:t>
            </a:r>
          </a:p>
          <a:p>
            <a:r>
              <a:rPr lang="en-US" sz="2800" dirty="0"/>
              <a:t>A wild goose chase – a vain attempt.</a:t>
            </a:r>
          </a:p>
          <a:p>
            <a:r>
              <a:rPr lang="en-US" sz="2800" dirty="0"/>
              <a:t>Blow one’s trumpet – to boast.</a:t>
            </a:r>
          </a:p>
          <a:p>
            <a:r>
              <a:rPr lang="en-US" sz="2800" dirty="0"/>
              <a:t>Draw a long bow – to exaggerate.</a:t>
            </a:r>
          </a:p>
        </p:txBody>
      </p:sp>
    </p:spTree>
    <p:extLst>
      <p:ext uri="{BB962C8B-B14F-4D97-AF65-F5344CB8AC3E}">
        <p14:creationId xmlns:p14="http://schemas.microsoft.com/office/powerpoint/2010/main" val="3504583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26410"/>
            <a:ext cx="8611738" cy="5632311"/>
          </a:xfrm>
          <a:prstGeom prst="rect">
            <a:avLst/>
          </a:prstGeom>
        </p:spPr>
        <p:txBody>
          <a:bodyPr wrap="square">
            <a:spAutoFit/>
          </a:bodyPr>
          <a:lstStyle/>
          <a:p>
            <a:r>
              <a:rPr lang="en-US" sz="3600" dirty="0"/>
              <a:t>A bad egg – a worthless person.</a:t>
            </a:r>
          </a:p>
          <a:p>
            <a:r>
              <a:rPr lang="en-US" sz="3600" dirty="0"/>
              <a:t>To look large – to be frightened.</a:t>
            </a:r>
          </a:p>
          <a:p>
            <a:r>
              <a:rPr lang="en-US" sz="3600" dirty="0"/>
              <a:t>Face the music – to take consequences.</a:t>
            </a:r>
          </a:p>
          <a:p>
            <a:r>
              <a:rPr lang="en-US" sz="3600" dirty="0"/>
              <a:t>Make a quick kill – become rich quickly.</a:t>
            </a:r>
          </a:p>
          <a:p>
            <a:r>
              <a:rPr lang="en-US" sz="3600" dirty="0"/>
              <a:t>At the eleventh hour – at last moment.</a:t>
            </a:r>
          </a:p>
          <a:p>
            <a:r>
              <a:rPr lang="en-US" sz="3600" dirty="0"/>
              <a:t>Keep the boat rolling – continue.</a:t>
            </a:r>
          </a:p>
          <a:p>
            <a:r>
              <a:rPr lang="en-US" sz="3600" dirty="0"/>
              <a:t>Paddle one’s canoe – be selfish. </a:t>
            </a:r>
          </a:p>
          <a:p>
            <a:r>
              <a:rPr lang="en-US" sz="3600" dirty="0"/>
              <a:t>Burn night oil – keep awake.</a:t>
            </a:r>
          </a:p>
          <a:p>
            <a:r>
              <a:rPr lang="en-US" sz="3600" dirty="0"/>
              <a:t>Burry the hatchet – forget about disputes and be friends. </a:t>
            </a:r>
          </a:p>
        </p:txBody>
      </p:sp>
    </p:spTree>
    <p:extLst>
      <p:ext uri="{BB962C8B-B14F-4D97-AF65-F5344CB8AC3E}">
        <p14:creationId xmlns:p14="http://schemas.microsoft.com/office/powerpoint/2010/main" val="24992584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1" y="76201"/>
            <a:ext cx="8681113" cy="6924973"/>
          </a:xfrm>
          <a:prstGeom prst="rect">
            <a:avLst/>
          </a:prstGeom>
        </p:spPr>
        <p:txBody>
          <a:bodyPr wrap="square">
            <a:spAutoFit/>
          </a:bodyPr>
          <a:lstStyle/>
          <a:p>
            <a:r>
              <a:rPr lang="en-US" sz="2800" b="1" u="sng" dirty="0">
                <a:solidFill>
                  <a:schemeClr val="accent6">
                    <a:lumMod val="50000"/>
                  </a:schemeClr>
                </a:solidFill>
              </a:rPr>
              <a:t>Figurative expressions:</a:t>
            </a:r>
            <a:endParaRPr lang="en-US" sz="2800" dirty="0">
              <a:solidFill>
                <a:schemeClr val="accent6">
                  <a:lumMod val="50000"/>
                </a:schemeClr>
              </a:solidFill>
            </a:endParaRPr>
          </a:p>
          <a:p>
            <a:pPr lvl="0"/>
            <a:r>
              <a:rPr lang="en-US" sz="2600" dirty="0"/>
              <a:t>The room was quiet, like a deserted </a:t>
            </a:r>
            <a:r>
              <a:rPr lang="en-US" sz="2600" dirty="0" err="1"/>
              <a:t>cementary</a:t>
            </a:r>
            <a:r>
              <a:rPr lang="en-US" sz="2600" dirty="0"/>
              <a:t>.</a:t>
            </a:r>
          </a:p>
          <a:p>
            <a:pPr lvl="0"/>
            <a:r>
              <a:rPr lang="en-US" sz="2600" dirty="0"/>
              <a:t>The hall was in a hush, one could mistake for being in a wrong place. </a:t>
            </a:r>
          </a:p>
          <a:p>
            <a:r>
              <a:rPr lang="en-US" sz="2600" dirty="0"/>
              <a:t>We waited for four hours, that stretched a head like a prison sentence without parole. </a:t>
            </a:r>
          </a:p>
          <a:p>
            <a:pPr lvl="0"/>
            <a:r>
              <a:rPr lang="en-US" sz="2600" dirty="0"/>
              <a:t>I was hit hard and felt as though a nuclear bomb had dropped down my feet.</a:t>
            </a:r>
          </a:p>
          <a:p>
            <a:pPr lvl="0"/>
            <a:r>
              <a:rPr lang="en-US" sz="2600" dirty="0"/>
              <a:t>The ageless had dropped down the horizon forming an image of a rabbit breast feeding.</a:t>
            </a:r>
          </a:p>
          <a:p>
            <a:pPr lvl="0"/>
            <a:r>
              <a:rPr lang="en-US" sz="2600" dirty="0"/>
              <a:t>I was left confused reminiscent to a devil sandwiched between two bibles.</a:t>
            </a:r>
          </a:p>
          <a:p>
            <a:pPr lvl="0"/>
            <a:r>
              <a:rPr lang="en-US" sz="2600" dirty="0"/>
              <a:t>To go or not to go, this was indeed an imbroglio situation I found myself in / chose the letter not the former. </a:t>
            </a:r>
          </a:p>
          <a:p>
            <a:pPr lvl="0"/>
            <a:r>
              <a:rPr lang="en-US" sz="2600" dirty="0"/>
              <a:t>Every dark cloud has a silver lining either every dog has its day.</a:t>
            </a:r>
          </a:p>
          <a:p>
            <a:pPr lvl="0"/>
            <a:r>
              <a:rPr lang="en-US" sz="2600" dirty="0"/>
              <a:t>Be put behind bans. His bark is worst than his bite.</a:t>
            </a:r>
          </a:p>
          <a:p>
            <a:r>
              <a:rPr lang="en-US" sz="2600" dirty="0"/>
              <a:t> </a:t>
            </a:r>
          </a:p>
        </p:txBody>
      </p:sp>
    </p:spTree>
    <p:extLst>
      <p:ext uri="{BB962C8B-B14F-4D97-AF65-F5344CB8AC3E}">
        <p14:creationId xmlns:p14="http://schemas.microsoft.com/office/powerpoint/2010/main" val="35678592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0"/>
            <a:ext cx="8763000" cy="6247864"/>
          </a:xfrm>
          <a:prstGeom prst="rect">
            <a:avLst/>
          </a:prstGeom>
        </p:spPr>
        <p:txBody>
          <a:bodyPr wrap="square">
            <a:spAutoFit/>
          </a:bodyPr>
          <a:lstStyle/>
          <a:p>
            <a:r>
              <a:rPr lang="en-US" sz="2800" b="1" u="sng" dirty="0">
                <a:solidFill>
                  <a:schemeClr val="accent6">
                    <a:lumMod val="50000"/>
                  </a:schemeClr>
                </a:solidFill>
              </a:rPr>
              <a:t>Colloquial expression:</a:t>
            </a:r>
            <a:endParaRPr lang="en-US" sz="2800" dirty="0">
              <a:solidFill>
                <a:schemeClr val="accent6">
                  <a:lumMod val="50000"/>
                </a:schemeClr>
              </a:solidFill>
            </a:endParaRPr>
          </a:p>
          <a:p>
            <a:r>
              <a:rPr lang="en-US" sz="2800" dirty="0"/>
              <a:t>I am going at – too much worry.</a:t>
            </a:r>
          </a:p>
          <a:p>
            <a:r>
              <a:rPr lang="en-US" sz="2800" dirty="0"/>
              <a:t>Heavy-eyed – sleepy.</a:t>
            </a:r>
          </a:p>
          <a:p>
            <a:endParaRPr lang="en-US" sz="2800" dirty="0"/>
          </a:p>
          <a:p>
            <a:r>
              <a:rPr lang="en-US" sz="2800" b="1" u="sng" dirty="0">
                <a:solidFill>
                  <a:schemeClr val="accent6">
                    <a:lumMod val="50000"/>
                  </a:schemeClr>
                </a:solidFill>
              </a:rPr>
              <a:t>Hyperboles:</a:t>
            </a:r>
            <a:endParaRPr lang="en-US" sz="2800" dirty="0">
              <a:solidFill>
                <a:schemeClr val="accent6">
                  <a:lumMod val="50000"/>
                </a:schemeClr>
              </a:solidFill>
            </a:endParaRPr>
          </a:p>
          <a:p>
            <a:pPr lvl="0"/>
            <a:r>
              <a:rPr lang="en-US" sz="2600" dirty="0"/>
              <a:t>The heat is killing me.</a:t>
            </a:r>
          </a:p>
          <a:p>
            <a:pPr lvl="0"/>
            <a:r>
              <a:rPr lang="en-US" sz="2600" dirty="0"/>
              <a:t>I fell into a bottomless pit.</a:t>
            </a:r>
          </a:p>
          <a:p>
            <a:pPr lvl="0"/>
            <a:r>
              <a:rPr lang="en-US" sz="2600" dirty="0"/>
              <a:t>The shoes could not fit him, he has a foot of an elephant. </a:t>
            </a:r>
          </a:p>
          <a:p>
            <a:pPr lvl="0"/>
            <a:r>
              <a:rPr lang="en-US" sz="2600" dirty="0"/>
              <a:t>Tears streamed out of his re-berry eyes like river Nile.</a:t>
            </a:r>
          </a:p>
          <a:p>
            <a:pPr lvl="0"/>
            <a:r>
              <a:rPr lang="en-US" sz="2600" dirty="0"/>
              <a:t>His eyes almost popped out on seeing the specter as though he had seen Lucifer teaching Sunday School.</a:t>
            </a:r>
          </a:p>
          <a:p>
            <a:pPr lvl="0"/>
            <a:r>
              <a:rPr lang="en-US" sz="2600" dirty="0"/>
              <a:t>He stared at me as though I were a miracle baby coming down on cloud of fire. </a:t>
            </a:r>
          </a:p>
          <a:p>
            <a:pPr lvl="0"/>
            <a:r>
              <a:rPr lang="en-US" sz="2600" dirty="0"/>
              <a:t>He banged loud enough to awaken the dead.</a:t>
            </a:r>
          </a:p>
          <a:p>
            <a:pPr lvl="0"/>
            <a:r>
              <a:rPr lang="en-US" sz="2600" dirty="0"/>
              <a:t>I was thrown off my feet as though I were paper weight.</a:t>
            </a:r>
          </a:p>
        </p:txBody>
      </p:sp>
    </p:spTree>
    <p:extLst>
      <p:ext uri="{BB962C8B-B14F-4D97-AF65-F5344CB8AC3E}">
        <p14:creationId xmlns:p14="http://schemas.microsoft.com/office/powerpoint/2010/main" val="3963994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2360"/>
            <a:ext cx="8763000" cy="5816977"/>
          </a:xfrm>
          <a:prstGeom prst="rect">
            <a:avLst/>
          </a:prstGeom>
        </p:spPr>
        <p:txBody>
          <a:bodyPr wrap="square">
            <a:spAutoFit/>
          </a:bodyPr>
          <a:lstStyle/>
          <a:p>
            <a:r>
              <a:rPr lang="en-US" sz="3200" b="1" u="sng" dirty="0">
                <a:solidFill>
                  <a:schemeClr val="accent6">
                    <a:lumMod val="50000"/>
                  </a:schemeClr>
                </a:solidFill>
              </a:rPr>
              <a:t>Vivid description:</a:t>
            </a:r>
          </a:p>
          <a:p>
            <a:endParaRPr lang="en-US" sz="3200" dirty="0">
              <a:solidFill>
                <a:srgbClr val="FFFF00"/>
              </a:solidFill>
            </a:endParaRPr>
          </a:p>
          <a:p>
            <a:pPr lvl="0"/>
            <a:r>
              <a:rPr lang="en-US" sz="2800" dirty="0"/>
              <a:t>His face was hideous, a network of pimples, dimples and </a:t>
            </a:r>
            <a:r>
              <a:rPr lang="en-US" sz="2800" dirty="0" err="1"/>
              <a:t>nimbles</a:t>
            </a:r>
            <a:r>
              <a:rPr lang="en-US" sz="2800" dirty="0"/>
              <a:t>, his eyes were red and piercing on, oversized nose and had tobacco stained teeth. Indeed he was ugly.</a:t>
            </a:r>
          </a:p>
          <a:p>
            <a:pPr lvl="0"/>
            <a:r>
              <a:rPr lang="en-US" sz="2800" dirty="0"/>
              <a:t>The food comprised of a plate pilchard, a piece of fried pasta, a cup of kedge-</a:t>
            </a:r>
            <a:r>
              <a:rPr lang="en-US" sz="2800" dirty="0" err="1"/>
              <a:t>eree</a:t>
            </a:r>
            <a:r>
              <a:rPr lang="en-US" sz="2800" dirty="0"/>
              <a:t> and qua-</a:t>
            </a:r>
            <a:r>
              <a:rPr lang="en-US" sz="2800" dirty="0" err="1"/>
              <a:t>ca</a:t>
            </a:r>
            <a:r>
              <a:rPr lang="en-US" sz="2800" dirty="0"/>
              <a:t> mole and </a:t>
            </a:r>
            <a:r>
              <a:rPr lang="en-US" sz="2800" dirty="0" err="1"/>
              <a:t>pometo</a:t>
            </a:r>
            <a:r>
              <a:rPr lang="en-US" sz="2800" dirty="0"/>
              <a:t>.</a:t>
            </a:r>
          </a:p>
          <a:p>
            <a:pPr lvl="0"/>
            <a:r>
              <a:rPr lang="en-US" sz="2800" dirty="0"/>
              <a:t>She wore a sparkling yellow dress that matched well with her handbag not to mention her high-heeled stiletto.</a:t>
            </a:r>
          </a:p>
          <a:p>
            <a:pPr lvl="0"/>
            <a:r>
              <a:rPr lang="en-US" sz="2800" dirty="0"/>
              <a:t>Remember to put this in its own paragraph. “The way things stands you are in for serious trouble with your old block”, said </a:t>
            </a:r>
            <a:r>
              <a:rPr lang="en-US" sz="2800" dirty="0" err="1"/>
              <a:t>Nelima</a:t>
            </a:r>
            <a:r>
              <a:rPr lang="en-US" sz="2800" dirty="0"/>
              <a:t>, reminding the </a:t>
            </a:r>
            <a:r>
              <a:rPr lang="en-US" sz="2800" dirty="0" err="1"/>
              <a:t>dorious</a:t>
            </a:r>
            <a:r>
              <a:rPr lang="en-US" sz="2800" dirty="0"/>
              <a:t> as if I did not know. </a:t>
            </a:r>
          </a:p>
        </p:txBody>
      </p:sp>
    </p:spTree>
    <p:extLst>
      <p:ext uri="{BB962C8B-B14F-4D97-AF65-F5344CB8AC3E}">
        <p14:creationId xmlns:p14="http://schemas.microsoft.com/office/powerpoint/2010/main" val="25774662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0"/>
            <a:ext cx="8839200" cy="6647974"/>
          </a:xfrm>
          <a:prstGeom prst="rect">
            <a:avLst/>
          </a:prstGeom>
        </p:spPr>
        <p:txBody>
          <a:bodyPr wrap="square">
            <a:spAutoFit/>
          </a:bodyPr>
          <a:lstStyle/>
          <a:p>
            <a:r>
              <a:rPr lang="en-US" sz="2800" b="1" u="sng" dirty="0">
                <a:solidFill>
                  <a:schemeClr val="accent6">
                    <a:lumMod val="50000"/>
                  </a:schemeClr>
                </a:solidFill>
              </a:rPr>
              <a:t>Modifier:</a:t>
            </a:r>
            <a:endParaRPr lang="en-US" sz="2800" dirty="0">
              <a:solidFill>
                <a:schemeClr val="accent6">
                  <a:lumMod val="50000"/>
                </a:schemeClr>
              </a:solidFill>
            </a:endParaRPr>
          </a:p>
          <a:p>
            <a:r>
              <a:rPr lang="en-US" sz="2800" dirty="0"/>
              <a:t>The accurate and construct use of adjective after nouns and adverbs after every verb </a:t>
            </a:r>
            <a:r>
              <a:rPr lang="en-US" sz="2800" dirty="0" err="1"/>
              <a:t>e.g</a:t>
            </a:r>
            <a:r>
              <a:rPr lang="en-US" sz="2800" dirty="0"/>
              <a:t> </a:t>
            </a:r>
          </a:p>
          <a:p>
            <a:r>
              <a:rPr lang="en-US" sz="2800" dirty="0">
                <a:solidFill>
                  <a:srgbClr val="FFFF00"/>
                </a:solidFill>
              </a:rPr>
              <a:t> </a:t>
            </a:r>
            <a:r>
              <a:rPr lang="en-US" sz="2800" b="1" u="sng" dirty="0">
                <a:solidFill>
                  <a:schemeClr val="accent6">
                    <a:lumMod val="50000"/>
                  </a:schemeClr>
                </a:solidFill>
              </a:rPr>
              <a:t>Adjectives:</a:t>
            </a:r>
            <a:endParaRPr lang="en-US" sz="2800" dirty="0">
              <a:solidFill>
                <a:schemeClr val="accent6">
                  <a:lumMod val="50000"/>
                </a:schemeClr>
              </a:solidFill>
            </a:endParaRPr>
          </a:p>
          <a:p>
            <a:pPr lvl="0"/>
            <a:r>
              <a:rPr lang="en-US" sz="2600" dirty="0"/>
              <a:t>Egg-shell white teeth.</a:t>
            </a:r>
          </a:p>
          <a:p>
            <a:pPr lvl="0"/>
            <a:r>
              <a:rPr lang="en-US" sz="2600" dirty="0"/>
              <a:t>An expensive blue Italian dress.</a:t>
            </a:r>
          </a:p>
          <a:p>
            <a:pPr lvl="0"/>
            <a:r>
              <a:rPr lang="en-US" sz="2600" dirty="0" smtClean="0"/>
              <a:t>Primrose </a:t>
            </a:r>
            <a:r>
              <a:rPr lang="en-US" sz="2600" dirty="0"/>
              <a:t>a cure-blue dress.</a:t>
            </a:r>
          </a:p>
          <a:p>
            <a:pPr lvl="0"/>
            <a:r>
              <a:rPr lang="en-US" sz="2600" dirty="0"/>
              <a:t>Red-army range-over</a:t>
            </a:r>
          </a:p>
          <a:p>
            <a:pPr lvl="0"/>
            <a:r>
              <a:rPr lang="en-US" sz="2600" dirty="0"/>
              <a:t>Gigantic men.</a:t>
            </a:r>
          </a:p>
          <a:p>
            <a:pPr lvl="0"/>
            <a:r>
              <a:rPr lang="en-US" sz="2600" dirty="0"/>
              <a:t>Old-fashioned bamboo bed.</a:t>
            </a:r>
          </a:p>
          <a:p>
            <a:pPr lvl="0"/>
            <a:r>
              <a:rPr lang="en-US" sz="2600" dirty="0"/>
              <a:t>Posh white limousine.</a:t>
            </a:r>
          </a:p>
          <a:p>
            <a:pPr lvl="0"/>
            <a:r>
              <a:rPr lang="en-US" sz="2600" dirty="0"/>
              <a:t>A pretty puppy.</a:t>
            </a:r>
          </a:p>
          <a:p>
            <a:pPr lvl="0"/>
            <a:r>
              <a:rPr lang="en-US" sz="2600" dirty="0"/>
              <a:t>Intelligent young man.</a:t>
            </a:r>
          </a:p>
          <a:p>
            <a:pPr lvl="0"/>
            <a:r>
              <a:rPr lang="en-US" sz="2600" dirty="0"/>
              <a:t>Well polished mahogany table. </a:t>
            </a:r>
          </a:p>
          <a:p>
            <a:pPr lvl="0"/>
            <a:r>
              <a:rPr lang="en-US" sz="2600" dirty="0"/>
              <a:t>Oak-paneled oral office.</a:t>
            </a:r>
          </a:p>
          <a:p>
            <a:pPr lvl="0"/>
            <a:r>
              <a:rPr lang="en-US" sz="2600" dirty="0"/>
              <a:t>Spacious rooms</a:t>
            </a:r>
            <a:r>
              <a:rPr lang="en-US" sz="2800" dirty="0"/>
              <a:t>.</a:t>
            </a:r>
          </a:p>
        </p:txBody>
      </p:sp>
    </p:spTree>
    <p:extLst>
      <p:ext uri="{BB962C8B-B14F-4D97-AF65-F5344CB8AC3E}">
        <p14:creationId xmlns:p14="http://schemas.microsoft.com/office/powerpoint/2010/main" val="13829091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81000"/>
            <a:ext cx="8763000" cy="6124754"/>
          </a:xfrm>
          <a:prstGeom prst="rect">
            <a:avLst/>
          </a:prstGeom>
        </p:spPr>
        <p:txBody>
          <a:bodyPr wrap="square">
            <a:spAutoFit/>
          </a:bodyPr>
          <a:lstStyle/>
          <a:p>
            <a:r>
              <a:rPr lang="en-US" sz="4000" b="1" u="sng" dirty="0">
                <a:solidFill>
                  <a:schemeClr val="accent6">
                    <a:lumMod val="50000"/>
                  </a:schemeClr>
                </a:solidFill>
              </a:rPr>
              <a:t>Adverbs:</a:t>
            </a:r>
            <a:endParaRPr lang="en-US" sz="4000" dirty="0">
              <a:solidFill>
                <a:schemeClr val="accent6">
                  <a:lumMod val="50000"/>
                </a:schemeClr>
              </a:solidFill>
            </a:endParaRPr>
          </a:p>
          <a:p>
            <a:pPr lvl="0"/>
            <a:r>
              <a:rPr lang="en-US" sz="3200" dirty="0"/>
              <a:t>Smiled broadly.</a:t>
            </a:r>
          </a:p>
          <a:p>
            <a:pPr lvl="0"/>
            <a:r>
              <a:rPr lang="en-US" sz="3200" dirty="0"/>
              <a:t>Walked in majestically.</a:t>
            </a:r>
          </a:p>
          <a:p>
            <a:pPr lvl="0"/>
            <a:r>
              <a:rPr lang="en-US" sz="3200" dirty="0"/>
              <a:t>Came to a halt.</a:t>
            </a:r>
          </a:p>
          <a:p>
            <a:pPr lvl="0"/>
            <a:r>
              <a:rPr lang="en-US" sz="3200" dirty="0"/>
              <a:t>The sunset reluctantly.</a:t>
            </a:r>
          </a:p>
          <a:p>
            <a:pPr lvl="0"/>
            <a:r>
              <a:rPr lang="en-US" sz="3200" dirty="0"/>
              <a:t>Laughed heartily.</a:t>
            </a:r>
          </a:p>
          <a:p>
            <a:pPr lvl="0"/>
            <a:r>
              <a:rPr lang="en-US" sz="3200" dirty="0"/>
              <a:t>Ate gluttonously.</a:t>
            </a:r>
          </a:p>
          <a:p>
            <a:pPr lvl="0"/>
            <a:r>
              <a:rPr lang="en-US" sz="3200" dirty="0"/>
              <a:t>Cried hysterically.</a:t>
            </a:r>
          </a:p>
          <a:p>
            <a:pPr lvl="0"/>
            <a:r>
              <a:rPr lang="en-US" sz="3200" dirty="0"/>
              <a:t> Sang extremely well.</a:t>
            </a:r>
          </a:p>
          <a:p>
            <a:pPr lvl="0"/>
            <a:r>
              <a:rPr lang="en-US" sz="3200" dirty="0"/>
              <a:t>Gazed at me scornfully.</a:t>
            </a:r>
          </a:p>
          <a:p>
            <a:pPr lvl="0"/>
            <a:r>
              <a:rPr lang="en-US" sz="3200" dirty="0"/>
              <a:t>Walked feebly / drunkenly. </a:t>
            </a:r>
          </a:p>
          <a:p>
            <a:pPr lvl="0"/>
            <a:r>
              <a:rPr lang="en-US" sz="3200" dirty="0"/>
              <a:t>Looked quizzically. </a:t>
            </a:r>
          </a:p>
        </p:txBody>
      </p:sp>
    </p:spTree>
    <p:extLst>
      <p:ext uri="{BB962C8B-B14F-4D97-AF65-F5344CB8AC3E}">
        <p14:creationId xmlns:p14="http://schemas.microsoft.com/office/powerpoint/2010/main" val="3425092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1" y="-52328"/>
            <a:ext cx="8534399" cy="6986528"/>
          </a:xfrm>
          <a:prstGeom prst="rect">
            <a:avLst/>
          </a:prstGeom>
        </p:spPr>
        <p:txBody>
          <a:bodyPr wrap="square">
            <a:spAutoFit/>
          </a:bodyPr>
          <a:lstStyle/>
          <a:p>
            <a:pPr lvl="0"/>
            <a:r>
              <a:rPr lang="en-US" sz="2800" dirty="0"/>
              <a:t>Started blankly.</a:t>
            </a:r>
          </a:p>
          <a:p>
            <a:pPr lvl="0"/>
            <a:r>
              <a:rPr lang="en-US" sz="2800" dirty="0"/>
              <a:t>The fire blazed fiercely.</a:t>
            </a:r>
          </a:p>
          <a:p>
            <a:pPr lvl="0"/>
            <a:r>
              <a:rPr lang="en-US" sz="2800" dirty="0"/>
              <a:t>Chirped melodiously.</a:t>
            </a:r>
          </a:p>
          <a:p>
            <a:pPr lvl="0"/>
            <a:r>
              <a:rPr lang="en-US" sz="2800" dirty="0"/>
              <a:t>Chatted audibly.</a:t>
            </a:r>
          </a:p>
          <a:p>
            <a:pPr lvl="0"/>
            <a:r>
              <a:rPr lang="en-US" sz="2800" dirty="0"/>
              <a:t>Worked efficiently.</a:t>
            </a:r>
          </a:p>
          <a:p>
            <a:pPr lvl="0"/>
            <a:r>
              <a:rPr lang="en-US" sz="2800" dirty="0"/>
              <a:t>Crept stealthily.</a:t>
            </a:r>
          </a:p>
          <a:p>
            <a:pPr lvl="0"/>
            <a:r>
              <a:rPr lang="en-US" sz="2800" dirty="0"/>
              <a:t>Prepared thoroughly.</a:t>
            </a:r>
          </a:p>
          <a:p>
            <a:pPr lvl="0"/>
            <a:r>
              <a:rPr lang="en-US" sz="2800" dirty="0"/>
              <a:t>She danced vigorously.</a:t>
            </a:r>
          </a:p>
          <a:p>
            <a:pPr lvl="0"/>
            <a:r>
              <a:rPr lang="en-US" sz="2800" dirty="0"/>
              <a:t>Answered tartly.</a:t>
            </a:r>
          </a:p>
          <a:p>
            <a:pPr lvl="0"/>
            <a:r>
              <a:rPr lang="en-US" sz="2800" dirty="0"/>
              <a:t>He was beat ruthlessly.</a:t>
            </a:r>
          </a:p>
          <a:p>
            <a:pPr lvl="0"/>
            <a:r>
              <a:rPr lang="en-US" sz="2800" dirty="0"/>
              <a:t>Wrote legibly / boldly.</a:t>
            </a:r>
          </a:p>
          <a:p>
            <a:pPr lvl="0"/>
            <a:r>
              <a:rPr lang="en-US" sz="2800" dirty="0"/>
              <a:t>Shone brilliantly. </a:t>
            </a:r>
          </a:p>
          <a:p>
            <a:pPr lvl="0"/>
            <a:r>
              <a:rPr lang="en-US" sz="2800" dirty="0"/>
              <a:t>Slept soundly. </a:t>
            </a:r>
          </a:p>
          <a:p>
            <a:pPr lvl="0"/>
            <a:r>
              <a:rPr lang="en-US" sz="2800" dirty="0"/>
              <a:t>Teemed heavily.</a:t>
            </a:r>
          </a:p>
          <a:p>
            <a:pPr lvl="0"/>
            <a:r>
              <a:rPr lang="en-US" sz="2800" dirty="0"/>
              <a:t>Spoke sarcastically.</a:t>
            </a:r>
          </a:p>
          <a:p>
            <a:pPr lvl="0"/>
            <a:r>
              <a:rPr lang="en-US" sz="2800" dirty="0"/>
              <a:t>Followed grudgingly. </a:t>
            </a:r>
          </a:p>
        </p:txBody>
      </p:sp>
    </p:spTree>
    <p:extLst>
      <p:ext uri="{BB962C8B-B14F-4D97-AF65-F5344CB8AC3E}">
        <p14:creationId xmlns:p14="http://schemas.microsoft.com/office/powerpoint/2010/main" val="31433959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9978" y="228601"/>
            <a:ext cx="8559422" cy="5632311"/>
          </a:xfrm>
          <a:prstGeom prst="rect">
            <a:avLst/>
          </a:prstGeom>
        </p:spPr>
        <p:txBody>
          <a:bodyPr wrap="square">
            <a:spAutoFit/>
          </a:bodyPr>
          <a:lstStyle/>
          <a:p>
            <a:r>
              <a:rPr lang="en-US" sz="3600" b="1" u="sng" dirty="0" err="1">
                <a:solidFill>
                  <a:srgbClr val="FF0000"/>
                </a:solidFill>
              </a:rPr>
              <a:t>Humour</a:t>
            </a:r>
            <a:r>
              <a:rPr lang="en-US" sz="3600" b="1" u="sng" dirty="0">
                <a:solidFill>
                  <a:srgbClr val="FF0000"/>
                </a:solidFill>
              </a:rPr>
              <a:t>:</a:t>
            </a:r>
            <a:endParaRPr lang="en-US" sz="3600" dirty="0">
              <a:solidFill>
                <a:srgbClr val="FF0000"/>
              </a:solidFill>
            </a:endParaRPr>
          </a:p>
          <a:p>
            <a:r>
              <a:rPr lang="en-US" sz="3600" b="1" i="1" dirty="0">
                <a:solidFill>
                  <a:schemeClr val="accent6">
                    <a:lumMod val="50000"/>
                  </a:schemeClr>
                </a:solidFill>
              </a:rPr>
              <a:t>Using the language </a:t>
            </a:r>
            <a:r>
              <a:rPr lang="en-US" sz="3600" b="1" i="1" dirty="0" err="1">
                <a:solidFill>
                  <a:schemeClr val="accent6">
                    <a:lumMod val="50000"/>
                  </a:schemeClr>
                </a:solidFill>
              </a:rPr>
              <a:t>e.g</a:t>
            </a:r>
            <a:endParaRPr lang="en-US" sz="3600" dirty="0">
              <a:solidFill>
                <a:schemeClr val="accent6">
                  <a:lumMod val="50000"/>
                </a:schemeClr>
              </a:solidFill>
            </a:endParaRPr>
          </a:p>
          <a:p>
            <a:r>
              <a:rPr lang="en-US" sz="3600" dirty="0"/>
              <a:t>Gregory stood in front of the class and drove people in gales of laughter by imitating Mr. </a:t>
            </a:r>
            <a:r>
              <a:rPr lang="en-US" sz="3600" dirty="0" err="1"/>
              <a:t>Wanyama</a:t>
            </a:r>
            <a:r>
              <a:rPr lang="en-US" sz="3600" dirty="0"/>
              <a:t>. Unfortunately you talk of the devil and it appears </a:t>
            </a:r>
            <a:r>
              <a:rPr lang="en-US" sz="3600" dirty="0" err="1"/>
              <a:t>Mr</a:t>
            </a:r>
            <a:r>
              <a:rPr lang="en-US" sz="3600" dirty="0"/>
              <a:t> </a:t>
            </a:r>
            <a:r>
              <a:rPr lang="en-US" sz="3600" dirty="0" err="1"/>
              <a:t>Wanyama</a:t>
            </a:r>
            <a:r>
              <a:rPr lang="en-US" sz="3600" dirty="0"/>
              <a:t> stood by the door. We expected Gregory to shy off and sit down but alas! He went on and when he glanced at the door, he blurted , “let us pray, for the devil has come”.</a:t>
            </a:r>
          </a:p>
        </p:txBody>
      </p:sp>
    </p:spTree>
    <p:extLst>
      <p:ext uri="{BB962C8B-B14F-4D97-AF65-F5344CB8AC3E}">
        <p14:creationId xmlns:p14="http://schemas.microsoft.com/office/powerpoint/2010/main" val="42213433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76200"/>
            <a:ext cx="8686800" cy="6986528"/>
          </a:xfrm>
          <a:prstGeom prst="rect">
            <a:avLst/>
          </a:prstGeom>
        </p:spPr>
        <p:txBody>
          <a:bodyPr wrap="square">
            <a:spAutoFit/>
          </a:bodyPr>
          <a:lstStyle/>
          <a:p>
            <a:r>
              <a:rPr lang="en-US" sz="2800" b="1" u="sng" dirty="0">
                <a:solidFill>
                  <a:schemeClr val="accent6">
                    <a:lumMod val="50000"/>
                  </a:schemeClr>
                </a:solidFill>
              </a:rPr>
              <a:t>Famous quotes:</a:t>
            </a:r>
            <a:endParaRPr lang="en-US" sz="2800" dirty="0">
              <a:solidFill>
                <a:schemeClr val="accent6">
                  <a:lumMod val="50000"/>
                </a:schemeClr>
              </a:solidFill>
            </a:endParaRPr>
          </a:p>
          <a:p>
            <a:r>
              <a:rPr lang="en-US" sz="2800" dirty="0"/>
              <a:t>Wise quotes from known sources </a:t>
            </a:r>
            <a:r>
              <a:rPr lang="en-US" sz="2800" dirty="0" err="1"/>
              <a:t>e.g</a:t>
            </a:r>
            <a:r>
              <a:rPr lang="en-US" sz="2800" dirty="0"/>
              <a:t> </a:t>
            </a:r>
          </a:p>
          <a:p>
            <a:r>
              <a:rPr lang="en-US" sz="2800" dirty="0"/>
              <a:t>“If the mountain would not go to Mohammed, Mohammed would go to the mountain”, Mohammed </a:t>
            </a:r>
            <a:r>
              <a:rPr lang="en-US" sz="2800" dirty="0" err="1"/>
              <a:t>Ghulab</a:t>
            </a:r>
            <a:r>
              <a:rPr lang="en-US" sz="2800" dirty="0"/>
              <a:t>.</a:t>
            </a:r>
          </a:p>
          <a:p>
            <a:r>
              <a:rPr lang="en-US" sz="2800" dirty="0"/>
              <a:t>Be it ever so humble, there is no place like home </a:t>
            </a:r>
            <a:r>
              <a:rPr lang="en-US" sz="2800" dirty="0" err="1"/>
              <a:t>Kathlerr</a:t>
            </a:r>
            <a:r>
              <a:rPr lang="en-US" sz="2800" dirty="0"/>
              <a:t> Fisher.</a:t>
            </a:r>
          </a:p>
          <a:p>
            <a:r>
              <a:rPr lang="en-US" sz="2800" dirty="0"/>
              <a:t>‘There is nothing greater than an encouragement from a friend. John </a:t>
            </a:r>
            <a:r>
              <a:rPr lang="en-US" sz="2800" dirty="0" err="1"/>
              <a:t>Keates</a:t>
            </a:r>
            <a:r>
              <a:rPr lang="en-US" sz="2800" dirty="0"/>
              <a:t>.</a:t>
            </a:r>
          </a:p>
          <a:p>
            <a:r>
              <a:rPr lang="en-US" sz="2800" dirty="0"/>
              <a:t> </a:t>
            </a:r>
          </a:p>
          <a:p>
            <a:r>
              <a:rPr lang="en-US" sz="2800" dirty="0"/>
              <a:t>Failure should not be a source of discouragement but rather a fresh stimuli, Ben </a:t>
            </a:r>
            <a:r>
              <a:rPr lang="en-US" sz="2800" dirty="0" err="1"/>
              <a:t>carson</a:t>
            </a:r>
            <a:r>
              <a:rPr lang="en-US" sz="2800" dirty="0"/>
              <a:t>.</a:t>
            </a:r>
          </a:p>
          <a:p>
            <a:r>
              <a:rPr lang="en-US" sz="2800" dirty="0"/>
              <a:t> </a:t>
            </a:r>
          </a:p>
          <a:p>
            <a:r>
              <a:rPr lang="en-US" sz="2800" dirty="0"/>
              <a:t>As hemming load would have said” charity begins at home and often ends there.</a:t>
            </a:r>
          </a:p>
          <a:p>
            <a:r>
              <a:rPr lang="en-US" sz="2800" b="1" dirty="0"/>
              <a:t> </a:t>
            </a:r>
            <a:endParaRPr lang="en-US" sz="2800" dirty="0"/>
          </a:p>
        </p:txBody>
      </p:sp>
    </p:spTree>
    <p:extLst>
      <p:ext uri="{BB962C8B-B14F-4D97-AF65-F5344CB8AC3E}">
        <p14:creationId xmlns:p14="http://schemas.microsoft.com/office/powerpoint/2010/main" val="2881660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991600" cy="6740307"/>
          </a:xfrm>
          <a:prstGeom prst="rect">
            <a:avLst/>
          </a:prstGeom>
        </p:spPr>
        <p:txBody>
          <a:bodyPr wrap="square">
            <a:spAutoFit/>
          </a:bodyPr>
          <a:lstStyle/>
          <a:p>
            <a:r>
              <a:rPr lang="en-US" sz="3200" b="1" i="1" u="sng" dirty="0">
                <a:solidFill>
                  <a:schemeClr val="accent6">
                    <a:lumMod val="50000"/>
                  </a:schemeClr>
                </a:solidFill>
              </a:rPr>
              <a:t>Must / needn’t</a:t>
            </a:r>
            <a:endParaRPr lang="en-US" sz="3200" dirty="0">
              <a:solidFill>
                <a:schemeClr val="accent6">
                  <a:lumMod val="50000"/>
                </a:schemeClr>
              </a:solidFill>
            </a:endParaRPr>
          </a:p>
          <a:p>
            <a:r>
              <a:rPr lang="en-US" sz="2400" dirty="0"/>
              <a:t>I must go out today (It is necessary)</a:t>
            </a:r>
          </a:p>
          <a:p>
            <a:r>
              <a:rPr lang="en-US" sz="2400" dirty="0"/>
              <a:t>I mustn’t go out today (It is necessary that I do not go out)</a:t>
            </a:r>
          </a:p>
          <a:p>
            <a:r>
              <a:rPr lang="en-US" sz="2400" dirty="0"/>
              <a:t> </a:t>
            </a:r>
          </a:p>
          <a:p>
            <a:r>
              <a:rPr lang="en-US" sz="3200" b="1" i="1" u="sng" dirty="0">
                <a:solidFill>
                  <a:schemeClr val="accent6">
                    <a:lumMod val="50000"/>
                  </a:schemeClr>
                </a:solidFill>
              </a:rPr>
              <a:t>Could have / would have</a:t>
            </a:r>
            <a:endParaRPr lang="en-US" sz="3200" dirty="0">
              <a:solidFill>
                <a:schemeClr val="accent6">
                  <a:lumMod val="50000"/>
                </a:schemeClr>
              </a:solidFill>
            </a:endParaRPr>
          </a:p>
          <a:p>
            <a:r>
              <a:rPr lang="en-US" sz="2400" dirty="0"/>
              <a:t>I could have gone out yesterday but I decided to stay home.</a:t>
            </a:r>
          </a:p>
          <a:p>
            <a:r>
              <a:rPr lang="en-US" sz="2400" dirty="0"/>
              <a:t>I would have gone out yesterday but I had too much work to do.</a:t>
            </a:r>
          </a:p>
          <a:p>
            <a:r>
              <a:rPr lang="en-US" sz="2400" dirty="0"/>
              <a:t>I should have gone out yesterday but I am sorry I didn’t.</a:t>
            </a:r>
          </a:p>
          <a:p>
            <a:r>
              <a:rPr lang="en-US" sz="2400" dirty="0"/>
              <a:t>I ought to have gone out yesterday but I am sorry I didn’t.</a:t>
            </a:r>
          </a:p>
          <a:p>
            <a:r>
              <a:rPr lang="en-US" sz="2400" dirty="0"/>
              <a:t>I needn’t have gone out yesterday (I went out but it was necessary).</a:t>
            </a:r>
          </a:p>
          <a:p>
            <a:r>
              <a:rPr lang="en-US" sz="2400" dirty="0"/>
              <a:t> </a:t>
            </a:r>
          </a:p>
          <a:p>
            <a:r>
              <a:rPr lang="en-US" sz="3200" b="1" i="1" u="sng" dirty="0">
                <a:solidFill>
                  <a:schemeClr val="accent6">
                    <a:lumMod val="50000"/>
                  </a:schemeClr>
                </a:solidFill>
              </a:rPr>
              <a:t>Shall</a:t>
            </a:r>
            <a:r>
              <a:rPr lang="en-US" sz="3200" b="1" i="1" u="sng" dirty="0">
                <a:solidFill>
                  <a:srgbClr val="FFFF00"/>
                </a:solidFill>
              </a:rPr>
              <a:t> </a:t>
            </a:r>
            <a:endParaRPr lang="en-US" sz="3200" dirty="0">
              <a:solidFill>
                <a:srgbClr val="FFFF00"/>
              </a:solidFill>
            </a:endParaRPr>
          </a:p>
          <a:p>
            <a:r>
              <a:rPr lang="en-US" sz="2400" dirty="0"/>
              <a:t>Mostly used with first persons </a:t>
            </a:r>
            <a:r>
              <a:rPr lang="en-US" sz="2400" dirty="0" err="1"/>
              <a:t>i.e</a:t>
            </a:r>
            <a:r>
              <a:rPr lang="en-US" sz="2400" dirty="0"/>
              <a:t>  I shall visit him </a:t>
            </a:r>
          </a:p>
          <a:p>
            <a:r>
              <a:rPr lang="en-US" sz="2400" dirty="0"/>
              <a:t>Let us all go out, shall we?</a:t>
            </a:r>
          </a:p>
          <a:p>
            <a:r>
              <a:rPr lang="en-US" sz="2400" dirty="0"/>
              <a:t>Shall is mostly used to indicate;</a:t>
            </a:r>
          </a:p>
          <a:p>
            <a:pPr lvl="0"/>
            <a:r>
              <a:rPr lang="en-US" sz="2400" dirty="0"/>
              <a:t>Obligation </a:t>
            </a:r>
            <a:r>
              <a:rPr lang="en-US" sz="2400" dirty="0" err="1"/>
              <a:t>i.e</a:t>
            </a:r>
            <a:r>
              <a:rPr lang="en-US" sz="2400" dirty="0"/>
              <a:t> You shall do the assignment.</a:t>
            </a:r>
          </a:p>
          <a:p>
            <a:pPr lvl="0"/>
            <a:r>
              <a:rPr lang="en-US" sz="2400" dirty="0"/>
              <a:t>Willingness </a:t>
            </a:r>
            <a:r>
              <a:rPr lang="en-US" sz="2400" dirty="0" err="1"/>
              <a:t>i.e</a:t>
            </a:r>
            <a:r>
              <a:rPr lang="en-US" sz="2400" dirty="0"/>
              <a:t> We shall be visiting them next week.</a:t>
            </a:r>
          </a:p>
        </p:txBody>
      </p:sp>
    </p:spTree>
    <p:extLst>
      <p:ext uri="{BB962C8B-B14F-4D97-AF65-F5344CB8AC3E}">
        <p14:creationId xmlns:p14="http://schemas.microsoft.com/office/powerpoint/2010/main" val="9131429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685800"/>
            <a:ext cx="8686800" cy="5509200"/>
          </a:xfrm>
          <a:prstGeom prst="rect">
            <a:avLst/>
          </a:prstGeom>
        </p:spPr>
        <p:txBody>
          <a:bodyPr wrap="square">
            <a:spAutoFit/>
          </a:bodyPr>
          <a:lstStyle/>
          <a:p>
            <a:r>
              <a:rPr lang="en-US" sz="3200" b="1" u="sng" dirty="0">
                <a:solidFill>
                  <a:schemeClr val="accent6">
                    <a:lumMod val="50000"/>
                  </a:schemeClr>
                </a:solidFill>
              </a:rPr>
              <a:t>Saying and proverbs:</a:t>
            </a:r>
            <a:endParaRPr lang="en-US" sz="3200" dirty="0">
              <a:solidFill>
                <a:schemeClr val="accent6">
                  <a:lumMod val="50000"/>
                </a:schemeClr>
              </a:solidFill>
            </a:endParaRPr>
          </a:p>
          <a:p>
            <a:pPr lvl="0"/>
            <a:r>
              <a:rPr lang="en-US" sz="3200" dirty="0"/>
              <a:t>Empty vessels make the most noise.</a:t>
            </a:r>
          </a:p>
          <a:p>
            <a:pPr lvl="0"/>
            <a:r>
              <a:rPr lang="en-US" sz="3200" dirty="0"/>
              <a:t>Make hay while the sun shines.</a:t>
            </a:r>
          </a:p>
          <a:p>
            <a:pPr lvl="0"/>
            <a:r>
              <a:rPr lang="en-US" sz="3200" dirty="0"/>
              <a:t>A hungry man is an angry man </a:t>
            </a:r>
          </a:p>
          <a:p>
            <a:pPr lvl="0"/>
            <a:r>
              <a:rPr lang="en-US" sz="3200" dirty="0"/>
              <a:t>One man’s meat is another man’s poison.</a:t>
            </a:r>
          </a:p>
          <a:p>
            <a:pPr lvl="0"/>
            <a:r>
              <a:rPr lang="en-US" sz="3200" dirty="0"/>
              <a:t>Fire is a good servant but a bad master.</a:t>
            </a:r>
          </a:p>
          <a:p>
            <a:pPr lvl="0"/>
            <a:r>
              <a:rPr lang="en-US" sz="3200" dirty="0"/>
              <a:t>Barking dogs seldom bite.</a:t>
            </a:r>
          </a:p>
          <a:p>
            <a:pPr lvl="0"/>
            <a:r>
              <a:rPr lang="en-US" sz="3200" dirty="0"/>
              <a:t>Let the sleeping dogs lie.</a:t>
            </a:r>
          </a:p>
          <a:p>
            <a:pPr lvl="0"/>
            <a:r>
              <a:rPr lang="en-US" sz="3200" dirty="0"/>
              <a:t>Birds of the same feather flock together.</a:t>
            </a:r>
          </a:p>
          <a:p>
            <a:pPr lvl="0"/>
            <a:r>
              <a:rPr lang="en-US" sz="3200" dirty="0"/>
              <a:t>A journey a thousand miles beings with a single step.</a:t>
            </a:r>
          </a:p>
        </p:txBody>
      </p:sp>
    </p:spTree>
    <p:extLst>
      <p:ext uri="{BB962C8B-B14F-4D97-AF65-F5344CB8AC3E}">
        <p14:creationId xmlns:p14="http://schemas.microsoft.com/office/powerpoint/2010/main" val="18137775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763000" cy="6001643"/>
          </a:xfrm>
          <a:prstGeom prst="rect">
            <a:avLst/>
          </a:prstGeom>
        </p:spPr>
        <p:txBody>
          <a:bodyPr wrap="square">
            <a:spAutoFit/>
          </a:bodyPr>
          <a:lstStyle/>
          <a:p>
            <a:r>
              <a:rPr lang="en-US" sz="3200" b="1" u="sng" dirty="0">
                <a:solidFill>
                  <a:schemeClr val="accent6">
                    <a:lumMod val="50000"/>
                  </a:schemeClr>
                </a:solidFill>
              </a:rPr>
              <a:t>Puns:</a:t>
            </a:r>
            <a:endParaRPr lang="en-US" sz="3200" dirty="0">
              <a:solidFill>
                <a:schemeClr val="accent6">
                  <a:lumMod val="50000"/>
                </a:schemeClr>
              </a:solidFill>
            </a:endParaRPr>
          </a:p>
          <a:p>
            <a:r>
              <a:rPr lang="en-US" sz="3200" dirty="0"/>
              <a:t>Words with multiple meanings used to create </a:t>
            </a:r>
            <a:r>
              <a:rPr lang="en-US" sz="3200" dirty="0" err="1"/>
              <a:t>hurmour</a:t>
            </a:r>
            <a:r>
              <a:rPr lang="en-US" sz="3200" dirty="0"/>
              <a:t> </a:t>
            </a:r>
            <a:r>
              <a:rPr lang="en-US" sz="3200" dirty="0" err="1"/>
              <a:t>e.g</a:t>
            </a:r>
            <a:endParaRPr lang="en-US" sz="3200" dirty="0"/>
          </a:p>
          <a:p>
            <a:r>
              <a:rPr lang="en-US" sz="3200" dirty="0"/>
              <a:t>“Where are my nuts?” “I ate them” </a:t>
            </a:r>
            <a:r>
              <a:rPr lang="en-US" sz="3200" dirty="0" err="1"/>
              <a:t>Arilla</a:t>
            </a:r>
            <a:r>
              <a:rPr lang="en-US" sz="3200" dirty="0"/>
              <a:t> replied. You ate them, are you nuts”, barked </a:t>
            </a:r>
            <a:r>
              <a:rPr lang="en-US" sz="3200" dirty="0" err="1"/>
              <a:t>Juma</a:t>
            </a:r>
            <a:r>
              <a:rPr lang="en-US" sz="3200" dirty="0"/>
              <a:t>. “What were they meant for?” </a:t>
            </a:r>
            <a:r>
              <a:rPr lang="en-US" sz="3200" dirty="0" err="1"/>
              <a:t>Arilla</a:t>
            </a:r>
            <a:r>
              <a:rPr lang="en-US" sz="3200" dirty="0"/>
              <a:t> asked. “My bicycle you tweet”. </a:t>
            </a:r>
          </a:p>
          <a:p>
            <a:r>
              <a:rPr lang="en-US" sz="3200" dirty="0"/>
              <a:t> </a:t>
            </a:r>
          </a:p>
          <a:p>
            <a:r>
              <a:rPr lang="en-US" sz="3200" b="1" u="sng" dirty="0">
                <a:solidFill>
                  <a:schemeClr val="accent6">
                    <a:lumMod val="50000"/>
                  </a:schemeClr>
                </a:solidFill>
              </a:rPr>
              <a:t>Irony:</a:t>
            </a:r>
            <a:endParaRPr lang="en-US" sz="3200" dirty="0">
              <a:solidFill>
                <a:schemeClr val="accent6">
                  <a:lumMod val="50000"/>
                </a:schemeClr>
              </a:solidFill>
            </a:endParaRPr>
          </a:p>
          <a:p>
            <a:r>
              <a:rPr lang="en-US" sz="3200" dirty="0"/>
              <a:t>Saying the opposite of what you mean. </a:t>
            </a:r>
            <a:r>
              <a:rPr lang="en-US" sz="3200" dirty="0" err="1"/>
              <a:t>E.g</a:t>
            </a:r>
            <a:r>
              <a:rPr lang="en-US" sz="3200" dirty="0"/>
              <a:t> You are very bright, running to mother to report.</a:t>
            </a:r>
          </a:p>
          <a:p>
            <a:r>
              <a:rPr lang="en-US" sz="3200" dirty="0"/>
              <a:t> </a:t>
            </a:r>
          </a:p>
        </p:txBody>
      </p:sp>
    </p:spTree>
    <p:extLst>
      <p:ext uri="{BB962C8B-B14F-4D97-AF65-F5344CB8AC3E}">
        <p14:creationId xmlns:p14="http://schemas.microsoft.com/office/powerpoint/2010/main" val="3793864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1"/>
            <a:ext cx="8839200" cy="6494085"/>
          </a:xfrm>
          <a:prstGeom prst="rect">
            <a:avLst/>
          </a:prstGeom>
        </p:spPr>
        <p:txBody>
          <a:bodyPr wrap="square">
            <a:spAutoFit/>
          </a:bodyPr>
          <a:lstStyle/>
          <a:p>
            <a:r>
              <a:rPr lang="en-US" sz="3200" b="1" u="sng" dirty="0">
                <a:solidFill>
                  <a:schemeClr val="accent6">
                    <a:lumMod val="50000"/>
                  </a:schemeClr>
                </a:solidFill>
              </a:rPr>
              <a:t>Suspense:</a:t>
            </a:r>
            <a:endParaRPr lang="en-US" sz="3200" dirty="0">
              <a:solidFill>
                <a:schemeClr val="accent6">
                  <a:lumMod val="50000"/>
                </a:schemeClr>
              </a:solidFill>
            </a:endParaRPr>
          </a:p>
          <a:p>
            <a:r>
              <a:rPr lang="en-US" sz="3200" dirty="0"/>
              <a:t>The art of leaving the reader either hanging onto what would happen next or giving him/her the luxury of completing the sentence. </a:t>
            </a:r>
          </a:p>
          <a:p>
            <a:r>
              <a:rPr lang="en-US" sz="3200" dirty="0"/>
              <a:t> </a:t>
            </a:r>
          </a:p>
          <a:p>
            <a:r>
              <a:rPr lang="en-US" sz="3200" dirty="0"/>
              <a:t>I was hit from behind and within a moment I saw a hazy film forming in my eyes then ….. when I came to/ found myself in hospital. </a:t>
            </a:r>
          </a:p>
          <a:p>
            <a:r>
              <a:rPr lang="en-US" sz="3200" dirty="0"/>
              <a:t> </a:t>
            </a:r>
          </a:p>
          <a:p>
            <a:r>
              <a:rPr lang="en-US" sz="3200" dirty="0"/>
              <a:t>As to what happened next. Your </a:t>
            </a:r>
            <a:r>
              <a:rPr lang="en-US" sz="3200" dirty="0" err="1"/>
              <a:t>ques</a:t>
            </a:r>
            <a:r>
              <a:rPr lang="en-US" sz="3200" dirty="0"/>
              <a:t> is a good as mine.</a:t>
            </a:r>
          </a:p>
          <a:p>
            <a:r>
              <a:rPr lang="en-US" sz="3200" dirty="0"/>
              <a:t> </a:t>
            </a:r>
          </a:p>
          <a:p>
            <a:r>
              <a:rPr lang="en-US" sz="3200" dirty="0"/>
              <a:t>Where are the police, when you need them most.</a:t>
            </a:r>
          </a:p>
        </p:txBody>
      </p:sp>
    </p:spTree>
    <p:extLst>
      <p:ext uri="{BB962C8B-B14F-4D97-AF65-F5344CB8AC3E}">
        <p14:creationId xmlns:p14="http://schemas.microsoft.com/office/powerpoint/2010/main" val="3303472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457201"/>
            <a:ext cx="8458200" cy="5816977"/>
          </a:xfrm>
          <a:prstGeom prst="rect">
            <a:avLst/>
          </a:prstGeom>
        </p:spPr>
        <p:txBody>
          <a:bodyPr wrap="square">
            <a:spAutoFit/>
          </a:bodyPr>
          <a:lstStyle/>
          <a:p>
            <a:r>
              <a:rPr lang="en-US" sz="3200" b="1" u="sng" dirty="0">
                <a:solidFill>
                  <a:schemeClr val="accent6">
                    <a:lumMod val="50000"/>
                  </a:schemeClr>
                </a:solidFill>
              </a:rPr>
              <a:t>EMMANUEL BAKALA – 8A</a:t>
            </a:r>
            <a:endParaRPr lang="en-US" sz="3200" dirty="0">
              <a:solidFill>
                <a:schemeClr val="accent6">
                  <a:lumMod val="50000"/>
                </a:schemeClr>
              </a:solidFill>
            </a:endParaRPr>
          </a:p>
          <a:p>
            <a:r>
              <a:rPr lang="en-US" sz="3200" b="1" u="sng" dirty="0">
                <a:solidFill>
                  <a:schemeClr val="accent6">
                    <a:lumMod val="50000"/>
                  </a:schemeClr>
                </a:solidFill>
              </a:rPr>
              <a:t>CAPTURED BY PIRATES.</a:t>
            </a:r>
            <a:endParaRPr lang="en-US" sz="3200" dirty="0">
              <a:solidFill>
                <a:schemeClr val="accent6">
                  <a:lumMod val="50000"/>
                </a:schemeClr>
              </a:solidFill>
            </a:endParaRPr>
          </a:p>
          <a:p>
            <a:r>
              <a:rPr lang="en-US" sz="3200" b="1" dirty="0"/>
              <a:t>My heart was in my mouth as I crept slowly past the sleeping pirate</a:t>
            </a:r>
            <a:r>
              <a:rPr lang="en-US" sz="3200" dirty="0"/>
              <a:t> in clear and sure steps. My lanky heart was by then throbbing and palpitating like pistons of a locomotive. Trickles of sweat trickled down my face and armpits. An eerie pin-drop silence had loomed the area despite of the evening breeze that found its way through my bones and veins. I felt something earth-shuddering was about to happen.</a:t>
            </a:r>
          </a:p>
          <a:p>
            <a:r>
              <a:rPr lang="en-US" sz="2000" dirty="0"/>
              <a:t> </a:t>
            </a:r>
          </a:p>
        </p:txBody>
      </p:sp>
    </p:spTree>
    <p:extLst>
      <p:ext uri="{BB962C8B-B14F-4D97-AF65-F5344CB8AC3E}">
        <p14:creationId xmlns:p14="http://schemas.microsoft.com/office/powerpoint/2010/main" val="22358005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1"/>
            <a:ext cx="8839200" cy="5632311"/>
          </a:xfrm>
          <a:prstGeom prst="rect">
            <a:avLst/>
          </a:prstGeom>
        </p:spPr>
        <p:txBody>
          <a:bodyPr wrap="square">
            <a:spAutoFit/>
          </a:bodyPr>
          <a:lstStyle/>
          <a:p>
            <a:r>
              <a:rPr lang="en-US" sz="3000" dirty="0"/>
              <a:t>I was almost convinced that I had slipped from the hands of the pirates that had taken our ship captive when I felt a tenacious grip befalling my neck. </a:t>
            </a:r>
          </a:p>
          <a:p>
            <a:r>
              <a:rPr lang="en-US" sz="3000" dirty="0"/>
              <a:t> </a:t>
            </a:r>
          </a:p>
          <a:p>
            <a:r>
              <a:rPr lang="en-US" sz="3000" dirty="0"/>
              <a:t>The grip was so firm that I wriggled in the assailants hands like a sheep out of water. I tried hard to recognize my assailant since the aphorism stipulates, “A drowning man will clutch at a straw”. At last I finally had a glimpse of who the person was. He was the man who had been in arms of </a:t>
            </a:r>
            <a:r>
              <a:rPr lang="en-US" sz="3000" dirty="0" err="1"/>
              <a:t>morphes</a:t>
            </a:r>
            <a:r>
              <a:rPr lang="en-US" sz="3000" dirty="0"/>
              <a:t>. His facial expression gave a clear and precise conclusion that the man was in wrath and </a:t>
            </a:r>
            <a:r>
              <a:rPr lang="en-US" sz="3000" dirty="0" err="1"/>
              <a:t>wothe</a:t>
            </a:r>
            <a:r>
              <a:rPr lang="en-US" sz="3000" dirty="0"/>
              <a:t>. </a:t>
            </a:r>
          </a:p>
        </p:txBody>
      </p:sp>
    </p:spTree>
    <p:extLst>
      <p:ext uri="{BB962C8B-B14F-4D97-AF65-F5344CB8AC3E}">
        <p14:creationId xmlns:p14="http://schemas.microsoft.com/office/powerpoint/2010/main" val="1856815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9906000" cy="5693866"/>
          </a:xfrm>
          <a:prstGeom prst="rect">
            <a:avLst/>
          </a:prstGeom>
        </p:spPr>
        <p:txBody>
          <a:bodyPr wrap="square">
            <a:spAutoFit/>
          </a:bodyPr>
          <a:lstStyle/>
          <a:p>
            <a:r>
              <a:rPr lang="en-US" sz="2800" dirty="0"/>
              <a:t>“Let go off me! Let go off..”. I struggled to articulate syllables not keeping in mind the adage that says, “speech is silver and silence is golden”. Fate had indeed caught up with me, just in time to pounce on me. I felt my heart sunk like the titanic the moment the stout pocket </a:t>
            </a:r>
            <a:r>
              <a:rPr lang="en-US" sz="2800" dirty="0" err="1"/>
              <a:t>hercule</a:t>
            </a:r>
            <a:r>
              <a:rPr lang="en-US" sz="2800" dirty="0"/>
              <a:t> blurted out in fanatic crescendo, “Trying to escape?” You are dead meat. The whales and sharks will have a great dinner of you today”.</a:t>
            </a:r>
          </a:p>
          <a:p>
            <a:r>
              <a:rPr lang="en-US" sz="2800" dirty="0"/>
              <a:t> </a:t>
            </a:r>
          </a:p>
          <a:p>
            <a:r>
              <a:rPr lang="en-US" sz="2800" dirty="0"/>
              <a:t>At first, I though it was a reverie or an austere dream of apparition. But when it dawned on me that it was real, as real as the stars, my heart skipped a mighty beat. The urge of taking this man down came lingering in my entangled mind that was boggled up by panorama of events.</a:t>
            </a:r>
          </a:p>
        </p:txBody>
      </p:sp>
    </p:spTree>
    <p:extLst>
      <p:ext uri="{BB962C8B-B14F-4D97-AF65-F5344CB8AC3E}">
        <p14:creationId xmlns:p14="http://schemas.microsoft.com/office/powerpoint/2010/main" val="3571484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81000"/>
            <a:ext cx="8610600" cy="5509200"/>
          </a:xfrm>
          <a:prstGeom prst="rect">
            <a:avLst/>
          </a:prstGeom>
        </p:spPr>
        <p:txBody>
          <a:bodyPr wrap="square">
            <a:spAutoFit/>
          </a:bodyPr>
          <a:lstStyle/>
          <a:p>
            <a:r>
              <a:rPr lang="en-US" sz="3200" dirty="0"/>
              <a:t>The pirate caught me by the collar and tossed me on the floor of the Great M-V </a:t>
            </a:r>
            <a:r>
              <a:rPr lang="en-US" sz="3200" dirty="0" err="1"/>
              <a:t>Faina</a:t>
            </a:r>
            <a:r>
              <a:rPr lang="en-US" sz="3200" dirty="0"/>
              <a:t> ship. Some of my teeth came tumbling from my mouth as blood oozed out like a deflated balloon.</a:t>
            </a:r>
          </a:p>
          <a:p>
            <a:r>
              <a:rPr lang="en-US" sz="3200" dirty="0"/>
              <a:t> </a:t>
            </a:r>
          </a:p>
          <a:p>
            <a:r>
              <a:rPr lang="en-US" sz="3200" dirty="0"/>
              <a:t>Determination being my driving force, I rose to my feet steadily like a warrior and faced the pirate, napping off the blood from my mouth – a sure sign of contempt. “I said, get down!” Yelled the assailant as he charged towards me like a bull in a Spanish arena.</a:t>
            </a:r>
          </a:p>
        </p:txBody>
      </p:sp>
    </p:spTree>
    <p:extLst>
      <p:ext uri="{BB962C8B-B14F-4D97-AF65-F5344CB8AC3E}">
        <p14:creationId xmlns:p14="http://schemas.microsoft.com/office/powerpoint/2010/main" val="37741575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609600"/>
            <a:ext cx="8763000" cy="5078313"/>
          </a:xfrm>
          <a:prstGeom prst="rect">
            <a:avLst/>
          </a:prstGeom>
        </p:spPr>
        <p:txBody>
          <a:bodyPr wrap="square">
            <a:spAutoFit/>
          </a:bodyPr>
          <a:lstStyle/>
          <a:p>
            <a:r>
              <a:rPr lang="en-US" sz="3600" dirty="0"/>
              <a:t>With commands from my patron saints and advice from my soul attendants in martial arts, I </a:t>
            </a:r>
            <a:r>
              <a:rPr lang="en-US" sz="3600" dirty="0" err="1"/>
              <a:t>lept</a:t>
            </a:r>
            <a:r>
              <a:rPr lang="en-US" sz="3600" dirty="0"/>
              <a:t> for a flying tackle that caught him an aware as a result, making him loose balance and fall down. He struggled to get up but I was already on him, showering him with blows and kicks. He writhed in pain and agony and struggled to talk, “You might have …. won…..the battle…… but no …..the ….war..”.</a:t>
            </a:r>
          </a:p>
        </p:txBody>
      </p:sp>
    </p:spTree>
    <p:extLst>
      <p:ext uri="{BB962C8B-B14F-4D97-AF65-F5344CB8AC3E}">
        <p14:creationId xmlns:p14="http://schemas.microsoft.com/office/powerpoint/2010/main" val="3468255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9982200" cy="5693866"/>
          </a:xfrm>
          <a:prstGeom prst="rect">
            <a:avLst/>
          </a:prstGeom>
        </p:spPr>
        <p:txBody>
          <a:bodyPr wrap="square">
            <a:spAutoFit/>
          </a:bodyPr>
          <a:lstStyle/>
          <a:p>
            <a:r>
              <a:rPr lang="en-US" sz="2800" dirty="0"/>
              <a:t>Demise! He had crossed the cliff to the land of abyss. My mind ran wild when a group of other pirates sauntered in the back cabin of the ship. Knowing very well what would happen, I leaned on the ship’s edges and came tumbling in the water with a splash! I struggled with the waves as bullets came following me from the sophisticated guns of the pirate. They couldn’t get the better of me. I escaped death by a whisker. </a:t>
            </a:r>
          </a:p>
          <a:p>
            <a:r>
              <a:rPr lang="en-US" sz="2800" dirty="0"/>
              <a:t> </a:t>
            </a:r>
          </a:p>
          <a:p>
            <a:r>
              <a:rPr lang="en-US" sz="2800" dirty="0"/>
              <a:t>I landed on the targeted Island and vanished between the houses built, praying so hard that no fate came across me again, “It is better off to be a destitute”, I came to a conclusion ready to face the merciless life on this merciless world.</a:t>
            </a:r>
          </a:p>
          <a:p>
            <a:r>
              <a:rPr lang="en-US" sz="2800" b="1" i="1" dirty="0">
                <a:solidFill>
                  <a:schemeClr val="accent6">
                    <a:lumMod val="50000"/>
                  </a:schemeClr>
                </a:solidFill>
              </a:rPr>
              <a:t>(Mark awarded 36 marks).Dummy J.</a:t>
            </a:r>
            <a:endParaRPr lang="en-US" sz="2800" dirty="0">
              <a:solidFill>
                <a:schemeClr val="accent6">
                  <a:lumMod val="50000"/>
                </a:schemeClr>
              </a:solidFill>
            </a:endParaRPr>
          </a:p>
        </p:txBody>
      </p:sp>
    </p:spTree>
    <p:extLst>
      <p:ext uri="{BB962C8B-B14F-4D97-AF65-F5344CB8AC3E}">
        <p14:creationId xmlns:p14="http://schemas.microsoft.com/office/powerpoint/2010/main" val="7628636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0"/>
            <a:ext cx="8839200" cy="5693866"/>
          </a:xfrm>
          <a:prstGeom prst="rect">
            <a:avLst/>
          </a:prstGeom>
        </p:spPr>
        <p:txBody>
          <a:bodyPr wrap="square">
            <a:spAutoFit/>
          </a:bodyPr>
          <a:lstStyle/>
          <a:p>
            <a:r>
              <a:rPr lang="en-US" sz="2800" dirty="0"/>
              <a:t> </a:t>
            </a:r>
          </a:p>
          <a:p>
            <a:r>
              <a:rPr lang="en-US" sz="2800" b="1" u="sng" dirty="0">
                <a:solidFill>
                  <a:schemeClr val="accent6">
                    <a:lumMod val="50000"/>
                  </a:schemeClr>
                </a:solidFill>
              </a:rPr>
              <a:t>TONNILISA MUNYASIA – 8A.</a:t>
            </a:r>
          </a:p>
          <a:p>
            <a:endParaRPr lang="en-US" sz="2800" dirty="0">
              <a:solidFill>
                <a:schemeClr val="accent6">
                  <a:lumMod val="50000"/>
                </a:schemeClr>
              </a:solidFill>
            </a:endParaRPr>
          </a:p>
          <a:p>
            <a:r>
              <a:rPr lang="en-US" sz="2800" b="1" u="sng" dirty="0">
                <a:solidFill>
                  <a:schemeClr val="accent6">
                    <a:lumMod val="50000"/>
                  </a:schemeClr>
                </a:solidFill>
              </a:rPr>
              <a:t>A GOOD DAY TURNS SOUR.</a:t>
            </a:r>
            <a:endParaRPr lang="en-US" sz="2800" dirty="0">
              <a:solidFill>
                <a:schemeClr val="accent6">
                  <a:lumMod val="50000"/>
                </a:schemeClr>
              </a:solidFill>
            </a:endParaRPr>
          </a:p>
          <a:p>
            <a:r>
              <a:rPr lang="en-US" sz="2800" dirty="0"/>
              <a:t>One evening as I was settling down to do my homework, I heard an incessant knock at the door. I hesitated to open the door because my parents were not at home and it was unusual for somebody to pay a visit to another at that time of the day. Eventually, I gathered enough courage and unlatched the lock of the door. To my delight, it was </a:t>
            </a:r>
            <a:r>
              <a:rPr lang="en-US" sz="2800" dirty="0" err="1"/>
              <a:t>Kondi</a:t>
            </a:r>
            <a:r>
              <a:rPr lang="en-US" sz="2800" dirty="0"/>
              <a:t>, my long lost friend. After exchanging pleasant pleasantries, I asked her to tell me the reason for her impromptu visit.</a:t>
            </a:r>
          </a:p>
          <a:p>
            <a:r>
              <a:rPr lang="en-US" sz="2800" dirty="0"/>
              <a:t> </a:t>
            </a:r>
          </a:p>
        </p:txBody>
      </p:sp>
    </p:spTree>
    <p:extLst>
      <p:ext uri="{BB962C8B-B14F-4D97-AF65-F5344CB8AC3E}">
        <p14:creationId xmlns:p14="http://schemas.microsoft.com/office/powerpoint/2010/main" val="7688931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44902"/>
            <a:ext cx="9067800" cy="6678751"/>
          </a:xfrm>
          <a:prstGeom prst="rect">
            <a:avLst/>
          </a:prstGeom>
        </p:spPr>
        <p:txBody>
          <a:bodyPr wrap="square">
            <a:spAutoFit/>
          </a:bodyPr>
          <a:lstStyle/>
          <a:p>
            <a:r>
              <a:rPr lang="en-US" sz="2800" b="1" u="sng" dirty="0">
                <a:solidFill>
                  <a:schemeClr val="accent6">
                    <a:lumMod val="50000"/>
                  </a:schemeClr>
                </a:solidFill>
              </a:rPr>
              <a:t>Must:</a:t>
            </a:r>
            <a:endParaRPr lang="en-US" sz="2800" dirty="0">
              <a:solidFill>
                <a:schemeClr val="accent6">
                  <a:lumMod val="50000"/>
                </a:schemeClr>
              </a:solidFill>
            </a:endParaRPr>
          </a:p>
          <a:p>
            <a:pPr lvl="0"/>
            <a:r>
              <a:rPr lang="en-US" sz="2400" dirty="0"/>
              <a:t>Used in expressing a person obligation. </a:t>
            </a:r>
          </a:p>
          <a:p>
            <a:r>
              <a:rPr lang="en-US" sz="2400" dirty="0"/>
              <a:t> </a:t>
            </a:r>
          </a:p>
          <a:p>
            <a:r>
              <a:rPr lang="en-US" sz="2800" b="1" u="sng" dirty="0">
                <a:solidFill>
                  <a:schemeClr val="accent6">
                    <a:lumMod val="50000"/>
                  </a:schemeClr>
                </a:solidFill>
              </a:rPr>
              <a:t>Must not:</a:t>
            </a:r>
            <a:endParaRPr lang="en-US" sz="2800" dirty="0">
              <a:solidFill>
                <a:schemeClr val="accent6">
                  <a:lumMod val="50000"/>
                </a:schemeClr>
              </a:solidFill>
            </a:endParaRPr>
          </a:p>
          <a:p>
            <a:pPr lvl="0"/>
            <a:r>
              <a:rPr lang="en-US" sz="2400" dirty="0"/>
              <a:t>Expresses a prolongation. </a:t>
            </a:r>
          </a:p>
          <a:p>
            <a:r>
              <a:rPr lang="en-US" sz="2400" dirty="0"/>
              <a:t> </a:t>
            </a:r>
          </a:p>
          <a:p>
            <a:r>
              <a:rPr lang="en-US" sz="2800" b="1" u="sng" dirty="0">
                <a:solidFill>
                  <a:schemeClr val="accent6">
                    <a:lumMod val="50000"/>
                  </a:schemeClr>
                </a:solidFill>
              </a:rPr>
              <a:t>Need not:</a:t>
            </a:r>
            <a:endParaRPr lang="en-US" sz="2800" dirty="0">
              <a:solidFill>
                <a:schemeClr val="accent6">
                  <a:lumMod val="50000"/>
                </a:schemeClr>
              </a:solidFill>
            </a:endParaRPr>
          </a:p>
          <a:p>
            <a:pPr lvl="0"/>
            <a:r>
              <a:rPr lang="en-US" sz="2400" dirty="0"/>
              <a:t>Lack of necessity </a:t>
            </a:r>
            <a:r>
              <a:rPr lang="en-US" sz="2400" dirty="0" err="1"/>
              <a:t>i.e</a:t>
            </a:r>
            <a:r>
              <a:rPr lang="en-US" sz="2400" dirty="0"/>
              <a:t> you need not pay for him.</a:t>
            </a:r>
          </a:p>
          <a:p>
            <a:r>
              <a:rPr lang="en-US" sz="2400" dirty="0"/>
              <a:t> </a:t>
            </a:r>
            <a:r>
              <a:rPr lang="en-US" sz="2800" b="1" u="sng" dirty="0">
                <a:solidFill>
                  <a:schemeClr val="accent6">
                    <a:lumMod val="50000"/>
                  </a:schemeClr>
                </a:solidFill>
              </a:rPr>
              <a:t>Have to:</a:t>
            </a:r>
            <a:endParaRPr lang="en-US" sz="2800" dirty="0">
              <a:solidFill>
                <a:schemeClr val="accent6">
                  <a:lumMod val="50000"/>
                </a:schemeClr>
              </a:solidFill>
            </a:endParaRPr>
          </a:p>
          <a:p>
            <a:pPr lvl="0"/>
            <a:r>
              <a:rPr lang="en-US" sz="2400" dirty="0"/>
              <a:t>Expresses external necessity </a:t>
            </a:r>
            <a:r>
              <a:rPr lang="en-US" sz="2400" dirty="0" err="1"/>
              <a:t>i.e</a:t>
            </a:r>
            <a:r>
              <a:rPr lang="en-US" sz="2400" dirty="0"/>
              <a:t> I have to go home.</a:t>
            </a:r>
          </a:p>
          <a:p>
            <a:pPr lvl="0"/>
            <a:endParaRPr lang="en-US" sz="2400" dirty="0"/>
          </a:p>
          <a:p>
            <a:r>
              <a:rPr lang="en-US" sz="2800" b="1" u="sng" dirty="0">
                <a:solidFill>
                  <a:schemeClr val="accent6">
                    <a:lumMod val="50000"/>
                  </a:schemeClr>
                </a:solidFill>
              </a:rPr>
              <a:t>Need not have:</a:t>
            </a:r>
            <a:endParaRPr lang="en-US" sz="2800" dirty="0">
              <a:solidFill>
                <a:schemeClr val="accent6">
                  <a:lumMod val="50000"/>
                </a:schemeClr>
              </a:solidFill>
            </a:endParaRPr>
          </a:p>
          <a:p>
            <a:pPr lvl="0"/>
            <a:r>
              <a:rPr lang="en-US" sz="2400" dirty="0"/>
              <a:t>Expresses regrets </a:t>
            </a:r>
            <a:r>
              <a:rPr lang="en-US" sz="2400" dirty="0" err="1"/>
              <a:t>i.e</a:t>
            </a:r>
            <a:r>
              <a:rPr lang="en-US" sz="2400" dirty="0"/>
              <a:t> you need not have bought it.</a:t>
            </a:r>
          </a:p>
          <a:p>
            <a:pPr lvl="0"/>
            <a:endParaRPr lang="en-US" sz="2400" dirty="0">
              <a:solidFill>
                <a:schemeClr val="accent6">
                  <a:lumMod val="50000"/>
                </a:schemeClr>
              </a:solidFill>
            </a:endParaRPr>
          </a:p>
          <a:p>
            <a:r>
              <a:rPr lang="en-US" sz="2800" b="1" u="sng" dirty="0">
                <a:solidFill>
                  <a:schemeClr val="accent6">
                    <a:lumMod val="50000"/>
                  </a:schemeClr>
                </a:solidFill>
              </a:rPr>
              <a:t>Did not need to:</a:t>
            </a:r>
            <a:endParaRPr lang="en-US" sz="2800" dirty="0">
              <a:solidFill>
                <a:schemeClr val="accent6">
                  <a:lumMod val="50000"/>
                </a:schemeClr>
              </a:solidFill>
            </a:endParaRPr>
          </a:p>
          <a:p>
            <a:pPr lvl="0"/>
            <a:r>
              <a:rPr lang="en-US" sz="2400" dirty="0"/>
              <a:t>Need to justification </a:t>
            </a:r>
            <a:r>
              <a:rPr lang="en-US" sz="2400" dirty="0" err="1"/>
              <a:t>i.e</a:t>
            </a:r>
            <a:r>
              <a:rPr lang="en-US" sz="2400" dirty="0"/>
              <a:t> I did not need to but it (so I didn’t).</a:t>
            </a:r>
          </a:p>
          <a:p>
            <a:r>
              <a:rPr lang="en-US" sz="2000" dirty="0"/>
              <a:t> </a:t>
            </a:r>
          </a:p>
        </p:txBody>
      </p:sp>
    </p:spTree>
    <p:extLst>
      <p:ext uri="{BB962C8B-B14F-4D97-AF65-F5344CB8AC3E}">
        <p14:creationId xmlns:p14="http://schemas.microsoft.com/office/powerpoint/2010/main" val="3483343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762001"/>
            <a:ext cx="8686800" cy="5262979"/>
          </a:xfrm>
          <a:prstGeom prst="rect">
            <a:avLst/>
          </a:prstGeom>
        </p:spPr>
        <p:txBody>
          <a:bodyPr wrap="square">
            <a:spAutoFit/>
          </a:bodyPr>
          <a:lstStyle/>
          <a:p>
            <a:r>
              <a:rPr lang="en-US" sz="2800" dirty="0"/>
              <a:t>She told me that she had come to convince me to accompany her to a sleep-over-party at her friend’s home. I stupidly agreed and prepared myself. I took a warm shower to regain vitality. We sat down at the dining table and gobbled down the scrumptious dinner. Now, I had one problem. My parents had left me with my little brother and I could not leave him alone. Then an idea struck me like a thunderbolt and what a good idea it was! I carried the baby to our </a:t>
            </a:r>
            <a:r>
              <a:rPr lang="en-US" sz="2800" dirty="0" err="1"/>
              <a:t>neighbour’s</a:t>
            </a:r>
            <a:r>
              <a:rPr lang="en-US" sz="2800" dirty="0"/>
              <a:t> home and made up a story that he was crying and needed motherly attention and they promised to take care of him until morning. </a:t>
            </a:r>
          </a:p>
          <a:p>
            <a:r>
              <a:rPr lang="en-US" sz="2800" dirty="0"/>
              <a:t> </a:t>
            </a:r>
          </a:p>
        </p:txBody>
      </p:sp>
    </p:spTree>
    <p:extLst>
      <p:ext uri="{BB962C8B-B14F-4D97-AF65-F5344CB8AC3E}">
        <p14:creationId xmlns:p14="http://schemas.microsoft.com/office/powerpoint/2010/main" val="35724803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0"/>
            <a:ext cx="9677400" cy="5693866"/>
          </a:xfrm>
          <a:prstGeom prst="rect">
            <a:avLst/>
          </a:prstGeom>
        </p:spPr>
        <p:txBody>
          <a:bodyPr wrap="square">
            <a:spAutoFit/>
          </a:bodyPr>
          <a:lstStyle/>
          <a:p>
            <a:r>
              <a:rPr lang="en-US" sz="2800" dirty="0"/>
              <a:t>After putting the house under key and lock, we paddled our hooves towards the venue. The night was ebony black but none of us wanted to show any sign of cowardice. The nearer we got, the louder the music became. This made us even increase our pace. When we arrived, we were received heartily by our host. Her name was Liza. The compound was filled to capacity by people of all races; young and old alike. Liza served us with snacks and drinks. Without much a do, I was carried away by the music and joined in the dancing. Then all of a sudden, I heard a voice calling my name. I looked back because the voice sounded familiar. To my surprise, it was my father, charged like a </a:t>
            </a:r>
            <a:r>
              <a:rPr lang="en-US" sz="2800" dirty="0" err="1"/>
              <a:t>rhinocerous</a:t>
            </a:r>
            <a:r>
              <a:rPr lang="en-US" sz="2800" dirty="0"/>
              <a:t>.</a:t>
            </a:r>
          </a:p>
          <a:p>
            <a:r>
              <a:rPr lang="en-US" sz="2800" dirty="0"/>
              <a:t> </a:t>
            </a:r>
          </a:p>
        </p:txBody>
      </p:sp>
    </p:spTree>
    <p:extLst>
      <p:ext uri="{BB962C8B-B14F-4D97-AF65-F5344CB8AC3E}">
        <p14:creationId xmlns:p14="http://schemas.microsoft.com/office/powerpoint/2010/main" val="17829163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457200"/>
            <a:ext cx="8686800" cy="5693866"/>
          </a:xfrm>
          <a:prstGeom prst="rect">
            <a:avLst/>
          </a:prstGeom>
        </p:spPr>
        <p:txBody>
          <a:bodyPr wrap="square">
            <a:spAutoFit/>
          </a:bodyPr>
          <a:lstStyle/>
          <a:p>
            <a:r>
              <a:rPr lang="en-US" sz="2800" dirty="0"/>
              <a:t>“What are you doing here at this ungodly hour of the night?” he bellowed.</a:t>
            </a:r>
          </a:p>
          <a:p>
            <a:r>
              <a:rPr lang="en-US" sz="2800" dirty="0"/>
              <a:t>“It was my </a:t>
            </a:r>
            <a:r>
              <a:rPr lang="en-US" sz="2800" dirty="0" err="1"/>
              <a:t>frie</a:t>
            </a:r>
            <a:r>
              <a:rPr lang="en-US" sz="2800" dirty="0"/>
              <a:t>….e…..end </a:t>
            </a:r>
            <a:r>
              <a:rPr lang="en-US" sz="2800" dirty="0" err="1"/>
              <a:t>Kondi</a:t>
            </a:r>
            <a:r>
              <a:rPr lang="en-US" sz="2800" dirty="0"/>
              <a:t> who..</a:t>
            </a:r>
            <a:r>
              <a:rPr lang="en-US" sz="2800" dirty="0" err="1"/>
              <a:t>oo</a:t>
            </a:r>
            <a:r>
              <a:rPr lang="en-US" sz="2800" dirty="0"/>
              <a:t>….”</a:t>
            </a:r>
          </a:p>
          <a:p>
            <a:r>
              <a:rPr lang="en-US" sz="2800" dirty="0"/>
              <a:t>“Shut up!” he thundered, “Where is your brother?”</a:t>
            </a:r>
          </a:p>
          <a:p>
            <a:r>
              <a:rPr lang="en-US" sz="2800" dirty="0"/>
              <a:t> </a:t>
            </a:r>
          </a:p>
          <a:p>
            <a:r>
              <a:rPr lang="en-US" sz="2800" dirty="0"/>
              <a:t>That was when hell broke loose. I wished the ground could open up and swallow me but if wishes were horses even beggars could ride. He raised his hand and slapped me on my visage sending me to the innocent ground. I Pleaded for mercy but all my pleas fell on deaf ears. </a:t>
            </a:r>
          </a:p>
          <a:p>
            <a:r>
              <a:rPr lang="en-US" sz="2800" dirty="0"/>
              <a:t> </a:t>
            </a:r>
          </a:p>
          <a:p>
            <a:r>
              <a:rPr lang="en-US" sz="2800" dirty="0"/>
              <a:t>“The next time I find you at such a time I will skin you alive”.</a:t>
            </a:r>
          </a:p>
        </p:txBody>
      </p:sp>
    </p:spTree>
    <p:extLst>
      <p:ext uri="{BB962C8B-B14F-4D97-AF65-F5344CB8AC3E}">
        <p14:creationId xmlns:p14="http://schemas.microsoft.com/office/powerpoint/2010/main" val="41499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609600"/>
            <a:ext cx="8686800" cy="5509200"/>
          </a:xfrm>
          <a:prstGeom prst="rect">
            <a:avLst/>
          </a:prstGeom>
        </p:spPr>
        <p:txBody>
          <a:bodyPr wrap="square">
            <a:spAutoFit/>
          </a:bodyPr>
          <a:lstStyle/>
          <a:p>
            <a:r>
              <a:rPr lang="en-US" sz="3200" dirty="0"/>
              <a:t>I was trembling like a chameleon on a frail twig I swore never to attend sleep-over-parties without my parents permission. My friend </a:t>
            </a:r>
            <a:r>
              <a:rPr lang="en-US" sz="3200" dirty="0" err="1"/>
              <a:t>Kondi</a:t>
            </a:r>
            <a:r>
              <a:rPr lang="en-US" sz="3200" dirty="0"/>
              <a:t> had took to her heels when she realized what had happened. Boiling with rage, my father gripped me tightly with his strong arm, I tried to let go of myself but all my attempts bore no fruit. He half-dragged me to his car which he had parked outside and drove me home. </a:t>
            </a:r>
          </a:p>
          <a:p>
            <a:r>
              <a:rPr lang="en-US" sz="3200" dirty="0"/>
              <a:t> </a:t>
            </a:r>
          </a:p>
          <a:p>
            <a:r>
              <a:rPr lang="en-US" sz="3200" b="1" i="1" dirty="0">
                <a:solidFill>
                  <a:schemeClr val="accent6">
                    <a:lumMod val="50000"/>
                  </a:schemeClr>
                </a:solidFill>
              </a:rPr>
              <a:t>(Mark awarded 34 marks). Dummy I </a:t>
            </a:r>
            <a:endParaRPr lang="en-US" sz="3200" dirty="0">
              <a:solidFill>
                <a:schemeClr val="accent6">
                  <a:lumMod val="50000"/>
                </a:schemeClr>
              </a:solidFill>
            </a:endParaRPr>
          </a:p>
        </p:txBody>
      </p:sp>
    </p:spTree>
    <p:extLst>
      <p:ext uri="{BB962C8B-B14F-4D97-AF65-F5344CB8AC3E}">
        <p14:creationId xmlns:p14="http://schemas.microsoft.com/office/powerpoint/2010/main" val="40533885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545842"/>
            <a:ext cx="8763000" cy="5509200"/>
          </a:xfrm>
          <a:prstGeom prst="rect">
            <a:avLst/>
          </a:prstGeom>
        </p:spPr>
        <p:txBody>
          <a:bodyPr wrap="square">
            <a:spAutoFit/>
          </a:bodyPr>
          <a:lstStyle/>
          <a:p>
            <a:r>
              <a:rPr lang="en-US" sz="3200" b="1" u="sng" dirty="0">
                <a:solidFill>
                  <a:schemeClr val="accent6">
                    <a:lumMod val="50000"/>
                  </a:schemeClr>
                </a:solidFill>
              </a:rPr>
              <a:t>CYNTHIA AKOTH – 8C.</a:t>
            </a:r>
            <a:endParaRPr lang="en-US" sz="3200" dirty="0">
              <a:solidFill>
                <a:schemeClr val="accent6">
                  <a:lumMod val="50000"/>
                </a:schemeClr>
              </a:solidFill>
            </a:endParaRPr>
          </a:p>
          <a:p>
            <a:endParaRPr lang="en-US" sz="3200" b="1" u="sng" dirty="0">
              <a:solidFill>
                <a:schemeClr val="accent6">
                  <a:lumMod val="50000"/>
                </a:schemeClr>
              </a:solidFill>
            </a:endParaRPr>
          </a:p>
          <a:p>
            <a:r>
              <a:rPr lang="en-US" sz="3200" b="1" u="sng" dirty="0">
                <a:solidFill>
                  <a:schemeClr val="accent6">
                    <a:lumMod val="50000"/>
                  </a:schemeClr>
                </a:solidFill>
              </a:rPr>
              <a:t>A DAY WORTH TO COMMEMORATE.</a:t>
            </a:r>
            <a:endParaRPr lang="en-US" sz="3200" dirty="0">
              <a:solidFill>
                <a:schemeClr val="accent6">
                  <a:lumMod val="50000"/>
                </a:schemeClr>
              </a:solidFill>
            </a:endParaRPr>
          </a:p>
          <a:p>
            <a:r>
              <a:rPr lang="en-US" sz="3200" dirty="0"/>
              <a:t>One evening as I was settling down to do my homework. I heard a loud knock at the door. I wondered who it was since I was not expecting anyone. My folks had travelled to the country side for a burial ceremony of an ally. They had advised me and they were as sure as an egg that I had completely taken in what they had said. They had told me not to open the door for any stranger.</a:t>
            </a:r>
          </a:p>
        </p:txBody>
      </p:sp>
    </p:spTree>
    <p:extLst>
      <p:ext uri="{BB962C8B-B14F-4D97-AF65-F5344CB8AC3E}">
        <p14:creationId xmlns:p14="http://schemas.microsoft.com/office/powerpoint/2010/main" val="7095545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838200"/>
            <a:ext cx="8686800" cy="5016758"/>
          </a:xfrm>
          <a:prstGeom prst="rect">
            <a:avLst/>
          </a:prstGeom>
        </p:spPr>
        <p:txBody>
          <a:bodyPr wrap="square">
            <a:spAutoFit/>
          </a:bodyPr>
          <a:lstStyle/>
          <a:p>
            <a:r>
              <a:rPr lang="en-US" sz="3200" dirty="0"/>
              <a:t>I was curious to know the person and forgetting that curiosity killed the cat. I went ahead and opened the door. As sudden as a snapshot, in came two gigantic men. One of the men had a bulbous nose, wrinkled face, unkempt hair and an erect figure. The other man was dark in complexion that one could easily mistake him for coal. His bloodshot eyes portrayed everything within him. Not only did he have a protuberant stomach but also an enormous figure.</a:t>
            </a:r>
          </a:p>
        </p:txBody>
      </p:sp>
    </p:spTree>
    <p:extLst>
      <p:ext uri="{BB962C8B-B14F-4D97-AF65-F5344CB8AC3E}">
        <p14:creationId xmlns:p14="http://schemas.microsoft.com/office/powerpoint/2010/main" val="22827833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09600"/>
            <a:ext cx="9753600" cy="5509200"/>
          </a:xfrm>
          <a:prstGeom prst="rect">
            <a:avLst/>
          </a:prstGeom>
        </p:spPr>
        <p:txBody>
          <a:bodyPr wrap="square">
            <a:spAutoFit/>
          </a:bodyPr>
          <a:lstStyle/>
          <a:p>
            <a:r>
              <a:rPr lang="en-US" sz="3200" dirty="0"/>
              <a:t>As soon as they came in, a blast of cold air filled the sitting room. I was scared to the roots of my existence. My heart was thumping vigorously that I almost jumped out of my blotchy skin. I was in sixes and sevens, not knowing what to do. The strangers went up the spiral of stairs towards my parent’s room. It was not until I heard a sharp cry that I came back to reality.</a:t>
            </a:r>
          </a:p>
          <a:p>
            <a:r>
              <a:rPr lang="en-US" sz="3200" dirty="0"/>
              <a:t> </a:t>
            </a:r>
          </a:p>
          <a:p>
            <a:r>
              <a:rPr lang="en-US" sz="3200" dirty="0"/>
              <a:t>I suddenly remembered that my younger brother was upstairs in slumber land. I hurried upstairs and found the men or rather the murderous holding a bloody knife.</a:t>
            </a:r>
          </a:p>
        </p:txBody>
      </p:sp>
    </p:spTree>
    <p:extLst>
      <p:ext uri="{BB962C8B-B14F-4D97-AF65-F5344CB8AC3E}">
        <p14:creationId xmlns:p14="http://schemas.microsoft.com/office/powerpoint/2010/main" val="14532177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10058400" cy="6001643"/>
          </a:xfrm>
          <a:prstGeom prst="rect">
            <a:avLst/>
          </a:prstGeom>
        </p:spPr>
        <p:txBody>
          <a:bodyPr wrap="square">
            <a:spAutoFit/>
          </a:bodyPr>
          <a:lstStyle/>
          <a:p>
            <a:r>
              <a:rPr lang="en-US" sz="3200" dirty="0"/>
              <a:t>I was filled with rage when I saw my brother lying in a pool of blood. Looking at the men, they were smiling with sarcasm as if happy for their complete masterpiece. My eyes swelled with tears. I could not believe that my only sibling was dead!. </a:t>
            </a:r>
          </a:p>
          <a:p>
            <a:r>
              <a:rPr lang="en-US" sz="3200" dirty="0"/>
              <a:t> </a:t>
            </a:r>
          </a:p>
          <a:p>
            <a:r>
              <a:rPr lang="en-US" sz="3200" dirty="0"/>
              <a:t>Tears of despondency cascaded down my tomato-like cheeks as blood curdled in my veins. The experience was very painful. I was agonized, anguished and tormented torn between the devil and the deep blue sea. I decided to take the bull by its horns. I looked at the men as my red-beetroot eyes reflected into theirs. </a:t>
            </a:r>
          </a:p>
        </p:txBody>
      </p:sp>
    </p:spTree>
    <p:extLst>
      <p:ext uri="{BB962C8B-B14F-4D97-AF65-F5344CB8AC3E}">
        <p14:creationId xmlns:p14="http://schemas.microsoft.com/office/powerpoint/2010/main" val="2420526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11048999" cy="5262979"/>
          </a:xfrm>
          <a:prstGeom prst="rect">
            <a:avLst/>
          </a:prstGeom>
        </p:spPr>
        <p:txBody>
          <a:bodyPr wrap="square">
            <a:spAutoFit/>
          </a:bodyPr>
          <a:lstStyle/>
          <a:p>
            <a:r>
              <a:rPr lang="en-US" sz="2800" dirty="0"/>
              <a:t>Without further ado, I looked for something around me. Necessity is the mother of invention, indeed, I picked mother’s stool and raised it high ready to fight and nail for my right. Sooner rather than later, I felt a hefty blow on my jaws that left me catapulting on the ground, writhing in pain. They kicked me hard and punched me, leaving me closer to my grave.</a:t>
            </a:r>
          </a:p>
          <a:p>
            <a:endParaRPr lang="en-US" sz="2800" dirty="0"/>
          </a:p>
          <a:p>
            <a:r>
              <a:rPr lang="en-US" sz="2800" dirty="0"/>
              <a:t>Lying on the ground, with small rivulets of blood oozing from body parts, I felt as helpless as an infant. My whole body was burning like a furnace of fire. As I lay down, I asked myself, was it a completion of their mission or it was a cruel destiny that would haunt me to my grave?</a:t>
            </a:r>
          </a:p>
          <a:p>
            <a:r>
              <a:rPr lang="en-US" sz="2800" b="1" i="1" dirty="0"/>
              <a:t> </a:t>
            </a:r>
            <a:endParaRPr lang="en-US" sz="2800" dirty="0">
              <a:solidFill>
                <a:srgbClr val="FFFF00"/>
              </a:solidFill>
            </a:endParaRPr>
          </a:p>
          <a:p>
            <a:r>
              <a:rPr lang="en-US" sz="2800" b="1" i="1" dirty="0">
                <a:solidFill>
                  <a:schemeClr val="accent6">
                    <a:lumMod val="50000"/>
                  </a:schemeClr>
                </a:solidFill>
              </a:rPr>
              <a:t>(Mark awarded 30 marks). Dummy H </a:t>
            </a:r>
            <a:endParaRPr lang="en-US" sz="2800" dirty="0">
              <a:solidFill>
                <a:schemeClr val="accent6">
                  <a:lumMod val="50000"/>
                </a:schemeClr>
              </a:solidFill>
            </a:endParaRPr>
          </a:p>
        </p:txBody>
      </p:sp>
    </p:spTree>
    <p:extLst>
      <p:ext uri="{BB962C8B-B14F-4D97-AF65-F5344CB8AC3E}">
        <p14:creationId xmlns:p14="http://schemas.microsoft.com/office/powerpoint/2010/main" val="2591071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839200" cy="6786473"/>
          </a:xfrm>
          <a:prstGeom prst="rect">
            <a:avLst/>
          </a:prstGeom>
        </p:spPr>
        <p:txBody>
          <a:bodyPr wrap="square">
            <a:spAutoFit/>
          </a:bodyPr>
          <a:lstStyle/>
          <a:p>
            <a:r>
              <a:rPr lang="en-US" sz="2800" b="1" u="sng" dirty="0">
                <a:solidFill>
                  <a:schemeClr val="accent6">
                    <a:lumMod val="50000"/>
                  </a:schemeClr>
                </a:solidFill>
              </a:rPr>
              <a:t>BRAXIDES INJETE MATOLO – 8A.</a:t>
            </a:r>
            <a:endParaRPr lang="en-US" sz="2800" dirty="0">
              <a:solidFill>
                <a:schemeClr val="accent6">
                  <a:lumMod val="50000"/>
                </a:schemeClr>
              </a:solidFill>
            </a:endParaRPr>
          </a:p>
          <a:p>
            <a:endParaRPr lang="en-US" sz="2800" b="1" u="sng" dirty="0">
              <a:solidFill>
                <a:schemeClr val="accent6">
                  <a:lumMod val="50000"/>
                </a:schemeClr>
              </a:solidFill>
            </a:endParaRPr>
          </a:p>
          <a:p>
            <a:r>
              <a:rPr lang="en-US" sz="2800" b="1" u="sng" dirty="0">
                <a:solidFill>
                  <a:schemeClr val="accent6">
                    <a:lumMod val="50000"/>
                  </a:schemeClr>
                </a:solidFill>
              </a:rPr>
              <a:t>A NARROW ESCAPE:</a:t>
            </a:r>
            <a:endParaRPr lang="en-US" sz="2800" dirty="0">
              <a:solidFill>
                <a:schemeClr val="accent6">
                  <a:lumMod val="50000"/>
                </a:schemeClr>
              </a:solidFill>
            </a:endParaRPr>
          </a:p>
          <a:p>
            <a:r>
              <a:rPr lang="en-US" sz="2700" dirty="0"/>
              <a:t>The long awaited day had finally arrived. It was a day that most of us were eagerly waiting for like a bridegroom on the wedding day. It was the last day of the term. Everyone was as happy and excited as a king on his coronation day. There was a bee hive of activities going on in the school compound. At exactly three o’clock in the afternoon, the bell rang. We responded to the bell and there, we assembled on the parade and waited patiently. Within the time it takes for one to utter ‘abracadabra’ we had been addressed by the head teacher. He told us to go and clean our classes. As soon as we were through and made sure that they were sparkling clean, we went back this time round excited. The head teacher together with other teachers walked out of the office majestically.</a:t>
            </a:r>
          </a:p>
        </p:txBody>
      </p:sp>
    </p:spTree>
    <p:extLst>
      <p:ext uri="{BB962C8B-B14F-4D97-AF65-F5344CB8AC3E}">
        <p14:creationId xmlns:p14="http://schemas.microsoft.com/office/powerpoint/2010/main" val="4076570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25470"/>
            <a:ext cx="9067800" cy="6432530"/>
          </a:xfrm>
          <a:prstGeom prst="rect">
            <a:avLst/>
          </a:prstGeom>
        </p:spPr>
        <p:txBody>
          <a:bodyPr wrap="square">
            <a:spAutoFit/>
          </a:bodyPr>
          <a:lstStyle/>
          <a:p>
            <a:r>
              <a:rPr lang="en-US" sz="2800" b="1" u="sng" dirty="0">
                <a:solidFill>
                  <a:schemeClr val="accent6">
                    <a:lumMod val="50000"/>
                  </a:schemeClr>
                </a:solidFill>
              </a:rPr>
              <a:t>Commonly misused words/</a:t>
            </a:r>
            <a:r>
              <a:rPr lang="en-US" sz="2800" b="1" u="sng" dirty="0" err="1">
                <a:solidFill>
                  <a:schemeClr val="accent6">
                    <a:lumMod val="50000"/>
                  </a:schemeClr>
                </a:solidFill>
              </a:rPr>
              <a:t>Homorphones</a:t>
            </a:r>
            <a:r>
              <a:rPr lang="en-US" sz="2800" b="1" u="sng" dirty="0">
                <a:solidFill>
                  <a:schemeClr val="accent6">
                    <a:lumMod val="50000"/>
                  </a:schemeClr>
                </a:solidFill>
              </a:rPr>
              <a:t>/Homonyms </a:t>
            </a:r>
            <a:endParaRPr lang="en-US" sz="2800" dirty="0">
              <a:solidFill>
                <a:schemeClr val="accent6">
                  <a:lumMod val="50000"/>
                </a:schemeClr>
              </a:solidFill>
            </a:endParaRPr>
          </a:p>
          <a:p>
            <a:pPr marL="514350" indent="-514350">
              <a:buFont typeface="+mj-lt"/>
              <a:buAutoNum type="romanUcPeriod"/>
            </a:pPr>
            <a:r>
              <a:rPr lang="en-US" sz="2400" b="1" dirty="0">
                <a:solidFill>
                  <a:schemeClr val="accent6">
                    <a:lumMod val="20000"/>
                    <a:lumOff val="80000"/>
                  </a:schemeClr>
                </a:solidFill>
              </a:rPr>
              <a:t>Here</a:t>
            </a:r>
            <a:r>
              <a:rPr lang="en-US" sz="2400" dirty="0"/>
              <a:t> – Pronoun referring to a place.</a:t>
            </a:r>
          </a:p>
          <a:p>
            <a:pPr marL="514350" indent="-514350">
              <a:buFont typeface="+mj-lt"/>
              <a:buAutoNum type="romanUcPeriod"/>
            </a:pPr>
            <a:r>
              <a:rPr lang="en-US" sz="2400" b="1" dirty="0">
                <a:solidFill>
                  <a:schemeClr val="accent6">
                    <a:lumMod val="20000"/>
                    <a:lumOff val="80000"/>
                  </a:schemeClr>
                </a:solidFill>
              </a:rPr>
              <a:t>Hear</a:t>
            </a:r>
            <a:r>
              <a:rPr lang="en-US" sz="2400" dirty="0"/>
              <a:t> – To perceive a sound.</a:t>
            </a:r>
          </a:p>
          <a:p>
            <a:pPr marL="514350" indent="-514350">
              <a:buFont typeface="+mj-lt"/>
              <a:buAutoNum type="romanUcPeriod"/>
            </a:pPr>
            <a:r>
              <a:rPr lang="en-US" sz="2400" b="1" dirty="0">
                <a:solidFill>
                  <a:schemeClr val="accent6">
                    <a:lumMod val="20000"/>
                    <a:lumOff val="80000"/>
                  </a:schemeClr>
                </a:solidFill>
              </a:rPr>
              <a:t>Bare</a:t>
            </a:r>
            <a:r>
              <a:rPr lang="en-US" sz="2400" dirty="0"/>
              <a:t> – Not covered /naked.</a:t>
            </a:r>
          </a:p>
          <a:p>
            <a:pPr marL="514350" indent="-514350">
              <a:buFont typeface="+mj-lt"/>
              <a:buAutoNum type="romanUcPeriod"/>
            </a:pPr>
            <a:r>
              <a:rPr lang="en-US" sz="2400" b="1" dirty="0">
                <a:solidFill>
                  <a:schemeClr val="accent6">
                    <a:lumMod val="20000"/>
                    <a:lumOff val="80000"/>
                  </a:schemeClr>
                </a:solidFill>
              </a:rPr>
              <a:t>Bear</a:t>
            </a:r>
            <a:r>
              <a:rPr lang="en-US" sz="2400" dirty="0"/>
              <a:t> – An animal, give birth, to suffer.</a:t>
            </a:r>
          </a:p>
          <a:p>
            <a:pPr marL="514350" indent="-514350">
              <a:buFont typeface="+mj-lt"/>
              <a:buAutoNum type="romanUcPeriod"/>
            </a:pPr>
            <a:r>
              <a:rPr lang="en-US" sz="2400" b="1" dirty="0">
                <a:solidFill>
                  <a:schemeClr val="accent6">
                    <a:lumMod val="20000"/>
                    <a:lumOff val="80000"/>
                  </a:schemeClr>
                </a:solidFill>
              </a:rPr>
              <a:t>There</a:t>
            </a:r>
            <a:r>
              <a:rPr lang="en-US" sz="2400" dirty="0"/>
              <a:t> – Refers to a place.</a:t>
            </a:r>
          </a:p>
          <a:p>
            <a:pPr marL="514350" indent="-514350">
              <a:buFont typeface="+mj-lt"/>
              <a:buAutoNum type="romanUcPeriod"/>
            </a:pPr>
            <a:r>
              <a:rPr lang="en-US" sz="2400" b="1" dirty="0">
                <a:solidFill>
                  <a:schemeClr val="accent6">
                    <a:lumMod val="20000"/>
                    <a:lumOff val="80000"/>
                  </a:schemeClr>
                </a:solidFill>
              </a:rPr>
              <a:t>Their</a:t>
            </a:r>
            <a:r>
              <a:rPr lang="en-US" sz="2400" dirty="0"/>
              <a:t> – A possessive reference (owned by many). </a:t>
            </a:r>
          </a:p>
          <a:p>
            <a:pPr marL="514350" indent="-514350">
              <a:buFont typeface="+mj-lt"/>
              <a:buAutoNum type="romanUcPeriod"/>
            </a:pPr>
            <a:r>
              <a:rPr lang="en-US" sz="2400" b="1" dirty="0">
                <a:solidFill>
                  <a:schemeClr val="accent6">
                    <a:lumMod val="20000"/>
                    <a:lumOff val="80000"/>
                  </a:schemeClr>
                </a:solidFill>
              </a:rPr>
              <a:t>Compliment</a:t>
            </a:r>
            <a:r>
              <a:rPr lang="en-US" sz="2400" dirty="0"/>
              <a:t> – Regard/Respect.</a:t>
            </a:r>
          </a:p>
          <a:p>
            <a:pPr marL="514350" indent="-514350">
              <a:buFont typeface="+mj-lt"/>
              <a:buAutoNum type="romanUcPeriod"/>
            </a:pPr>
            <a:r>
              <a:rPr lang="en-US" sz="2400" b="1" dirty="0">
                <a:solidFill>
                  <a:schemeClr val="accent6">
                    <a:lumMod val="20000"/>
                    <a:lumOff val="80000"/>
                  </a:schemeClr>
                </a:solidFill>
              </a:rPr>
              <a:t>Complement</a:t>
            </a:r>
            <a:r>
              <a:rPr lang="en-US" sz="2400" dirty="0"/>
              <a:t> – One that completes the other/take the position of the other.</a:t>
            </a:r>
          </a:p>
          <a:p>
            <a:pPr marL="514350" indent="-514350">
              <a:buFont typeface="+mj-lt"/>
              <a:buAutoNum type="romanUcPeriod"/>
            </a:pPr>
            <a:r>
              <a:rPr lang="en-US" sz="2400" b="1" dirty="0">
                <a:solidFill>
                  <a:schemeClr val="accent6">
                    <a:lumMod val="20000"/>
                    <a:lumOff val="80000"/>
                  </a:schemeClr>
                </a:solidFill>
              </a:rPr>
              <a:t>Hard</a:t>
            </a:r>
            <a:r>
              <a:rPr lang="en-US" sz="2400" dirty="0"/>
              <a:t> – Not soft.</a:t>
            </a:r>
          </a:p>
          <a:p>
            <a:pPr marL="514350" indent="-514350">
              <a:buFont typeface="+mj-lt"/>
              <a:buAutoNum type="romanUcPeriod"/>
            </a:pPr>
            <a:r>
              <a:rPr lang="en-US" sz="2400" b="1" dirty="0">
                <a:solidFill>
                  <a:schemeClr val="accent6">
                    <a:lumMod val="20000"/>
                    <a:lumOff val="80000"/>
                  </a:schemeClr>
                </a:solidFill>
              </a:rPr>
              <a:t>Herd</a:t>
            </a:r>
            <a:r>
              <a:rPr lang="en-US" sz="2400" dirty="0"/>
              <a:t> – Collective reference to a group of animals. </a:t>
            </a:r>
          </a:p>
          <a:p>
            <a:pPr marL="514350" indent="-514350">
              <a:buFont typeface="+mj-lt"/>
              <a:buAutoNum type="romanUcPeriod"/>
            </a:pPr>
            <a:r>
              <a:rPr lang="en-US" sz="2400" b="1" dirty="0">
                <a:solidFill>
                  <a:schemeClr val="accent6">
                    <a:lumMod val="20000"/>
                    <a:lumOff val="80000"/>
                  </a:schemeClr>
                </a:solidFill>
              </a:rPr>
              <a:t>Heard </a:t>
            </a:r>
            <a:r>
              <a:rPr lang="en-US" sz="2400" dirty="0"/>
              <a:t>– Past tense of hear.</a:t>
            </a:r>
          </a:p>
          <a:p>
            <a:pPr marL="514350" indent="-514350">
              <a:buFont typeface="+mj-lt"/>
              <a:buAutoNum type="romanUcPeriod"/>
            </a:pPr>
            <a:r>
              <a:rPr lang="en-US" sz="2400" b="1" dirty="0">
                <a:solidFill>
                  <a:schemeClr val="accent6">
                    <a:lumMod val="20000"/>
                    <a:lumOff val="80000"/>
                  </a:schemeClr>
                </a:solidFill>
              </a:rPr>
              <a:t>Had</a:t>
            </a:r>
            <a:r>
              <a:rPr lang="en-US" sz="2400" dirty="0"/>
              <a:t> – past tense of has/have.</a:t>
            </a:r>
          </a:p>
          <a:p>
            <a:pPr marL="514350" indent="-514350">
              <a:buFont typeface="+mj-lt"/>
              <a:buAutoNum type="romanUcPeriod"/>
            </a:pPr>
            <a:r>
              <a:rPr lang="en-US" sz="2400" b="1" dirty="0">
                <a:solidFill>
                  <a:schemeClr val="accent6">
                    <a:lumMod val="20000"/>
                    <a:lumOff val="80000"/>
                  </a:schemeClr>
                </a:solidFill>
              </a:rPr>
              <a:t>Stationery</a:t>
            </a:r>
            <a:r>
              <a:rPr lang="en-US" sz="2400" dirty="0"/>
              <a:t> – Pens, paper, ruler.</a:t>
            </a:r>
          </a:p>
          <a:p>
            <a:pPr marL="514350" indent="-514350">
              <a:buFont typeface="+mj-lt"/>
              <a:buAutoNum type="romanUcPeriod"/>
            </a:pPr>
            <a:r>
              <a:rPr lang="en-US" sz="2400" b="1" dirty="0">
                <a:solidFill>
                  <a:schemeClr val="accent6">
                    <a:lumMod val="20000"/>
                    <a:lumOff val="80000"/>
                  </a:schemeClr>
                </a:solidFill>
              </a:rPr>
              <a:t>Stationary</a:t>
            </a:r>
            <a:r>
              <a:rPr lang="en-US" sz="2400" dirty="0"/>
              <a:t> – Not moving/stagnant.</a:t>
            </a:r>
          </a:p>
          <a:p>
            <a:pPr marL="514350" indent="-514350">
              <a:buFont typeface="+mj-lt"/>
              <a:buAutoNum type="romanUcPeriod"/>
            </a:pPr>
            <a:r>
              <a:rPr lang="en-US" sz="2400" b="1" dirty="0">
                <a:solidFill>
                  <a:schemeClr val="accent6">
                    <a:lumMod val="20000"/>
                    <a:lumOff val="80000"/>
                  </a:schemeClr>
                </a:solidFill>
              </a:rPr>
              <a:t>Loose</a:t>
            </a:r>
            <a:r>
              <a:rPr lang="en-US" sz="2400" dirty="0"/>
              <a:t> – Not tight.</a:t>
            </a:r>
          </a:p>
        </p:txBody>
      </p:sp>
    </p:spTree>
    <p:extLst>
      <p:ext uri="{BB962C8B-B14F-4D97-AF65-F5344CB8AC3E}">
        <p14:creationId xmlns:p14="http://schemas.microsoft.com/office/powerpoint/2010/main" val="1285966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25935"/>
            <a:ext cx="8763000" cy="5262979"/>
          </a:xfrm>
          <a:prstGeom prst="rect">
            <a:avLst/>
          </a:prstGeom>
        </p:spPr>
        <p:txBody>
          <a:bodyPr wrap="square">
            <a:spAutoFit/>
          </a:bodyPr>
          <a:lstStyle/>
          <a:p>
            <a:r>
              <a:rPr lang="en-US" sz="2800" dirty="0"/>
              <a:t> </a:t>
            </a:r>
          </a:p>
          <a:p>
            <a:r>
              <a:rPr lang="en-US" sz="2800" dirty="0"/>
              <a:t>Zealous joy melted down in our hearts like butter exposed direct to heat. We jumped up and down in ecstasy when it was officially announced that we were going to close school that day. In a ……….  of a second, the celebrations for ending the term commenced. The best pupils were awarded. As soon as the ceremony ended, we took our report cards and left for home. on the way, I decided to follow a short-cut which I had been told that it was full of thugs, thieves and kidnappers. I had no alternative but follow the short-cut because it would be soon ebony black after ten minutes. </a:t>
            </a:r>
          </a:p>
        </p:txBody>
      </p:sp>
    </p:spTree>
    <p:extLst>
      <p:ext uri="{BB962C8B-B14F-4D97-AF65-F5344CB8AC3E}">
        <p14:creationId xmlns:p14="http://schemas.microsoft.com/office/powerpoint/2010/main" val="12027025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6800"/>
            <a:ext cx="11658600" cy="4893647"/>
          </a:xfrm>
          <a:prstGeom prst="rect">
            <a:avLst/>
          </a:prstGeom>
        </p:spPr>
        <p:txBody>
          <a:bodyPr wrap="square">
            <a:spAutoFit/>
          </a:bodyPr>
          <a:lstStyle/>
          <a:p>
            <a:r>
              <a:rPr lang="en-US" sz="2600" dirty="0"/>
              <a:t>Unexpectedly, I heard the shuffling of leaves behind me. I stood trans-fixed on the ground perplexed and mesmerized wondering what step to take next. I turned and had a glimpse behind. There was a gigantic figure of man. His blotchy face made me almost jerk out of my skin not to mention his beetroot eyes and the bulbous nose. He smiled gruesomely to me letting out his tobacco-stained teeth. My heart beat simultaneously as the hair on my back bristled and blood froze almost to zero degrees. I felt a grip on my neck. I gave the man a hefty thinking that it would sent him sprawling in the air but it was all in vain. On seeing that, I knew that I had jumped out from the frying pan to the fire. Fear ran its icy tingles up and down my spine as beads of perspiration flowed freely. I  received a metallic blow in return which sent me swirling in the air. I laid helplessly on the floor writhing in pain and agony. I was confused like a sheep in October pasture.</a:t>
            </a:r>
          </a:p>
        </p:txBody>
      </p:sp>
    </p:spTree>
    <p:extLst>
      <p:ext uri="{BB962C8B-B14F-4D97-AF65-F5344CB8AC3E}">
        <p14:creationId xmlns:p14="http://schemas.microsoft.com/office/powerpoint/2010/main" val="15993901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616090"/>
            <a:ext cx="8915400" cy="5632311"/>
          </a:xfrm>
          <a:prstGeom prst="rect">
            <a:avLst/>
          </a:prstGeom>
        </p:spPr>
        <p:txBody>
          <a:bodyPr wrap="square">
            <a:spAutoFit/>
          </a:bodyPr>
          <a:lstStyle/>
          <a:p>
            <a:r>
              <a:rPr lang="en-US" sz="3600" dirty="0"/>
              <a:t>Suddenly, I heard the man’s voice, “Young girl you will have to co-operate for I am going to be paid heavily for your capture”. I stood up and stared at the man keenly. Without splitting hairs, I took to my heels but the man followed me in hot pursuit. Immediately he caught up with me. He lifted me high in the air and placed me on his shoulders as if I were paper weight.</a:t>
            </a:r>
          </a:p>
          <a:p>
            <a:r>
              <a:rPr lang="en-US" sz="3600" dirty="0"/>
              <a:t> </a:t>
            </a:r>
          </a:p>
        </p:txBody>
      </p:sp>
    </p:spTree>
    <p:extLst>
      <p:ext uri="{BB962C8B-B14F-4D97-AF65-F5344CB8AC3E}">
        <p14:creationId xmlns:p14="http://schemas.microsoft.com/office/powerpoint/2010/main" val="42631547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1"/>
            <a:ext cx="8839200" cy="6001643"/>
          </a:xfrm>
          <a:prstGeom prst="rect">
            <a:avLst/>
          </a:prstGeom>
        </p:spPr>
        <p:txBody>
          <a:bodyPr wrap="square">
            <a:spAutoFit/>
          </a:bodyPr>
          <a:lstStyle/>
          <a:p>
            <a:r>
              <a:rPr lang="en-US" sz="3200" dirty="0"/>
              <a:t>After ten minutes, the man threw me into a ram shackled hut and left me there. I moved to one corner of the room and kept quiet. The room was as quiet as a deserted cemetery. I looked everywhere in the room and saw a hole that could let me out. I forced myself out. As soon as I was out, I took a French leave. I ran helter </a:t>
            </a:r>
            <a:r>
              <a:rPr lang="en-US" sz="3200" dirty="0" err="1"/>
              <a:t>skelter</a:t>
            </a:r>
            <a:r>
              <a:rPr lang="en-US" sz="3200" dirty="0"/>
              <a:t> as a supersonic speed home. On reaching home, I was received with pomp and glory. I narrated to my parents what had happened. Indeed, I had narrowly escaped death.</a:t>
            </a:r>
          </a:p>
          <a:p>
            <a:r>
              <a:rPr lang="en-US" sz="3200" dirty="0"/>
              <a:t> </a:t>
            </a:r>
          </a:p>
          <a:p>
            <a:r>
              <a:rPr lang="en-US" sz="3200" b="1" i="1" dirty="0">
                <a:solidFill>
                  <a:schemeClr val="accent6">
                    <a:lumMod val="50000"/>
                  </a:schemeClr>
                </a:solidFill>
              </a:rPr>
              <a:t>(Mark awarded 27 marks). Dummy G </a:t>
            </a:r>
            <a:endParaRPr lang="en-US" sz="3200" dirty="0">
              <a:solidFill>
                <a:schemeClr val="accent6">
                  <a:lumMod val="50000"/>
                </a:schemeClr>
              </a:solidFill>
            </a:endParaRPr>
          </a:p>
        </p:txBody>
      </p:sp>
    </p:spTree>
    <p:extLst>
      <p:ext uri="{BB962C8B-B14F-4D97-AF65-F5344CB8AC3E}">
        <p14:creationId xmlns:p14="http://schemas.microsoft.com/office/powerpoint/2010/main" val="31861934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7694"/>
            <a:ext cx="10210800" cy="6740307"/>
          </a:xfrm>
          <a:prstGeom prst="rect">
            <a:avLst/>
          </a:prstGeom>
        </p:spPr>
        <p:txBody>
          <a:bodyPr wrap="square">
            <a:spAutoFit/>
          </a:bodyPr>
          <a:lstStyle/>
          <a:p>
            <a:pPr algn="ctr"/>
            <a:r>
              <a:rPr lang="en-US" sz="2400" b="1" u="sng" dirty="0">
                <a:solidFill>
                  <a:srgbClr val="FF0000"/>
                </a:solidFill>
              </a:rPr>
              <a:t>THE KCPE - ENGLISH PAPER IS DIVIDED INTO THREE PARTS</a:t>
            </a:r>
            <a:r>
              <a:rPr lang="en-US" sz="2400" b="1" dirty="0">
                <a:solidFill>
                  <a:srgbClr val="FF0000"/>
                </a:solidFill>
              </a:rPr>
              <a:t>.</a:t>
            </a:r>
          </a:p>
          <a:p>
            <a:r>
              <a:rPr lang="en-US" sz="2400" b="1" dirty="0"/>
              <a:t>(</a:t>
            </a:r>
            <a:r>
              <a:rPr lang="en-US" sz="2400" b="1" dirty="0" err="1"/>
              <a:t>i</a:t>
            </a:r>
            <a:r>
              <a:rPr lang="en-US" sz="2400" b="1" dirty="0"/>
              <a:t>) Cloze (broken passage)</a:t>
            </a:r>
          </a:p>
          <a:p>
            <a:r>
              <a:rPr lang="en-US" sz="2400" b="1" dirty="0"/>
              <a:t>(ii) Grammar</a:t>
            </a:r>
          </a:p>
          <a:p>
            <a:r>
              <a:rPr lang="en-US" sz="2400" b="1" dirty="0"/>
              <a:t>(iii) Comprehension</a:t>
            </a:r>
          </a:p>
          <a:p>
            <a:r>
              <a:rPr lang="en-US" sz="2400" b="1" dirty="0">
                <a:solidFill>
                  <a:schemeClr val="accent6">
                    <a:lumMod val="50000"/>
                  </a:schemeClr>
                </a:solidFill>
              </a:rPr>
              <a:t>SECTION I (</a:t>
            </a:r>
            <a:r>
              <a:rPr lang="en-US" sz="2400" b="1" dirty="0" err="1">
                <a:solidFill>
                  <a:schemeClr val="accent6">
                    <a:lumMod val="50000"/>
                  </a:schemeClr>
                </a:solidFill>
              </a:rPr>
              <a:t>i</a:t>
            </a:r>
            <a:r>
              <a:rPr lang="en-US" sz="2400" b="1" dirty="0">
                <a:solidFill>
                  <a:schemeClr val="accent6">
                    <a:lumMod val="50000"/>
                  </a:schemeClr>
                </a:solidFill>
              </a:rPr>
              <a:t>) CLOZE(BROKEN PASSAGE)</a:t>
            </a:r>
          </a:p>
          <a:p>
            <a:r>
              <a:rPr lang="en-US" sz="2400" dirty="0"/>
              <a:t>This is a section where a candidate is required to analyze the passage and select the appropriate</a:t>
            </a:r>
          </a:p>
          <a:p>
            <a:r>
              <a:rPr lang="en-US" sz="2400" dirty="0"/>
              <a:t>word that fits in the dash (broken space). The word selected can be a conjunction, an article</a:t>
            </a:r>
          </a:p>
          <a:p>
            <a:r>
              <a:rPr lang="en-US" sz="2400" dirty="0"/>
              <a:t>(definite and indefinite), a verb, modal verb, preposition, a phrasal verb, a relative pronoun, an</a:t>
            </a:r>
          </a:p>
          <a:p>
            <a:r>
              <a:rPr lang="en-US" sz="2400" dirty="0"/>
              <a:t>adjective, a noun, a punctuation sign etc.</a:t>
            </a:r>
          </a:p>
          <a:p>
            <a:r>
              <a:rPr lang="en-US" sz="2400" dirty="0"/>
              <a:t>A candidate therefore, is required to analyze and not only put/fix the right word but also think and</a:t>
            </a:r>
          </a:p>
          <a:p>
            <a:r>
              <a:rPr lang="en-US" sz="2400" dirty="0"/>
              <a:t>place it (in case </a:t>
            </a:r>
            <a:r>
              <a:rPr lang="en-US" sz="2400" dirty="0" err="1"/>
              <a:t>it;s</a:t>
            </a:r>
            <a:r>
              <a:rPr lang="en-US" sz="2400" dirty="0"/>
              <a:t> a verb) in the agreeable tense.</a:t>
            </a:r>
          </a:p>
          <a:p>
            <a:r>
              <a:rPr lang="en-US" sz="2400" dirty="0"/>
              <a:t>The following are examples of words (and their usage) commonly tested in the cloze (broken</a:t>
            </a:r>
          </a:p>
          <a:p>
            <a:r>
              <a:rPr lang="en-US" sz="2400" dirty="0"/>
              <a:t>passage)</a:t>
            </a:r>
          </a:p>
        </p:txBody>
      </p:sp>
    </p:spTree>
    <p:extLst>
      <p:ext uri="{BB962C8B-B14F-4D97-AF65-F5344CB8AC3E}">
        <p14:creationId xmlns:p14="http://schemas.microsoft.com/office/powerpoint/2010/main" val="13412073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839200" cy="6063198"/>
          </a:xfrm>
          <a:prstGeom prst="rect">
            <a:avLst/>
          </a:prstGeom>
        </p:spPr>
        <p:txBody>
          <a:bodyPr wrap="square">
            <a:spAutoFit/>
          </a:bodyPr>
          <a:lstStyle/>
          <a:p>
            <a:r>
              <a:rPr lang="en-US" sz="2800" b="1" u="sng" dirty="0">
                <a:solidFill>
                  <a:schemeClr val="accent6">
                    <a:lumMod val="50000"/>
                  </a:schemeClr>
                </a:solidFill>
              </a:rPr>
              <a:t>ARTICLES</a:t>
            </a:r>
          </a:p>
          <a:p>
            <a:r>
              <a:rPr lang="en-US" sz="2400" dirty="0"/>
              <a:t>These are normally used </a:t>
            </a:r>
            <a:r>
              <a:rPr lang="en-US" sz="2400" b="1" dirty="0"/>
              <a:t>before </a:t>
            </a:r>
            <a:r>
              <a:rPr lang="en-US" sz="2400" dirty="0"/>
              <a:t>a noun. There are two articles; </a:t>
            </a:r>
            <a:r>
              <a:rPr lang="en-US" sz="2400" b="1" dirty="0"/>
              <a:t>definite </a:t>
            </a:r>
            <a:r>
              <a:rPr lang="en-US" sz="2400" dirty="0"/>
              <a:t>and </a:t>
            </a:r>
            <a:r>
              <a:rPr lang="en-US" sz="2400" b="1" dirty="0"/>
              <a:t>indefinite.</a:t>
            </a:r>
          </a:p>
          <a:p>
            <a:r>
              <a:rPr lang="en-US" sz="2400" dirty="0"/>
              <a:t>Indefinite Articles: - Indefinite article (a/an) is used to introduce new nouns/subjects in a sentence.</a:t>
            </a:r>
          </a:p>
          <a:p>
            <a:r>
              <a:rPr lang="en-US" sz="2400" dirty="0"/>
              <a:t>- used when the noun is mentioned for the first time. - used with singular countable nouns e.g.</a:t>
            </a:r>
          </a:p>
          <a:p>
            <a:r>
              <a:rPr lang="en-US" sz="2400" dirty="0"/>
              <a:t>monkey, an elephant.</a:t>
            </a:r>
          </a:p>
          <a:p>
            <a:r>
              <a:rPr lang="en-US" sz="2400" dirty="0"/>
              <a:t>Definite Articles: - Definite article </a:t>
            </a:r>
            <a:r>
              <a:rPr lang="en-US" sz="2400" b="1" dirty="0"/>
              <a:t>(</a:t>
            </a:r>
            <a:r>
              <a:rPr lang="en-US" sz="2400" b="1" i="1" dirty="0"/>
              <a:t>the</a:t>
            </a:r>
            <a:r>
              <a:rPr lang="en-US" sz="2400" b="1" dirty="0"/>
              <a:t>) </a:t>
            </a:r>
            <a:r>
              <a:rPr lang="en-US" sz="2400" dirty="0"/>
              <a:t>is used to refer to a noun which has already been mentioned/ introduced e.g. A dog was run over by a vehicle. The dog was running after a ball when it was</a:t>
            </a:r>
          </a:p>
          <a:p>
            <a:r>
              <a:rPr lang="en-US" sz="2400" dirty="0"/>
              <a:t>knocked by </a:t>
            </a:r>
            <a:r>
              <a:rPr lang="en-US" sz="2400" i="1" dirty="0"/>
              <a:t>the </a:t>
            </a:r>
            <a:r>
              <a:rPr lang="en-US" sz="2400" dirty="0"/>
              <a:t>vehicle.</a:t>
            </a:r>
          </a:p>
          <a:p>
            <a:r>
              <a:rPr lang="en-US" sz="2400" dirty="0"/>
              <a:t>Indefinite article </a:t>
            </a:r>
            <a:r>
              <a:rPr lang="en-US" sz="2400" b="1" i="1" dirty="0"/>
              <a:t>(a) </a:t>
            </a:r>
            <a:r>
              <a:rPr lang="en-US" sz="2400" dirty="0"/>
              <a:t>is used with nouns whose first sound is a consonant e.g. a cow, a car etc.</a:t>
            </a:r>
          </a:p>
          <a:p>
            <a:r>
              <a:rPr lang="en-US" sz="2400" dirty="0"/>
              <a:t>Indefinite article </a:t>
            </a:r>
            <a:r>
              <a:rPr lang="en-US" sz="2400" b="1" i="1" dirty="0"/>
              <a:t>(an) </a:t>
            </a:r>
            <a:r>
              <a:rPr lang="en-US" sz="2400" dirty="0"/>
              <a:t>is used with nouns whose first sounds is a vowel.</a:t>
            </a:r>
          </a:p>
        </p:txBody>
      </p:sp>
    </p:spTree>
    <p:extLst>
      <p:ext uri="{BB962C8B-B14F-4D97-AF65-F5344CB8AC3E}">
        <p14:creationId xmlns:p14="http://schemas.microsoft.com/office/powerpoint/2010/main" val="3103249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0"/>
            <a:ext cx="8915400" cy="5509200"/>
          </a:xfrm>
          <a:prstGeom prst="rect">
            <a:avLst/>
          </a:prstGeom>
        </p:spPr>
        <p:txBody>
          <a:bodyPr wrap="square">
            <a:spAutoFit/>
          </a:bodyPr>
          <a:lstStyle/>
          <a:p>
            <a:r>
              <a:rPr lang="en-US" sz="3200" b="1" dirty="0">
                <a:solidFill>
                  <a:schemeClr val="accent6">
                    <a:lumMod val="50000"/>
                  </a:schemeClr>
                </a:solidFill>
              </a:rPr>
              <a:t>ALTHOUGH</a:t>
            </a:r>
          </a:p>
          <a:p>
            <a:r>
              <a:rPr lang="en-US" sz="3200" dirty="0"/>
              <a:t>Although is used with a subject + verb e.g. although it was hot, we enjoyed ourselves. I didn’t pass</a:t>
            </a:r>
          </a:p>
          <a:p>
            <a:r>
              <a:rPr lang="en-US" sz="3200" dirty="0"/>
              <a:t>my exams although I revised very hard.</a:t>
            </a:r>
          </a:p>
          <a:p>
            <a:endParaRPr lang="en-US" sz="3200" b="1" dirty="0">
              <a:solidFill>
                <a:srgbClr val="FFFF00"/>
              </a:solidFill>
            </a:endParaRPr>
          </a:p>
          <a:p>
            <a:r>
              <a:rPr lang="en-US" sz="3200" b="1" dirty="0">
                <a:solidFill>
                  <a:schemeClr val="accent6">
                    <a:lumMod val="50000"/>
                  </a:schemeClr>
                </a:solidFill>
              </a:rPr>
              <a:t>THOUGH</a:t>
            </a:r>
          </a:p>
          <a:p>
            <a:r>
              <a:rPr lang="en-US" sz="3200" dirty="0"/>
              <a:t>It is also used in the same way as although e.g. I </a:t>
            </a:r>
            <a:r>
              <a:rPr lang="en-US" sz="3200" dirty="0" err="1"/>
              <a:t>didnít</a:t>
            </a:r>
            <a:r>
              <a:rPr lang="en-US" sz="3200" dirty="0"/>
              <a:t> pass my exams though I had revised very</a:t>
            </a:r>
          </a:p>
          <a:p>
            <a:r>
              <a:rPr lang="en-US" sz="3200" dirty="0"/>
              <a:t>hard.</a:t>
            </a:r>
          </a:p>
          <a:p>
            <a:r>
              <a:rPr lang="en-US" sz="3200" dirty="0"/>
              <a:t>Though can also be used at the end of a sentence e.g. The suit isn’t very nice, I like the tie though.</a:t>
            </a:r>
          </a:p>
        </p:txBody>
      </p:sp>
    </p:spTree>
    <p:extLst>
      <p:ext uri="{BB962C8B-B14F-4D97-AF65-F5344CB8AC3E}">
        <p14:creationId xmlns:p14="http://schemas.microsoft.com/office/powerpoint/2010/main" val="13970818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839200" cy="6001643"/>
          </a:xfrm>
          <a:prstGeom prst="rect">
            <a:avLst/>
          </a:prstGeom>
        </p:spPr>
        <p:txBody>
          <a:bodyPr wrap="square">
            <a:spAutoFit/>
          </a:bodyPr>
          <a:lstStyle/>
          <a:p>
            <a:r>
              <a:rPr lang="en-US" sz="3200" b="1" dirty="0">
                <a:solidFill>
                  <a:schemeClr val="accent6">
                    <a:lumMod val="50000"/>
                  </a:schemeClr>
                </a:solidFill>
              </a:rPr>
              <a:t>DESPITE</a:t>
            </a:r>
          </a:p>
          <a:p>
            <a:r>
              <a:rPr lang="en-US" sz="3200" dirty="0"/>
              <a:t>This is the same as </a:t>
            </a:r>
            <a:r>
              <a:rPr lang="en-US" sz="3200" b="1" dirty="0" err="1"/>
              <a:t>inspite</a:t>
            </a:r>
            <a:r>
              <a:rPr lang="en-US" sz="3200" b="1" dirty="0"/>
              <a:t> of </a:t>
            </a:r>
            <a:r>
              <a:rPr lang="en-US" sz="3200" dirty="0"/>
              <a:t>it is used with a noun or a pronoun with this/that/what or ‘</a:t>
            </a:r>
            <a:r>
              <a:rPr lang="en-US" sz="3200" dirty="0" err="1"/>
              <a:t>ing</a:t>
            </a:r>
            <a:r>
              <a:rPr lang="en-US" sz="3200" dirty="0"/>
              <a:t>” </a:t>
            </a:r>
            <a:r>
              <a:rPr lang="en-US" sz="3200" dirty="0" err="1"/>
              <a:t>e.g</a:t>
            </a:r>
            <a:endParaRPr lang="en-US" sz="3200" dirty="0"/>
          </a:p>
          <a:p>
            <a:r>
              <a:rPr lang="en-US" sz="3200" b="1" i="1" dirty="0" err="1"/>
              <a:t>inspite</a:t>
            </a:r>
            <a:r>
              <a:rPr lang="en-US" sz="3200" b="1" i="1" dirty="0"/>
              <a:t> of the heat, we enjoyed our holiday. I didn’t pass my exams </a:t>
            </a:r>
            <a:r>
              <a:rPr lang="en-US" sz="3200" b="1" i="1" dirty="0" err="1"/>
              <a:t>inspite</a:t>
            </a:r>
            <a:r>
              <a:rPr lang="en-US" sz="3200" b="1" i="1" dirty="0"/>
              <a:t> of studying</a:t>
            </a:r>
          </a:p>
          <a:p>
            <a:r>
              <a:rPr lang="en-US" sz="3200" b="1" i="1" dirty="0"/>
              <a:t>hard. She wasn’t well but </a:t>
            </a:r>
            <a:r>
              <a:rPr lang="en-US" sz="3200" b="1" i="1" dirty="0" smtClean="0"/>
              <a:t>in spite </a:t>
            </a:r>
            <a:r>
              <a:rPr lang="en-US" sz="3200" b="1" i="1" dirty="0"/>
              <a:t>of this she went to play. </a:t>
            </a:r>
            <a:r>
              <a:rPr lang="en-US" sz="3200" b="1" i="1" dirty="0" err="1"/>
              <a:t>Inspite</a:t>
            </a:r>
            <a:r>
              <a:rPr lang="en-US" sz="3200" b="1" i="1" dirty="0"/>
              <a:t> of what I said yesterday, I</a:t>
            </a:r>
          </a:p>
          <a:p>
            <a:r>
              <a:rPr lang="en-US" sz="3200" b="1" i="1" dirty="0"/>
              <a:t>still love you.</a:t>
            </a:r>
          </a:p>
          <a:p>
            <a:endParaRPr lang="en-US" sz="3200" b="1" dirty="0"/>
          </a:p>
          <a:p>
            <a:r>
              <a:rPr lang="en-US" sz="3200" b="1" dirty="0">
                <a:solidFill>
                  <a:schemeClr val="accent6">
                    <a:lumMod val="50000"/>
                  </a:schemeClr>
                </a:solidFill>
              </a:rPr>
              <a:t>EVEN THOUGH</a:t>
            </a:r>
          </a:p>
          <a:p>
            <a:r>
              <a:rPr lang="en-US" sz="3200" dirty="0"/>
              <a:t>Even though is a stronger form of although e.g.</a:t>
            </a:r>
          </a:p>
          <a:p>
            <a:r>
              <a:rPr lang="en-US" sz="3200" dirty="0"/>
              <a:t>even though I was very hungry I couldn't eat.</a:t>
            </a:r>
          </a:p>
        </p:txBody>
      </p:sp>
    </p:spTree>
    <p:extLst>
      <p:ext uri="{BB962C8B-B14F-4D97-AF65-F5344CB8AC3E}">
        <p14:creationId xmlns:p14="http://schemas.microsoft.com/office/powerpoint/2010/main" val="17960887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28600"/>
            <a:ext cx="9448800" cy="6555641"/>
          </a:xfrm>
          <a:prstGeom prst="rect">
            <a:avLst/>
          </a:prstGeom>
        </p:spPr>
        <p:txBody>
          <a:bodyPr wrap="square">
            <a:spAutoFit/>
          </a:bodyPr>
          <a:lstStyle/>
          <a:p>
            <a:r>
              <a:rPr lang="en-US" sz="2800" b="1" dirty="0">
                <a:solidFill>
                  <a:schemeClr val="accent6">
                    <a:lumMod val="50000"/>
                  </a:schemeClr>
                </a:solidFill>
              </a:rPr>
              <a:t>MODAL VERBS</a:t>
            </a:r>
          </a:p>
          <a:p>
            <a:r>
              <a:rPr lang="en-US" sz="2800" dirty="0"/>
              <a:t>These are words like can/could, will/would,</a:t>
            </a:r>
          </a:p>
          <a:p>
            <a:r>
              <a:rPr lang="en-US" sz="2800" dirty="0"/>
              <a:t>may/might, must, can’t, ought to, needn’t,</a:t>
            </a:r>
          </a:p>
          <a:p>
            <a:r>
              <a:rPr lang="en-US" sz="2800" dirty="0"/>
              <a:t>won’t, shall/should.</a:t>
            </a:r>
          </a:p>
          <a:p>
            <a:r>
              <a:rPr lang="en-US" sz="2800" b="1" dirty="0">
                <a:solidFill>
                  <a:schemeClr val="accent6">
                    <a:lumMod val="50000"/>
                  </a:schemeClr>
                </a:solidFill>
              </a:rPr>
              <a:t>CAN/COULD: </a:t>
            </a:r>
            <a:r>
              <a:rPr lang="en-US" sz="2800" dirty="0"/>
              <a:t>used for actions e.g.</a:t>
            </a:r>
          </a:p>
          <a:p>
            <a:r>
              <a:rPr lang="en-US" sz="2800" dirty="0"/>
              <a:t>I can go out today (= there is nothing to stop</a:t>
            </a:r>
          </a:p>
          <a:p>
            <a:r>
              <a:rPr lang="en-US" sz="2800" dirty="0"/>
              <a:t>me)</a:t>
            </a:r>
          </a:p>
          <a:p>
            <a:r>
              <a:rPr lang="en-US" sz="2800" dirty="0"/>
              <a:t>I can’t go out today</a:t>
            </a:r>
          </a:p>
          <a:p>
            <a:r>
              <a:rPr lang="en-US" sz="2800" dirty="0"/>
              <a:t>I could go out today (but I am not very keen)</a:t>
            </a:r>
          </a:p>
          <a:p>
            <a:r>
              <a:rPr lang="en-US" sz="2800" dirty="0"/>
              <a:t>I </a:t>
            </a:r>
            <a:r>
              <a:rPr lang="en-US" sz="2800" dirty="0" err="1"/>
              <a:t>couldnít</a:t>
            </a:r>
            <a:r>
              <a:rPr lang="en-US" sz="2800" dirty="0"/>
              <a:t> go out yesterday (= I wasn’t able)</a:t>
            </a:r>
          </a:p>
          <a:p>
            <a:r>
              <a:rPr lang="en-US" sz="2800" b="1" dirty="0">
                <a:solidFill>
                  <a:schemeClr val="accent6">
                    <a:lumMod val="50000"/>
                  </a:schemeClr>
                </a:solidFill>
              </a:rPr>
              <a:t>CAN/MAY</a:t>
            </a:r>
          </a:p>
          <a:p>
            <a:r>
              <a:rPr lang="en-US" sz="2800" dirty="0"/>
              <a:t>Can I go out today (= do you allow me to go</a:t>
            </a:r>
          </a:p>
          <a:p>
            <a:r>
              <a:rPr lang="en-US" sz="2800" dirty="0"/>
              <a:t>out)</a:t>
            </a:r>
          </a:p>
          <a:p>
            <a:r>
              <a:rPr lang="en-US" sz="2800" dirty="0"/>
              <a:t>May I go out today (= do you allow me to go</a:t>
            </a:r>
          </a:p>
          <a:p>
            <a:r>
              <a:rPr lang="en-US" sz="2800" dirty="0"/>
              <a:t>out)</a:t>
            </a:r>
          </a:p>
        </p:txBody>
      </p:sp>
    </p:spTree>
    <p:extLst>
      <p:ext uri="{BB962C8B-B14F-4D97-AF65-F5344CB8AC3E}">
        <p14:creationId xmlns:p14="http://schemas.microsoft.com/office/powerpoint/2010/main" val="1429497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0826"/>
            <a:ext cx="8610600" cy="6986528"/>
          </a:xfrm>
          <a:prstGeom prst="rect">
            <a:avLst/>
          </a:prstGeom>
        </p:spPr>
        <p:txBody>
          <a:bodyPr wrap="square">
            <a:spAutoFit/>
          </a:bodyPr>
          <a:lstStyle/>
          <a:p>
            <a:r>
              <a:rPr lang="en-US" sz="3200" b="1" dirty="0">
                <a:solidFill>
                  <a:schemeClr val="accent6">
                    <a:lumMod val="50000"/>
                  </a:schemeClr>
                </a:solidFill>
              </a:rPr>
              <a:t>WILL/WON’T</a:t>
            </a:r>
          </a:p>
          <a:p>
            <a:r>
              <a:rPr lang="en-US" sz="3200" dirty="0"/>
              <a:t>I think I will go out today</a:t>
            </a:r>
          </a:p>
          <a:p>
            <a:r>
              <a:rPr lang="en-US" sz="3200" dirty="0"/>
              <a:t>I promise I </a:t>
            </a:r>
            <a:r>
              <a:rPr lang="en-US" sz="3200" dirty="0" smtClean="0"/>
              <a:t>won’t </a:t>
            </a:r>
            <a:r>
              <a:rPr lang="en-US" sz="3200" dirty="0"/>
              <a:t>go out today</a:t>
            </a:r>
          </a:p>
          <a:p>
            <a:r>
              <a:rPr lang="en-US" sz="3200" dirty="0"/>
              <a:t>I would go out today but I have too much to</a:t>
            </a:r>
          </a:p>
          <a:p>
            <a:r>
              <a:rPr lang="en-US" sz="3200" dirty="0"/>
              <a:t>do</a:t>
            </a:r>
          </a:p>
          <a:p>
            <a:r>
              <a:rPr lang="en-US" sz="3200" dirty="0"/>
              <a:t>I promised I </a:t>
            </a:r>
            <a:r>
              <a:rPr lang="en-US" sz="3200" dirty="0" smtClean="0"/>
              <a:t>wouldn’t </a:t>
            </a:r>
            <a:r>
              <a:rPr lang="en-US" sz="3200" dirty="0"/>
              <a:t>go out that day</a:t>
            </a:r>
          </a:p>
          <a:p>
            <a:r>
              <a:rPr lang="en-US" sz="3200" b="1" dirty="0">
                <a:solidFill>
                  <a:schemeClr val="accent6">
                    <a:lumMod val="50000"/>
                  </a:schemeClr>
                </a:solidFill>
              </a:rPr>
              <a:t>SHALL</a:t>
            </a:r>
          </a:p>
          <a:p>
            <a:r>
              <a:rPr lang="en-US" sz="3200" dirty="0"/>
              <a:t>Shall I go out today (do you think It is a good</a:t>
            </a:r>
          </a:p>
          <a:p>
            <a:r>
              <a:rPr lang="en-US" sz="3200" dirty="0"/>
              <a:t>idea?)</a:t>
            </a:r>
          </a:p>
          <a:p>
            <a:r>
              <a:rPr lang="en-US" sz="3200" b="1" dirty="0">
                <a:solidFill>
                  <a:schemeClr val="accent6">
                    <a:lumMod val="50000"/>
                  </a:schemeClr>
                </a:solidFill>
              </a:rPr>
              <a:t>SHOULD/OUGHT TO</a:t>
            </a:r>
          </a:p>
          <a:p>
            <a:r>
              <a:rPr lang="en-US" sz="3200" dirty="0"/>
              <a:t>I should go out today. (It would be a good</a:t>
            </a:r>
          </a:p>
          <a:p>
            <a:r>
              <a:rPr lang="en-US" sz="3200" dirty="0"/>
              <a:t>thing to do)</a:t>
            </a:r>
          </a:p>
          <a:p>
            <a:r>
              <a:rPr lang="en-US" sz="3200" dirty="0"/>
              <a:t>I ought to go out today (It would be a good</a:t>
            </a:r>
          </a:p>
          <a:p>
            <a:r>
              <a:rPr lang="en-US" sz="3200" dirty="0"/>
              <a:t>thing to do)</a:t>
            </a:r>
          </a:p>
        </p:txBody>
      </p:sp>
    </p:spTree>
    <p:extLst>
      <p:ext uri="{BB962C8B-B14F-4D97-AF65-F5344CB8AC3E}">
        <p14:creationId xmlns:p14="http://schemas.microsoft.com/office/powerpoint/2010/main" val="2626208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6200"/>
            <a:ext cx="9144000" cy="5693866"/>
          </a:xfrm>
          <a:prstGeom prst="rect">
            <a:avLst/>
          </a:prstGeom>
        </p:spPr>
        <p:txBody>
          <a:bodyPr wrap="square">
            <a:spAutoFit/>
          </a:bodyPr>
          <a:lstStyle/>
          <a:p>
            <a:pPr marL="400050" indent="-400050">
              <a:buFont typeface="+mj-lt"/>
              <a:buAutoNum type="romanLcPeriod" startAt="16"/>
            </a:pPr>
            <a:r>
              <a:rPr lang="en-US" sz="2800" b="1" dirty="0"/>
              <a:t>No</a:t>
            </a:r>
            <a:r>
              <a:rPr lang="en-US" sz="2800" dirty="0"/>
              <a:t> – Negative.</a:t>
            </a:r>
          </a:p>
          <a:p>
            <a:pPr marL="400050" indent="-400050">
              <a:buFont typeface="+mj-lt"/>
              <a:buAutoNum type="romanLcPeriod" startAt="16"/>
            </a:pPr>
            <a:r>
              <a:rPr lang="en-US" sz="2800" b="1" dirty="0"/>
              <a:t>Know</a:t>
            </a:r>
            <a:r>
              <a:rPr lang="en-US" sz="2800" dirty="0"/>
              <a:t> – Be aware.</a:t>
            </a:r>
          </a:p>
          <a:p>
            <a:pPr marL="400050" indent="-400050">
              <a:buFont typeface="+mj-lt"/>
              <a:buAutoNum type="romanLcPeriod" startAt="16"/>
            </a:pPr>
            <a:r>
              <a:rPr lang="en-US" sz="2800" b="1" dirty="0"/>
              <a:t>Now</a:t>
            </a:r>
            <a:r>
              <a:rPr lang="en-US" sz="2800" dirty="0"/>
              <a:t> – Currently.</a:t>
            </a:r>
          </a:p>
          <a:p>
            <a:pPr marL="400050" indent="-400050">
              <a:buFont typeface="+mj-lt"/>
              <a:buAutoNum type="romanLcPeriod" startAt="16"/>
            </a:pPr>
            <a:r>
              <a:rPr lang="en-US" sz="2800" b="1" dirty="0"/>
              <a:t>Lose</a:t>
            </a:r>
            <a:r>
              <a:rPr lang="en-US" sz="2800" dirty="0"/>
              <a:t> – Not gaining / miss.</a:t>
            </a:r>
          </a:p>
          <a:p>
            <a:pPr marL="400050" indent="-400050">
              <a:buFont typeface="+mj-lt"/>
              <a:buAutoNum type="romanLcPeriod" startAt="16"/>
            </a:pPr>
            <a:r>
              <a:rPr lang="en-US" sz="2800" b="1" dirty="0"/>
              <a:t>Principle</a:t>
            </a:r>
            <a:r>
              <a:rPr lang="en-US" sz="2800" dirty="0"/>
              <a:t> – A set of rules.</a:t>
            </a:r>
          </a:p>
          <a:p>
            <a:pPr marL="400050" indent="-400050">
              <a:buFont typeface="+mj-lt"/>
              <a:buAutoNum type="romanLcPeriod" startAt="16"/>
            </a:pPr>
            <a:r>
              <a:rPr lang="en-US" sz="2800" b="1" dirty="0"/>
              <a:t>Principal</a:t>
            </a:r>
            <a:r>
              <a:rPr lang="en-US" sz="2800" dirty="0"/>
              <a:t> – Head of an institution.</a:t>
            </a:r>
          </a:p>
          <a:p>
            <a:pPr marL="400050" indent="-400050">
              <a:buFont typeface="+mj-lt"/>
              <a:buAutoNum type="romanLcPeriod" startAt="16"/>
            </a:pPr>
            <a:r>
              <a:rPr lang="en-US" sz="2800" b="1" dirty="0"/>
              <a:t>Desert</a:t>
            </a:r>
            <a:r>
              <a:rPr lang="en-US" sz="2800" dirty="0"/>
              <a:t> – A sandy wasteland. </a:t>
            </a:r>
          </a:p>
          <a:p>
            <a:pPr marL="400050" indent="-400050">
              <a:buFont typeface="+mj-lt"/>
              <a:buAutoNum type="romanLcPeriod" startAt="16"/>
            </a:pPr>
            <a:r>
              <a:rPr lang="en-US" sz="2800" b="1" dirty="0"/>
              <a:t>Dessert</a:t>
            </a:r>
            <a:r>
              <a:rPr lang="en-US" sz="2800" dirty="0"/>
              <a:t> – Eaten after a meal.</a:t>
            </a:r>
          </a:p>
          <a:p>
            <a:pPr marL="400050" indent="-400050">
              <a:buFont typeface="+mj-lt"/>
              <a:buAutoNum type="romanLcPeriod" startAt="16"/>
            </a:pPr>
            <a:r>
              <a:rPr lang="en-US" sz="2800" b="1" dirty="0"/>
              <a:t>Mad</a:t>
            </a:r>
            <a:r>
              <a:rPr lang="en-US" sz="2800" dirty="0"/>
              <a:t> – Insane.</a:t>
            </a:r>
          </a:p>
          <a:p>
            <a:pPr marL="400050" indent="-400050">
              <a:buFont typeface="+mj-lt"/>
              <a:buAutoNum type="romanLcPeriod" startAt="16"/>
            </a:pPr>
            <a:r>
              <a:rPr lang="en-US" sz="2800" b="1" dirty="0"/>
              <a:t>Mud</a:t>
            </a:r>
            <a:r>
              <a:rPr lang="en-US" sz="2800" dirty="0"/>
              <a:t> – A wet surface.</a:t>
            </a:r>
          </a:p>
          <a:p>
            <a:pPr marL="400050" indent="-400050">
              <a:buFont typeface="+mj-lt"/>
              <a:buAutoNum type="romanLcPeriod" startAt="16"/>
            </a:pPr>
            <a:r>
              <a:rPr lang="en-US" sz="2800" b="1" dirty="0"/>
              <a:t>Council</a:t>
            </a:r>
            <a:r>
              <a:rPr lang="en-US" sz="2800" dirty="0"/>
              <a:t> – Assembly.</a:t>
            </a:r>
          </a:p>
          <a:p>
            <a:pPr marL="400050" indent="-400050">
              <a:buFont typeface="+mj-lt"/>
              <a:buAutoNum type="romanLcPeriod" startAt="16"/>
            </a:pPr>
            <a:r>
              <a:rPr lang="en-US" sz="2800" b="1" dirty="0"/>
              <a:t>Counsel</a:t>
            </a:r>
            <a:r>
              <a:rPr lang="en-US" sz="2800" dirty="0"/>
              <a:t> – Advice.</a:t>
            </a:r>
          </a:p>
          <a:p>
            <a:pPr marL="400050" indent="-400050">
              <a:buFont typeface="+mj-lt"/>
              <a:buAutoNum type="romanLcPeriod" startAt="16"/>
            </a:pPr>
            <a:r>
              <a:rPr lang="en-US" sz="2800" b="1" dirty="0"/>
              <a:t>Site</a:t>
            </a:r>
            <a:r>
              <a:rPr lang="en-US" sz="2800" dirty="0"/>
              <a:t> – A place where </a:t>
            </a:r>
            <a:r>
              <a:rPr lang="en-US" sz="2800" dirty="0" err="1"/>
              <a:t>sth</a:t>
            </a:r>
            <a:r>
              <a:rPr lang="en-US" sz="2800" dirty="0"/>
              <a:t> is taking place. </a:t>
            </a:r>
          </a:p>
        </p:txBody>
      </p:sp>
    </p:spTree>
    <p:extLst>
      <p:ext uri="{BB962C8B-B14F-4D97-AF65-F5344CB8AC3E}">
        <p14:creationId xmlns:p14="http://schemas.microsoft.com/office/powerpoint/2010/main" val="34182999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
            <a:ext cx="8686800" cy="6863417"/>
          </a:xfrm>
          <a:prstGeom prst="rect">
            <a:avLst/>
          </a:prstGeom>
        </p:spPr>
        <p:txBody>
          <a:bodyPr wrap="square">
            <a:spAutoFit/>
          </a:bodyPr>
          <a:lstStyle/>
          <a:p>
            <a:r>
              <a:rPr lang="en-US" sz="2800" b="1" dirty="0">
                <a:solidFill>
                  <a:schemeClr val="accent6">
                    <a:lumMod val="50000"/>
                  </a:schemeClr>
                </a:solidFill>
              </a:rPr>
              <a:t>MUST/NEEDN’T</a:t>
            </a:r>
          </a:p>
          <a:p>
            <a:r>
              <a:rPr lang="en-US" sz="2400" dirty="0"/>
              <a:t>I must go out today (= it is necessary)</a:t>
            </a:r>
          </a:p>
          <a:p>
            <a:r>
              <a:rPr lang="en-US" sz="2400" dirty="0"/>
              <a:t>I mustn’t go out today (= It is necessary that</a:t>
            </a:r>
          </a:p>
          <a:p>
            <a:r>
              <a:rPr lang="en-US" sz="2400" dirty="0"/>
              <a:t>I do not go out)</a:t>
            </a:r>
          </a:p>
          <a:p>
            <a:r>
              <a:rPr lang="en-US" sz="2400" dirty="0"/>
              <a:t>I needn’t go out today (= It is not necessary</a:t>
            </a:r>
          </a:p>
          <a:p>
            <a:r>
              <a:rPr lang="en-US" sz="2400" dirty="0"/>
              <a:t>that I go out)</a:t>
            </a:r>
          </a:p>
          <a:p>
            <a:endParaRPr lang="en-US" sz="2400" dirty="0"/>
          </a:p>
          <a:p>
            <a:r>
              <a:rPr lang="en-US" sz="2800" b="1" dirty="0">
                <a:solidFill>
                  <a:schemeClr val="accent6">
                    <a:lumMod val="50000"/>
                  </a:schemeClr>
                </a:solidFill>
              </a:rPr>
              <a:t>COULD HAVE/WOULD HAVE</a:t>
            </a:r>
          </a:p>
          <a:p>
            <a:r>
              <a:rPr lang="en-US" sz="2400" dirty="0"/>
              <a:t>I could have gone out yesterday but I decided</a:t>
            </a:r>
          </a:p>
          <a:p>
            <a:r>
              <a:rPr lang="en-US" sz="2400" dirty="0"/>
              <a:t>to stay home</a:t>
            </a:r>
          </a:p>
          <a:p>
            <a:r>
              <a:rPr lang="en-US" sz="2400" dirty="0"/>
              <a:t>I would have gone out yesterday but I had</a:t>
            </a:r>
          </a:p>
          <a:p>
            <a:r>
              <a:rPr lang="en-US" sz="2400" dirty="0"/>
              <a:t>too much work to do</a:t>
            </a:r>
          </a:p>
          <a:p>
            <a:r>
              <a:rPr lang="en-US" sz="2400" dirty="0"/>
              <a:t>I should have gone out yesterday. I am sorry</a:t>
            </a:r>
          </a:p>
          <a:p>
            <a:r>
              <a:rPr lang="en-US" sz="2400" dirty="0"/>
              <a:t>I didn’t</a:t>
            </a:r>
          </a:p>
          <a:p>
            <a:r>
              <a:rPr lang="en-US" sz="2400" dirty="0"/>
              <a:t>I ought to have gone out yesterday but I am</a:t>
            </a:r>
          </a:p>
          <a:p>
            <a:r>
              <a:rPr lang="en-US" sz="2400" dirty="0"/>
              <a:t>sorry I didn’t</a:t>
            </a:r>
          </a:p>
          <a:p>
            <a:r>
              <a:rPr lang="en-US" sz="2400" dirty="0"/>
              <a:t>I needn’t have gone out yesterday (=I went</a:t>
            </a:r>
          </a:p>
          <a:p>
            <a:r>
              <a:rPr lang="en-US" sz="2400" dirty="0"/>
              <a:t>out but it was necessary)</a:t>
            </a:r>
          </a:p>
        </p:txBody>
      </p:sp>
    </p:spTree>
    <p:extLst>
      <p:ext uri="{BB962C8B-B14F-4D97-AF65-F5344CB8AC3E}">
        <p14:creationId xmlns:p14="http://schemas.microsoft.com/office/powerpoint/2010/main" val="3777712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2400"/>
            <a:ext cx="9525000" cy="6124754"/>
          </a:xfrm>
          <a:prstGeom prst="rect">
            <a:avLst/>
          </a:prstGeom>
        </p:spPr>
        <p:txBody>
          <a:bodyPr wrap="square">
            <a:spAutoFit/>
          </a:bodyPr>
          <a:lstStyle/>
          <a:p>
            <a:r>
              <a:rPr lang="en-US" sz="2800" b="1" dirty="0">
                <a:solidFill>
                  <a:schemeClr val="accent6">
                    <a:lumMod val="50000"/>
                  </a:schemeClr>
                </a:solidFill>
              </a:rPr>
              <a:t>WILL/WOULD/MAY</a:t>
            </a:r>
          </a:p>
          <a:p>
            <a:r>
              <a:rPr lang="en-US" sz="2800" dirty="0"/>
              <a:t>This are used to say whether something is</a:t>
            </a:r>
          </a:p>
          <a:p>
            <a:r>
              <a:rPr lang="en-US" sz="2800" dirty="0"/>
              <a:t>probable, possible, impossible or</a:t>
            </a:r>
          </a:p>
          <a:p>
            <a:r>
              <a:rPr lang="en-US" sz="2800" dirty="0"/>
              <a:t>certain.</a:t>
            </a:r>
          </a:p>
          <a:p>
            <a:r>
              <a:rPr lang="en-US" sz="2800" b="1" dirty="0">
                <a:solidFill>
                  <a:schemeClr val="accent6">
                    <a:lumMod val="50000"/>
                  </a:schemeClr>
                </a:solidFill>
              </a:rPr>
              <a:t>WILL/WOULD</a:t>
            </a:r>
          </a:p>
          <a:p>
            <a:r>
              <a:rPr lang="en-US" sz="2800" dirty="0"/>
              <a:t>- What time will she be here? She will be here</a:t>
            </a:r>
          </a:p>
          <a:p>
            <a:r>
              <a:rPr lang="en-US" sz="2800" dirty="0"/>
              <a:t>soon</a:t>
            </a:r>
          </a:p>
          <a:p>
            <a:r>
              <a:rPr lang="en-US" sz="2800" dirty="0"/>
              <a:t>- She would be here now but she has been</a:t>
            </a:r>
          </a:p>
          <a:p>
            <a:r>
              <a:rPr lang="en-US" sz="2800" dirty="0"/>
              <a:t>delayed</a:t>
            </a:r>
          </a:p>
          <a:p>
            <a:r>
              <a:rPr lang="en-US" sz="2800" b="1" dirty="0">
                <a:solidFill>
                  <a:schemeClr val="accent6">
                    <a:lumMod val="50000"/>
                  </a:schemeClr>
                </a:solidFill>
              </a:rPr>
              <a:t>SHOULD/OUGHT TO</a:t>
            </a:r>
          </a:p>
          <a:p>
            <a:r>
              <a:rPr lang="en-US" sz="2800" dirty="0"/>
              <a:t>- She should be here soon ( = I expect she will</a:t>
            </a:r>
          </a:p>
          <a:p>
            <a:r>
              <a:rPr lang="en-US" sz="2800" dirty="0"/>
              <a:t>be here soon)</a:t>
            </a:r>
          </a:p>
          <a:p>
            <a:r>
              <a:rPr lang="en-US" sz="2800" dirty="0"/>
              <a:t>- She ought to be here soon ( = I expect she</a:t>
            </a:r>
          </a:p>
          <a:p>
            <a:r>
              <a:rPr lang="en-US" sz="2800" dirty="0"/>
              <a:t>will be here soon)</a:t>
            </a:r>
          </a:p>
        </p:txBody>
      </p:sp>
    </p:spTree>
    <p:extLst>
      <p:ext uri="{BB962C8B-B14F-4D97-AF65-F5344CB8AC3E}">
        <p14:creationId xmlns:p14="http://schemas.microsoft.com/office/powerpoint/2010/main" val="7914839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04801"/>
            <a:ext cx="9144000" cy="6001643"/>
          </a:xfrm>
          <a:prstGeom prst="rect">
            <a:avLst/>
          </a:prstGeom>
        </p:spPr>
        <p:txBody>
          <a:bodyPr wrap="square">
            <a:spAutoFit/>
          </a:bodyPr>
          <a:lstStyle/>
          <a:p>
            <a:r>
              <a:rPr lang="en-US" sz="3200" b="1" dirty="0">
                <a:solidFill>
                  <a:schemeClr val="accent6">
                    <a:lumMod val="50000"/>
                  </a:schemeClr>
                </a:solidFill>
              </a:rPr>
              <a:t>MAY/MIGHT/COULD</a:t>
            </a:r>
          </a:p>
          <a:p>
            <a:r>
              <a:rPr lang="en-US" sz="3200" dirty="0"/>
              <a:t>- She may be here now. I am not sure (= It is</a:t>
            </a:r>
          </a:p>
          <a:p>
            <a:r>
              <a:rPr lang="en-US" sz="3200" dirty="0"/>
              <a:t>possible that she is here)</a:t>
            </a:r>
          </a:p>
          <a:p>
            <a:r>
              <a:rPr lang="en-US" sz="3200" dirty="0"/>
              <a:t>- She might be here now. I am not sure (= It is</a:t>
            </a:r>
          </a:p>
          <a:p>
            <a:r>
              <a:rPr lang="en-US" sz="3200" dirty="0"/>
              <a:t>possible that she is here)</a:t>
            </a:r>
          </a:p>
          <a:p>
            <a:r>
              <a:rPr lang="en-US" sz="3200" dirty="0"/>
              <a:t>- She could be here now. I am not sure (= It is</a:t>
            </a:r>
          </a:p>
          <a:p>
            <a:r>
              <a:rPr lang="en-US" sz="3200" dirty="0"/>
              <a:t>possible that she is here</a:t>
            </a:r>
          </a:p>
          <a:p>
            <a:r>
              <a:rPr lang="en-US" sz="3200" b="1" dirty="0">
                <a:solidFill>
                  <a:schemeClr val="accent6">
                    <a:lumMod val="50000"/>
                  </a:schemeClr>
                </a:solidFill>
              </a:rPr>
              <a:t>MUST/CAN’T</a:t>
            </a:r>
          </a:p>
          <a:p>
            <a:r>
              <a:rPr lang="en-US" sz="3200" dirty="0"/>
              <a:t>- She must be here. I saw her come in. (=I am</a:t>
            </a:r>
          </a:p>
          <a:p>
            <a:r>
              <a:rPr lang="en-US" sz="3200" dirty="0"/>
              <a:t>sure- there is no other possibility)</a:t>
            </a:r>
          </a:p>
          <a:p>
            <a:r>
              <a:rPr lang="en-US" sz="3200" dirty="0"/>
              <a:t>- She can’t possibly be here. I know for certain</a:t>
            </a:r>
          </a:p>
          <a:p>
            <a:r>
              <a:rPr lang="en-US" sz="3200" dirty="0"/>
              <a:t>that she is in Mombasa</a:t>
            </a:r>
          </a:p>
        </p:txBody>
      </p:sp>
    </p:spTree>
    <p:extLst>
      <p:ext uri="{BB962C8B-B14F-4D97-AF65-F5344CB8AC3E}">
        <p14:creationId xmlns:p14="http://schemas.microsoft.com/office/powerpoint/2010/main" val="550488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35508"/>
            <a:ext cx="8839200" cy="6124754"/>
          </a:xfrm>
          <a:prstGeom prst="rect">
            <a:avLst/>
          </a:prstGeom>
        </p:spPr>
        <p:txBody>
          <a:bodyPr wrap="square">
            <a:spAutoFit/>
          </a:bodyPr>
          <a:lstStyle/>
          <a:p>
            <a:r>
              <a:rPr lang="en-US" sz="2800" b="1" dirty="0">
                <a:solidFill>
                  <a:schemeClr val="accent6">
                    <a:lumMod val="50000"/>
                  </a:schemeClr>
                </a:solidFill>
              </a:rPr>
              <a:t>WOULD /SHOULD HAVE</a:t>
            </a:r>
          </a:p>
          <a:p>
            <a:r>
              <a:rPr lang="en-US" sz="2800" dirty="0"/>
              <a:t>-She will have arrived by now</a:t>
            </a:r>
          </a:p>
          <a:p>
            <a:r>
              <a:rPr lang="en-US" sz="2800" dirty="0"/>
              <a:t>- She would have arrived earlier but she was delayed</a:t>
            </a:r>
          </a:p>
          <a:p>
            <a:r>
              <a:rPr lang="en-US" sz="2800" dirty="0"/>
              <a:t>- I wonder where she is. She should have arrived by now.</a:t>
            </a:r>
          </a:p>
          <a:p>
            <a:r>
              <a:rPr lang="en-US" sz="2800" dirty="0"/>
              <a:t>- I wonder where she is. She ought to have</a:t>
            </a:r>
          </a:p>
          <a:p>
            <a:r>
              <a:rPr lang="en-US" sz="2800" dirty="0"/>
              <a:t>arrived by now</a:t>
            </a:r>
          </a:p>
          <a:p>
            <a:endParaRPr lang="en-US" sz="2800" b="1" dirty="0">
              <a:solidFill>
                <a:srgbClr val="FFFF00"/>
              </a:solidFill>
            </a:endParaRPr>
          </a:p>
          <a:p>
            <a:r>
              <a:rPr lang="en-US" sz="2800" b="1" dirty="0">
                <a:solidFill>
                  <a:schemeClr val="accent6">
                    <a:lumMod val="50000"/>
                  </a:schemeClr>
                </a:solidFill>
              </a:rPr>
              <a:t>MAY/MIGHT/COULD</a:t>
            </a:r>
          </a:p>
          <a:p>
            <a:r>
              <a:rPr lang="en-US" sz="2800" dirty="0"/>
              <a:t>- She may have arrived. I am not sure.</a:t>
            </a:r>
          </a:p>
          <a:p>
            <a:r>
              <a:rPr lang="en-US" sz="2800" dirty="0"/>
              <a:t>(= It is possible that she has arrived)</a:t>
            </a:r>
          </a:p>
          <a:p>
            <a:r>
              <a:rPr lang="en-US" sz="2800" dirty="0"/>
              <a:t>- She might have arrived. I am not sure</a:t>
            </a:r>
          </a:p>
          <a:p>
            <a:r>
              <a:rPr lang="en-US" sz="2800" dirty="0"/>
              <a:t>(= It is possible that she has arrived)</a:t>
            </a:r>
          </a:p>
          <a:p>
            <a:r>
              <a:rPr lang="en-US" sz="2800" dirty="0"/>
              <a:t>- She could have arrived. I am not sure</a:t>
            </a:r>
          </a:p>
          <a:p>
            <a:r>
              <a:rPr lang="en-US" sz="2800" dirty="0"/>
              <a:t>(= It is possible that she has arrived)</a:t>
            </a:r>
          </a:p>
        </p:txBody>
      </p:sp>
    </p:spTree>
    <p:extLst>
      <p:ext uri="{BB962C8B-B14F-4D97-AF65-F5344CB8AC3E}">
        <p14:creationId xmlns:p14="http://schemas.microsoft.com/office/powerpoint/2010/main" val="1174786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457201"/>
            <a:ext cx="8915400" cy="5632311"/>
          </a:xfrm>
          <a:prstGeom prst="rect">
            <a:avLst/>
          </a:prstGeom>
        </p:spPr>
        <p:txBody>
          <a:bodyPr wrap="square">
            <a:spAutoFit/>
          </a:bodyPr>
          <a:lstStyle/>
          <a:p>
            <a:r>
              <a:rPr lang="en-US" sz="3600" b="1" dirty="0">
                <a:solidFill>
                  <a:schemeClr val="accent6">
                    <a:lumMod val="50000"/>
                  </a:schemeClr>
                </a:solidFill>
              </a:rPr>
              <a:t>MUST/CAN’T</a:t>
            </a:r>
          </a:p>
          <a:p>
            <a:r>
              <a:rPr lang="en-US" sz="3600" dirty="0"/>
              <a:t>- She must have arrived by now.</a:t>
            </a:r>
          </a:p>
          <a:p>
            <a:r>
              <a:rPr lang="en-US" sz="3600" dirty="0"/>
              <a:t>(I am sure there is no other possibility)</a:t>
            </a:r>
          </a:p>
          <a:p>
            <a:r>
              <a:rPr lang="en-US" sz="3600" dirty="0"/>
              <a:t>- She can’t possibly have arrived yet. It is much</a:t>
            </a:r>
          </a:p>
          <a:p>
            <a:r>
              <a:rPr lang="en-US" sz="3600" dirty="0"/>
              <a:t>too early ( = It is impossible)</a:t>
            </a:r>
          </a:p>
          <a:p>
            <a:endParaRPr lang="en-US" sz="3600" dirty="0">
              <a:solidFill>
                <a:schemeClr val="accent6">
                  <a:lumMod val="50000"/>
                </a:schemeClr>
              </a:solidFill>
            </a:endParaRPr>
          </a:p>
          <a:p>
            <a:r>
              <a:rPr lang="en-US" sz="3600" dirty="0">
                <a:solidFill>
                  <a:schemeClr val="accent6">
                    <a:lumMod val="50000"/>
                  </a:schemeClr>
                </a:solidFill>
              </a:rPr>
              <a:t>E</a:t>
            </a:r>
            <a:r>
              <a:rPr lang="en-US" sz="3600" b="1" dirty="0">
                <a:solidFill>
                  <a:schemeClr val="accent6">
                    <a:lumMod val="50000"/>
                  </a:schemeClr>
                </a:solidFill>
              </a:rPr>
              <a:t>VERY/EACH</a:t>
            </a:r>
          </a:p>
          <a:p>
            <a:r>
              <a:rPr lang="en-US" sz="3600" dirty="0"/>
              <a:t>Are similar in meaning e.g.</a:t>
            </a:r>
          </a:p>
          <a:p>
            <a:r>
              <a:rPr lang="en-US" sz="3600" dirty="0"/>
              <a:t>-Each time I see you, you look different</a:t>
            </a:r>
          </a:p>
          <a:p>
            <a:r>
              <a:rPr lang="en-US" sz="3600" dirty="0"/>
              <a:t>- Every time I see you, you look different</a:t>
            </a:r>
          </a:p>
        </p:txBody>
      </p:sp>
    </p:spTree>
    <p:extLst>
      <p:ext uri="{BB962C8B-B14F-4D97-AF65-F5344CB8AC3E}">
        <p14:creationId xmlns:p14="http://schemas.microsoft.com/office/powerpoint/2010/main" val="40547851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192"/>
            <a:ext cx="8839200" cy="6324808"/>
          </a:xfrm>
          <a:prstGeom prst="rect">
            <a:avLst/>
          </a:prstGeom>
        </p:spPr>
        <p:txBody>
          <a:bodyPr wrap="square">
            <a:spAutoFit/>
          </a:bodyPr>
          <a:lstStyle/>
          <a:p>
            <a:r>
              <a:rPr lang="en-US" sz="2700" b="1" dirty="0">
                <a:solidFill>
                  <a:schemeClr val="accent6">
                    <a:lumMod val="50000"/>
                  </a:schemeClr>
                </a:solidFill>
              </a:rPr>
              <a:t>EACH</a:t>
            </a:r>
            <a:r>
              <a:rPr lang="en-US" sz="2700" b="1" dirty="0"/>
              <a:t> </a:t>
            </a:r>
            <a:r>
              <a:rPr lang="en-US" sz="2700" dirty="0"/>
              <a:t>is used when we think of things separately one by one.</a:t>
            </a:r>
          </a:p>
          <a:p>
            <a:r>
              <a:rPr lang="en-US" sz="2700" dirty="0"/>
              <a:t>We use </a:t>
            </a:r>
            <a:r>
              <a:rPr lang="en-US" sz="2700" b="1" dirty="0">
                <a:solidFill>
                  <a:schemeClr val="accent6">
                    <a:lumMod val="50000"/>
                  </a:schemeClr>
                </a:solidFill>
              </a:rPr>
              <a:t>EVERY</a:t>
            </a:r>
            <a:r>
              <a:rPr lang="en-US" sz="2700" b="1" dirty="0"/>
              <a:t> </a:t>
            </a:r>
            <a:r>
              <a:rPr lang="en-US" sz="2700" dirty="0"/>
              <a:t>when we think of things as a group of every sentence must have a noun e.g. study each sentence carefully</a:t>
            </a:r>
          </a:p>
          <a:p>
            <a:r>
              <a:rPr lang="en-US" sz="2700" b="1" dirty="0">
                <a:solidFill>
                  <a:schemeClr val="accent6">
                    <a:lumMod val="50000"/>
                  </a:schemeClr>
                </a:solidFill>
              </a:rPr>
              <a:t>EACH</a:t>
            </a:r>
            <a:r>
              <a:rPr lang="en-US" sz="2700" b="1" dirty="0"/>
              <a:t> </a:t>
            </a:r>
            <a:r>
              <a:rPr lang="en-US" sz="2700" dirty="0"/>
              <a:t>is more usual for a small number e.g. there were four apples on the table; each apple was of different size.</a:t>
            </a:r>
          </a:p>
          <a:p>
            <a:r>
              <a:rPr lang="en-US" sz="2700" b="1" dirty="0">
                <a:solidFill>
                  <a:schemeClr val="accent6">
                    <a:lumMod val="50000"/>
                  </a:schemeClr>
                </a:solidFill>
              </a:rPr>
              <a:t>EVERY</a:t>
            </a:r>
            <a:r>
              <a:rPr lang="en-US" sz="2700" b="1" dirty="0"/>
              <a:t> </a:t>
            </a:r>
            <a:r>
              <a:rPr lang="en-US" sz="2700" dirty="0"/>
              <a:t>is more usual for a large number e.g. I would like to visit every town in Kenya.</a:t>
            </a:r>
          </a:p>
          <a:p>
            <a:r>
              <a:rPr lang="en-US" sz="2700" b="1" dirty="0">
                <a:solidFill>
                  <a:schemeClr val="accent6">
                    <a:lumMod val="50000"/>
                  </a:schemeClr>
                </a:solidFill>
              </a:rPr>
              <a:t>EACH</a:t>
            </a:r>
            <a:r>
              <a:rPr lang="en-US" sz="2700" b="1" dirty="0"/>
              <a:t> </a:t>
            </a:r>
            <a:r>
              <a:rPr lang="en-US" sz="2700" dirty="0"/>
              <a:t>can be used for two things e.g. In a boxing ring, each boxer has to wear different </a:t>
            </a:r>
            <a:r>
              <a:rPr lang="en-US" sz="2700" dirty="0" err="1"/>
              <a:t>colour</a:t>
            </a:r>
            <a:r>
              <a:rPr lang="en-US" sz="2700" dirty="0"/>
              <a:t> of shorts.</a:t>
            </a:r>
          </a:p>
          <a:p>
            <a:r>
              <a:rPr lang="en-US" sz="2700" dirty="0"/>
              <a:t>We use </a:t>
            </a:r>
            <a:r>
              <a:rPr lang="en-US" sz="2700" b="1" dirty="0">
                <a:solidFill>
                  <a:schemeClr val="accent6">
                    <a:lumMod val="50000"/>
                  </a:schemeClr>
                </a:solidFill>
              </a:rPr>
              <a:t>EVERY</a:t>
            </a:r>
            <a:r>
              <a:rPr lang="en-US" sz="2700" b="1" dirty="0"/>
              <a:t> </a:t>
            </a:r>
            <a:r>
              <a:rPr lang="en-US" sz="2700" dirty="0"/>
              <a:t>to say how often something happens e.g. How often do you brush your teeth? Everyday (not each day)</a:t>
            </a:r>
          </a:p>
          <a:p>
            <a:r>
              <a:rPr lang="en-US" sz="2700" dirty="0"/>
              <a:t>We can use </a:t>
            </a:r>
            <a:r>
              <a:rPr lang="en-US" sz="2700" b="1" dirty="0">
                <a:solidFill>
                  <a:schemeClr val="accent6">
                    <a:lumMod val="50000"/>
                  </a:schemeClr>
                </a:solidFill>
              </a:rPr>
              <a:t>EACH</a:t>
            </a:r>
            <a:r>
              <a:rPr lang="en-US" sz="2700" b="1" dirty="0"/>
              <a:t> </a:t>
            </a:r>
            <a:r>
              <a:rPr lang="en-US" sz="2700" dirty="0"/>
              <a:t>in the middle or at the end of a sentence </a:t>
            </a:r>
            <a:r>
              <a:rPr lang="en-US" sz="2700" dirty="0" err="1"/>
              <a:t>e.g</a:t>
            </a:r>
            <a:endParaRPr lang="en-US" sz="2700" dirty="0"/>
          </a:p>
          <a:p>
            <a:r>
              <a:rPr lang="en-US" sz="2700" dirty="0"/>
              <a:t>-The dogs were each given a bone.</a:t>
            </a:r>
          </a:p>
          <a:p>
            <a:r>
              <a:rPr lang="en-US" sz="2700" dirty="0"/>
              <a:t>- These mangoes cost fifteen shillings each.</a:t>
            </a:r>
          </a:p>
        </p:txBody>
      </p:sp>
    </p:spTree>
    <p:extLst>
      <p:ext uri="{BB962C8B-B14F-4D97-AF65-F5344CB8AC3E}">
        <p14:creationId xmlns:p14="http://schemas.microsoft.com/office/powerpoint/2010/main" val="16088337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17694"/>
            <a:ext cx="9144000" cy="6740307"/>
          </a:xfrm>
          <a:prstGeom prst="rect">
            <a:avLst/>
          </a:prstGeom>
        </p:spPr>
        <p:txBody>
          <a:bodyPr wrap="square">
            <a:spAutoFit/>
          </a:bodyPr>
          <a:lstStyle/>
          <a:p>
            <a:r>
              <a:rPr lang="en-US" sz="2400" b="1" dirty="0">
                <a:solidFill>
                  <a:schemeClr val="accent6">
                    <a:lumMod val="50000"/>
                  </a:schemeClr>
                </a:solidFill>
              </a:rPr>
              <a:t>EVERYONE/EVERY ONE</a:t>
            </a:r>
          </a:p>
          <a:p>
            <a:r>
              <a:rPr lang="en-US" sz="2400" dirty="0"/>
              <a:t>- EVERYONE is only for people. It is the same</a:t>
            </a:r>
          </a:p>
          <a:p>
            <a:r>
              <a:rPr lang="en-US" sz="2400" dirty="0"/>
              <a:t>as everybody.</a:t>
            </a:r>
          </a:p>
          <a:p>
            <a:r>
              <a:rPr lang="en-US" sz="2400" dirty="0"/>
              <a:t>- EVERY ONE (two words) is used for things</a:t>
            </a:r>
          </a:p>
          <a:p>
            <a:r>
              <a:rPr lang="en-US" sz="2400" dirty="0"/>
              <a:t>or people, it means each one</a:t>
            </a:r>
          </a:p>
          <a:p>
            <a:r>
              <a:rPr lang="en-US" sz="2400" dirty="0"/>
              <a:t>e.g. - Everyone enjoyed the cake (Everyone</a:t>
            </a:r>
          </a:p>
          <a:p>
            <a:r>
              <a:rPr lang="en-US" sz="2400" dirty="0"/>
              <a:t>here is the same as everybody)</a:t>
            </a:r>
          </a:p>
          <a:p>
            <a:r>
              <a:rPr lang="en-US" sz="2400" dirty="0"/>
              <a:t>- He has lots of phones and every one has a</a:t>
            </a:r>
          </a:p>
          <a:p>
            <a:r>
              <a:rPr lang="en-US" sz="2400" dirty="0"/>
              <a:t>different </a:t>
            </a:r>
            <a:r>
              <a:rPr lang="en-US" sz="2400" dirty="0" err="1"/>
              <a:t>sim</a:t>
            </a:r>
            <a:r>
              <a:rPr lang="en-US" sz="2400" dirty="0"/>
              <a:t> card</a:t>
            </a:r>
          </a:p>
          <a:p>
            <a:r>
              <a:rPr lang="en-US" sz="2400" b="1" dirty="0">
                <a:solidFill>
                  <a:schemeClr val="accent6">
                    <a:lumMod val="50000"/>
                  </a:schemeClr>
                </a:solidFill>
              </a:rPr>
              <a:t>EVERYBODY/EVERYONE/EVERYTHING</a:t>
            </a:r>
          </a:p>
          <a:p>
            <a:r>
              <a:rPr lang="en-US" sz="2400" dirty="0"/>
              <a:t>These are singular words therefore we use a</a:t>
            </a:r>
          </a:p>
          <a:p>
            <a:r>
              <a:rPr lang="en-US" sz="2400" dirty="0"/>
              <a:t>singular verb e.g.</a:t>
            </a:r>
          </a:p>
          <a:p>
            <a:r>
              <a:rPr lang="en-US" sz="2400" dirty="0"/>
              <a:t>-Every seat in the church was occupied</a:t>
            </a:r>
          </a:p>
          <a:p>
            <a:r>
              <a:rPr lang="en-US" sz="2400" dirty="0"/>
              <a:t>-Everybody has arrived (not have arrived)</a:t>
            </a:r>
          </a:p>
          <a:p>
            <a:r>
              <a:rPr lang="en-US" sz="2400" dirty="0"/>
              <a:t>We often use they/them/their after everybody/</a:t>
            </a:r>
          </a:p>
          <a:p>
            <a:r>
              <a:rPr lang="en-US" sz="2400" dirty="0"/>
              <a:t>everyone e.g.</a:t>
            </a:r>
          </a:p>
          <a:p>
            <a:r>
              <a:rPr lang="en-US" sz="2400" dirty="0"/>
              <a:t>-Everybody said they enjoyed themselves</a:t>
            </a:r>
          </a:p>
          <a:p>
            <a:r>
              <a:rPr lang="en-US" sz="2400" dirty="0"/>
              <a:t>-Everyone collected their shares</a:t>
            </a:r>
          </a:p>
        </p:txBody>
      </p:sp>
    </p:spTree>
    <p:extLst>
      <p:ext uri="{BB962C8B-B14F-4D97-AF65-F5344CB8AC3E}">
        <p14:creationId xmlns:p14="http://schemas.microsoft.com/office/powerpoint/2010/main" val="3531934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11516"/>
            <a:ext cx="8915400" cy="6494085"/>
          </a:xfrm>
          <a:prstGeom prst="rect">
            <a:avLst/>
          </a:prstGeom>
        </p:spPr>
        <p:txBody>
          <a:bodyPr wrap="square">
            <a:spAutoFit/>
          </a:bodyPr>
          <a:lstStyle/>
          <a:p>
            <a:r>
              <a:rPr lang="en-US" sz="2600" b="1" dirty="0">
                <a:solidFill>
                  <a:schemeClr val="accent6">
                    <a:lumMod val="50000"/>
                  </a:schemeClr>
                </a:solidFill>
              </a:rPr>
              <a:t>WILL/SHALL</a:t>
            </a:r>
          </a:p>
          <a:p>
            <a:r>
              <a:rPr lang="en-US" sz="2600" dirty="0"/>
              <a:t>Will is used when someone has decided to do</a:t>
            </a:r>
          </a:p>
          <a:p>
            <a:r>
              <a:rPr lang="en-US" sz="2600" dirty="0"/>
              <a:t>something at the time of speaking. We use</a:t>
            </a:r>
          </a:p>
          <a:p>
            <a:r>
              <a:rPr lang="en-US" sz="2600" dirty="0"/>
              <a:t>WILL in the following situations</a:t>
            </a:r>
          </a:p>
          <a:p>
            <a:r>
              <a:rPr lang="en-US" sz="2600" dirty="0"/>
              <a:t>- Offering to do something,</a:t>
            </a:r>
          </a:p>
          <a:p>
            <a:r>
              <a:rPr lang="en-US" sz="2600" dirty="0"/>
              <a:t>- Agreeing to do something</a:t>
            </a:r>
          </a:p>
          <a:p>
            <a:r>
              <a:rPr lang="en-US" sz="2600" dirty="0"/>
              <a:t>- Promising to do something</a:t>
            </a:r>
          </a:p>
          <a:p>
            <a:r>
              <a:rPr lang="en-US" sz="2600" dirty="0"/>
              <a:t>- Asking somebody to do something</a:t>
            </a:r>
          </a:p>
          <a:p>
            <a:r>
              <a:rPr lang="en-US" sz="2600" b="1" dirty="0">
                <a:solidFill>
                  <a:schemeClr val="accent6">
                    <a:lumMod val="50000"/>
                  </a:schemeClr>
                </a:solidFill>
              </a:rPr>
              <a:t>OFFERING TO DO SOMETHING</a:t>
            </a:r>
          </a:p>
          <a:p>
            <a:r>
              <a:rPr lang="en-US" sz="2600" dirty="0"/>
              <a:t>That casket looks heavy I will help you with it</a:t>
            </a:r>
          </a:p>
          <a:p>
            <a:r>
              <a:rPr lang="en-US" sz="2600" b="1" dirty="0">
                <a:solidFill>
                  <a:schemeClr val="accent6">
                    <a:lumMod val="50000"/>
                  </a:schemeClr>
                </a:solidFill>
              </a:rPr>
              <a:t>AGREEING TO DO SOMETHING</a:t>
            </a:r>
          </a:p>
          <a:p>
            <a:r>
              <a:rPr lang="en-US" sz="2600" dirty="0"/>
              <a:t>I will give you the keys when you come this</a:t>
            </a:r>
          </a:p>
          <a:p>
            <a:r>
              <a:rPr lang="en-US" sz="2600" dirty="0"/>
              <a:t>afternoon</a:t>
            </a:r>
          </a:p>
          <a:p>
            <a:r>
              <a:rPr lang="en-US" sz="2600" b="1" dirty="0">
                <a:solidFill>
                  <a:schemeClr val="accent6">
                    <a:lumMod val="50000"/>
                  </a:schemeClr>
                </a:solidFill>
              </a:rPr>
              <a:t>PROMISING TO DO SOMETHING</a:t>
            </a:r>
          </a:p>
          <a:p>
            <a:r>
              <a:rPr lang="en-US" sz="2600" dirty="0"/>
              <a:t>I will pay you back on Friday</a:t>
            </a:r>
          </a:p>
          <a:p>
            <a:r>
              <a:rPr lang="en-US" sz="2600" dirty="0"/>
              <a:t>I will not tell anyone what happened</a:t>
            </a:r>
          </a:p>
        </p:txBody>
      </p:sp>
    </p:spTree>
    <p:extLst>
      <p:ext uri="{BB962C8B-B14F-4D97-AF65-F5344CB8AC3E}">
        <p14:creationId xmlns:p14="http://schemas.microsoft.com/office/powerpoint/2010/main" val="1991550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10134600" cy="5693866"/>
          </a:xfrm>
          <a:prstGeom prst="rect">
            <a:avLst/>
          </a:prstGeom>
        </p:spPr>
        <p:txBody>
          <a:bodyPr wrap="square">
            <a:spAutoFit/>
          </a:bodyPr>
          <a:lstStyle/>
          <a:p>
            <a:pPr algn="ctr"/>
            <a:r>
              <a:rPr lang="en-US" sz="2800" b="1" u="sng" dirty="0">
                <a:solidFill>
                  <a:schemeClr val="accent6">
                    <a:lumMod val="50000"/>
                  </a:schemeClr>
                </a:solidFill>
              </a:rPr>
              <a:t>ASKING SOMEBODY TO DO SOMETHING</a:t>
            </a:r>
          </a:p>
          <a:p>
            <a:r>
              <a:rPr lang="en-US" sz="2400" dirty="0"/>
              <a:t>Will you please be quiet? I am trying to focus on my work.</a:t>
            </a:r>
          </a:p>
          <a:p>
            <a:r>
              <a:rPr lang="en-US" sz="2400" dirty="0"/>
              <a:t>Will you shut the door please?</a:t>
            </a:r>
          </a:p>
          <a:p>
            <a:r>
              <a:rPr lang="en-US" sz="2400" dirty="0"/>
              <a:t>Generally we use </a:t>
            </a:r>
            <a:r>
              <a:rPr lang="en-US" sz="2400" dirty="0">
                <a:solidFill>
                  <a:schemeClr val="accent6">
                    <a:lumMod val="50000"/>
                  </a:schemeClr>
                </a:solidFill>
              </a:rPr>
              <a:t>WILL</a:t>
            </a:r>
            <a:r>
              <a:rPr lang="en-US" sz="2400" dirty="0"/>
              <a:t> to talk about the future, but sometimes we use </a:t>
            </a:r>
            <a:r>
              <a:rPr lang="en-US" sz="2400" dirty="0">
                <a:solidFill>
                  <a:schemeClr val="accent6">
                    <a:lumMod val="50000"/>
                  </a:schemeClr>
                </a:solidFill>
              </a:rPr>
              <a:t>WILL</a:t>
            </a:r>
            <a:r>
              <a:rPr lang="en-US" sz="2400" dirty="0"/>
              <a:t> to talk about now e.g. don’t call Julie now she will be busy (= I know she will be busy now)</a:t>
            </a:r>
          </a:p>
          <a:p>
            <a:endParaRPr lang="en-US" sz="2400" b="1" dirty="0"/>
          </a:p>
          <a:p>
            <a:r>
              <a:rPr lang="en-US" sz="2400" b="1" u="sng" dirty="0">
                <a:solidFill>
                  <a:schemeClr val="accent6">
                    <a:lumMod val="50000"/>
                  </a:schemeClr>
                </a:solidFill>
              </a:rPr>
              <a:t>SHALL</a:t>
            </a:r>
          </a:p>
          <a:p>
            <a:r>
              <a:rPr lang="en-US" sz="2400" dirty="0"/>
              <a:t>Shall is used mostly in questions e.g. Shall I? Shall we?</a:t>
            </a:r>
          </a:p>
          <a:p>
            <a:r>
              <a:rPr lang="en-US" sz="2400" dirty="0"/>
              <a:t>We use Shall I ———? / Shall we ——? To ask somebody’s opinion (especially in offers and suggestions) e.g. Shall I close the door? (= Do you want me to close the door) I feel nauseous what shall I do? (= what do you suggest)</a:t>
            </a:r>
          </a:p>
          <a:p>
            <a:r>
              <a:rPr lang="en-US" sz="2400" dirty="0"/>
              <a:t>Normally we use SHALL only with I and We</a:t>
            </a:r>
          </a:p>
          <a:p>
            <a:endParaRPr lang="en-US" sz="2400" dirty="0"/>
          </a:p>
          <a:p>
            <a:r>
              <a:rPr lang="en-US" sz="2400" dirty="0"/>
              <a:t>SHALL is not used with He/She/It/You/They</a:t>
            </a:r>
          </a:p>
        </p:txBody>
      </p:sp>
    </p:spTree>
    <p:extLst>
      <p:ext uri="{BB962C8B-B14F-4D97-AF65-F5344CB8AC3E}">
        <p14:creationId xmlns:p14="http://schemas.microsoft.com/office/powerpoint/2010/main" val="32079929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2328"/>
            <a:ext cx="11277600" cy="6986528"/>
          </a:xfrm>
          <a:prstGeom prst="rect">
            <a:avLst/>
          </a:prstGeom>
        </p:spPr>
        <p:txBody>
          <a:bodyPr wrap="square">
            <a:spAutoFit/>
          </a:bodyPr>
          <a:lstStyle/>
          <a:p>
            <a:r>
              <a:rPr lang="en-US" sz="2800" b="1" dirty="0">
                <a:solidFill>
                  <a:schemeClr val="accent6">
                    <a:lumMod val="50000"/>
                  </a:schemeClr>
                </a:solidFill>
              </a:rPr>
              <a:t>IF/WHEN</a:t>
            </a:r>
          </a:p>
          <a:p>
            <a:r>
              <a:rPr lang="en-US" sz="2800" dirty="0"/>
              <a:t>We use WHEN for things which are sure to happen e.g. I am going shopping this afternoon. When</a:t>
            </a:r>
          </a:p>
          <a:p>
            <a:r>
              <a:rPr lang="en-US" sz="2800" dirty="0"/>
              <a:t>I go shopping I will buy some food.</a:t>
            </a:r>
          </a:p>
          <a:p>
            <a:r>
              <a:rPr lang="en-US" sz="2800" dirty="0"/>
              <a:t>We use IF for things that will possibly happen e.g. I might go fishing this afternoon. (It is possible)</a:t>
            </a:r>
          </a:p>
          <a:p>
            <a:r>
              <a:rPr lang="en-US" sz="2800" dirty="0"/>
              <a:t>If I go fishing I will catch some fish</a:t>
            </a:r>
          </a:p>
          <a:p>
            <a:r>
              <a:rPr lang="en-US" sz="2800" dirty="0"/>
              <a:t>If it rains this evening, I won’t go out</a:t>
            </a:r>
          </a:p>
          <a:p>
            <a:r>
              <a:rPr lang="en-US" sz="2800" dirty="0"/>
              <a:t>If they </a:t>
            </a:r>
            <a:r>
              <a:rPr lang="en-US" sz="2800" dirty="0" err="1"/>
              <a:t>donít</a:t>
            </a:r>
            <a:r>
              <a:rPr lang="en-US" sz="2800" dirty="0"/>
              <a:t> come soon I am not going to wait</a:t>
            </a:r>
          </a:p>
          <a:p>
            <a:r>
              <a:rPr lang="en-US" sz="2800" b="1" dirty="0">
                <a:solidFill>
                  <a:schemeClr val="accent6">
                    <a:lumMod val="50000"/>
                  </a:schemeClr>
                </a:solidFill>
              </a:rPr>
              <a:t>WHILE/WHEREAS</a:t>
            </a:r>
          </a:p>
          <a:p>
            <a:r>
              <a:rPr lang="en-US" sz="2800" dirty="0">
                <a:solidFill>
                  <a:schemeClr val="accent6">
                    <a:lumMod val="50000"/>
                  </a:schemeClr>
                </a:solidFill>
              </a:rPr>
              <a:t>WHILE</a:t>
            </a:r>
            <a:r>
              <a:rPr lang="en-US" sz="2800" dirty="0"/>
              <a:t> is used to state a length of time e.g. I held the bat for a while and swung a heavy blow</a:t>
            </a:r>
          </a:p>
          <a:p>
            <a:r>
              <a:rPr lang="en-US" sz="2800" dirty="0"/>
              <a:t>To show contrast between two things e.g. He ate fish while his friends ate meat.</a:t>
            </a:r>
          </a:p>
          <a:p>
            <a:r>
              <a:rPr lang="en-US" sz="2800" dirty="0"/>
              <a:t>To mean during e.g. The chief was speaking while the women were preparing food.</a:t>
            </a:r>
          </a:p>
        </p:txBody>
      </p:sp>
    </p:spTree>
    <p:extLst>
      <p:ext uri="{BB962C8B-B14F-4D97-AF65-F5344CB8AC3E}">
        <p14:creationId xmlns:p14="http://schemas.microsoft.com/office/powerpoint/2010/main" val="20518118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0"/>
            <a:ext cx="8534400" cy="6247864"/>
          </a:xfrm>
          <a:prstGeom prst="rect">
            <a:avLst/>
          </a:prstGeom>
        </p:spPr>
        <p:txBody>
          <a:bodyPr wrap="square">
            <a:spAutoFit/>
          </a:bodyPr>
          <a:lstStyle/>
          <a:p>
            <a:pPr lvl="0"/>
            <a:r>
              <a:rPr lang="en-US" sz="3200" b="1" u="sng" dirty="0">
                <a:solidFill>
                  <a:schemeClr val="accent6">
                    <a:lumMod val="50000"/>
                  </a:schemeClr>
                </a:solidFill>
                <a:latin typeface="Segoe UI Semibold" panose="020B0702040204020203" pitchFamily="34" charset="0"/>
                <a:cs typeface="Segoe UI Semibold" panose="020B0702040204020203" pitchFamily="34" charset="0"/>
              </a:rPr>
              <a:t>Parts of a letter. </a:t>
            </a:r>
            <a:endParaRPr lang="en-US" sz="3200" b="1" dirty="0">
              <a:solidFill>
                <a:schemeClr val="accent6">
                  <a:lumMod val="50000"/>
                </a:schemeClr>
              </a:solidFill>
              <a:latin typeface="Segoe UI Semibold" panose="020B0702040204020203" pitchFamily="34" charset="0"/>
              <a:cs typeface="Segoe UI Semibold" panose="020B0702040204020203" pitchFamily="34" charset="0"/>
            </a:endParaRPr>
          </a:p>
          <a:p>
            <a:pPr marL="342900" indent="-342900">
              <a:buFont typeface="Wingdings" pitchFamily="2" charset="2"/>
              <a:buChar char="v"/>
            </a:pPr>
            <a:r>
              <a:rPr lang="en-US" sz="2400" dirty="0"/>
              <a:t>The first letter of the salutation, title, reference, closing or signing off </a:t>
            </a:r>
            <a:r>
              <a:rPr lang="en-US" sz="2400" dirty="0" err="1"/>
              <a:t>e.g</a:t>
            </a:r>
            <a:r>
              <a:rPr lang="en-US" sz="2400" dirty="0"/>
              <a:t>;</a:t>
            </a:r>
          </a:p>
          <a:p>
            <a:pPr marL="1257300" lvl="2" indent="-342900">
              <a:buFont typeface="Wingdings" pitchFamily="2" charset="2"/>
              <a:buChar char="Ø"/>
            </a:pPr>
            <a:r>
              <a:rPr lang="en-US" sz="2400" dirty="0"/>
              <a:t>Dear sir/madam,</a:t>
            </a:r>
          </a:p>
          <a:p>
            <a:pPr marL="1257300" lvl="2" indent="-342900">
              <a:buFont typeface="Wingdings" pitchFamily="2" charset="2"/>
              <a:buChar char="Ø"/>
            </a:pPr>
            <a:r>
              <a:rPr lang="en-US" sz="2400" dirty="0"/>
              <a:t>Sincerely yours, </a:t>
            </a:r>
          </a:p>
          <a:p>
            <a:pPr marL="1257300" lvl="2" indent="-342900">
              <a:buFont typeface="Wingdings" pitchFamily="2" charset="2"/>
              <a:buChar char="Ø"/>
            </a:pPr>
            <a:r>
              <a:rPr lang="en-US" sz="2400" dirty="0"/>
              <a:t>Best regards,</a:t>
            </a:r>
          </a:p>
          <a:p>
            <a:pPr marL="1257300" lvl="2" indent="-342900">
              <a:buFont typeface="Wingdings" pitchFamily="2" charset="2"/>
              <a:buChar char="Ø"/>
            </a:pPr>
            <a:r>
              <a:rPr lang="en-US" sz="2400" dirty="0"/>
              <a:t>Yours truly, </a:t>
            </a:r>
          </a:p>
          <a:p>
            <a:r>
              <a:rPr lang="en-US" sz="2400" dirty="0"/>
              <a:t> </a:t>
            </a:r>
          </a:p>
          <a:p>
            <a:pPr lvl="0"/>
            <a:r>
              <a:rPr lang="en-US" sz="3200" b="1" u="sng" dirty="0">
                <a:solidFill>
                  <a:schemeClr val="accent6">
                    <a:lumMod val="50000"/>
                  </a:schemeClr>
                </a:solidFill>
                <a:latin typeface="Segoe UI Semibold" panose="020B0702040204020203" pitchFamily="34" charset="0"/>
                <a:cs typeface="Segoe UI Semibold" panose="020B0702040204020203" pitchFamily="34" charset="0"/>
              </a:rPr>
              <a:t>Proper nouns and proper adjectives </a:t>
            </a:r>
            <a:endParaRPr lang="en-US" sz="3200" b="1" dirty="0">
              <a:solidFill>
                <a:schemeClr val="accent6">
                  <a:lumMod val="50000"/>
                </a:schemeClr>
              </a:solidFill>
              <a:latin typeface="Segoe UI Semibold" panose="020B0702040204020203" pitchFamily="34" charset="0"/>
              <a:cs typeface="Segoe UI Semibold" panose="020B0702040204020203" pitchFamily="34" charset="0"/>
            </a:endParaRPr>
          </a:p>
          <a:p>
            <a:pPr marL="514350" indent="-514350">
              <a:buFont typeface="+mj-lt"/>
              <a:buAutoNum type="romanUcPeriod"/>
            </a:pPr>
            <a:r>
              <a:rPr lang="en-US" sz="2400" b="1" dirty="0"/>
              <a:t>People’s name and title</a:t>
            </a:r>
            <a:endParaRPr lang="en-US" sz="2400" dirty="0"/>
          </a:p>
          <a:p>
            <a:pPr marL="1714500" lvl="3" indent="-342900">
              <a:buFont typeface="Wingdings" pitchFamily="2" charset="2"/>
              <a:buChar char="Ø"/>
            </a:pPr>
            <a:r>
              <a:rPr lang="en-US" sz="2400" dirty="0"/>
              <a:t>Mr. </a:t>
            </a:r>
            <a:r>
              <a:rPr lang="en-US" sz="2400" dirty="0" err="1"/>
              <a:t>Odeny</a:t>
            </a:r>
            <a:endParaRPr lang="en-US" sz="2400" dirty="0"/>
          </a:p>
          <a:p>
            <a:pPr marL="1714500" lvl="3" indent="-342900">
              <a:buFont typeface="Wingdings" pitchFamily="2" charset="2"/>
              <a:buChar char="Ø"/>
            </a:pPr>
            <a:r>
              <a:rPr lang="en-US" sz="2400" dirty="0"/>
              <a:t>Sir </a:t>
            </a:r>
            <a:r>
              <a:rPr lang="en-US" sz="2400" dirty="0" err="1"/>
              <a:t>Furgerson</a:t>
            </a:r>
            <a:r>
              <a:rPr lang="en-US" sz="2400" dirty="0"/>
              <a:t> </a:t>
            </a:r>
          </a:p>
          <a:p>
            <a:pPr marL="1714500" lvl="3" indent="-342900">
              <a:buFont typeface="Wingdings" pitchFamily="2" charset="2"/>
              <a:buChar char="Ø"/>
            </a:pPr>
            <a:r>
              <a:rPr lang="en-US" sz="2400" dirty="0"/>
              <a:t>Pastor </a:t>
            </a:r>
            <a:r>
              <a:rPr lang="en-US" sz="2400" dirty="0" err="1"/>
              <a:t>Kanyari</a:t>
            </a:r>
            <a:endParaRPr lang="en-US" sz="2400" dirty="0"/>
          </a:p>
          <a:p>
            <a:pPr marL="1714500" lvl="3" indent="-342900">
              <a:buFont typeface="Wingdings" pitchFamily="2" charset="2"/>
              <a:buChar char="Ø"/>
            </a:pPr>
            <a:r>
              <a:rPr lang="en-US" sz="2400" dirty="0"/>
              <a:t>Colonel </a:t>
            </a:r>
            <a:r>
              <a:rPr lang="en-US" sz="2400" dirty="0" err="1"/>
              <a:t>Wanjiru</a:t>
            </a:r>
            <a:r>
              <a:rPr lang="en-US" sz="2400" dirty="0"/>
              <a:t> </a:t>
            </a:r>
          </a:p>
          <a:p>
            <a:pPr marL="1714500" lvl="3" indent="-342900">
              <a:buFont typeface="Wingdings" pitchFamily="2" charset="2"/>
              <a:buChar char="Ø"/>
            </a:pPr>
            <a:r>
              <a:rPr lang="en-US" sz="2400" dirty="0"/>
              <a:t>Governor </a:t>
            </a:r>
            <a:r>
              <a:rPr lang="en-US" sz="2400" dirty="0" err="1"/>
              <a:t>Ruto</a:t>
            </a:r>
            <a:endParaRPr lang="en-US" sz="2400" dirty="0"/>
          </a:p>
          <a:p>
            <a:pPr marL="1714500" lvl="3" indent="-342900">
              <a:buFont typeface="Wingdings" pitchFamily="2" charset="2"/>
              <a:buChar char="Ø"/>
            </a:pPr>
            <a:r>
              <a:rPr lang="en-US" sz="2400" dirty="0"/>
              <a:t>Madam Priscilla</a:t>
            </a:r>
          </a:p>
        </p:txBody>
      </p:sp>
    </p:spTree>
    <p:extLst>
      <p:ext uri="{BB962C8B-B14F-4D97-AF65-F5344CB8AC3E}">
        <p14:creationId xmlns:p14="http://schemas.microsoft.com/office/powerpoint/2010/main" val="3925522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304800"/>
            <a:ext cx="8610600" cy="1077218"/>
          </a:xfrm>
          <a:prstGeom prst="rect">
            <a:avLst/>
          </a:prstGeom>
        </p:spPr>
        <p:txBody>
          <a:bodyPr wrap="square">
            <a:spAutoFit/>
          </a:bodyPr>
          <a:lstStyle/>
          <a:p>
            <a:pPr algn="ctr"/>
            <a:r>
              <a:rPr lang="en-US" sz="3600" b="1" u="sng" dirty="0">
                <a:solidFill>
                  <a:srgbClr val="C00000"/>
                </a:solidFill>
              </a:rPr>
              <a:t>CHAPTER 2</a:t>
            </a:r>
            <a:endParaRPr lang="en-US" sz="3600" b="1" dirty="0">
              <a:solidFill>
                <a:srgbClr val="C00000"/>
              </a:solidFill>
            </a:endParaRPr>
          </a:p>
          <a:p>
            <a:r>
              <a:rPr lang="en-US" sz="2800" b="1" u="sng" dirty="0">
                <a:solidFill>
                  <a:schemeClr val="accent6">
                    <a:lumMod val="50000"/>
                  </a:schemeClr>
                </a:solidFill>
              </a:rPr>
              <a:t>PARTS OF SPEECH:</a:t>
            </a:r>
            <a:endParaRPr lang="en-US" sz="2800" b="1" dirty="0">
              <a:solidFill>
                <a:schemeClr val="accent6">
                  <a:lumMod val="50000"/>
                </a:schemeClr>
              </a:solidFill>
            </a:endParaRPr>
          </a:p>
        </p:txBody>
      </p:sp>
      <p:sp>
        <p:nvSpPr>
          <p:cNvPr id="5" name="Rectangle 3"/>
          <p:cNvSpPr>
            <a:spLocks noChangeArrowheads="1"/>
          </p:cNvSpPr>
          <p:nvPr/>
        </p:nvSpPr>
        <p:spPr bwMode="auto">
          <a:xfrm>
            <a:off x="1981200" y="1356619"/>
            <a:ext cx="749359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sz="2400" dirty="0">
                <a:latin typeface="Arial" pitchFamily="34" charset="0"/>
                <a:ea typeface="Calibri" pitchFamily="34" charset="0"/>
                <a:cs typeface="Arial" pitchFamily="34" charset="0"/>
              </a:rPr>
              <a:t>Words in any language can be classified into 8 parts.</a:t>
            </a:r>
            <a:endParaRPr lang="en-US" sz="1100" dirty="0">
              <a:latin typeface="Arial" pitchFamily="34" charset="0"/>
              <a:cs typeface="Arial" pitchFamily="34" charset="0"/>
            </a:endParaRPr>
          </a:p>
          <a:p>
            <a:pPr eaLnBrk="0" fontAlgn="base" hangingPunct="0">
              <a:spcBef>
                <a:spcPct val="0"/>
              </a:spcBef>
              <a:spcAft>
                <a:spcPct val="0"/>
              </a:spcAft>
            </a:pPr>
            <a:endParaRPr lang="en-US" sz="3200" dirty="0">
              <a:latin typeface="Arial" pitchFamily="34" charset="0"/>
              <a:cs typeface="Arial" pitchFamily="34" charset="0"/>
            </a:endParaRPr>
          </a:p>
        </p:txBody>
      </p:sp>
      <p:sp>
        <p:nvSpPr>
          <p:cNvPr id="10" name="Rectangle 9"/>
          <p:cNvSpPr>
            <a:spLocks noChangeArrowheads="1"/>
          </p:cNvSpPr>
          <p:nvPr/>
        </p:nvSpPr>
        <p:spPr bwMode="auto">
          <a:xfrm>
            <a:off x="1676401" y="196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12" name="Rectangle 12"/>
          <p:cNvSpPr>
            <a:spLocks noChangeArrowheads="1"/>
          </p:cNvSpPr>
          <p:nvPr/>
        </p:nvSpPr>
        <p:spPr bwMode="auto">
          <a:xfrm>
            <a:off x="2507754" y="1415534"/>
            <a:ext cx="241121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endParaRPr lang="en-US" sz="2400" dirty="0">
              <a:latin typeface="Arial" pitchFamily="34" charset="0"/>
              <a:ea typeface="Calibri" pitchFamily="34" charset="0"/>
              <a:cs typeface="Arial" pitchFamily="34" charset="0"/>
            </a:endParaRPr>
          </a:p>
          <a:p>
            <a:pPr marL="457200" indent="-457200" eaLnBrk="0" fontAlgn="base" hangingPunct="0">
              <a:spcBef>
                <a:spcPct val="0"/>
              </a:spcBef>
              <a:spcAft>
                <a:spcPct val="0"/>
              </a:spcAft>
              <a:buFont typeface="+mj-lt"/>
              <a:buAutoNum type="arabicPeriod"/>
            </a:pPr>
            <a:r>
              <a:rPr lang="en-US" sz="2400" dirty="0">
                <a:latin typeface="Arial" pitchFamily="34" charset="0"/>
                <a:ea typeface="Calibri" pitchFamily="34" charset="0"/>
                <a:cs typeface="Arial" pitchFamily="34" charset="0"/>
              </a:rPr>
              <a:t>Pronouns </a:t>
            </a:r>
            <a:endParaRPr lang="en-US" sz="1100" dirty="0">
              <a:latin typeface="Arial" pitchFamily="34" charset="0"/>
              <a:cs typeface="Arial" pitchFamily="34" charset="0"/>
            </a:endParaRPr>
          </a:p>
          <a:p>
            <a:pPr marL="457200" indent="-457200" eaLnBrk="0" fontAlgn="base" hangingPunct="0">
              <a:spcBef>
                <a:spcPct val="0"/>
              </a:spcBef>
              <a:spcAft>
                <a:spcPct val="0"/>
              </a:spcAft>
              <a:buFont typeface="+mj-lt"/>
              <a:buAutoNum type="arabicPeriod"/>
            </a:pPr>
            <a:r>
              <a:rPr lang="en-US" sz="2400" dirty="0">
                <a:latin typeface="Arial" pitchFamily="34" charset="0"/>
                <a:ea typeface="Calibri" pitchFamily="34" charset="0"/>
                <a:cs typeface="Arial" pitchFamily="34" charset="0"/>
              </a:rPr>
              <a:t>Adjectives </a:t>
            </a:r>
            <a:endParaRPr lang="en-US" sz="1100" dirty="0">
              <a:latin typeface="Arial" pitchFamily="34" charset="0"/>
              <a:cs typeface="Arial" pitchFamily="34" charset="0"/>
            </a:endParaRPr>
          </a:p>
          <a:p>
            <a:pPr marL="457200" indent="-457200" eaLnBrk="0" fontAlgn="base" hangingPunct="0">
              <a:spcBef>
                <a:spcPct val="0"/>
              </a:spcBef>
              <a:spcAft>
                <a:spcPct val="0"/>
              </a:spcAft>
              <a:buFont typeface="+mj-lt"/>
              <a:buAutoNum type="arabicPeriod"/>
            </a:pPr>
            <a:r>
              <a:rPr lang="en-US" sz="2400" dirty="0">
                <a:latin typeface="Arial" pitchFamily="34" charset="0"/>
                <a:ea typeface="Calibri" pitchFamily="34" charset="0"/>
                <a:cs typeface="Arial" pitchFamily="34" charset="0"/>
              </a:rPr>
              <a:t>Prepositions</a:t>
            </a:r>
          </a:p>
          <a:p>
            <a:pPr marL="457200" indent="-457200" eaLnBrk="0" fontAlgn="base" hangingPunct="0">
              <a:spcBef>
                <a:spcPct val="0"/>
              </a:spcBef>
              <a:spcAft>
                <a:spcPct val="0"/>
              </a:spcAft>
              <a:buFont typeface="+mj-lt"/>
              <a:buAutoNum type="arabicPeriod"/>
            </a:pPr>
            <a:r>
              <a:rPr lang="en-US" sz="2400" dirty="0">
                <a:latin typeface="Arial" pitchFamily="34" charset="0"/>
                <a:cs typeface="Arial" pitchFamily="34" charset="0"/>
              </a:rPr>
              <a:t>Nouns</a:t>
            </a:r>
            <a:endParaRPr lang="en-US" sz="3200" dirty="0">
              <a:latin typeface="Arial" pitchFamily="34" charset="0"/>
              <a:cs typeface="Arial" pitchFamily="34" charset="0"/>
            </a:endParaRPr>
          </a:p>
        </p:txBody>
      </p:sp>
      <p:sp>
        <p:nvSpPr>
          <p:cNvPr id="13" name="Rectangle 12"/>
          <p:cNvSpPr/>
          <p:nvPr/>
        </p:nvSpPr>
        <p:spPr>
          <a:xfrm>
            <a:off x="2514600" y="3518118"/>
            <a:ext cx="5410200" cy="1815882"/>
          </a:xfrm>
          <a:prstGeom prst="rect">
            <a:avLst/>
          </a:prstGeom>
        </p:spPr>
        <p:txBody>
          <a:bodyPr wrap="square">
            <a:spAutoFit/>
          </a:bodyPr>
          <a:lstStyle/>
          <a:p>
            <a:pPr lvl="0"/>
            <a:r>
              <a:rPr lang="en-US" sz="2800" dirty="0"/>
              <a:t>5.  Verbs – Actions.</a:t>
            </a:r>
          </a:p>
          <a:p>
            <a:pPr lvl="0"/>
            <a:r>
              <a:rPr lang="en-US" sz="2800" dirty="0"/>
              <a:t> 6. Adverbs/Adjectives - Modifiers </a:t>
            </a:r>
          </a:p>
          <a:p>
            <a:pPr lvl="0"/>
            <a:r>
              <a:rPr lang="en-US" sz="2800" dirty="0"/>
              <a:t>7. Conjunctions – Connectives  </a:t>
            </a:r>
          </a:p>
          <a:p>
            <a:pPr lvl="0"/>
            <a:r>
              <a:rPr lang="en-US" sz="2800" dirty="0"/>
              <a:t>8. Interjections </a:t>
            </a:r>
          </a:p>
        </p:txBody>
      </p:sp>
      <p:sp>
        <p:nvSpPr>
          <p:cNvPr id="3" name="TextBox 2"/>
          <p:cNvSpPr txBox="1"/>
          <p:nvPr/>
        </p:nvSpPr>
        <p:spPr>
          <a:xfrm>
            <a:off x="5334000" y="2433936"/>
            <a:ext cx="2209800" cy="461665"/>
          </a:xfrm>
          <a:prstGeom prst="rect">
            <a:avLst/>
          </a:prstGeom>
          <a:noFill/>
        </p:spPr>
        <p:txBody>
          <a:bodyPr wrap="square" rtlCol="0">
            <a:spAutoFit/>
          </a:bodyPr>
          <a:lstStyle/>
          <a:p>
            <a:r>
              <a:rPr lang="en-US" sz="2400" b="1" dirty="0"/>
              <a:t>RELATED CLASS</a:t>
            </a:r>
          </a:p>
        </p:txBody>
      </p:sp>
      <p:sp>
        <p:nvSpPr>
          <p:cNvPr id="6" name="Right Brace 5"/>
          <p:cNvSpPr/>
          <p:nvPr/>
        </p:nvSpPr>
        <p:spPr>
          <a:xfrm>
            <a:off x="4648200" y="1831946"/>
            <a:ext cx="495300" cy="1520855"/>
          </a:xfrm>
          <a:prstGeom prst="rightBrace">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6">
                  <a:lumMod val="50000"/>
                </a:schemeClr>
              </a:solidFill>
            </a:endParaRPr>
          </a:p>
        </p:txBody>
      </p:sp>
    </p:spTree>
    <p:extLst>
      <p:ext uri="{BB962C8B-B14F-4D97-AF65-F5344CB8AC3E}">
        <p14:creationId xmlns:p14="http://schemas.microsoft.com/office/powerpoint/2010/main" val="26320743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839200" cy="6555641"/>
          </a:xfrm>
          <a:prstGeom prst="rect">
            <a:avLst/>
          </a:prstGeom>
        </p:spPr>
        <p:txBody>
          <a:bodyPr wrap="square">
            <a:spAutoFit/>
          </a:bodyPr>
          <a:lstStyle/>
          <a:p>
            <a:r>
              <a:rPr lang="en-US" sz="2800" b="1" dirty="0">
                <a:solidFill>
                  <a:schemeClr val="accent6">
                    <a:lumMod val="50000"/>
                  </a:schemeClr>
                </a:solidFill>
              </a:rPr>
              <a:t>WHEREAS</a:t>
            </a:r>
          </a:p>
          <a:p>
            <a:r>
              <a:rPr lang="en-US" sz="2800" dirty="0"/>
              <a:t>Is used to compare two things with a difference e.g. Sandra is tall whereas her sister </a:t>
            </a:r>
            <a:r>
              <a:rPr lang="en-US" sz="2800" dirty="0" err="1"/>
              <a:t>Loidah</a:t>
            </a:r>
            <a:r>
              <a:rPr lang="en-US" sz="2800" dirty="0"/>
              <a:t> is</a:t>
            </a:r>
          </a:p>
          <a:p>
            <a:r>
              <a:rPr lang="en-US" sz="2800" dirty="0"/>
              <a:t>Short</a:t>
            </a:r>
          </a:p>
          <a:p>
            <a:endParaRPr lang="en-US" sz="2800" dirty="0"/>
          </a:p>
          <a:p>
            <a:r>
              <a:rPr lang="en-US" sz="2800" b="1" dirty="0">
                <a:solidFill>
                  <a:schemeClr val="accent6">
                    <a:lumMod val="50000"/>
                  </a:schemeClr>
                </a:solidFill>
              </a:rPr>
              <a:t>WHILE/AS/WHEN</a:t>
            </a:r>
          </a:p>
          <a:p>
            <a:r>
              <a:rPr lang="en-US" sz="2800" dirty="0"/>
              <a:t>WE use AS only if two things happen at the same time e.g. As I walked into the room, the phone</a:t>
            </a:r>
          </a:p>
          <a:p>
            <a:r>
              <a:rPr lang="en-US" sz="2800" dirty="0"/>
              <a:t>started ringing (=at the same time)</a:t>
            </a:r>
          </a:p>
          <a:p>
            <a:r>
              <a:rPr lang="en-US" sz="2800" dirty="0"/>
              <a:t>We use WHEN if one thing happens after another e.g. when I got home, I had a bath</a:t>
            </a:r>
          </a:p>
          <a:p>
            <a:r>
              <a:rPr lang="en-US" sz="2800" dirty="0"/>
              <a:t>We use WHILE plus a subject plus a verb e.g. I fell a sleep while I was watching television.</a:t>
            </a:r>
          </a:p>
          <a:p>
            <a:r>
              <a:rPr lang="en-US" sz="2800" dirty="0"/>
              <a:t>While you were out, there was a phone call for you.</a:t>
            </a:r>
          </a:p>
          <a:p>
            <a:r>
              <a:rPr lang="en-US" sz="2800" dirty="0"/>
              <a:t>Caesar read a book while I watched television.</a:t>
            </a:r>
          </a:p>
        </p:txBody>
      </p:sp>
    </p:spTree>
    <p:extLst>
      <p:ext uri="{BB962C8B-B14F-4D97-AF65-F5344CB8AC3E}">
        <p14:creationId xmlns:p14="http://schemas.microsoft.com/office/powerpoint/2010/main" val="2970847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763000" cy="5632311"/>
          </a:xfrm>
          <a:prstGeom prst="rect">
            <a:avLst/>
          </a:prstGeom>
        </p:spPr>
        <p:txBody>
          <a:bodyPr wrap="square">
            <a:spAutoFit/>
          </a:bodyPr>
          <a:lstStyle/>
          <a:p>
            <a:r>
              <a:rPr lang="en-US" sz="3600" b="1" dirty="0">
                <a:solidFill>
                  <a:schemeClr val="accent6">
                    <a:lumMod val="50000"/>
                  </a:schemeClr>
                </a:solidFill>
              </a:rPr>
              <a:t>PREPOSITIONS</a:t>
            </a:r>
          </a:p>
          <a:p>
            <a:r>
              <a:rPr lang="en-US" sz="3600" dirty="0"/>
              <a:t>A preposition is a word which shows the relationship between a noun, a pronoun, and another</a:t>
            </a:r>
          </a:p>
          <a:p>
            <a:r>
              <a:rPr lang="en-US" sz="3600" dirty="0"/>
              <a:t>word in a sentence, examples of prepositions are:-</a:t>
            </a:r>
          </a:p>
          <a:p>
            <a:r>
              <a:rPr lang="en-US" sz="3600" dirty="0"/>
              <a:t>In, into, on, For, from, between, Under, at, before, After, to, till, Until, upon, up, Above, across, by, Behind, with, through, Below, beneath, Beside.</a:t>
            </a:r>
          </a:p>
        </p:txBody>
      </p:sp>
    </p:spTree>
    <p:extLst>
      <p:ext uri="{BB962C8B-B14F-4D97-AF65-F5344CB8AC3E}">
        <p14:creationId xmlns:p14="http://schemas.microsoft.com/office/powerpoint/2010/main" val="70091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81001"/>
            <a:ext cx="8686800" cy="5632311"/>
          </a:xfrm>
          <a:prstGeom prst="rect">
            <a:avLst/>
          </a:prstGeom>
        </p:spPr>
        <p:txBody>
          <a:bodyPr wrap="square">
            <a:spAutoFit/>
          </a:bodyPr>
          <a:lstStyle/>
          <a:p>
            <a:r>
              <a:rPr lang="en-US" sz="3600" dirty="0"/>
              <a:t>A check for a relationship with</a:t>
            </a:r>
          </a:p>
          <a:p>
            <a:r>
              <a:rPr lang="en-US" sz="3600" dirty="0"/>
              <a:t>A demand for a connection with</a:t>
            </a:r>
          </a:p>
          <a:p>
            <a:r>
              <a:rPr lang="en-US" sz="3600" dirty="0"/>
              <a:t>A need for contact with</a:t>
            </a:r>
          </a:p>
          <a:p>
            <a:r>
              <a:rPr lang="en-US" sz="3600" dirty="0"/>
              <a:t>A reason for connection between</a:t>
            </a:r>
          </a:p>
          <a:p>
            <a:r>
              <a:rPr lang="en-US" sz="3600" dirty="0"/>
              <a:t>Advantage of differences between</a:t>
            </a:r>
          </a:p>
          <a:p>
            <a:r>
              <a:rPr lang="en-US" sz="3600" dirty="0"/>
              <a:t>A course of A drawing of</a:t>
            </a:r>
          </a:p>
          <a:p>
            <a:r>
              <a:rPr lang="en-US" sz="3600" dirty="0"/>
              <a:t>A photograph of An increase in</a:t>
            </a:r>
          </a:p>
          <a:p>
            <a:r>
              <a:rPr lang="en-US" sz="3600" dirty="0"/>
              <a:t>A picture of A decrease in</a:t>
            </a:r>
            <a:endParaRPr lang="en-US" sz="3600" b="1" dirty="0"/>
          </a:p>
          <a:p>
            <a:r>
              <a:rPr lang="en-US" sz="3600" dirty="0"/>
              <a:t>A map of A rise in</a:t>
            </a:r>
          </a:p>
          <a:p>
            <a:r>
              <a:rPr lang="en-US" sz="3600" dirty="0"/>
              <a:t>A plan of A fall in</a:t>
            </a:r>
          </a:p>
        </p:txBody>
      </p:sp>
    </p:spTree>
    <p:extLst>
      <p:ext uri="{BB962C8B-B14F-4D97-AF65-F5344CB8AC3E}">
        <p14:creationId xmlns:p14="http://schemas.microsoft.com/office/powerpoint/2010/main" val="1172010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38837"/>
            <a:ext cx="9144000" cy="6001643"/>
          </a:xfrm>
          <a:prstGeom prst="rect">
            <a:avLst/>
          </a:prstGeom>
        </p:spPr>
        <p:txBody>
          <a:bodyPr wrap="square">
            <a:spAutoFit/>
          </a:bodyPr>
          <a:lstStyle/>
          <a:p>
            <a:r>
              <a:rPr lang="en-US" sz="3200" dirty="0"/>
              <a:t>Damage to nice of somebody to do something</a:t>
            </a:r>
          </a:p>
          <a:p>
            <a:r>
              <a:rPr lang="en-US" sz="3200" dirty="0"/>
              <a:t>Invitation to kind of somebody to do something</a:t>
            </a:r>
          </a:p>
          <a:p>
            <a:r>
              <a:rPr lang="en-US" sz="3200" dirty="0"/>
              <a:t>A solution to stupid of somebody to do something</a:t>
            </a:r>
          </a:p>
          <a:p>
            <a:r>
              <a:rPr lang="en-US" sz="3200" dirty="0"/>
              <a:t>An answer to generous of somebody to do something</a:t>
            </a:r>
          </a:p>
          <a:p>
            <a:r>
              <a:rPr lang="en-US" sz="3200" dirty="0"/>
              <a:t>A key to polite of somebody to do something</a:t>
            </a:r>
          </a:p>
          <a:p>
            <a:r>
              <a:rPr lang="en-US" sz="3200" dirty="0"/>
              <a:t>A reply to silly of somebody to do something</a:t>
            </a:r>
          </a:p>
          <a:p>
            <a:r>
              <a:rPr lang="en-US" sz="3200" dirty="0"/>
              <a:t>A reaction to nice to somebody</a:t>
            </a:r>
          </a:p>
          <a:p>
            <a:r>
              <a:rPr lang="en-US" sz="3200" dirty="0"/>
              <a:t>An attitude to/towards kind to somebody</a:t>
            </a:r>
          </a:p>
          <a:p>
            <a:r>
              <a:rPr lang="en-US" sz="3200" dirty="0"/>
              <a:t>Good to somebody </a:t>
            </a:r>
          </a:p>
          <a:p>
            <a:r>
              <a:rPr lang="en-US" sz="3200" dirty="0"/>
              <a:t>Generous to somebody</a:t>
            </a:r>
          </a:p>
          <a:p>
            <a:r>
              <a:rPr lang="en-US" sz="3200" dirty="0"/>
              <a:t>Polite to somebody </a:t>
            </a:r>
          </a:p>
          <a:p>
            <a:r>
              <a:rPr lang="en-US" sz="3200" dirty="0"/>
              <a:t>Friendly to somebody</a:t>
            </a:r>
          </a:p>
        </p:txBody>
      </p:sp>
    </p:spTree>
    <p:extLst>
      <p:ext uri="{BB962C8B-B14F-4D97-AF65-F5344CB8AC3E}">
        <p14:creationId xmlns:p14="http://schemas.microsoft.com/office/powerpoint/2010/main" val="13942489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381001"/>
            <a:ext cx="8915400" cy="6494085"/>
          </a:xfrm>
          <a:prstGeom prst="rect">
            <a:avLst/>
          </a:prstGeom>
        </p:spPr>
        <p:txBody>
          <a:bodyPr wrap="square">
            <a:spAutoFit/>
          </a:bodyPr>
          <a:lstStyle/>
          <a:p>
            <a:r>
              <a:rPr lang="en-US" sz="3200" b="1" dirty="0">
                <a:solidFill>
                  <a:schemeClr val="accent6">
                    <a:lumMod val="50000"/>
                  </a:schemeClr>
                </a:solidFill>
              </a:rPr>
              <a:t>SECTION 2 GRAMMAR</a:t>
            </a:r>
          </a:p>
          <a:p>
            <a:r>
              <a:rPr lang="en-US" sz="3200" dirty="0"/>
              <a:t>In this section the candidate is required to use the skills learnt in grammar to get the correct</a:t>
            </a:r>
          </a:p>
          <a:p>
            <a:r>
              <a:rPr lang="en-US" sz="3200" dirty="0"/>
              <a:t>answers. This section consists of:-</a:t>
            </a:r>
          </a:p>
          <a:p>
            <a:r>
              <a:rPr lang="en-US" sz="3200" dirty="0"/>
              <a:t>• Punctuation,</a:t>
            </a:r>
          </a:p>
          <a:p>
            <a:r>
              <a:rPr lang="en-US" sz="3200" dirty="0"/>
              <a:t>• phrasal verbs,</a:t>
            </a:r>
          </a:p>
          <a:p>
            <a:r>
              <a:rPr lang="en-US" sz="3200" dirty="0"/>
              <a:t>• synonyms</a:t>
            </a:r>
          </a:p>
          <a:p>
            <a:r>
              <a:rPr lang="en-US" sz="3200" dirty="0"/>
              <a:t>• antonyms,</a:t>
            </a:r>
          </a:p>
          <a:p>
            <a:r>
              <a:rPr lang="en-US" sz="3200" dirty="0"/>
              <a:t>• indirect and direct speech</a:t>
            </a:r>
          </a:p>
          <a:p>
            <a:r>
              <a:rPr lang="en-US" sz="3200" dirty="0"/>
              <a:t>• paragraph building</a:t>
            </a:r>
          </a:p>
          <a:p>
            <a:r>
              <a:rPr lang="en-US" sz="3200" dirty="0"/>
              <a:t>• question tags</a:t>
            </a:r>
          </a:p>
          <a:p>
            <a:r>
              <a:rPr lang="en-US" sz="3200" dirty="0"/>
              <a:t>• order of adjectives</a:t>
            </a:r>
          </a:p>
          <a:p>
            <a:r>
              <a:rPr lang="en-US" sz="3200" dirty="0"/>
              <a:t>• relative clauses</a:t>
            </a:r>
          </a:p>
        </p:txBody>
      </p:sp>
    </p:spTree>
    <p:extLst>
      <p:ext uri="{BB962C8B-B14F-4D97-AF65-F5344CB8AC3E}">
        <p14:creationId xmlns:p14="http://schemas.microsoft.com/office/powerpoint/2010/main" val="40217710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1"/>
            <a:ext cx="8610600" cy="6494085"/>
          </a:xfrm>
          <a:prstGeom prst="rect">
            <a:avLst/>
          </a:prstGeom>
        </p:spPr>
        <p:txBody>
          <a:bodyPr wrap="square">
            <a:spAutoFit/>
          </a:bodyPr>
          <a:lstStyle/>
          <a:p>
            <a:r>
              <a:rPr lang="en-US" sz="3200" b="1" dirty="0">
                <a:solidFill>
                  <a:schemeClr val="accent6">
                    <a:lumMod val="50000"/>
                  </a:schemeClr>
                </a:solidFill>
              </a:rPr>
              <a:t>Punctuation</a:t>
            </a:r>
          </a:p>
          <a:p>
            <a:r>
              <a:rPr lang="en-US" sz="3200" dirty="0"/>
              <a:t>Here the candidate is required to choose from the choices given, the correctly punctuated sentence.</a:t>
            </a:r>
          </a:p>
          <a:p>
            <a:r>
              <a:rPr lang="en-US" sz="3200" dirty="0"/>
              <a:t>The punctuation marks that the candidate should be conversant with are:-</a:t>
            </a:r>
          </a:p>
          <a:p>
            <a:r>
              <a:rPr lang="en-US" sz="3200" dirty="0"/>
              <a:t>Full Stops, comma, apostrophe, dash, colon, semi colon, hyphen, question marks and quotation</a:t>
            </a:r>
          </a:p>
          <a:p>
            <a:r>
              <a:rPr lang="en-US" sz="3200" dirty="0"/>
              <a:t>marks.</a:t>
            </a:r>
          </a:p>
          <a:p>
            <a:r>
              <a:rPr lang="en-US" sz="3200" b="1" dirty="0" err="1">
                <a:solidFill>
                  <a:schemeClr val="accent6">
                    <a:lumMod val="50000"/>
                  </a:schemeClr>
                </a:solidFill>
              </a:rPr>
              <a:t>Fullstop</a:t>
            </a:r>
            <a:r>
              <a:rPr lang="en-US" sz="3200" b="1" dirty="0">
                <a:solidFill>
                  <a:schemeClr val="accent6">
                    <a:lumMod val="50000"/>
                  </a:schemeClr>
                </a:solidFill>
              </a:rPr>
              <a:t> (.)</a:t>
            </a:r>
          </a:p>
          <a:p>
            <a:r>
              <a:rPr lang="en-US" sz="3200" dirty="0"/>
              <a:t>Marks the end of a sentence. After the </a:t>
            </a:r>
            <a:r>
              <a:rPr lang="en-US" sz="3200" dirty="0" err="1"/>
              <a:t>fullstop</a:t>
            </a:r>
            <a:r>
              <a:rPr lang="en-US" sz="3200" dirty="0"/>
              <a:t> the sentence starts with a capital letter.</a:t>
            </a:r>
          </a:p>
          <a:p>
            <a:r>
              <a:rPr lang="en-US" sz="3200" dirty="0"/>
              <a:t>Is used after initials and abbreviations e.g. D.C./District Commissioner</a:t>
            </a:r>
          </a:p>
        </p:txBody>
      </p:sp>
    </p:spTree>
    <p:extLst>
      <p:ext uri="{BB962C8B-B14F-4D97-AF65-F5344CB8AC3E}">
        <p14:creationId xmlns:p14="http://schemas.microsoft.com/office/powerpoint/2010/main" val="32835238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1"/>
            <a:ext cx="10210800" cy="6001643"/>
          </a:xfrm>
          <a:prstGeom prst="rect">
            <a:avLst/>
          </a:prstGeom>
        </p:spPr>
        <p:txBody>
          <a:bodyPr wrap="square">
            <a:spAutoFit/>
          </a:bodyPr>
          <a:lstStyle/>
          <a:p>
            <a:r>
              <a:rPr lang="en-US" sz="3600" b="1" dirty="0">
                <a:solidFill>
                  <a:schemeClr val="accent6">
                    <a:lumMod val="50000"/>
                  </a:schemeClr>
                </a:solidFill>
              </a:rPr>
              <a:t>Comma (,)</a:t>
            </a:r>
          </a:p>
          <a:p>
            <a:r>
              <a:rPr lang="en-US" sz="2400" dirty="0"/>
              <a:t>Used before and after an adjectival clause to give additional information. Comma is also used to</a:t>
            </a:r>
          </a:p>
          <a:p>
            <a:r>
              <a:rPr lang="en-US" sz="2400" dirty="0"/>
              <a:t>separate each item in a list </a:t>
            </a:r>
            <a:r>
              <a:rPr lang="en-US" sz="2400" dirty="0" err="1"/>
              <a:t>e.g</a:t>
            </a:r>
            <a:r>
              <a:rPr lang="en-US" sz="2400" dirty="0"/>
              <a:t> </a:t>
            </a:r>
            <a:r>
              <a:rPr lang="en-US" sz="2400" dirty="0" err="1"/>
              <a:t>Kamau</a:t>
            </a:r>
            <a:r>
              <a:rPr lang="en-US" sz="2400" dirty="0"/>
              <a:t> enjoys watching wrestling, soccer, rugby and boxing. Comma</a:t>
            </a:r>
          </a:p>
          <a:p>
            <a:r>
              <a:rPr lang="en-US" sz="2400" dirty="0"/>
              <a:t>in apposition is used after the noun clause </a:t>
            </a:r>
            <a:r>
              <a:rPr lang="en-US" sz="2400" dirty="0" err="1"/>
              <a:t>e.g</a:t>
            </a:r>
            <a:r>
              <a:rPr lang="en-US" sz="2400" dirty="0"/>
              <a:t> Mr. </a:t>
            </a:r>
            <a:r>
              <a:rPr lang="en-US" sz="2400" dirty="0" err="1"/>
              <a:t>Ngugi</a:t>
            </a:r>
            <a:r>
              <a:rPr lang="en-US" sz="2400" dirty="0"/>
              <a:t>, our science teacher is not in today. Or</a:t>
            </a:r>
          </a:p>
          <a:p>
            <a:r>
              <a:rPr lang="en-US" sz="2400" dirty="0"/>
              <a:t>Nairobi, capital of Kenya is in East Africa. It is also used to mark off the names of people spoken</a:t>
            </a:r>
          </a:p>
          <a:p>
            <a:r>
              <a:rPr lang="en-US" sz="2400" dirty="0"/>
              <a:t>to in a direct speech e.g. “Robert, can you put on your sweater”</a:t>
            </a:r>
          </a:p>
          <a:p>
            <a:r>
              <a:rPr lang="en-US" sz="3600" b="1" dirty="0">
                <a:solidFill>
                  <a:schemeClr val="accent6">
                    <a:lumMod val="50000"/>
                  </a:schemeClr>
                </a:solidFill>
              </a:rPr>
              <a:t>Question Mark (?)</a:t>
            </a:r>
          </a:p>
          <a:p>
            <a:r>
              <a:rPr lang="en-US" sz="2400" dirty="0"/>
              <a:t>Used in a sentence that asks. It is placed at the end of an asking sentence.</a:t>
            </a:r>
          </a:p>
          <a:p>
            <a:r>
              <a:rPr lang="en-US" sz="2400" dirty="0"/>
              <a:t>Sentences beginning with How, Why, Who, What, When and Where are usually ended with a</a:t>
            </a:r>
          </a:p>
          <a:p>
            <a:r>
              <a:rPr lang="en-US" sz="2400" dirty="0"/>
              <a:t>question mark.</a:t>
            </a:r>
          </a:p>
        </p:txBody>
      </p:sp>
    </p:spTree>
    <p:extLst>
      <p:ext uri="{BB962C8B-B14F-4D97-AF65-F5344CB8AC3E}">
        <p14:creationId xmlns:p14="http://schemas.microsoft.com/office/powerpoint/2010/main" val="36701132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14492"/>
            <a:ext cx="8839200" cy="6186309"/>
          </a:xfrm>
          <a:prstGeom prst="rect">
            <a:avLst/>
          </a:prstGeom>
        </p:spPr>
        <p:txBody>
          <a:bodyPr wrap="square">
            <a:spAutoFit/>
          </a:bodyPr>
          <a:lstStyle/>
          <a:p>
            <a:r>
              <a:rPr lang="en-US" sz="2800" b="1" dirty="0">
                <a:solidFill>
                  <a:schemeClr val="accent6">
                    <a:lumMod val="50000"/>
                  </a:schemeClr>
                </a:solidFill>
              </a:rPr>
              <a:t>Apostrophe (‘)</a:t>
            </a:r>
          </a:p>
          <a:p>
            <a:r>
              <a:rPr lang="en-US" sz="2800" dirty="0"/>
              <a:t>Is used to show that a letter has been omitted in contracted words </a:t>
            </a:r>
            <a:r>
              <a:rPr lang="en-US" sz="2800" dirty="0" err="1"/>
              <a:t>e.g</a:t>
            </a:r>
            <a:endParaRPr lang="en-US" sz="2800" dirty="0"/>
          </a:p>
          <a:p>
            <a:r>
              <a:rPr lang="en-US" sz="2400" dirty="0"/>
              <a:t>He is – He’s</a:t>
            </a:r>
          </a:p>
          <a:p>
            <a:r>
              <a:rPr lang="en-US" sz="2400" dirty="0"/>
              <a:t>She is – She’s</a:t>
            </a:r>
          </a:p>
          <a:p>
            <a:r>
              <a:rPr lang="en-US" sz="2400" dirty="0"/>
              <a:t>It is – It’s</a:t>
            </a:r>
          </a:p>
          <a:p>
            <a:r>
              <a:rPr lang="en-US" sz="2400" dirty="0"/>
              <a:t>They are – They’re</a:t>
            </a:r>
          </a:p>
          <a:p>
            <a:r>
              <a:rPr lang="en-US" sz="2400" dirty="0"/>
              <a:t>He Would – He’d</a:t>
            </a:r>
          </a:p>
          <a:p>
            <a:r>
              <a:rPr lang="en-US" sz="2400" dirty="0"/>
              <a:t>She had –- She’d</a:t>
            </a:r>
          </a:p>
          <a:p>
            <a:r>
              <a:rPr lang="en-US" sz="2400" dirty="0"/>
              <a:t>It had – She’d</a:t>
            </a:r>
          </a:p>
          <a:p>
            <a:r>
              <a:rPr lang="en-US" sz="2400" dirty="0"/>
              <a:t>We will – We’ll</a:t>
            </a:r>
          </a:p>
          <a:p>
            <a:r>
              <a:rPr lang="en-US" sz="2400" dirty="0"/>
              <a:t>We have – We’ve</a:t>
            </a:r>
          </a:p>
          <a:p>
            <a:r>
              <a:rPr lang="en-US" sz="2400" dirty="0"/>
              <a:t>Is not – Isn’t</a:t>
            </a:r>
          </a:p>
          <a:p>
            <a:r>
              <a:rPr lang="en-US" sz="2400" dirty="0"/>
              <a:t>Will not – Won’t</a:t>
            </a:r>
          </a:p>
          <a:p>
            <a:r>
              <a:rPr lang="en-US" sz="2400" dirty="0"/>
              <a:t>Should not – Shouldn’t</a:t>
            </a:r>
          </a:p>
          <a:p>
            <a:r>
              <a:rPr lang="en-US" sz="2400" dirty="0"/>
              <a:t>Where is – Where’s</a:t>
            </a:r>
          </a:p>
        </p:txBody>
      </p:sp>
    </p:spTree>
    <p:extLst>
      <p:ext uri="{BB962C8B-B14F-4D97-AF65-F5344CB8AC3E}">
        <p14:creationId xmlns:p14="http://schemas.microsoft.com/office/powerpoint/2010/main" val="30300332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43781"/>
            <a:ext cx="8763000" cy="6001643"/>
          </a:xfrm>
          <a:prstGeom prst="rect">
            <a:avLst/>
          </a:prstGeom>
        </p:spPr>
        <p:txBody>
          <a:bodyPr wrap="square">
            <a:spAutoFit/>
          </a:bodyPr>
          <a:lstStyle/>
          <a:p>
            <a:r>
              <a:rPr lang="en-US" sz="2400" dirty="0"/>
              <a:t>sentence; It is raining heavily can be written as it’s raining heavily</a:t>
            </a:r>
          </a:p>
          <a:p>
            <a:r>
              <a:rPr lang="en-US" sz="3600" b="1" dirty="0">
                <a:solidFill>
                  <a:srgbClr val="FFFF00"/>
                </a:solidFill>
              </a:rPr>
              <a:t>Exclamation Mark (!)</a:t>
            </a:r>
          </a:p>
          <a:p>
            <a:r>
              <a:rPr lang="en-US" sz="2400" dirty="0"/>
              <a:t>Used to show strong emotion e.g. joy, surprise, anger, fear etc. It may be placed after one word or</a:t>
            </a:r>
          </a:p>
          <a:p>
            <a:r>
              <a:rPr lang="en-US" sz="2400" dirty="0"/>
              <a:t>at the end of a sentence or a number of words e.g. Alas! They have all flown (to show shock and</a:t>
            </a:r>
          </a:p>
          <a:p>
            <a:r>
              <a:rPr lang="en-US" sz="2400" dirty="0"/>
              <a:t>surprise)</a:t>
            </a:r>
          </a:p>
          <a:p>
            <a:r>
              <a:rPr lang="en-US" sz="2400" dirty="0"/>
              <a:t>Forward match! ( order, command)</a:t>
            </a:r>
          </a:p>
          <a:p>
            <a:r>
              <a:rPr lang="en-US" sz="3600" b="1" dirty="0">
                <a:solidFill>
                  <a:srgbClr val="FFFF00"/>
                </a:solidFill>
              </a:rPr>
              <a:t>Dash(-)</a:t>
            </a:r>
          </a:p>
          <a:p>
            <a:r>
              <a:rPr lang="en-US" sz="2400" dirty="0"/>
              <a:t>Used when we want to draw special attention to a previous sentence.</a:t>
            </a:r>
          </a:p>
          <a:p>
            <a:r>
              <a:rPr lang="en-US" sz="2400" dirty="0"/>
              <a:t>Used to add information to the already existing one e.g. </a:t>
            </a:r>
            <a:r>
              <a:rPr lang="en-US" sz="2400" dirty="0" err="1"/>
              <a:t>Mr</a:t>
            </a:r>
            <a:r>
              <a:rPr lang="en-US" sz="2400" dirty="0"/>
              <a:t> </a:t>
            </a:r>
            <a:r>
              <a:rPr lang="en-US" sz="2400" dirty="0" err="1"/>
              <a:t>Mwangi</a:t>
            </a:r>
            <a:r>
              <a:rPr lang="en-US" sz="2400" dirty="0"/>
              <a:t> - the TAMES CEO - has gone</a:t>
            </a:r>
          </a:p>
          <a:p>
            <a:r>
              <a:rPr lang="en-US" sz="2400" dirty="0"/>
              <a:t>to </a:t>
            </a:r>
            <a:r>
              <a:rPr lang="en-US" sz="2400" dirty="0" err="1"/>
              <a:t>Bungoma</a:t>
            </a:r>
            <a:r>
              <a:rPr lang="en-US" sz="2400" dirty="0"/>
              <a:t>.</a:t>
            </a:r>
          </a:p>
          <a:p>
            <a:r>
              <a:rPr lang="en-US" sz="2400" dirty="0"/>
              <a:t>Used to show hesitation e.g. I - I- was not present when it happened.</a:t>
            </a:r>
          </a:p>
        </p:txBody>
      </p:sp>
    </p:spTree>
    <p:extLst>
      <p:ext uri="{BB962C8B-B14F-4D97-AF65-F5344CB8AC3E}">
        <p14:creationId xmlns:p14="http://schemas.microsoft.com/office/powerpoint/2010/main" val="36670451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1"/>
            <a:ext cx="8839200" cy="5632311"/>
          </a:xfrm>
          <a:prstGeom prst="rect">
            <a:avLst/>
          </a:prstGeom>
        </p:spPr>
        <p:txBody>
          <a:bodyPr wrap="square">
            <a:spAutoFit/>
          </a:bodyPr>
          <a:lstStyle/>
          <a:p>
            <a:r>
              <a:rPr lang="en-US" sz="3600" b="1" dirty="0">
                <a:solidFill>
                  <a:schemeClr val="accent6">
                    <a:lumMod val="50000"/>
                  </a:schemeClr>
                </a:solidFill>
              </a:rPr>
              <a:t>Semi colon (;)</a:t>
            </a:r>
          </a:p>
          <a:p>
            <a:r>
              <a:rPr lang="en-US" sz="3600" dirty="0"/>
              <a:t>Used between two parts of a sentence</a:t>
            </a:r>
          </a:p>
          <a:p>
            <a:r>
              <a:rPr lang="en-US" sz="3600" dirty="0"/>
              <a:t>Used to separate items in a detailed list</a:t>
            </a:r>
          </a:p>
          <a:p>
            <a:r>
              <a:rPr lang="en-US" sz="3600" dirty="0"/>
              <a:t>Used to act as a conjunction</a:t>
            </a:r>
          </a:p>
          <a:p>
            <a:endParaRPr lang="en-US" sz="3600" b="1" dirty="0">
              <a:solidFill>
                <a:schemeClr val="accent6">
                  <a:lumMod val="50000"/>
                </a:schemeClr>
              </a:solidFill>
            </a:endParaRPr>
          </a:p>
          <a:p>
            <a:r>
              <a:rPr lang="en-US" sz="3600" b="1" u="sng" dirty="0">
                <a:solidFill>
                  <a:schemeClr val="accent6">
                    <a:lumMod val="50000"/>
                  </a:schemeClr>
                </a:solidFill>
              </a:rPr>
              <a:t>Phrasal verbs</a:t>
            </a:r>
          </a:p>
          <a:p>
            <a:r>
              <a:rPr lang="en-US" sz="3600" dirty="0"/>
              <a:t>These are verbs that are combined with a preposition to give a different meaning e.g. take off, put</a:t>
            </a:r>
          </a:p>
          <a:p>
            <a:r>
              <a:rPr lang="en-US" sz="3600" dirty="0"/>
              <a:t>off,</a:t>
            </a:r>
          </a:p>
        </p:txBody>
      </p:sp>
    </p:spTree>
    <p:extLst>
      <p:ext uri="{BB962C8B-B14F-4D97-AF65-F5344CB8AC3E}">
        <p14:creationId xmlns:p14="http://schemas.microsoft.com/office/powerpoint/2010/main" val="7269780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304800"/>
            <a:ext cx="8915400" cy="5509200"/>
          </a:xfrm>
          <a:prstGeom prst="rect">
            <a:avLst/>
          </a:prstGeom>
        </p:spPr>
        <p:txBody>
          <a:bodyPr wrap="square">
            <a:spAutoFit/>
          </a:bodyPr>
          <a:lstStyle/>
          <a:p>
            <a:pPr lvl="0"/>
            <a:r>
              <a:rPr lang="en-US" sz="2400" b="1" dirty="0"/>
              <a:t> </a:t>
            </a:r>
            <a:r>
              <a:rPr lang="en-US" sz="4400" b="1" u="sng" dirty="0">
                <a:solidFill>
                  <a:srgbClr val="FF0000"/>
                </a:solidFill>
              </a:rPr>
              <a:t>NOUNS</a:t>
            </a:r>
            <a:endParaRPr lang="en-US" sz="4400" dirty="0">
              <a:solidFill>
                <a:srgbClr val="FF0000"/>
              </a:solidFill>
            </a:endParaRPr>
          </a:p>
          <a:p>
            <a:pPr marL="457200" indent="-457200">
              <a:buFont typeface="Wingdings" pitchFamily="2" charset="2"/>
              <a:buChar char="§"/>
            </a:pPr>
            <a:r>
              <a:rPr lang="en-US" sz="3200" dirty="0"/>
              <a:t>Definition.</a:t>
            </a:r>
          </a:p>
          <a:p>
            <a:pPr marL="342900" indent="-342900">
              <a:buFont typeface="Wingdings" pitchFamily="2" charset="2"/>
              <a:buChar char="§"/>
            </a:pPr>
            <a:r>
              <a:rPr lang="en-US" sz="3200" dirty="0"/>
              <a:t>Types of nouns.</a:t>
            </a:r>
          </a:p>
          <a:p>
            <a:pPr marL="342900" indent="-342900">
              <a:buFont typeface="Wingdings" pitchFamily="2" charset="2"/>
              <a:buChar char="§"/>
            </a:pPr>
            <a:r>
              <a:rPr lang="en-US" sz="3200" dirty="0"/>
              <a:t>Forms of nouns. </a:t>
            </a:r>
          </a:p>
          <a:p>
            <a:pPr marL="342900" indent="-342900">
              <a:buFont typeface="Wingdings" pitchFamily="2" charset="2"/>
              <a:buChar char="§"/>
            </a:pPr>
            <a:r>
              <a:rPr lang="en-US" sz="3200" dirty="0"/>
              <a:t>Functions of nouns.</a:t>
            </a:r>
          </a:p>
          <a:p>
            <a:pPr marL="342900" indent="-342900">
              <a:buFont typeface="Wingdings" pitchFamily="2" charset="2"/>
              <a:buChar char="§"/>
            </a:pPr>
            <a:r>
              <a:rPr lang="en-US" sz="3200" dirty="0"/>
              <a:t>Word formation.</a:t>
            </a:r>
          </a:p>
          <a:p>
            <a:r>
              <a:rPr lang="en-US" sz="2800" dirty="0"/>
              <a:t> </a:t>
            </a:r>
          </a:p>
          <a:p>
            <a:pPr lvl="0"/>
            <a:r>
              <a:rPr lang="en-US" sz="3200" dirty="0"/>
              <a:t>A noun can be defined as a naming word. It gives names of people, places, things, animals, qualities </a:t>
            </a:r>
            <a:r>
              <a:rPr lang="en-US" sz="3200" dirty="0" err="1"/>
              <a:t>e.g</a:t>
            </a:r>
            <a:r>
              <a:rPr lang="en-US" sz="3200" dirty="0"/>
              <a:t> Boys, Girl, Nairobi, Humility, Wayne, Lion etc. </a:t>
            </a:r>
          </a:p>
          <a:p>
            <a:r>
              <a:rPr lang="en-US" sz="2400" dirty="0"/>
              <a:t> </a:t>
            </a:r>
          </a:p>
        </p:txBody>
      </p:sp>
    </p:spTree>
    <p:extLst>
      <p:ext uri="{BB962C8B-B14F-4D97-AF65-F5344CB8AC3E}">
        <p14:creationId xmlns:p14="http://schemas.microsoft.com/office/powerpoint/2010/main" val="1994694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914400"/>
            <a:ext cx="8915400" cy="5169158"/>
          </a:xfrm>
          <a:prstGeom prst="rect">
            <a:avLst/>
          </a:prstGeom>
        </p:spPr>
        <p:txBody>
          <a:bodyPr wrap="square">
            <a:spAutoFit/>
          </a:bodyPr>
          <a:lstStyle/>
          <a:p>
            <a:r>
              <a:rPr lang="en-US" sz="4000" b="1" u="sng" dirty="0">
                <a:solidFill>
                  <a:schemeClr val="accent6">
                    <a:lumMod val="50000"/>
                  </a:schemeClr>
                </a:solidFill>
              </a:rPr>
              <a:t>Phrasal verb Meaning</a:t>
            </a:r>
          </a:p>
          <a:p>
            <a:r>
              <a:rPr lang="en-US" sz="4000" dirty="0"/>
              <a:t>Give in yield/surrender</a:t>
            </a:r>
          </a:p>
          <a:p>
            <a:r>
              <a:rPr lang="en-US" sz="4000" dirty="0"/>
              <a:t>Give up despair</a:t>
            </a:r>
          </a:p>
          <a:p>
            <a:r>
              <a:rPr lang="en-US" sz="4000" dirty="0"/>
              <a:t>Give out distribute</a:t>
            </a:r>
          </a:p>
          <a:p>
            <a:r>
              <a:rPr lang="en-US" sz="4000" dirty="0"/>
              <a:t>Take off depart/leave</a:t>
            </a:r>
          </a:p>
          <a:p>
            <a:r>
              <a:rPr lang="en-US" sz="4000" dirty="0"/>
              <a:t>Take out Eliminate</a:t>
            </a:r>
          </a:p>
          <a:p>
            <a:r>
              <a:rPr lang="en-US" sz="4000" dirty="0"/>
              <a:t>Take to Leave in a hurry</a:t>
            </a:r>
          </a:p>
          <a:p>
            <a:r>
              <a:rPr lang="en-US" sz="4000" dirty="0"/>
              <a:t>Take after Resemble</a:t>
            </a:r>
          </a:p>
        </p:txBody>
      </p:sp>
    </p:spTree>
    <p:extLst>
      <p:ext uri="{BB962C8B-B14F-4D97-AF65-F5344CB8AC3E}">
        <p14:creationId xmlns:p14="http://schemas.microsoft.com/office/powerpoint/2010/main" val="12871707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1"/>
            <a:ext cx="8839200" cy="5078313"/>
          </a:xfrm>
          <a:prstGeom prst="rect">
            <a:avLst/>
          </a:prstGeom>
        </p:spPr>
        <p:txBody>
          <a:bodyPr wrap="square">
            <a:spAutoFit/>
          </a:bodyPr>
          <a:lstStyle/>
          <a:p>
            <a:r>
              <a:rPr lang="en-US" sz="3600" b="1" u="sng" dirty="0">
                <a:solidFill>
                  <a:schemeClr val="accent6">
                    <a:lumMod val="50000"/>
                  </a:schemeClr>
                </a:solidFill>
              </a:rPr>
              <a:t>Phrasal verb Meaning</a:t>
            </a:r>
          </a:p>
          <a:p>
            <a:r>
              <a:rPr lang="en-US" sz="3600" dirty="0"/>
              <a:t>Make up Reconcile</a:t>
            </a:r>
          </a:p>
          <a:p>
            <a:r>
              <a:rPr lang="en-US" sz="3600" dirty="0"/>
              <a:t>Make out Understand</a:t>
            </a:r>
          </a:p>
          <a:p>
            <a:r>
              <a:rPr lang="en-US" sz="3600" dirty="0"/>
              <a:t>Look Up Check</a:t>
            </a:r>
          </a:p>
          <a:p>
            <a:r>
              <a:rPr lang="en-US" sz="3600" dirty="0"/>
              <a:t>Look into investigate/research</a:t>
            </a:r>
          </a:p>
          <a:p>
            <a:r>
              <a:rPr lang="en-US" sz="3600" dirty="0"/>
              <a:t>Look out be careful/watchful</a:t>
            </a:r>
          </a:p>
          <a:p>
            <a:r>
              <a:rPr lang="en-US" sz="3600" dirty="0"/>
              <a:t>Put out extinguish</a:t>
            </a:r>
          </a:p>
          <a:p>
            <a:r>
              <a:rPr lang="en-US" sz="3600" dirty="0"/>
              <a:t>Put off postpone</a:t>
            </a:r>
          </a:p>
          <a:p>
            <a:r>
              <a:rPr lang="en-US" sz="3600" dirty="0"/>
              <a:t>Put up tolerate</a:t>
            </a:r>
          </a:p>
        </p:txBody>
      </p:sp>
    </p:spTree>
    <p:extLst>
      <p:ext uri="{BB962C8B-B14F-4D97-AF65-F5344CB8AC3E}">
        <p14:creationId xmlns:p14="http://schemas.microsoft.com/office/powerpoint/2010/main" val="1636333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52401"/>
            <a:ext cx="8077200" cy="5632311"/>
          </a:xfrm>
          <a:prstGeom prst="rect">
            <a:avLst/>
          </a:prstGeom>
        </p:spPr>
        <p:txBody>
          <a:bodyPr wrap="square">
            <a:spAutoFit/>
          </a:bodyPr>
          <a:lstStyle/>
          <a:p>
            <a:r>
              <a:rPr lang="en-US" sz="3600" b="1" dirty="0">
                <a:solidFill>
                  <a:schemeClr val="accent6">
                    <a:lumMod val="50000"/>
                  </a:schemeClr>
                </a:solidFill>
              </a:rPr>
              <a:t>Synonyms</a:t>
            </a:r>
          </a:p>
          <a:p>
            <a:r>
              <a:rPr lang="en-US" sz="3600" dirty="0"/>
              <a:t>These are words similar in meaning e.g.</a:t>
            </a:r>
          </a:p>
          <a:p>
            <a:r>
              <a:rPr lang="en-US" sz="3600" dirty="0"/>
              <a:t>Dwelling - Aboard</a:t>
            </a:r>
          </a:p>
          <a:p>
            <a:r>
              <a:rPr lang="en-US" sz="3600" dirty="0"/>
              <a:t>Anonymous - Nameless</a:t>
            </a:r>
          </a:p>
          <a:p>
            <a:r>
              <a:rPr lang="en-US" sz="3600" dirty="0"/>
              <a:t>Disperse - Scatter</a:t>
            </a:r>
          </a:p>
          <a:p>
            <a:r>
              <a:rPr lang="en-US" sz="3600" dirty="0"/>
              <a:t>Exhibit - Show</a:t>
            </a:r>
          </a:p>
          <a:p>
            <a:r>
              <a:rPr lang="en-US" sz="3600" dirty="0" err="1"/>
              <a:t>Odour</a:t>
            </a:r>
            <a:r>
              <a:rPr lang="en-US" sz="3600" dirty="0"/>
              <a:t> - Smell</a:t>
            </a:r>
          </a:p>
          <a:p>
            <a:r>
              <a:rPr lang="en-US" sz="3600" dirty="0"/>
              <a:t>Severe - Separate</a:t>
            </a:r>
          </a:p>
          <a:p>
            <a:r>
              <a:rPr lang="en-US" sz="3600" dirty="0"/>
              <a:t>Top S- </a:t>
            </a:r>
            <a:r>
              <a:rPr lang="en-US" sz="3600" dirty="0" err="1"/>
              <a:t>ummit</a:t>
            </a:r>
            <a:endParaRPr lang="en-US" sz="3600" dirty="0"/>
          </a:p>
          <a:p>
            <a:r>
              <a:rPr lang="en-US" sz="3600" dirty="0"/>
              <a:t>Anger - Wrath</a:t>
            </a:r>
          </a:p>
        </p:txBody>
      </p:sp>
    </p:spTree>
    <p:extLst>
      <p:ext uri="{BB962C8B-B14F-4D97-AF65-F5344CB8AC3E}">
        <p14:creationId xmlns:p14="http://schemas.microsoft.com/office/powerpoint/2010/main" val="42221843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0"/>
            <a:ext cx="7924800" cy="6986528"/>
          </a:xfrm>
          <a:prstGeom prst="rect">
            <a:avLst/>
          </a:prstGeom>
        </p:spPr>
        <p:txBody>
          <a:bodyPr wrap="square">
            <a:spAutoFit/>
          </a:bodyPr>
          <a:lstStyle/>
          <a:p>
            <a:r>
              <a:rPr lang="en-US" sz="3200" dirty="0"/>
              <a:t>Young - Youthful</a:t>
            </a:r>
          </a:p>
          <a:p>
            <a:r>
              <a:rPr lang="en-US" sz="3200" dirty="0"/>
              <a:t>Red - Ruddy</a:t>
            </a:r>
          </a:p>
          <a:p>
            <a:r>
              <a:rPr lang="en-US" sz="3200" dirty="0"/>
              <a:t>Uproar-  Pandemonium</a:t>
            </a:r>
          </a:p>
          <a:p>
            <a:r>
              <a:rPr lang="en-US" sz="3200" dirty="0"/>
              <a:t>Marriage-  Matrimony</a:t>
            </a:r>
          </a:p>
          <a:p>
            <a:r>
              <a:rPr lang="en-US" sz="3200" dirty="0"/>
              <a:t>Dumb - Mute</a:t>
            </a:r>
          </a:p>
          <a:p>
            <a:r>
              <a:rPr lang="en-US" sz="3200" dirty="0"/>
              <a:t>Cheeky - Insolent</a:t>
            </a:r>
          </a:p>
          <a:p>
            <a:r>
              <a:rPr lang="en-US" sz="3200" dirty="0"/>
              <a:t>Brave - Valiant</a:t>
            </a:r>
          </a:p>
          <a:p>
            <a:r>
              <a:rPr lang="en-US" sz="3200" dirty="0"/>
              <a:t>Loneliness - Solitude</a:t>
            </a:r>
          </a:p>
          <a:p>
            <a:r>
              <a:rPr lang="en-US" sz="3200" dirty="0"/>
              <a:t>Quick - Prompt</a:t>
            </a:r>
          </a:p>
          <a:p>
            <a:r>
              <a:rPr lang="en-US" sz="3200" dirty="0"/>
              <a:t>Calm - Tranquil</a:t>
            </a:r>
          </a:p>
          <a:p>
            <a:r>
              <a:rPr lang="en-US" sz="3200" dirty="0"/>
              <a:t>Odd - Peculiar</a:t>
            </a:r>
          </a:p>
          <a:p>
            <a:r>
              <a:rPr lang="en-US" sz="3200" dirty="0"/>
              <a:t>Oil - Lubricate</a:t>
            </a:r>
          </a:p>
          <a:p>
            <a:r>
              <a:rPr lang="en-US" sz="3200" dirty="0"/>
              <a:t>Show - Reveal</a:t>
            </a:r>
          </a:p>
          <a:p>
            <a:r>
              <a:rPr lang="en-US" sz="3200" dirty="0"/>
              <a:t>Dump - Moist</a:t>
            </a:r>
          </a:p>
        </p:txBody>
      </p:sp>
    </p:spTree>
    <p:extLst>
      <p:ext uri="{BB962C8B-B14F-4D97-AF65-F5344CB8AC3E}">
        <p14:creationId xmlns:p14="http://schemas.microsoft.com/office/powerpoint/2010/main" val="1948436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76200"/>
            <a:ext cx="8001000" cy="6494085"/>
          </a:xfrm>
          <a:prstGeom prst="rect">
            <a:avLst/>
          </a:prstGeom>
        </p:spPr>
        <p:txBody>
          <a:bodyPr wrap="square">
            <a:spAutoFit/>
          </a:bodyPr>
          <a:lstStyle/>
          <a:p>
            <a:r>
              <a:rPr lang="en-US" sz="3200" dirty="0"/>
              <a:t>Expect Anticipate</a:t>
            </a:r>
          </a:p>
          <a:p>
            <a:r>
              <a:rPr lang="en-US" sz="3200" dirty="0"/>
              <a:t>Disaster Catastrophe</a:t>
            </a:r>
          </a:p>
          <a:p>
            <a:r>
              <a:rPr lang="en-US" sz="3200" dirty="0"/>
              <a:t>Stop Cease</a:t>
            </a:r>
          </a:p>
          <a:p>
            <a:r>
              <a:rPr lang="en-US" sz="3200" dirty="0"/>
              <a:t>Begin Commence</a:t>
            </a:r>
          </a:p>
          <a:p>
            <a:endParaRPr lang="en-US" sz="3200" b="1" u="sng" dirty="0">
              <a:solidFill>
                <a:srgbClr val="FFFF00"/>
              </a:solidFill>
            </a:endParaRPr>
          </a:p>
          <a:p>
            <a:r>
              <a:rPr lang="en-US" sz="3200" b="1" u="sng" dirty="0">
                <a:solidFill>
                  <a:schemeClr val="accent6">
                    <a:lumMod val="50000"/>
                  </a:schemeClr>
                </a:solidFill>
              </a:rPr>
              <a:t>Antonyms</a:t>
            </a:r>
          </a:p>
          <a:p>
            <a:r>
              <a:rPr lang="en-US" sz="3200" dirty="0"/>
              <a:t>These are words that are opposite in meaning</a:t>
            </a:r>
          </a:p>
          <a:p>
            <a:r>
              <a:rPr lang="en-US" sz="3200" dirty="0"/>
              <a:t>Lend - Borrow</a:t>
            </a:r>
          </a:p>
          <a:p>
            <a:r>
              <a:rPr lang="en-US" sz="3200" dirty="0"/>
              <a:t>Gay - Grave</a:t>
            </a:r>
          </a:p>
          <a:p>
            <a:r>
              <a:rPr lang="en-US" sz="3200" dirty="0"/>
              <a:t>Generous - Mean</a:t>
            </a:r>
          </a:p>
          <a:p>
            <a:r>
              <a:rPr lang="en-US" sz="3200" dirty="0"/>
              <a:t>Advance - Retreat</a:t>
            </a:r>
          </a:p>
          <a:p>
            <a:r>
              <a:rPr lang="en-US" sz="3200" dirty="0"/>
              <a:t>Arrive - Depart</a:t>
            </a:r>
          </a:p>
          <a:p>
            <a:r>
              <a:rPr lang="en-US" sz="3200" dirty="0"/>
              <a:t>Engage - Dismiss</a:t>
            </a:r>
          </a:p>
        </p:txBody>
      </p:sp>
    </p:spTree>
    <p:extLst>
      <p:ext uri="{BB962C8B-B14F-4D97-AF65-F5344CB8AC3E}">
        <p14:creationId xmlns:p14="http://schemas.microsoft.com/office/powerpoint/2010/main" val="25855690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211516"/>
            <a:ext cx="4572000" cy="6494085"/>
          </a:xfrm>
          <a:prstGeom prst="rect">
            <a:avLst/>
          </a:prstGeom>
        </p:spPr>
        <p:txBody>
          <a:bodyPr>
            <a:spAutoFit/>
          </a:bodyPr>
          <a:lstStyle/>
          <a:p>
            <a:r>
              <a:rPr lang="en-US" sz="3200" dirty="0"/>
              <a:t>Appear - Vanish</a:t>
            </a:r>
          </a:p>
          <a:p>
            <a:r>
              <a:rPr lang="en-US" sz="3200" dirty="0"/>
              <a:t>Former - Latter</a:t>
            </a:r>
          </a:p>
          <a:p>
            <a:r>
              <a:rPr lang="en-US" sz="3200" dirty="0"/>
              <a:t>Collect - Disperse</a:t>
            </a:r>
          </a:p>
          <a:p>
            <a:r>
              <a:rPr lang="en-US" sz="3200" dirty="0"/>
              <a:t>Profit - Loss</a:t>
            </a:r>
          </a:p>
          <a:p>
            <a:r>
              <a:rPr lang="en-US" sz="3200" dirty="0"/>
              <a:t>Lead - Follow</a:t>
            </a:r>
          </a:p>
          <a:p>
            <a:r>
              <a:rPr lang="en-US" sz="3200" dirty="0"/>
              <a:t>Deep - Shallow</a:t>
            </a:r>
          </a:p>
          <a:p>
            <a:r>
              <a:rPr lang="en-US" sz="3200" dirty="0"/>
              <a:t>Many - Few</a:t>
            </a:r>
          </a:p>
          <a:p>
            <a:r>
              <a:rPr lang="en-US" sz="3200" dirty="0"/>
              <a:t>Fresh - Stale</a:t>
            </a:r>
          </a:p>
          <a:p>
            <a:r>
              <a:rPr lang="en-US" sz="3200" dirty="0"/>
              <a:t>Often - Seldom</a:t>
            </a:r>
          </a:p>
          <a:p>
            <a:r>
              <a:rPr lang="en-US" sz="3200" dirty="0"/>
              <a:t>Smart - Stupid</a:t>
            </a:r>
          </a:p>
          <a:p>
            <a:r>
              <a:rPr lang="en-US" sz="3200" dirty="0"/>
              <a:t>Giant - Dwarf</a:t>
            </a:r>
          </a:p>
          <a:p>
            <a:r>
              <a:rPr lang="en-US" sz="3200" dirty="0"/>
              <a:t>Daily - Nightly</a:t>
            </a:r>
          </a:p>
          <a:p>
            <a:r>
              <a:rPr lang="en-US" sz="3200" dirty="0"/>
              <a:t>Wild - Tame</a:t>
            </a:r>
          </a:p>
        </p:txBody>
      </p:sp>
    </p:spTree>
    <p:extLst>
      <p:ext uri="{BB962C8B-B14F-4D97-AF65-F5344CB8AC3E}">
        <p14:creationId xmlns:p14="http://schemas.microsoft.com/office/powerpoint/2010/main" val="33099301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685800"/>
            <a:ext cx="6705600" cy="4832092"/>
          </a:xfrm>
          <a:prstGeom prst="rect">
            <a:avLst/>
          </a:prstGeom>
        </p:spPr>
        <p:txBody>
          <a:bodyPr wrap="square">
            <a:spAutoFit/>
          </a:bodyPr>
          <a:lstStyle/>
          <a:p>
            <a:r>
              <a:rPr lang="en-US" sz="4400" dirty="0"/>
              <a:t>Knowledge - Ignorance</a:t>
            </a:r>
          </a:p>
          <a:p>
            <a:r>
              <a:rPr lang="en-US" sz="4400" dirty="0"/>
              <a:t>Summit - Base</a:t>
            </a:r>
          </a:p>
          <a:p>
            <a:r>
              <a:rPr lang="en-US" sz="4400" dirty="0"/>
              <a:t>Interior - Exterior</a:t>
            </a:r>
          </a:p>
          <a:p>
            <a:r>
              <a:rPr lang="en-US" sz="4400" dirty="0"/>
              <a:t>Flow - Ebb</a:t>
            </a:r>
          </a:p>
          <a:p>
            <a:r>
              <a:rPr lang="en-US" sz="4400" dirty="0"/>
              <a:t>Dynamic - Static</a:t>
            </a:r>
          </a:p>
          <a:p>
            <a:r>
              <a:rPr lang="en-US" sz="4400" dirty="0"/>
              <a:t>Familiar - Strange</a:t>
            </a:r>
          </a:p>
          <a:p>
            <a:r>
              <a:rPr lang="en-US" sz="4400" dirty="0"/>
              <a:t>Liberty - Slavery</a:t>
            </a:r>
          </a:p>
        </p:txBody>
      </p:sp>
    </p:spTree>
    <p:extLst>
      <p:ext uri="{BB962C8B-B14F-4D97-AF65-F5344CB8AC3E}">
        <p14:creationId xmlns:p14="http://schemas.microsoft.com/office/powerpoint/2010/main" val="2529173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228600"/>
            <a:ext cx="8839200" cy="6063198"/>
          </a:xfrm>
          <a:prstGeom prst="rect">
            <a:avLst/>
          </a:prstGeom>
        </p:spPr>
        <p:txBody>
          <a:bodyPr wrap="square">
            <a:spAutoFit/>
          </a:bodyPr>
          <a:lstStyle/>
          <a:p>
            <a:r>
              <a:rPr lang="en-US" sz="3600" b="1" u="sng" dirty="0">
                <a:solidFill>
                  <a:srgbClr val="FFFF00"/>
                </a:solidFill>
              </a:rPr>
              <a:t>RELATIVE CLAUSE</a:t>
            </a:r>
          </a:p>
          <a:p>
            <a:r>
              <a:rPr lang="en-US" sz="3200" dirty="0"/>
              <a:t>These are sentences introduced by Who,</a:t>
            </a:r>
          </a:p>
          <a:p>
            <a:r>
              <a:rPr lang="en-US" sz="3200" dirty="0"/>
              <a:t>Whom, Which Whose</a:t>
            </a:r>
          </a:p>
          <a:p>
            <a:r>
              <a:rPr lang="en-US" sz="3200" dirty="0"/>
              <a:t>Who:- we use who in referring to persons</a:t>
            </a:r>
          </a:p>
          <a:p>
            <a:r>
              <a:rPr lang="en-US" sz="3200" dirty="0"/>
              <a:t>Which:- Which is used for animals and things</a:t>
            </a:r>
          </a:p>
          <a:p>
            <a:r>
              <a:rPr lang="en-US" sz="3200" dirty="0"/>
              <a:t>Whom:- Whom is used when it is the object of</a:t>
            </a:r>
          </a:p>
          <a:p>
            <a:r>
              <a:rPr lang="en-US" sz="3200" dirty="0"/>
              <a:t>the verb in the relative clause. It is used with</a:t>
            </a:r>
          </a:p>
          <a:p>
            <a:r>
              <a:rPr lang="en-US" sz="3200" dirty="0"/>
              <a:t>to and with </a:t>
            </a:r>
            <a:r>
              <a:rPr lang="en-US" sz="3200" dirty="0" err="1"/>
              <a:t>e.g</a:t>
            </a:r>
            <a:r>
              <a:rPr lang="en-US" sz="3200" dirty="0"/>
              <a:t> To whom ........or With whom.....</a:t>
            </a:r>
          </a:p>
          <a:p>
            <a:r>
              <a:rPr lang="en-US" sz="3200" dirty="0"/>
              <a:t>Whose:- This is used instead of his/her/their</a:t>
            </a:r>
          </a:p>
          <a:p>
            <a:r>
              <a:rPr lang="en-US" sz="3200" dirty="0"/>
              <a:t>e.g. we saw a woman her legs were short. Can</a:t>
            </a:r>
          </a:p>
          <a:p>
            <a:r>
              <a:rPr lang="en-US" sz="3200" dirty="0"/>
              <a:t>be written as we saw a woman whose legs were</a:t>
            </a:r>
          </a:p>
          <a:p>
            <a:r>
              <a:rPr lang="en-US" sz="3200" dirty="0"/>
              <a:t>short.</a:t>
            </a:r>
          </a:p>
        </p:txBody>
      </p:sp>
    </p:spTree>
    <p:extLst>
      <p:ext uri="{BB962C8B-B14F-4D97-AF65-F5344CB8AC3E}">
        <p14:creationId xmlns:p14="http://schemas.microsoft.com/office/powerpoint/2010/main" val="12240291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0"/>
            <a:ext cx="9144000" cy="6986528"/>
          </a:xfrm>
          <a:prstGeom prst="rect">
            <a:avLst/>
          </a:prstGeom>
        </p:spPr>
        <p:txBody>
          <a:bodyPr wrap="square">
            <a:spAutoFit/>
          </a:bodyPr>
          <a:lstStyle/>
          <a:p>
            <a:r>
              <a:rPr lang="en-US" sz="3200" b="1" dirty="0">
                <a:solidFill>
                  <a:schemeClr val="accent6">
                    <a:lumMod val="50000"/>
                  </a:schemeClr>
                </a:solidFill>
              </a:rPr>
              <a:t>ORDER OF THE ADJECTIVES</a:t>
            </a:r>
          </a:p>
          <a:p>
            <a:r>
              <a:rPr lang="en-US" sz="3200" dirty="0"/>
              <a:t>More than one adjective can be used to describe a noun.</a:t>
            </a:r>
          </a:p>
          <a:p>
            <a:r>
              <a:rPr lang="en-US" sz="3200" dirty="0"/>
              <a:t>RULE:- Opinion adjectives usually come before fact adjectives</a:t>
            </a:r>
          </a:p>
          <a:p>
            <a:r>
              <a:rPr lang="en-US" sz="3200" dirty="0"/>
              <a:t>When we use two or more adjectives then the order (not always) is as follows</a:t>
            </a:r>
          </a:p>
          <a:p>
            <a:endParaRPr lang="en-US" sz="3200" dirty="0"/>
          </a:p>
          <a:p>
            <a:r>
              <a:rPr lang="en-US" sz="3200" dirty="0"/>
              <a:t>1. How nice/bad? - opinion - pretty, ugly, beautiful</a:t>
            </a:r>
          </a:p>
          <a:p>
            <a:r>
              <a:rPr lang="en-US" sz="3200" dirty="0"/>
              <a:t>2. How big? - size - big, small, enormous, gigantic</a:t>
            </a:r>
          </a:p>
          <a:p>
            <a:r>
              <a:rPr lang="en-US" sz="3200" dirty="0"/>
              <a:t>3. What shape? - shape - round, square, Oval, Triangular</a:t>
            </a:r>
          </a:p>
          <a:p>
            <a:r>
              <a:rPr lang="en-US" sz="3200" dirty="0"/>
              <a:t>4. How old? - age - young. Old</a:t>
            </a:r>
          </a:p>
          <a:p>
            <a:r>
              <a:rPr lang="en-US" sz="3200" dirty="0"/>
              <a:t>5. What </a:t>
            </a:r>
            <a:r>
              <a:rPr lang="en-US" sz="3200" dirty="0" err="1"/>
              <a:t>colour</a:t>
            </a:r>
            <a:r>
              <a:rPr lang="en-US" sz="3200" dirty="0"/>
              <a:t>? - </a:t>
            </a:r>
            <a:r>
              <a:rPr lang="en-US" sz="3200" dirty="0" err="1"/>
              <a:t>colour</a:t>
            </a:r>
            <a:r>
              <a:rPr lang="en-US" sz="3200" dirty="0"/>
              <a:t> - green ,blue red</a:t>
            </a:r>
          </a:p>
        </p:txBody>
      </p:sp>
    </p:spTree>
    <p:extLst>
      <p:ext uri="{BB962C8B-B14F-4D97-AF65-F5344CB8AC3E}">
        <p14:creationId xmlns:p14="http://schemas.microsoft.com/office/powerpoint/2010/main" val="12296198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0"/>
            <a:ext cx="8991600" cy="5509200"/>
          </a:xfrm>
          <a:prstGeom prst="rect">
            <a:avLst/>
          </a:prstGeom>
        </p:spPr>
        <p:txBody>
          <a:bodyPr wrap="square">
            <a:spAutoFit/>
          </a:bodyPr>
          <a:lstStyle/>
          <a:p>
            <a:r>
              <a:rPr lang="en-US" sz="4400" b="1" u="sng" dirty="0">
                <a:solidFill>
                  <a:schemeClr val="accent6">
                    <a:lumMod val="50000"/>
                  </a:schemeClr>
                </a:solidFill>
              </a:rPr>
              <a:t>Direct &amp; Indirect Speech</a:t>
            </a:r>
          </a:p>
          <a:p>
            <a:r>
              <a:rPr lang="en-US" sz="4400" dirty="0"/>
              <a:t>In direct (reported speech) the exact word said</a:t>
            </a:r>
          </a:p>
          <a:p>
            <a:r>
              <a:rPr lang="en-US" sz="4400" dirty="0"/>
              <a:t>by the speaker is enclosed with opening and</a:t>
            </a:r>
          </a:p>
          <a:p>
            <a:r>
              <a:rPr lang="en-US" sz="4400" dirty="0"/>
              <a:t>closing inverted commas or speech marks e.g.</a:t>
            </a:r>
          </a:p>
          <a:p>
            <a:r>
              <a:rPr lang="en-US" sz="4400" dirty="0"/>
              <a:t>“I am hungry,’’ the teacher said?</a:t>
            </a:r>
          </a:p>
        </p:txBody>
      </p:sp>
    </p:spTree>
    <p:extLst>
      <p:ext uri="{BB962C8B-B14F-4D97-AF65-F5344CB8AC3E}">
        <p14:creationId xmlns:p14="http://schemas.microsoft.com/office/powerpoint/2010/main" val="19791770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915400" cy="6309420"/>
          </a:xfrm>
          <a:prstGeom prst="rect">
            <a:avLst/>
          </a:prstGeom>
        </p:spPr>
        <p:txBody>
          <a:bodyPr wrap="square">
            <a:spAutoFit/>
          </a:bodyPr>
          <a:lstStyle/>
          <a:p>
            <a:pPr lvl="0"/>
            <a:r>
              <a:rPr lang="en-US" sz="2800" b="1" u="sng" dirty="0">
                <a:solidFill>
                  <a:schemeClr val="accent6">
                    <a:lumMod val="50000"/>
                  </a:schemeClr>
                </a:solidFill>
              </a:rPr>
              <a:t>Types of nouns</a:t>
            </a:r>
          </a:p>
          <a:p>
            <a:pPr marL="342900" indent="-342900">
              <a:buFont typeface="Wingdings" pitchFamily="2" charset="2"/>
              <a:buChar char="v"/>
            </a:pPr>
            <a:r>
              <a:rPr lang="en-US" sz="2400" dirty="0"/>
              <a:t>Common – general word for things </a:t>
            </a:r>
            <a:r>
              <a:rPr lang="en-US" sz="2400" dirty="0" err="1"/>
              <a:t>e.g</a:t>
            </a:r>
            <a:r>
              <a:rPr lang="en-US" sz="2400" dirty="0"/>
              <a:t> child, desk, pupil. </a:t>
            </a:r>
          </a:p>
          <a:p>
            <a:pPr marL="342900" indent="-342900">
              <a:buFont typeface="Wingdings" pitchFamily="2" charset="2"/>
              <a:buChar char="v"/>
            </a:pPr>
            <a:r>
              <a:rPr lang="en-US" sz="2400" dirty="0"/>
              <a:t>Proper – a name of a particular thing, place and person.</a:t>
            </a:r>
          </a:p>
          <a:p>
            <a:pPr marL="342900" indent="-342900">
              <a:buFont typeface="Wingdings" pitchFamily="2" charset="2"/>
              <a:buChar char="v"/>
            </a:pPr>
            <a:r>
              <a:rPr lang="en-US" sz="2400" dirty="0"/>
              <a:t>Always capitalize the first letter </a:t>
            </a:r>
            <a:r>
              <a:rPr lang="en-US" sz="2400" dirty="0" err="1"/>
              <a:t>e.g</a:t>
            </a:r>
            <a:r>
              <a:rPr lang="en-US" sz="2400" dirty="0"/>
              <a:t> Kisumu, Kenya, Quran. </a:t>
            </a:r>
          </a:p>
          <a:p>
            <a:pPr marL="342900" indent="-342900">
              <a:buFont typeface="Wingdings" pitchFamily="2" charset="2"/>
              <a:buChar char="v"/>
            </a:pPr>
            <a:r>
              <a:rPr lang="en-US" sz="2400" dirty="0"/>
              <a:t>Collective – is a group name (swarm of bees, a bevy of girls, a school of whale, a bouquet of flowers).</a:t>
            </a:r>
          </a:p>
          <a:p>
            <a:pPr marL="342900" indent="-342900">
              <a:buFont typeface="Wingdings" pitchFamily="2" charset="2"/>
              <a:buChar char="v"/>
            </a:pPr>
            <a:r>
              <a:rPr lang="en-US" sz="2400" dirty="0"/>
              <a:t>Abstract – names of ideas, feeling or state </a:t>
            </a:r>
            <a:r>
              <a:rPr lang="en-US" sz="2400" dirty="0" err="1"/>
              <a:t>i.e</a:t>
            </a:r>
            <a:r>
              <a:rPr lang="en-US" sz="2400" dirty="0"/>
              <a:t> wisdom, beauty, humility, hatred, kindness.</a:t>
            </a:r>
          </a:p>
          <a:p>
            <a:pPr marL="342900" indent="-342900">
              <a:buFont typeface="Wingdings" pitchFamily="2" charset="2"/>
              <a:buChar char="v"/>
            </a:pPr>
            <a:r>
              <a:rPr lang="en-US" sz="2400" dirty="0"/>
              <a:t>Compound – made up of two or more words </a:t>
            </a:r>
            <a:r>
              <a:rPr lang="en-US" sz="2400" dirty="0" err="1"/>
              <a:t>i.e</a:t>
            </a:r>
            <a:r>
              <a:rPr lang="en-US" sz="2400" dirty="0"/>
              <a:t> playground, </a:t>
            </a:r>
            <a:r>
              <a:rPr lang="en-US" sz="2400" dirty="0" err="1"/>
              <a:t>sittingroom</a:t>
            </a:r>
            <a:r>
              <a:rPr lang="en-US" sz="2400" dirty="0"/>
              <a:t>, schoolgirl. </a:t>
            </a:r>
          </a:p>
          <a:p>
            <a:pPr marL="342900" indent="-342900">
              <a:buFont typeface="Wingdings" pitchFamily="2" charset="2"/>
              <a:buChar char="v"/>
            </a:pPr>
            <a:r>
              <a:rPr lang="en-US" sz="2400" dirty="0"/>
              <a:t>Gerund – Nouns that end with a participle –</a:t>
            </a:r>
            <a:r>
              <a:rPr lang="en-US" sz="2400" dirty="0" err="1"/>
              <a:t>ing</a:t>
            </a:r>
            <a:r>
              <a:rPr lang="en-US" sz="2400" dirty="0"/>
              <a:t>.</a:t>
            </a:r>
          </a:p>
          <a:p>
            <a:r>
              <a:rPr lang="en-US" sz="2400" dirty="0"/>
              <a:t> </a:t>
            </a:r>
            <a:endParaRPr lang="en-US" sz="2400" dirty="0">
              <a:solidFill>
                <a:schemeClr val="accent6">
                  <a:lumMod val="50000"/>
                </a:schemeClr>
              </a:solidFill>
            </a:endParaRPr>
          </a:p>
          <a:p>
            <a:pPr lvl="0"/>
            <a:r>
              <a:rPr lang="en-US" sz="2800" b="1" u="sng" dirty="0">
                <a:solidFill>
                  <a:schemeClr val="accent6">
                    <a:lumMod val="50000"/>
                  </a:schemeClr>
                </a:solidFill>
              </a:rPr>
              <a:t>Forms of nouns </a:t>
            </a:r>
            <a:endParaRPr lang="en-US" sz="2800" u="sng" dirty="0">
              <a:solidFill>
                <a:schemeClr val="accent6">
                  <a:lumMod val="50000"/>
                </a:schemeClr>
              </a:solidFill>
            </a:endParaRPr>
          </a:p>
          <a:p>
            <a:pPr lvl="0"/>
            <a:r>
              <a:rPr lang="en-US" sz="2800" dirty="0"/>
              <a:t>Nouns are grouped in two broad forms:-</a:t>
            </a:r>
          </a:p>
          <a:p>
            <a:pPr lvl="0"/>
            <a:r>
              <a:rPr lang="en-US" sz="2800" dirty="0"/>
              <a:t>Countable.</a:t>
            </a:r>
          </a:p>
          <a:p>
            <a:pPr lvl="0"/>
            <a:r>
              <a:rPr lang="en-US" sz="2800" dirty="0"/>
              <a:t>Uncountable.</a:t>
            </a:r>
          </a:p>
        </p:txBody>
      </p:sp>
    </p:spTree>
    <p:extLst>
      <p:ext uri="{BB962C8B-B14F-4D97-AF65-F5344CB8AC3E}">
        <p14:creationId xmlns:p14="http://schemas.microsoft.com/office/powerpoint/2010/main" val="29264915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9982200" cy="6001643"/>
          </a:xfrm>
          <a:prstGeom prst="rect">
            <a:avLst/>
          </a:prstGeom>
        </p:spPr>
        <p:txBody>
          <a:bodyPr wrap="square">
            <a:spAutoFit/>
          </a:bodyPr>
          <a:lstStyle/>
          <a:p>
            <a:r>
              <a:rPr lang="en-US" sz="3200" dirty="0"/>
              <a:t>When the above sentence is written in indirect speech then the verb changes i.e. the teacher said</a:t>
            </a:r>
          </a:p>
          <a:p>
            <a:r>
              <a:rPr lang="en-US" sz="3200" dirty="0"/>
              <a:t>that she was hungry. Other changes from direct to indirect are as follows:</a:t>
            </a:r>
          </a:p>
          <a:p>
            <a:endParaRPr lang="en-US" sz="3200" dirty="0"/>
          </a:p>
          <a:p>
            <a:r>
              <a:rPr lang="en-US" sz="3200" dirty="0"/>
              <a:t>Is changes to Was</a:t>
            </a:r>
          </a:p>
          <a:p>
            <a:r>
              <a:rPr lang="en-US" sz="3200" dirty="0"/>
              <a:t>This changes to That</a:t>
            </a:r>
          </a:p>
          <a:p>
            <a:r>
              <a:rPr lang="en-US" sz="3200" dirty="0"/>
              <a:t>Tomorrow changes to the day after</a:t>
            </a:r>
          </a:p>
          <a:p>
            <a:r>
              <a:rPr lang="en-US" sz="3200" dirty="0"/>
              <a:t>Yesterday changes to the previous day or the day before</a:t>
            </a:r>
          </a:p>
          <a:p>
            <a:r>
              <a:rPr lang="en-US" sz="3200" dirty="0"/>
              <a:t>Are changes to Were</a:t>
            </a:r>
          </a:p>
          <a:p>
            <a:r>
              <a:rPr lang="en-US" sz="3200" dirty="0"/>
              <a:t>Last year changes to the year before</a:t>
            </a:r>
          </a:p>
          <a:p>
            <a:r>
              <a:rPr lang="en-US" sz="3200" dirty="0"/>
              <a:t>Next year - year after</a:t>
            </a:r>
          </a:p>
        </p:txBody>
      </p:sp>
    </p:spTree>
    <p:extLst>
      <p:ext uri="{BB962C8B-B14F-4D97-AF65-F5344CB8AC3E}">
        <p14:creationId xmlns:p14="http://schemas.microsoft.com/office/powerpoint/2010/main" val="36269711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8991600" cy="5755422"/>
          </a:xfrm>
          <a:prstGeom prst="rect">
            <a:avLst/>
          </a:prstGeom>
        </p:spPr>
        <p:txBody>
          <a:bodyPr wrap="square">
            <a:spAutoFit/>
          </a:bodyPr>
          <a:lstStyle/>
          <a:p>
            <a:r>
              <a:rPr lang="en-US" sz="3200" b="1" dirty="0">
                <a:solidFill>
                  <a:schemeClr val="accent6">
                    <a:lumMod val="50000"/>
                  </a:schemeClr>
                </a:solidFill>
              </a:rPr>
              <a:t>SECTION 3 COMPREHENSION</a:t>
            </a:r>
          </a:p>
          <a:p>
            <a:r>
              <a:rPr lang="en-US" sz="2800" dirty="0"/>
              <a:t>Comprehension comes from the word comprehend which means understand. Here the candidate</a:t>
            </a:r>
          </a:p>
          <a:p>
            <a:r>
              <a:rPr lang="en-US" sz="2800" dirty="0"/>
              <a:t>is required to read, analyze, understand and be able to answer correctly the questions asked from</a:t>
            </a:r>
          </a:p>
          <a:p>
            <a:r>
              <a:rPr lang="en-US" sz="2800" dirty="0"/>
              <a:t>the comprehension (passage). The steps required for the candidate not to lose track are as</a:t>
            </a:r>
          </a:p>
          <a:p>
            <a:r>
              <a:rPr lang="en-US" sz="2800" dirty="0"/>
              <a:t>follows:-</a:t>
            </a:r>
          </a:p>
          <a:p>
            <a:pPr lvl="1"/>
            <a:r>
              <a:rPr lang="en-US" sz="2800" dirty="0"/>
              <a:t>1. Read the passage</a:t>
            </a:r>
          </a:p>
          <a:p>
            <a:pPr lvl="1"/>
            <a:r>
              <a:rPr lang="en-US" sz="2800" dirty="0"/>
              <a:t>2. Read the questions</a:t>
            </a:r>
          </a:p>
          <a:p>
            <a:pPr lvl="1"/>
            <a:r>
              <a:rPr lang="en-US" sz="2800" dirty="0"/>
              <a:t>3. Read the </a:t>
            </a:r>
            <a:r>
              <a:rPr lang="en-US" sz="2800" dirty="0" smtClean="0"/>
              <a:t>passage </a:t>
            </a:r>
            <a:r>
              <a:rPr lang="en-US" sz="2800" dirty="0"/>
              <a:t>again as you underline</a:t>
            </a:r>
          </a:p>
          <a:p>
            <a:pPr lvl="1"/>
            <a:r>
              <a:rPr lang="en-US" sz="2800" dirty="0"/>
              <a:t>4. Read the questions, analyze and give the correct answer as comes from the passage</a:t>
            </a:r>
          </a:p>
        </p:txBody>
      </p:sp>
    </p:spTree>
    <p:extLst>
      <p:ext uri="{BB962C8B-B14F-4D97-AF65-F5344CB8AC3E}">
        <p14:creationId xmlns:p14="http://schemas.microsoft.com/office/powerpoint/2010/main" val="34810966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13613"/>
            <a:ext cx="10101618" cy="6278642"/>
          </a:xfrm>
          <a:prstGeom prst="rect">
            <a:avLst/>
          </a:prstGeom>
        </p:spPr>
        <p:txBody>
          <a:bodyPr wrap="square">
            <a:spAutoFit/>
          </a:bodyPr>
          <a:lstStyle/>
          <a:p>
            <a:r>
              <a:rPr lang="en-US" sz="2800" dirty="0"/>
              <a:t>The following questions are usually difficult to candidates.</a:t>
            </a:r>
          </a:p>
          <a:p>
            <a:r>
              <a:rPr lang="en-US" sz="2800" b="1" u="sng" dirty="0">
                <a:solidFill>
                  <a:schemeClr val="accent6">
                    <a:lumMod val="50000"/>
                  </a:schemeClr>
                </a:solidFill>
              </a:rPr>
              <a:t>1. The word that best replaces the following word.</a:t>
            </a:r>
          </a:p>
          <a:p>
            <a:r>
              <a:rPr lang="en-US" sz="2800" dirty="0"/>
              <a:t>Here the candidate is required to replace the word in the question with the word from the</a:t>
            </a:r>
          </a:p>
          <a:p>
            <a:r>
              <a:rPr lang="en-US" sz="2800" dirty="0"/>
              <a:t>choices that can best replace the word in the passage</a:t>
            </a:r>
          </a:p>
          <a:p>
            <a:endParaRPr lang="en-US" dirty="0"/>
          </a:p>
          <a:p>
            <a:r>
              <a:rPr lang="en-US" sz="2800" b="1" u="sng" dirty="0">
                <a:solidFill>
                  <a:schemeClr val="accent6">
                    <a:lumMod val="50000"/>
                  </a:schemeClr>
                </a:solidFill>
              </a:rPr>
              <a:t>2. Which word means the same as the following word?</a:t>
            </a:r>
          </a:p>
          <a:p>
            <a:r>
              <a:rPr lang="en-US" sz="2800" dirty="0"/>
              <a:t>Here the candidate is required to give the word that means the same but does not actually</a:t>
            </a:r>
          </a:p>
          <a:p>
            <a:r>
              <a:rPr lang="en-US" sz="2800" dirty="0"/>
              <a:t>replace the word in the passage</a:t>
            </a:r>
          </a:p>
          <a:p>
            <a:endParaRPr lang="en-US" sz="2000" dirty="0"/>
          </a:p>
          <a:p>
            <a:r>
              <a:rPr lang="en-US" sz="2800" b="1" u="sng" dirty="0">
                <a:solidFill>
                  <a:schemeClr val="accent6">
                    <a:lumMod val="50000"/>
                  </a:schemeClr>
                </a:solidFill>
              </a:rPr>
              <a:t>3. The meaning of the following word as used in the passage</a:t>
            </a:r>
          </a:p>
          <a:p>
            <a:r>
              <a:rPr lang="en-US" sz="2800" dirty="0"/>
              <a:t>Here the candidate is supposed to analyze the meaning of the word in the passage and</a:t>
            </a:r>
          </a:p>
          <a:p>
            <a:r>
              <a:rPr lang="en-US" sz="2800" dirty="0"/>
              <a:t>select a similar word from the choices</a:t>
            </a:r>
          </a:p>
        </p:txBody>
      </p:sp>
    </p:spTree>
    <p:extLst>
      <p:ext uri="{BB962C8B-B14F-4D97-AF65-F5344CB8AC3E}">
        <p14:creationId xmlns:p14="http://schemas.microsoft.com/office/powerpoint/2010/main" val="2069578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1"/>
            <a:ext cx="9982200" cy="6001643"/>
          </a:xfrm>
          <a:prstGeom prst="rect">
            <a:avLst/>
          </a:prstGeom>
        </p:spPr>
        <p:txBody>
          <a:bodyPr wrap="square">
            <a:spAutoFit/>
          </a:bodyPr>
          <a:lstStyle/>
          <a:p>
            <a:r>
              <a:rPr lang="en-US" sz="3200" b="1" u="sng" dirty="0">
                <a:solidFill>
                  <a:schemeClr val="accent6">
                    <a:lumMod val="50000"/>
                  </a:schemeClr>
                </a:solidFill>
              </a:rPr>
              <a:t>What is the best title of the passage?</a:t>
            </a:r>
          </a:p>
          <a:p>
            <a:r>
              <a:rPr lang="en-US" sz="3200" dirty="0"/>
              <a:t>Here the candidate is required to read the passage and analyze it in the following ways to</a:t>
            </a:r>
          </a:p>
          <a:p>
            <a:r>
              <a:rPr lang="en-US" sz="3200" dirty="0"/>
              <a:t>come up with the best title.</a:t>
            </a:r>
          </a:p>
          <a:p>
            <a:endParaRPr lang="en-US" sz="3200" dirty="0"/>
          </a:p>
          <a:p>
            <a:pPr marL="514350" indent="-514350">
              <a:buAutoNum type="alphaLcParenR"/>
            </a:pPr>
            <a:r>
              <a:rPr lang="en-US" sz="3200" dirty="0"/>
              <a:t>Introduction and the conclusion ( what is the key message in these lines)</a:t>
            </a:r>
          </a:p>
          <a:p>
            <a:endParaRPr lang="en-US" sz="3200" dirty="0"/>
          </a:p>
          <a:p>
            <a:r>
              <a:rPr lang="en-US" sz="3200" dirty="0"/>
              <a:t>b) What is the main story in each paragraph of the passage</a:t>
            </a:r>
          </a:p>
          <a:p>
            <a:endParaRPr lang="en-US" sz="3200" dirty="0"/>
          </a:p>
          <a:p>
            <a:r>
              <a:rPr lang="en-US" sz="3200" dirty="0"/>
              <a:t>In this manner the candidate is able to come up with the best title of the passage.</a:t>
            </a:r>
          </a:p>
        </p:txBody>
      </p:sp>
    </p:spTree>
    <p:extLst>
      <p:ext uri="{BB962C8B-B14F-4D97-AF65-F5344CB8AC3E}">
        <p14:creationId xmlns:p14="http://schemas.microsoft.com/office/powerpoint/2010/main" val="2826276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9982200" cy="6124754"/>
          </a:xfrm>
          <a:prstGeom prst="rect">
            <a:avLst/>
          </a:prstGeom>
        </p:spPr>
        <p:txBody>
          <a:bodyPr wrap="square">
            <a:spAutoFit/>
          </a:bodyPr>
          <a:lstStyle/>
          <a:p>
            <a:r>
              <a:rPr lang="en-US" sz="2800" dirty="0"/>
              <a:t>The close test or close passage, inadvertently referred to as ‘broken passage</a:t>
            </a:r>
          </a:p>
          <a:p>
            <a:r>
              <a:rPr lang="en-US" sz="2800" dirty="0"/>
              <a:t>‘poses a great challenge to K.C.P.E. candidates every year. In the year 2003, for</a:t>
            </a:r>
          </a:p>
          <a:p>
            <a:r>
              <a:rPr lang="en-US" sz="2800" dirty="0"/>
              <a:t>example, 4 out of the 11 questions considered to have been very difficult were</a:t>
            </a:r>
          </a:p>
          <a:p>
            <a:r>
              <a:rPr lang="en-US" sz="2800" dirty="0"/>
              <a:t>found in this section (36.4 percent of the challenging areas!).</a:t>
            </a:r>
          </a:p>
          <a:p>
            <a:r>
              <a:rPr lang="en-US" sz="2800" dirty="0"/>
              <a:t>Below are simple guidelines on how best one should tackle the close test:-</a:t>
            </a:r>
          </a:p>
          <a:p>
            <a:r>
              <a:rPr lang="en-US" sz="2800" dirty="0"/>
              <a:t>1. If you are a bit nervous, it is unwise to start with this part of the paper. Try to</a:t>
            </a:r>
          </a:p>
          <a:p>
            <a:r>
              <a:rPr lang="en-US" sz="2800" dirty="0"/>
              <a:t>relax first e.g. by simply perusing through the paper or even reading a bit of</a:t>
            </a:r>
          </a:p>
          <a:p>
            <a:r>
              <a:rPr lang="en-US" sz="2800" dirty="0"/>
              <a:t>the comprehension story(</a:t>
            </a:r>
            <a:r>
              <a:rPr lang="en-US" sz="2800" dirty="0" err="1"/>
              <a:t>ies</a:t>
            </a:r>
            <a:r>
              <a:rPr lang="en-US" sz="2800" dirty="0"/>
              <a:t>).</a:t>
            </a:r>
          </a:p>
        </p:txBody>
      </p:sp>
    </p:spTree>
    <p:extLst>
      <p:ext uri="{BB962C8B-B14F-4D97-AF65-F5344CB8AC3E}">
        <p14:creationId xmlns:p14="http://schemas.microsoft.com/office/powerpoint/2010/main" val="32419946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533400"/>
            <a:ext cx="9677400" cy="5632311"/>
          </a:xfrm>
          <a:prstGeom prst="rect">
            <a:avLst/>
          </a:prstGeom>
        </p:spPr>
        <p:txBody>
          <a:bodyPr wrap="square">
            <a:spAutoFit/>
          </a:bodyPr>
          <a:lstStyle/>
          <a:p>
            <a:r>
              <a:rPr lang="en-US" sz="3000" dirty="0"/>
              <a:t>Once you are fully composed, read the close passage as it appears - skipping</a:t>
            </a:r>
          </a:p>
          <a:p>
            <a:r>
              <a:rPr lang="en-US" sz="3000" dirty="0"/>
              <a:t>the blank spaces. This way you will have an idea of what it is all about.</a:t>
            </a:r>
          </a:p>
          <a:p>
            <a:r>
              <a:rPr lang="en-US" sz="3000" dirty="0"/>
              <a:t>3. Read again to be sure you understand its content. As you do so the second</a:t>
            </a:r>
          </a:p>
          <a:p>
            <a:r>
              <a:rPr lang="en-US" sz="3000" dirty="0"/>
              <a:t>time, take note of any new words or phrases and try to work out their meaning</a:t>
            </a:r>
          </a:p>
          <a:p>
            <a:r>
              <a:rPr lang="en-US" sz="3000" dirty="0"/>
              <a:t>as used in the passage.</a:t>
            </a:r>
          </a:p>
          <a:p>
            <a:r>
              <a:rPr lang="en-US" sz="3000" dirty="0"/>
              <a:t>4. Take note of the tense in which the passage has been written (A thorough</a:t>
            </a:r>
          </a:p>
          <a:p>
            <a:r>
              <a:rPr lang="en-US" sz="3000" dirty="0"/>
              <a:t>knowledge of tenses is therefore very important).</a:t>
            </a:r>
          </a:p>
        </p:txBody>
      </p:sp>
    </p:spTree>
    <p:extLst>
      <p:ext uri="{BB962C8B-B14F-4D97-AF65-F5344CB8AC3E}">
        <p14:creationId xmlns:p14="http://schemas.microsoft.com/office/powerpoint/2010/main" val="2516597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9601200" cy="6001643"/>
          </a:xfrm>
          <a:prstGeom prst="rect">
            <a:avLst/>
          </a:prstGeom>
        </p:spPr>
        <p:txBody>
          <a:bodyPr wrap="square">
            <a:spAutoFit/>
          </a:bodyPr>
          <a:lstStyle/>
          <a:p>
            <a:r>
              <a:rPr lang="en-US" sz="3200" dirty="0"/>
              <a:t>Starting filling in the blank spaces first orally then write them down. Critically,</a:t>
            </a:r>
          </a:p>
          <a:p>
            <a:r>
              <a:rPr lang="en-US" sz="3200" dirty="0"/>
              <a:t>look at the four given choices, eliminate the two obvious distractors and this</a:t>
            </a:r>
          </a:p>
          <a:p>
            <a:r>
              <a:rPr lang="en-US" sz="3200" dirty="0"/>
              <a:t>will leave you with only two choices. Once you make up your mind on the key,</a:t>
            </a:r>
          </a:p>
          <a:p>
            <a:r>
              <a:rPr lang="en-US" sz="3200" dirty="0"/>
              <a:t>read the sentence including the word you have written in the blank space.</a:t>
            </a:r>
          </a:p>
          <a:p>
            <a:r>
              <a:rPr lang="en-US" sz="3200" dirty="0"/>
              <a:t>Ensure the sentence makes sense.</a:t>
            </a:r>
          </a:p>
          <a:p>
            <a:r>
              <a:rPr lang="en-US" sz="3200" dirty="0"/>
              <a:t>6. Once all the fifteen blank spaces have been filled up, read the entire passage</a:t>
            </a:r>
          </a:p>
          <a:p>
            <a:r>
              <a:rPr lang="en-US" sz="3200" dirty="0"/>
              <a:t>slowly taking note of your answers.</a:t>
            </a:r>
          </a:p>
        </p:txBody>
      </p:sp>
    </p:spTree>
    <p:extLst>
      <p:ext uri="{BB962C8B-B14F-4D97-AF65-F5344CB8AC3E}">
        <p14:creationId xmlns:p14="http://schemas.microsoft.com/office/powerpoint/2010/main" val="2806334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62400" y="2438400"/>
            <a:ext cx="4013200" cy="2159000"/>
          </a:xfrm>
        </p:spPr>
        <p:txBody>
          <a:bodyPr>
            <a:noAutofit/>
          </a:bodyPr>
          <a:lstStyle/>
          <a:p>
            <a:r>
              <a:rPr lang="en-US" sz="8000" dirty="0">
                <a:solidFill>
                  <a:schemeClr val="accent6">
                    <a:lumMod val="50000"/>
                  </a:schemeClr>
                </a:solidFill>
              </a:rPr>
              <a:t>PAST PAPER 1990</a:t>
            </a:r>
            <a:r>
              <a:rPr lang="en-US" sz="7200" dirty="0">
                <a:solidFill>
                  <a:srgbClr val="00B0F0"/>
                </a:solidFill>
              </a:rPr>
              <a:t/>
            </a:r>
            <a:br>
              <a:rPr lang="en-US" sz="7200" dirty="0">
                <a:solidFill>
                  <a:srgbClr val="00B0F0"/>
                </a:solidFill>
              </a:rPr>
            </a:br>
            <a:endParaRPr lang="en-US" sz="7200" dirty="0">
              <a:solidFill>
                <a:srgbClr val="00B0F0"/>
              </a:solidFill>
            </a:endParaRPr>
          </a:p>
        </p:txBody>
      </p:sp>
    </p:spTree>
    <p:extLst>
      <p:ext uri="{BB962C8B-B14F-4D97-AF65-F5344CB8AC3E}">
        <p14:creationId xmlns:p14="http://schemas.microsoft.com/office/powerpoint/2010/main" val="348120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4801"/>
            <a:ext cx="8915400" cy="5139869"/>
          </a:xfrm>
          <a:prstGeom prst="rect">
            <a:avLst/>
          </a:prstGeom>
        </p:spPr>
        <p:txBody>
          <a:bodyPr wrap="square">
            <a:spAutoFit/>
          </a:bodyPr>
          <a:lstStyle/>
          <a:p>
            <a:r>
              <a:rPr lang="en-US" sz="3200" b="1" dirty="0"/>
              <a:t>Question 1 to 15</a:t>
            </a:r>
          </a:p>
          <a:p>
            <a:r>
              <a:rPr lang="en-US" sz="3200" b="1" i="1" u="sng" dirty="0">
                <a:solidFill>
                  <a:schemeClr val="accent6">
                    <a:lumMod val="50000"/>
                  </a:schemeClr>
                </a:solidFill>
              </a:rPr>
              <a:t>Read the two passages below. They contain blank spaces numbered 1 to 15. For each blank space,</a:t>
            </a:r>
          </a:p>
          <a:p>
            <a:r>
              <a:rPr lang="en-US" sz="3200" b="1" i="1" u="sng" dirty="0">
                <a:solidFill>
                  <a:schemeClr val="accent6">
                    <a:lumMod val="50000"/>
                  </a:schemeClr>
                </a:solidFill>
              </a:rPr>
              <a:t>choose the best answer from the choices given</a:t>
            </a:r>
            <a:r>
              <a:rPr lang="en-US" sz="3200" b="1" i="1" dirty="0">
                <a:solidFill>
                  <a:schemeClr val="accent6">
                    <a:lumMod val="50000"/>
                  </a:schemeClr>
                </a:solidFill>
              </a:rPr>
              <a:t>.</a:t>
            </a:r>
          </a:p>
          <a:p>
            <a:endParaRPr lang="en-US" sz="3200" b="1" i="1" dirty="0">
              <a:solidFill>
                <a:srgbClr val="FFFF00"/>
              </a:solidFill>
            </a:endParaRPr>
          </a:p>
          <a:p>
            <a:r>
              <a:rPr lang="en-US" sz="2800" dirty="0"/>
              <a:t>Most people believe they know everything _ 1 _ schools. This belief _ 2 _ due to awareness that schools</a:t>
            </a:r>
          </a:p>
          <a:p>
            <a:r>
              <a:rPr lang="en-US" sz="2800" dirty="0"/>
              <a:t>_ 3 _ familiar places. Who doesn’t know, for example, that schools are _ 4 _ where children are taught? We get _</a:t>
            </a:r>
          </a:p>
          <a:p>
            <a:r>
              <a:rPr lang="en-US" sz="2800" dirty="0"/>
              <a:t>5 _ from schools, _ 6 _, than just the things we are taught. You agree with this statement _ 7 _?</a:t>
            </a:r>
          </a:p>
        </p:txBody>
      </p:sp>
    </p:spTree>
    <p:extLst>
      <p:ext uri="{BB962C8B-B14F-4D97-AF65-F5344CB8AC3E}">
        <p14:creationId xmlns:p14="http://schemas.microsoft.com/office/powerpoint/2010/main" val="1578481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6201"/>
            <a:ext cx="9067800" cy="6494085"/>
          </a:xfrm>
          <a:prstGeom prst="rect">
            <a:avLst/>
          </a:prstGeom>
        </p:spPr>
        <p:txBody>
          <a:bodyPr wrap="square">
            <a:spAutoFit/>
          </a:bodyPr>
          <a:lstStyle/>
          <a:p>
            <a:r>
              <a:rPr lang="en-US" sz="3200" dirty="0"/>
              <a:t>1. A. in 	B. about 	C. around 		D. from</a:t>
            </a:r>
          </a:p>
          <a:p>
            <a:endParaRPr lang="en-US" sz="3200" dirty="0"/>
          </a:p>
          <a:p>
            <a:r>
              <a:rPr lang="en-US" sz="3200" dirty="0"/>
              <a:t>2. A. used to be B. will be C. ought to be D. could be</a:t>
            </a:r>
          </a:p>
          <a:p>
            <a:endParaRPr lang="en-US" sz="3200" dirty="0"/>
          </a:p>
          <a:p>
            <a:r>
              <a:rPr lang="en-US" sz="3200" dirty="0"/>
              <a:t>3. A. such 		B. much 	C. those 		D. so</a:t>
            </a:r>
          </a:p>
          <a:p>
            <a:endParaRPr lang="en-US" sz="3200" dirty="0"/>
          </a:p>
          <a:p>
            <a:r>
              <a:rPr lang="en-US" sz="3200" dirty="0"/>
              <a:t>4. A. areas 	B. compounds C. institutions D. locations</a:t>
            </a:r>
          </a:p>
          <a:p>
            <a:endParaRPr lang="en-US" sz="3200" dirty="0"/>
          </a:p>
          <a:p>
            <a:r>
              <a:rPr lang="en-US" sz="3200" dirty="0"/>
              <a:t>5. A. much   B. a lot    C. many more    D. much more</a:t>
            </a:r>
          </a:p>
          <a:p>
            <a:endParaRPr lang="en-US" sz="3200" dirty="0"/>
          </a:p>
          <a:p>
            <a:r>
              <a:rPr lang="en-US" sz="3200" dirty="0"/>
              <a:t>6. A. however    B. somehow     C. even     D. still</a:t>
            </a:r>
          </a:p>
          <a:p>
            <a:endParaRPr lang="en-US" sz="3200" dirty="0"/>
          </a:p>
          <a:p>
            <a:r>
              <a:rPr lang="en-US" sz="3200" dirty="0"/>
              <a:t>7. A. isn’t it    B. do you    C. don’t you     D. is it</a:t>
            </a:r>
          </a:p>
        </p:txBody>
      </p:sp>
    </p:spTree>
    <p:extLst>
      <p:ext uri="{BB962C8B-B14F-4D97-AF65-F5344CB8AC3E}">
        <p14:creationId xmlns:p14="http://schemas.microsoft.com/office/powerpoint/2010/main" val="40464826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0"/>
            <a:ext cx="8839200" cy="6247864"/>
          </a:xfrm>
          <a:prstGeom prst="rect">
            <a:avLst/>
          </a:prstGeom>
        </p:spPr>
        <p:txBody>
          <a:bodyPr wrap="square">
            <a:spAutoFit/>
          </a:bodyPr>
          <a:lstStyle/>
          <a:p>
            <a:pPr lvl="0"/>
            <a:r>
              <a:rPr lang="en-US" sz="3200" b="1" u="sng" dirty="0">
                <a:solidFill>
                  <a:schemeClr val="accent6">
                    <a:lumMod val="50000"/>
                  </a:schemeClr>
                </a:solidFill>
              </a:rPr>
              <a:t>Types of nouns</a:t>
            </a:r>
            <a:endParaRPr lang="en-US" sz="3200" u="sng" dirty="0">
              <a:solidFill>
                <a:schemeClr val="accent6">
                  <a:lumMod val="50000"/>
                </a:schemeClr>
              </a:solidFill>
            </a:endParaRPr>
          </a:p>
          <a:p>
            <a:pPr marL="342900" indent="-342900">
              <a:buFont typeface="Wingdings" pitchFamily="2" charset="2"/>
              <a:buChar char="v"/>
            </a:pPr>
            <a:r>
              <a:rPr lang="en-US" sz="2400" dirty="0"/>
              <a:t>Common – general word for things </a:t>
            </a:r>
            <a:r>
              <a:rPr lang="en-US" sz="2400" dirty="0" err="1"/>
              <a:t>e.g</a:t>
            </a:r>
            <a:r>
              <a:rPr lang="en-US" sz="2400" dirty="0"/>
              <a:t> child, desk, pupil. </a:t>
            </a:r>
          </a:p>
          <a:p>
            <a:pPr marL="342900" indent="-342900">
              <a:buFont typeface="Wingdings" pitchFamily="2" charset="2"/>
              <a:buChar char="v"/>
            </a:pPr>
            <a:r>
              <a:rPr lang="en-US" sz="2400" dirty="0"/>
              <a:t>Proper – a name of a particular thing, place and person.</a:t>
            </a:r>
          </a:p>
          <a:p>
            <a:pPr marL="342900" indent="-342900">
              <a:buFont typeface="Wingdings" pitchFamily="2" charset="2"/>
              <a:buChar char="v"/>
            </a:pPr>
            <a:r>
              <a:rPr lang="en-US" sz="2400" dirty="0"/>
              <a:t>Always capitalize the first letter </a:t>
            </a:r>
            <a:r>
              <a:rPr lang="en-US" sz="2400" dirty="0" err="1"/>
              <a:t>e.g</a:t>
            </a:r>
            <a:r>
              <a:rPr lang="en-US" sz="2400" dirty="0"/>
              <a:t> Kisumu, Kenya, Quran. </a:t>
            </a:r>
          </a:p>
          <a:p>
            <a:pPr marL="342900" indent="-342900">
              <a:buFont typeface="Wingdings" pitchFamily="2" charset="2"/>
              <a:buChar char="v"/>
            </a:pPr>
            <a:r>
              <a:rPr lang="en-US" sz="2400" dirty="0"/>
              <a:t>Collective – is a group name (swarm of bees, a bevy of girls, a school of whale, a bouquet of flowers).</a:t>
            </a:r>
          </a:p>
          <a:p>
            <a:pPr marL="342900" indent="-342900">
              <a:buFont typeface="Wingdings" pitchFamily="2" charset="2"/>
              <a:buChar char="v"/>
            </a:pPr>
            <a:r>
              <a:rPr lang="en-US" sz="2400" dirty="0"/>
              <a:t>Abstract – names of ideas, feeling or state </a:t>
            </a:r>
            <a:r>
              <a:rPr lang="en-US" sz="2400" dirty="0" err="1"/>
              <a:t>i.e</a:t>
            </a:r>
            <a:r>
              <a:rPr lang="en-US" sz="2400" dirty="0"/>
              <a:t> wisdom, beauty, humility, hatred, kindness.</a:t>
            </a:r>
          </a:p>
          <a:p>
            <a:pPr marL="342900" indent="-342900">
              <a:buFont typeface="Wingdings" pitchFamily="2" charset="2"/>
              <a:buChar char="v"/>
            </a:pPr>
            <a:r>
              <a:rPr lang="en-US" sz="2400" dirty="0"/>
              <a:t>Compound – made up of two or more words </a:t>
            </a:r>
            <a:r>
              <a:rPr lang="en-US" sz="2400" dirty="0" err="1"/>
              <a:t>i.e</a:t>
            </a:r>
            <a:r>
              <a:rPr lang="en-US" sz="2400" dirty="0"/>
              <a:t> playground, </a:t>
            </a:r>
            <a:r>
              <a:rPr lang="en-US" sz="2400" dirty="0" err="1"/>
              <a:t>sittingroom</a:t>
            </a:r>
            <a:r>
              <a:rPr lang="en-US" sz="2400" dirty="0"/>
              <a:t>, schoolgirl. </a:t>
            </a:r>
          </a:p>
          <a:p>
            <a:pPr marL="342900" indent="-342900">
              <a:buFont typeface="Wingdings" pitchFamily="2" charset="2"/>
              <a:buChar char="v"/>
            </a:pPr>
            <a:r>
              <a:rPr lang="en-US" sz="2400" dirty="0"/>
              <a:t>Gerund – Nouns that end with a participle –</a:t>
            </a:r>
            <a:r>
              <a:rPr lang="en-US" sz="2400" dirty="0" err="1"/>
              <a:t>ing</a:t>
            </a:r>
            <a:r>
              <a:rPr lang="en-US" sz="2400" dirty="0"/>
              <a:t>.</a:t>
            </a:r>
          </a:p>
          <a:p>
            <a:pPr marL="342900" indent="-342900">
              <a:buFont typeface="Wingdings" pitchFamily="2" charset="2"/>
              <a:buChar char="v"/>
            </a:pPr>
            <a:r>
              <a:rPr lang="en-US" sz="2400" dirty="0"/>
              <a:t> </a:t>
            </a:r>
          </a:p>
          <a:p>
            <a:pPr lvl="0"/>
            <a:r>
              <a:rPr lang="en-US" sz="3200" b="1" u="sng" dirty="0">
                <a:solidFill>
                  <a:schemeClr val="accent6">
                    <a:lumMod val="50000"/>
                  </a:schemeClr>
                </a:solidFill>
              </a:rPr>
              <a:t>Forms of nouns </a:t>
            </a:r>
            <a:endParaRPr lang="en-US" sz="3200" u="sng" dirty="0">
              <a:solidFill>
                <a:schemeClr val="accent6">
                  <a:lumMod val="50000"/>
                </a:schemeClr>
              </a:solidFill>
            </a:endParaRPr>
          </a:p>
          <a:p>
            <a:pPr marL="342900" indent="-342900">
              <a:buFont typeface="Wingdings" pitchFamily="2" charset="2"/>
              <a:buChar char="v"/>
            </a:pPr>
            <a:r>
              <a:rPr lang="en-US" sz="2400" dirty="0"/>
              <a:t>Nouns are grouped in two broad forms:-</a:t>
            </a:r>
          </a:p>
          <a:p>
            <a:pPr marL="342900" indent="-342900">
              <a:buFont typeface="Wingdings" pitchFamily="2" charset="2"/>
              <a:buChar char="v"/>
            </a:pPr>
            <a:r>
              <a:rPr lang="en-US" sz="2400" dirty="0"/>
              <a:t>Countable.</a:t>
            </a:r>
          </a:p>
          <a:p>
            <a:pPr marL="342900" indent="-342900">
              <a:buFont typeface="Wingdings" pitchFamily="2" charset="2"/>
              <a:buChar char="v"/>
            </a:pPr>
            <a:r>
              <a:rPr lang="en-US" sz="2400" dirty="0"/>
              <a:t>Uncountable.</a:t>
            </a:r>
          </a:p>
        </p:txBody>
      </p:sp>
    </p:spTree>
    <p:extLst>
      <p:ext uri="{BB962C8B-B14F-4D97-AF65-F5344CB8AC3E}">
        <p14:creationId xmlns:p14="http://schemas.microsoft.com/office/powerpoint/2010/main" val="33580684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15755"/>
            <a:ext cx="8763000" cy="4708981"/>
          </a:xfrm>
          <a:prstGeom prst="rect">
            <a:avLst/>
          </a:prstGeom>
        </p:spPr>
        <p:txBody>
          <a:bodyPr wrap="square">
            <a:spAutoFit/>
          </a:bodyPr>
          <a:lstStyle/>
          <a:p>
            <a:r>
              <a:rPr lang="en-US" sz="3000" dirty="0"/>
              <a:t>In spite of the _ 8 _ of the bus engine Ann was somehow undisturbed. She _ 9 _ the distant hills from</a:t>
            </a:r>
          </a:p>
          <a:p>
            <a:r>
              <a:rPr lang="en-US" sz="3000" dirty="0"/>
              <a:t>her seat _ 10 _ the window. What she saw were heavy, grey clouds _ 11 _ over the hills. For a moment, it</a:t>
            </a:r>
          </a:p>
          <a:p>
            <a:r>
              <a:rPr lang="en-US" sz="3000" dirty="0"/>
              <a:t>seemed to Ann that the hills and the clouds _ 12 _ one; _ 13 _, this did not frighten her. After all, he would</a:t>
            </a:r>
          </a:p>
          <a:p>
            <a:r>
              <a:rPr lang="en-US" sz="3000" dirty="0"/>
              <a:t>soon be in Nairobi which was her destination.</a:t>
            </a:r>
          </a:p>
          <a:p>
            <a:r>
              <a:rPr lang="en-US" sz="3000" dirty="0"/>
              <a:t>Everything she knew about this city _ 14 _ learnt from books. _ 15 _, she had a chance to learn more about the city by being there.</a:t>
            </a:r>
          </a:p>
        </p:txBody>
      </p:sp>
    </p:spTree>
    <p:extLst>
      <p:ext uri="{BB962C8B-B14F-4D97-AF65-F5344CB8AC3E}">
        <p14:creationId xmlns:p14="http://schemas.microsoft.com/office/powerpoint/2010/main" val="826235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2328"/>
            <a:ext cx="8991600" cy="6986528"/>
          </a:xfrm>
          <a:prstGeom prst="rect">
            <a:avLst/>
          </a:prstGeom>
        </p:spPr>
        <p:txBody>
          <a:bodyPr wrap="square">
            <a:spAutoFit/>
          </a:bodyPr>
          <a:lstStyle/>
          <a:p>
            <a:r>
              <a:rPr lang="en-US" sz="2800" dirty="0"/>
              <a:t>8. A. roar 	B. cry 		C. panting 		D. wailing</a:t>
            </a:r>
          </a:p>
          <a:p>
            <a:endParaRPr lang="en-US" sz="2800" dirty="0"/>
          </a:p>
          <a:p>
            <a:r>
              <a:rPr lang="en-US" sz="2800" dirty="0"/>
              <a:t>9. A. looked for  B. looked after   C. looked to   D. looked at</a:t>
            </a:r>
          </a:p>
          <a:p>
            <a:endParaRPr lang="en-US" sz="2800" dirty="0"/>
          </a:p>
          <a:p>
            <a:r>
              <a:rPr lang="en-US" sz="2800" dirty="0"/>
              <a:t>10. A. under 	B. at	 C. by  	D. on</a:t>
            </a:r>
          </a:p>
          <a:p>
            <a:endParaRPr lang="en-US" sz="2800" dirty="0"/>
          </a:p>
          <a:p>
            <a:r>
              <a:rPr lang="en-US" sz="2800" dirty="0"/>
              <a:t>11. A. drifting 	B. hanging 	C. covering 		D. rising</a:t>
            </a:r>
          </a:p>
          <a:p>
            <a:endParaRPr lang="en-US" sz="2800" dirty="0"/>
          </a:p>
          <a:p>
            <a:r>
              <a:rPr lang="en-US" sz="2800" dirty="0"/>
              <a:t>12. A. should become    	B. shouldn’t become    </a:t>
            </a:r>
          </a:p>
          <a:p>
            <a:r>
              <a:rPr lang="en-US" sz="2800" dirty="0"/>
              <a:t>       C. won’t become 	D. had become</a:t>
            </a:r>
          </a:p>
          <a:p>
            <a:endParaRPr lang="en-US" sz="2800" dirty="0"/>
          </a:p>
          <a:p>
            <a:r>
              <a:rPr lang="en-US" sz="2800" dirty="0"/>
              <a:t>13. A. nevertheless     B. finally    C. furthermore    D. equally</a:t>
            </a:r>
          </a:p>
          <a:p>
            <a:endParaRPr lang="en-US" sz="2800" dirty="0"/>
          </a:p>
          <a:p>
            <a:r>
              <a:rPr lang="en-US" sz="2800" dirty="0"/>
              <a:t>14. A. has been     B. must be     C. would be       D. had been</a:t>
            </a:r>
          </a:p>
          <a:p>
            <a:endParaRPr lang="en-US" sz="2800" dirty="0"/>
          </a:p>
          <a:p>
            <a:r>
              <a:rPr lang="en-US" sz="2800" dirty="0"/>
              <a:t>15. A. 		Again 		B. So 		C. Now	 D. Then</a:t>
            </a:r>
          </a:p>
        </p:txBody>
      </p:sp>
    </p:spTree>
    <p:extLst>
      <p:ext uri="{BB962C8B-B14F-4D97-AF65-F5344CB8AC3E}">
        <p14:creationId xmlns:p14="http://schemas.microsoft.com/office/powerpoint/2010/main" val="2519427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62400" y="2438400"/>
            <a:ext cx="4013200" cy="2159000"/>
          </a:xfrm>
        </p:spPr>
        <p:txBody>
          <a:bodyPr>
            <a:noAutofit/>
          </a:bodyPr>
          <a:lstStyle/>
          <a:p>
            <a:r>
              <a:rPr lang="en-US" sz="7200" dirty="0">
                <a:solidFill>
                  <a:srgbClr val="00B0F0"/>
                </a:solidFill>
              </a:rPr>
              <a:t>PAST PAPER 1991</a:t>
            </a:r>
            <a:br>
              <a:rPr lang="en-US" sz="7200" dirty="0">
                <a:solidFill>
                  <a:srgbClr val="00B0F0"/>
                </a:solidFill>
              </a:rPr>
            </a:br>
            <a:endParaRPr lang="en-US" sz="7200" dirty="0">
              <a:solidFill>
                <a:srgbClr val="00B0F0"/>
              </a:solidFill>
            </a:endParaRPr>
          </a:p>
        </p:txBody>
      </p:sp>
    </p:spTree>
    <p:extLst>
      <p:ext uri="{BB962C8B-B14F-4D97-AF65-F5344CB8AC3E}">
        <p14:creationId xmlns:p14="http://schemas.microsoft.com/office/powerpoint/2010/main" val="39489985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0"/>
            <a:ext cx="9144000" cy="6986528"/>
          </a:xfrm>
          <a:prstGeom prst="rect">
            <a:avLst/>
          </a:prstGeom>
        </p:spPr>
        <p:txBody>
          <a:bodyPr wrap="square">
            <a:spAutoFit/>
          </a:bodyPr>
          <a:lstStyle/>
          <a:p>
            <a:r>
              <a:rPr lang="en-US" sz="2800" b="1" dirty="0"/>
              <a:t>Question 1 to 15</a:t>
            </a:r>
          </a:p>
          <a:p>
            <a:r>
              <a:rPr lang="en-US" sz="2400" b="1" i="1" dirty="0">
                <a:solidFill>
                  <a:schemeClr val="accent6">
                    <a:lumMod val="50000"/>
                  </a:schemeClr>
                </a:solidFill>
              </a:rPr>
              <a:t>Read the passage below. It contains blank spaces numbered 1 to 15. For each space, choose the best</a:t>
            </a:r>
          </a:p>
          <a:p>
            <a:r>
              <a:rPr lang="en-US" sz="2400" b="1" i="1" dirty="0">
                <a:solidFill>
                  <a:schemeClr val="accent6">
                    <a:lumMod val="50000"/>
                  </a:schemeClr>
                </a:solidFill>
              </a:rPr>
              <a:t>answer from the choices given.</a:t>
            </a:r>
          </a:p>
          <a:p>
            <a:r>
              <a:rPr lang="en-US" sz="2800" dirty="0"/>
              <a:t>Many experiences _ 1 _ life teach us to be _ 2 _ about what and whom we put our trust in. I once visited a lady _</a:t>
            </a:r>
          </a:p>
          <a:p>
            <a:r>
              <a:rPr lang="en-US" sz="2800" dirty="0"/>
              <a:t>3 _ little dog literally _ 4 _ the door when I knocked. _ 5 _ she was letting me in she said. “Don’t _ 6 _, Joe, the dog</a:t>
            </a:r>
          </a:p>
          <a:p>
            <a:r>
              <a:rPr lang="en-US" sz="2800" dirty="0"/>
              <a:t>doesn’t bite.” As soon as I _ 7 _ the dog bit my had. Needless to day, I _ 8 _ learned that I could not trust _ 9_</a:t>
            </a:r>
          </a:p>
          <a:p>
            <a:r>
              <a:rPr lang="en-US" sz="2800" dirty="0"/>
              <a:t>lady’s word, at least as far as her dog was concerned.</a:t>
            </a:r>
          </a:p>
          <a:p>
            <a:r>
              <a:rPr lang="en-US" sz="2800" dirty="0"/>
              <a:t>She led me _ 10 _ a chair. I sat down _ 11 _ that she _ 12 _ look at the wound, clean it and </a:t>
            </a:r>
            <a:r>
              <a:rPr lang="en-US" sz="2800" dirty="0" err="1"/>
              <a:t>apologise</a:t>
            </a:r>
            <a:r>
              <a:rPr lang="en-US" sz="2800" dirty="0"/>
              <a:t>.</a:t>
            </a:r>
          </a:p>
          <a:p>
            <a:r>
              <a:rPr lang="en-US" sz="2800" dirty="0"/>
              <a:t>_ 13 _ she did none of these things. Instead she _ 14 _ enthusiastically about how beautiful the creature was.</a:t>
            </a:r>
          </a:p>
          <a:p>
            <a:r>
              <a:rPr lang="en-US" sz="2800" dirty="0"/>
              <a:t>For once I wished I _ 15 _ deaf.</a:t>
            </a:r>
          </a:p>
        </p:txBody>
      </p:sp>
    </p:spTree>
    <p:extLst>
      <p:ext uri="{BB962C8B-B14F-4D97-AF65-F5344CB8AC3E}">
        <p14:creationId xmlns:p14="http://schemas.microsoft.com/office/powerpoint/2010/main" val="3811147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09165"/>
            <a:ext cx="9144000" cy="6969600"/>
          </a:xfrm>
          <a:prstGeom prst="rect">
            <a:avLst/>
          </a:prstGeom>
        </p:spPr>
        <p:txBody>
          <a:bodyPr wrap="square">
            <a:spAutoFit/>
          </a:bodyPr>
          <a:lstStyle/>
          <a:p>
            <a:pPr marL="457200" indent="-457200">
              <a:lnSpc>
                <a:spcPct val="150000"/>
              </a:lnSpc>
              <a:buAutoNum type="arabicPeriod"/>
            </a:pPr>
            <a:r>
              <a:rPr lang="en-US" sz="2000" dirty="0"/>
              <a:t>A. of 	B. in 		C. with 		D. for</a:t>
            </a:r>
          </a:p>
          <a:p>
            <a:pPr>
              <a:lnSpc>
                <a:spcPct val="150000"/>
              </a:lnSpc>
            </a:pPr>
            <a:r>
              <a:rPr lang="en-US" sz="2000" dirty="0"/>
              <a:t>2. A. clever 	B. interested 	C. aware 	D. selective</a:t>
            </a:r>
          </a:p>
          <a:p>
            <a:pPr>
              <a:lnSpc>
                <a:spcPct val="150000"/>
              </a:lnSpc>
            </a:pPr>
            <a:r>
              <a:rPr lang="en-US" sz="2000" dirty="0"/>
              <a:t>3. A. who’s 	B. of whom 	C. whose 	D. of which</a:t>
            </a:r>
          </a:p>
          <a:p>
            <a:pPr>
              <a:lnSpc>
                <a:spcPct val="150000"/>
              </a:lnSpc>
            </a:pPr>
            <a:r>
              <a:rPr lang="en-US" sz="2000" dirty="0"/>
              <a:t>4. A. invaded 	B. attacked 	C. beat 		D. broke</a:t>
            </a:r>
          </a:p>
          <a:p>
            <a:pPr>
              <a:lnSpc>
                <a:spcPct val="150000"/>
              </a:lnSpc>
            </a:pPr>
            <a:r>
              <a:rPr lang="en-US" sz="2000" dirty="0"/>
              <a:t>5. A. As 		B. Because 	C. Although 	D. Since</a:t>
            </a:r>
          </a:p>
          <a:p>
            <a:pPr>
              <a:lnSpc>
                <a:spcPct val="150000"/>
              </a:lnSpc>
            </a:pPr>
            <a:r>
              <a:rPr lang="en-US" sz="2000" dirty="0"/>
              <a:t>6. A. bother 	B. care 		C. worry 	D. mourn</a:t>
            </a:r>
          </a:p>
          <a:p>
            <a:pPr>
              <a:lnSpc>
                <a:spcPct val="150000"/>
              </a:lnSpc>
            </a:pPr>
            <a:r>
              <a:rPr lang="en-US" sz="2000" dirty="0"/>
              <a:t>7. A. entered in 	B. walked in 	C. arrived in 	D. showed in</a:t>
            </a:r>
          </a:p>
          <a:p>
            <a:pPr>
              <a:lnSpc>
                <a:spcPct val="150000"/>
              </a:lnSpc>
            </a:pPr>
            <a:r>
              <a:rPr lang="en-US" sz="2000" dirty="0"/>
              <a:t>8. A. suddenly 	B. really 		C. hastily 	D. quickly</a:t>
            </a:r>
          </a:p>
          <a:p>
            <a:pPr>
              <a:lnSpc>
                <a:spcPct val="150000"/>
              </a:lnSpc>
            </a:pPr>
            <a:r>
              <a:rPr lang="en-US" sz="2000" dirty="0"/>
              <a:t>9. A. this 	B. such 		C. a 		D. that</a:t>
            </a:r>
          </a:p>
          <a:p>
            <a:pPr>
              <a:lnSpc>
                <a:spcPct val="150000"/>
              </a:lnSpc>
            </a:pPr>
            <a:r>
              <a:rPr lang="en-US" sz="2000" dirty="0"/>
              <a:t>10. A. to 	B. in 		C. into 		D. at</a:t>
            </a:r>
          </a:p>
          <a:p>
            <a:pPr>
              <a:lnSpc>
                <a:spcPct val="150000"/>
              </a:lnSpc>
            </a:pPr>
            <a:r>
              <a:rPr lang="en-US" sz="2000" dirty="0"/>
              <a:t>11. A. wondering 	B. hoping 	C. wishing 	D. trusting</a:t>
            </a:r>
          </a:p>
          <a:p>
            <a:pPr>
              <a:lnSpc>
                <a:spcPct val="150000"/>
              </a:lnSpc>
            </a:pPr>
            <a:r>
              <a:rPr lang="en-US" sz="2000" dirty="0"/>
              <a:t>12. A. should 	B. could 		C. would 	D. must</a:t>
            </a:r>
          </a:p>
          <a:p>
            <a:pPr>
              <a:lnSpc>
                <a:spcPct val="150000"/>
              </a:lnSpc>
            </a:pPr>
            <a:r>
              <a:rPr lang="en-US" sz="2000" dirty="0"/>
              <a:t>13. A. Moreover 	B. Therefore 	C. Nevertheless 	D. However</a:t>
            </a:r>
          </a:p>
          <a:p>
            <a:pPr>
              <a:lnSpc>
                <a:spcPct val="150000"/>
              </a:lnSpc>
            </a:pPr>
            <a:r>
              <a:rPr lang="en-US" sz="2000" dirty="0"/>
              <a:t>14. A. discussed 	B. talked 	C. stated 	D. argued</a:t>
            </a:r>
          </a:p>
          <a:p>
            <a:pPr>
              <a:lnSpc>
                <a:spcPct val="150000"/>
              </a:lnSpc>
            </a:pPr>
            <a:r>
              <a:rPr lang="en-US" sz="2000" dirty="0"/>
              <a:t>15. A. could be 	B. am 		C. would be 	D. were</a:t>
            </a:r>
          </a:p>
        </p:txBody>
      </p:sp>
    </p:spTree>
    <p:extLst>
      <p:ext uri="{BB962C8B-B14F-4D97-AF65-F5344CB8AC3E}">
        <p14:creationId xmlns:p14="http://schemas.microsoft.com/office/powerpoint/2010/main" val="30001471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86200" y="3276600"/>
            <a:ext cx="4013200" cy="2159000"/>
          </a:xfrm>
        </p:spPr>
        <p:txBody>
          <a:bodyPr>
            <a:noAutofit/>
          </a:bodyPr>
          <a:lstStyle/>
          <a:p>
            <a:r>
              <a:rPr lang="en-US" sz="8800" dirty="0">
                <a:solidFill>
                  <a:srgbClr val="00B0F0"/>
                </a:solidFill>
              </a:rPr>
              <a:t>PAST PAPER 1992</a:t>
            </a:r>
            <a:br>
              <a:rPr lang="en-US" sz="8800" dirty="0">
                <a:solidFill>
                  <a:srgbClr val="00B0F0"/>
                </a:solidFill>
              </a:rPr>
            </a:br>
            <a:endParaRPr lang="en-US" sz="8800" dirty="0">
              <a:solidFill>
                <a:srgbClr val="00B0F0"/>
              </a:solidFill>
            </a:endParaRPr>
          </a:p>
        </p:txBody>
      </p:sp>
    </p:spTree>
    <p:extLst>
      <p:ext uri="{BB962C8B-B14F-4D97-AF65-F5344CB8AC3E}">
        <p14:creationId xmlns:p14="http://schemas.microsoft.com/office/powerpoint/2010/main" val="38114230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402134"/>
            <a:ext cx="8382000" cy="6093976"/>
          </a:xfrm>
          <a:prstGeom prst="rect">
            <a:avLst/>
          </a:prstGeom>
        </p:spPr>
        <p:txBody>
          <a:bodyPr wrap="square">
            <a:spAutoFit/>
          </a:bodyPr>
          <a:lstStyle/>
          <a:p>
            <a:r>
              <a:rPr lang="en-US" sz="2600" b="1" dirty="0"/>
              <a:t>Questions 1 to 15</a:t>
            </a:r>
          </a:p>
          <a:p>
            <a:r>
              <a:rPr lang="en-US" sz="2600" b="1" i="1" dirty="0">
                <a:solidFill>
                  <a:schemeClr val="accent6">
                    <a:lumMod val="50000"/>
                  </a:schemeClr>
                </a:solidFill>
              </a:rPr>
              <a:t>Read the passage below. It contains blank spaces numbered 1 to 15. For each blank space, choose the</a:t>
            </a:r>
          </a:p>
          <a:p>
            <a:r>
              <a:rPr lang="en-US" sz="2600" b="1" i="1" dirty="0">
                <a:solidFill>
                  <a:schemeClr val="accent6">
                    <a:lumMod val="50000"/>
                  </a:schemeClr>
                </a:solidFill>
              </a:rPr>
              <a:t>BEST answer from the choices.</a:t>
            </a:r>
          </a:p>
          <a:p>
            <a:endParaRPr lang="en-US" sz="2600" b="1" i="1" dirty="0">
              <a:solidFill>
                <a:srgbClr val="FFFF00"/>
              </a:solidFill>
            </a:endParaRPr>
          </a:p>
          <a:p>
            <a:r>
              <a:rPr lang="en-US" sz="2600" dirty="0"/>
              <a:t>It is impossible to live _ 1 _ trusting others. When you sit at a table in a restaurant and _ 2 _ a cup of</a:t>
            </a:r>
          </a:p>
          <a:p>
            <a:r>
              <a:rPr lang="en-US" sz="2600" dirty="0"/>
              <a:t>tea, you trust that the tea has been made _ 3 _ hygienic conditions. You _ 4 _ that it will not make you sick.</a:t>
            </a:r>
          </a:p>
          <a:p>
            <a:r>
              <a:rPr lang="en-US" sz="2600" dirty="0"/>
              <a:t>Perhaps during the school holidays, you _ 5 _ to travel to a place of your choice. Maybe it is your</a:t>
            </a:r>
          </a:p>
          <a:p>
            <a:r>
              <a:rPr lang="en-US" sz="2600" dirty="0"/>
              <a:t>grandparents you _ 6 _, to visit or a part of Kenya different, _ 7__ where you _ 8 _ if you intend to travel</a:t>
            </a:r>
          </a:p>
          <a:p>
            <a:r>
              <a:rPr lang="en-US" sz="2600" dirty="0"/>
              <a:t>_ 9 _ bus or train, you will need to _ 10 _ your ticket sometime before you travel. </a:t>
            </a:r>
          </a:p>
        </p:txBody>
      </p:sp>
    </p:spTree>
    <p:extLst>
      <p:ext uri="{BB962C8B-B14F-4D97-AF65-F5344CB8AC3E}">
        <p14:creationId xmlns:p14="http://schemas.microsoft.com/office/powerpoint/2010/main" val="5982673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57201"/>
            <a:ext cx="8991600" cy="4401205"/>
          </a:xfrm>
          <a:prstGeom prst="rect">
            <a:avLst/>
          </a:prstGeom>
        </p:spPr>
        <p:txBody>
          <a:bodyPr wrap="square">
            <a:spAutoFit/>
          </a:bodyPr>
          <a:lstStyle/>
          <a:p>
            <a:r>
              <a:rPr lang="en-US" sz="4000" dirty="0"/>
              <a:t>You trust that _ 11 _ you have your ticket, you will get a seat on the bus or train. You _ 12 _ trust that the driver will get you there safely if the</a:t>
            </a:r>
          </a:p>
          <a:p>
            <a:r>
              <a:rPr lang="en-US" sz="4000" dirty="0"/>
              <a:t>bus or train is in good _ 13 _. You trust that your fellow _ 14 _ will be friendly and that your journey will be _ 15 _.</a:t>
            </a:r>
          </a:p>
        </p:txBody>
      </p:sp>
    </p:spTree>
    <p:extLst>
      <p:ext uri="{BB962C8B-B14F-4D97-AF65-F5344CB8AC3E}">
        <p14:creationId xmlns:p14="http://schemas.microsoft.com/office/powerpoint/2010/main" val="2576694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76200"/>
            <a:ext cx="8610600" cy="6625788"/>
          </a:xfrm>
          <a:prstGeom prst="rect">
            <a:avLst/>
          </a:prstGeom>
        </p:spPr>
        <p:txBody>
          <a:bodyPr wrap="square">
            <a:spAutoFit/>
          </a:bodyPr>
          <a:lstStyle/>
          <a:p>
            <a:pPr>
              <a:lnSpc>
                <a:spcPct val="150000"/>
              </a:lnSpc>
            </a:pPr>
            <a:r>
              <a:rPr lang="en-US" sz="1900" dirty="0"/>
              <a:t>1. A. without 	B. by 		C. with 		D. when</a:t>
            </a:r>
          </a:p>
          <a:p>
            <a:pPr>
              <a:lnSpc>
                <a:spcPct val="150000"/>
              </a:lnSpc>
            </a:pPr>
            <a:r>
              <a:rPr lang="en-US" sz="1900" dirty="0"/>
              <a:t>2. A. request 	B. demand 	C. need 		D. order</a:t>
            </a:r>
          </a:p>
          <a:p>
            <a:pPr>
              <a:lnSpc>
                <a:spcPct val="150000"/>
              </a:lnSpc>
            </a:pPr>
            <a:r>
              <a:rPr lang="en-US" sz="1900" dirty="0"/>
              <a:t>3. A. will 		B. at 		C. under 		D. through</a:t>
            </a:r>
          </a:p>
          <a:p>
            <a:pPr>
              <a:lnSpc>
                <a:spcPct val="150000"/>
              </a:lnSpc>
            </a:pPr>
            <a:r>
              <a:rPr lang="en-US" sz="1900" dirty="0"/>
              <a:t>4. A. hope 	B. think		C. know 		D. </a:t>
            </a:r>
            <a:r>
              <a:rPr lang="en-US" sz="1900" dirty="0" err="1"/>
              <a:t>realise</a:t>
            </a:r>
            <a:endParaRPr lang="en-US" sz="1900" dirty="0"/>
          </a:p>
          <a:p>
            <a:pPr>
              <a:lnSpc>
                <a:spcPct val="150000"/>
              </a:lnSpc>
            </a:pPr>
            <a:r>
              <a:rPr lang="en-US" sz="1900" dirty="0"/>
              <a:t>5. A. will plan 	B. plan	 	C. planned 	D. had planned</a:t>
            </a:r>
          </a:p>
          <a:p>
            <a:pPr>
              <a:lnSpc>
                <a:spcPct val="150000"/>
              </a:lnSpc>
            </a:pPr>
            <a:r>
              <a:rPr lang="en-US" sz="1900" dirty="0"/>
              <a:t>6. A. would like 	B. may like 	C. have liked 	D. could like</a:t>
            </a:r>
          </a:p>
          <a:p>
            <a:pPr>
              <a:lnSpc>
                <a:spcPct val="150000"/>
              </a:lnSpc>
            </a:pPr>
            <a:r>
              <a:rPr lang="en-US" sz="1900" dirty="0"/>
              <a:t>7. A. than 	B. to 		C. from 		D. with</a:t>
            </a:r>
          </a:p>
          <a:p>
            <a:pPr>
              <a:lnSpc>
                <a:spcPct val="150000"/>
              </a:lnSpc>
            </a:pPr>
            <a:r>
              <a:rPr lang="en-US" sz="1900" dirty="0"/>
              <a:t>8. A. dwell 	B. live 		C. are 		D. come</a:t>
            </a:r>
          </a:p>
          <a:p>
            <a:pPr>
              <a:lnSpc>
                <a:spcPct val="150000"/>
              </a:lnSpc>
            </a:pPr>
            <a:r>
              <a:rPr lang="en-US" sz="1900" dirty="0"/>
              <a:t>9. A. on 		B. by 		C. in 		D. with</a:t>
            </a:r>
          </a:p>
          <a:p>
            <a:pPr>
              <a:lnSpc>
                <a:spcPct val="150000"/>
              </a:lnSpc>
            </a:pPr>
            <a:r>
              <a:rPr lang="en-US" sz="1900" dirty="0"/>
              <a:t>10. A. pay 	B. own 		C. find 		D. book</a:t>
            </a:r>
          </a:p>
          <a:p>
            <a:pPr>
              <a:lnSpc>
                <a:spcPct val="150000"/>
              </a:lnSpc>
            </a:pPr>
            <a:r>
              <a:rPr lang="en-US" sz="1900" dirty="0"/>
              <a:t>11. A. once 	B. while 		C. whether 	D. for</a:t>
            </a:r>
          </a:p>
          <a:p>
            <a:pPr>
              <a:lnSpc>
                <a:spcPct val="150000"/>
              </a:lnSpc>
            </a:pPr>
            <a:r>
              <a:rPr lang="en-US" sz="1900" dirty="0"/>
              <a:t>12. A. may 	B. must 		C. would 		D. could</a:t>
            </a:r>
          </a:p>
          <a:p>
            <a:pPr>
              <a:lnSpc>
                <a:spcPct val="150000"/>
              </a:lnSpc>
            </a:pPr>
            <a:r>
              <a:rPr lang="fr-FR" sz="1900" dirty="0"/>
              <a:t>13. A. </a:t>
            </a:r>
            <a:r>
              <a:rPr lang="fr-FR" sz="1900" dirty="0" err="1"/>
              <a:t>operation</a:t>
            </a:r>
            <a:r>
              <a:rPr lang="fr-FR" sz="1900" dirty="0"/>
              <a:t> 	B. situation 	C. position 	D. condition</a:t>
            </a:r>
          </a:p>
          <a:p>
            <a:pPr>
              <a:lnSpc>
                <a:spcPct val="150000"/>
              </a:lnSpc>
            </a:pPr>
            <a:r>
              <a:rPr lang="en-US" sz="1900" dirty="0"/>
              <a:t>14. A. companions B. friends 	C. passengers 	D. people</a:t>
            </a:r>
          </a:p>
          <a:p>
            <a:pPr>
              <a:lnSpc>
                <a:spcPct val="150000"/>
              </a:lnSpc>
            </a:pPr>
            <a:r>
              <a:rPr lang="en-US" sz="1900" dirty="0"/>
              <a:t>15. A. enjoyable 	B. beautiful 	C. valuable 	D. cheerful</a:t>
            </a:r>
          </a:p>
        </p:txBody>
      </p:sp>
    </p:spTree>
    <p:extLst>
      <p:ext uri="{BB962C8B-B14F-4D97-AF65-F5344CB8AC3E}">
        <p14:creationId xmlns:p14="http://schemas.microsoft.com/office/powerpoint/2010/main" val="3764694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62400" y="2438400"/>
            <a:ext cx="4013200" cy="2159000"/>
          </a:xfrm>
        </p:spPr>
        <p:txBody>
          <a:bodyPr>
            <a:noAutofit/>
          </a:bodyPr>
          <a:lstStyle/>
          <a:p>
            <a:r>
              <a:rPr lang="en-US" sz="8800" dirty="0">
                <a:solidFill>
                  <a:srgbClr val="00B0F0"/>
                </a:solidFill>
              </a:rPr>
              <a:t>PAST PAPER 1993</a:t>
            </a:r>
            <a:br>
              <a:rPr lang="en-US" sz="8800" dirty="0">
                <a:solidFill>
                  <a:srgbClr val="00B0F0"/>
                </a:solidFill>
              </a:rPr>
            </a:br>
            <a:endParaRPr lang="en-US" sz="8800" dirty="0">
              <a:solidFill>
                <a:srgbClr val="00B0F0"/>
              </a:solidFill>
            </a:endParaRPr>
          </a:p>
        </p:txBody>
      </p:sp>
    </p:spTree>
    <p:extLst>
      <p:ext uri="{BB962C8B-B14F-4D97-AF65-F5344CB8AC3E}">
        <p14:creationId xmlns:p14="http://schemas.microsoft.com/office/powerpoint/2010/main" val="40360942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144000" cy="6740307"/>
          </a:xfrm>
          <a:prstGeom prst="rect">
            <a:avLst/>
          </a:prstGeom>
        </p:spPr>
        <p:txBody>
          <a:bodyPr wrap="square">
            <a:spAutoFit/>
          </a:bodyPr>
          <a:lstStyle/>
          <a:p>
            <a:pPr lvl="0"/>
            <a:r>
              <a:rPr lang="en-US" sz="4000" b="1" u="sng" dirty="0">
                <a:solidFill>
                  <a:schemeClr val="accent6">
                    <a:lumMod val="50000"/>
                  </a:schemeClr>
                </a:solidFill>
              </a:rPr>
              <a:t>Uncountable Nouns</a:t>
            </a:r>
            <a:endParaRPr lang="en-US" sz="3200" b="1" dirty="0">
              <a:solidFill>
                <a:schemeClr val="accent6">
                  <a:lumMod val="50000"/>
                </a:schemeClr>
              </a:solidFill>
            </a:endParaRPr>
          </a:p>
          <a:p>
            <a:pPr lvl="0"/>
            <a:r>
              <a:rPr lang="en-US" sz="2800" dirty="0"/>
              <a:t>Words that cannot be counted either because they are too many to count or are already in plural form </a:t>
            </a:r>
            <a:r>
              <a:rPr lang="en-US" sz="2800" dirty="0" err="1"/>
              <a:t>e.g</a:t>
            </a:r>
            <a:r>
              <a:rPr lang="en-US" sz="2800" dirty="0"/>
              <a:t> </a:t>
            </a:r>
            <a:endParaRPr lang="en-US" sz="2000" dirty="0"/>
          </a:p>
          <a:p>
            <a:pPr marL="285750" indent="-285750">
              <a:buFont typeface="Wingdings" pitchFamily="2" charset="2"/>
              <a:buChar char="ü"/>
            </a:pPr>
            <a:r>
              <a:rPr lang="en-US" sz="2800" dirty="0"/>
              <a:t>All liquids/gases.</a:t>
            </a:r>
            <a:endParaRPr lang="en-US" sz="2000" dirty="0"/>
          </a:p>
          <a:p>
            <a:pPr marL="285750" indent="-285750">
              <a:buFont typeface="Wingdings" pitchFamily="2" charset="2"/>
              <a:buChar char="ü"/>
            </a:pPr>
            <a:r>
              <a:rPr lang="en-US" sz="2800" dirty="0"/>
              <a:t>Minerals.</a:t>
            </a:r>
            <a:endParaRPr lang="en-US" sz="2000" dirty="0"/>
          </a:p>
          <a:p>
            <a:pPr marL="285750" indent="-285750">
              <a:buFont typeface="Wingdings" pitchFamily="2" charset="2"/>
              <a:buChar char="ü"/>
            </a:pPr>
            <a:r>
              <a:rPr lang="en-US" sz="2800" dirty="0"/>
              <a:t>Groups words 	- furniture </a:t>
            </a:r>
            <a:endParaRPr lang="en-US" sz="2000" dirty="0"/>
          </a:p>
          <a:p>
            <a:r>
              <a:rPr lang="en-US" sz="2800" dirty="0"/>
              <a:t>			- luggage </a:t>
            </a:r>
            <a:endParaRPr lang="en-US" sz="2000" dirty="0"/>
          </a:p>
          <a:p>
            <a:r>
              <a:rPr lang="en-US" sz="2800" dirty="0"/>
              <a:t>			- bedding </a:t>
            </a:r>
            <a:endParaRPr lang="en-US" sz="2000" dirty="0"/>
          </a:p>
          <a:p>
            <a:r>
              <a:rPr lang="en-US" sz="2800" dirty="0"/>
              <a:t>			- equipment </a:t>
            </a:r>
            <a:endParaRPr lang="en-US" sz="2000" dirty="0"/>
          </a:p>
          <a:p>
            <a:pPr lvl="0"/>
            <a:r>
              <a:rPr lang="en-US" sz="2800" dirty="0"/>
              <a:t>Qualities </a:t>
            </a:r>
            <a:r>
              <a:rPr lang="en-US" sz="2800" dirty="0" err="1"/>
              <a:t>i.e</a:t>
            </a:r>
            <a:r>
              <a:rPr lang="en-US" sz="2800" dirty="0"/>
              <a:t> 	- kindness </a:t>
            </a:r>
            <a:endParaRPr lang="en-US" sz="2000" dirty="0"/>
          </a:p>
          <a:p>
            <a:r>
              <a:rPr lang="en-US" sz="2800" dirty="0"/>
              <a:t>		- humility </a:t>
            </a:r>
            <a:endParaRPr lang="en-US" sz="2000" dirty="0"/>
          </a:p>
          <a:p>
            <a:pPr lvl="0"/>
            <a:r>
              <a:rPr lang="en-US" sz="2800" dirty="0"/>
              <a:t>Solids such as flour, sugar, salt, cereals, flour etc. </a:t>
            </a:r>
            <a:endParaRPr lang="en-US" sz="2000" dirty="0"/>
          </a:p>
          <a:p>
            <a:pPr marL="1371600" lvl="2" indent="-457200">
              <a:buFont typeface="Wingdings" pitchFamily="2" charset="2"/>
              <a:buChar char="Ø"/>
            </a:pPr>
            <a:r>
              <a:rPr lang="en-US" sz="2800" dirty="0"/>
              <a:t>Articles a, an are not with uncountable nouns instead we use determiners (some/any, little/a little, few/</a:t>
            </a:r>
            <a:r>
              <a:rPr lang="en-US" sz="2800" dirty="0" err="1"/>
              <a:t>afew</a:t>
            </a:r>
            <a:r>
              <a:rPr lang="en-US" sz="2800" dirty="0"/>
              <a:t>, much/plenty).</a:t>
            </a:r>
            <a:endParaRPr lang="en-US" sz="2000" dirty="0"/>
          </a:p>
        </p:txBody>
      </p:sp>
    </p:spTree>
    <p:extLst>
      <p:ext uri="{BB962C8B-B14F-4D97-AF65-F5344CB8AC3E}">
        <p14:creationId xmlns:p14="http://schemas.microsoft.com/office/powerpoint/2010/main" val="1476375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79863"/>
            <a:ext cx="8839200" cy="6247864"/>
          </a:xfrm>
          <a:prstGeom prst="rect">
            <a:avLst/>
          </a:prstGeom>
        </p:spPr>
        <p:txBody>
          <a:bodyPr wrap="square">
            <a:spAutoFit/>
          </a:bodyPr>
          <a:lstStyle/>
          <a:p>
            <a:r>
              <a:rPr lang="en-US" sz="2800" b="1" dirty="0"/>
              <a:t>Questions 1 to 15</a:t>
            </a:r>
          </a:p>
          <a:p>
            <a:r>
              <a:rPr lang="en-US" sz="2800" b="1" i="1" dirty="0">
                <a:solidFill>
                  <a:schemeClr val="accent6">
                    <a:lumMod val="50000"/>
                  </a:schemeClr>
                </a:solidFill>
              </a:rPr>
              <a:t>Read the passage below. It contains blank spaces numbered 1 - 15. For each blank space, choose the</a:t>
            </a:r>
          </a:p>
          <a:p>
            <a:r>
              <a:rPr lang="en-US" sz="2800" b="1" i="1" dirty="0">
                <a:solidFill>
                  <a:schemeClr val="accent6">
                    <a:lumMod val="50000"/>
                  </a:schemeClr>
                </a:solidFill>
              </a:rPr>
              <a:t>BEST answer from the choices given</a:t>
            </a:r>
          </a:p>
          <a:p>
            <a:r>
              <a:rPr lang="en-US" sz="3200" dirty="0"/>
              <a:t>Having eaten _ 1 _ for three days, we were desperately hungry. So _ 2 _ Jimi suggested that we should</a:t>
            </a:r>
          </a:p>
          <a:p>
            <a:r>
              <a:rPr lang="en-US" sz="3200" dirty="0"/>
              <a:t>_ 1 _ the strange looking creature which we had caught the day before _ 4 _ objected. _ 5 , </a:t>
            </a:r>
            <a:r>
              <a:rPr lang="en-US" sz="3200" dirty="0" err="1"/>
              <a:t>Kamoet</a:t>
            </a:r>
            <a:r>
              <a:rPr lang="en-US" sz="3200" dirty="0"/>
              <a:t> advised</a:t>
            </a:r>
          </a:p>
          <a:p>
            <a:r>
              <a:rPr lang="en-US" sz="3200" dirty="0"/>
              <a:t>that we should first give some of the meat to the cat and observe what _ 6__ happen. If the cat did not die,</a:t>
            </a:r>
          </a:p>
        </p:txBody>
      </p:sp>
    </p:spTree>
    <p:extLst>
      <p:ext uri="{BB962C8B-B14F-4D97-AF65-F5344CB8AC3E}">
        <p14:creationId xmlns:p14="http://schemas.microsoft.com/office/powerpoint/2010/main" val="17462921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1"/>
            <a:ext cx="8839200" cy="5632311"/>
          </a:xfrm>
          <a:prstGeom prst="rect">
            <a:avLst/>
          </a:prstGeom>
        </p:spPr>
        <p:txBody>
          <a:bodyPr wrap="square">
            <a:spAutoFit/>
          </a:bodyPr>
          <a:lstStyle/>
          <a:p>
            <a:r>
              <a:rPr lang="en-US" sz="3000" dirty="0"/>
              <a:t>_ 7 _ we could also eat the meat _ 8 _ confidence. The cat did not die. In fact it played excitedly and looked</a:t>
            </a:r>
          </a:p>
          <a:p>
            <a:r>
              <a:rPr lang="en-US" sz="3000" dirty="0"/>
              <a:t>_ 9 _. Concluding that the meat was _ 10 _ we ate noisily and greedily. For the first time that day, we _11</a:t>
            </a:r>
          </a:p>
          <a:p>
            <a:r>
              <a:rPr lang="en-US" sz="3000" b="1" dirty="0"/>
              <a:t>12</a:t>
            </a:r>
          </a:p>
          <a:p>
            <a:r>
              <a:rPr lang="en-US" sz="3000" dirty="0"/>
              <a:t>_ to laugh and tell stories.</a:t>
            </a:r>
          </a:p>
          <a:p>
            <a:r>
              <a:rPr lang="en-US" sz="3000" dirty="0"/>
              <a:t>Then </a:t>
            </a:r>
            <a:r>
              <a:rPr lang="en-US" sz="3000" dirty="0" err="1"/>
              <a:t>Atieno</a:t>
            </a:r>
            <a:r>
              <a:rPr lang="en-US" sz="3000" dirty="0"/>
              <a:t> came back from a short _ 12 _ and announced, “The cat is dead. Come _ 13 _ see.” We</a:t>
            </a:r>
          </a:p>
          <a:p>
            <a:r>
              <a:rPr lang="en-US" sz="3000" dirty="0"/>
              <a:t>stopped what we _ 14 _ and followed her, each of us holding our stomachs and complaining of strange pains.</a:t>
            </a:r>
          </a:p>
          <a:p>
            <a:r>
              <a:rPr lang="en-US" sz="3000" dirty="0"/>
              <a:t>It was true. The cat _ 15 _ lifeless before our very eyes! A speeding car had crushed it.</a:t>
            </a:r>
          </a:p>
        </p:txBody>
      </p:sp>
    </p:spTree>
    <p:extLst>
      <p:ext uri="{BB962C8B-B14F-4D97-AF65-F5344CB8AC3E}">
        <p14:creationId xmlns:p14="http://schemas.microsoft.com/office/powerpoint/2010/main" val="660912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57200"/>
            <a:ext cx="9220200" cy="5909310"/>
          </a:xfrm>
          <a:prstGeom prst="rect">
            <a:avLst/>
          </a:prstGeom>
        </p:spPr>
        <p:txBody>
          <a:bodyPr wrap="square">
            <a:spAutoFit/>
          </a:bodyPr>
          <a:lstStyle/>
          <a:p>
            <a:pPr>
              <a:lnSpc>
                <a:spcPct val="150000"/>
              </a:lnSpc>
            </a:pPr>
            <a:r>
              <a:rPr lang="en-US" sz="2800" dirty="0"/>
              <a:t>1. A. something 	B. nothing 	C. anything 	D. everything</a:t>
            </a:r>
          </a:p>
          <a:p>
            <a:pPr>
              <a:lnSpc>
                <a:spcPct val="150000"/>
              </a:lnSpc>
            </a:pPr>
            <a:r>
              <a:rPr lang="en-US" sz="2800" dirty="0"/>
              <a:t>2. A. when 		B. as 		C. while 	D. because</a:t>
            </a:r>
          </a:p>
          <a:p>
            <a:pPr>
              <a:lnSpc>
                <a:spcPct val="150000"/>
              </a:lnSpc>
            </a:pPr>
            <a:r>
              <a:rPr lang="en-US" sz="2800" dirty="0"/>
              <a:t>3. A. kill 		B. skin 	C. murder 	D. slaughter</a:t>
            </a:r>
          </a:p>
          <a:p>
            <a:pPr>
              <a:lnSpc>
                <a:spcPct val="150000"/>
              </a:lnSpc>
            </a:pPr>
            <a:r>
              <a:rPr lang="en-US" sz="2800" dirty="0"/>
              <a:t>4. A. somebody 	B. everybody 	C. nobody    D. anybody</a:t>
            </a:r>
          </a:p>
          <a:p>
            <a:pPr>
              <a:lnSpc>
                <a:spcPct val="150000"/>
              </a:lnSpc>
            </a:pPr>
            <a:r>
              <a:rPr lang="en-US" sz="2800" dirty="0"/>
              <a:t>5. A. However 	B. Moreover C. </a:t>
            </a:r>
            <a:r>
              <a:rPr lang="en-US" sz="2800" dirty="0" smtClean="0"/>
              <a:t>In fact </a:t>
            </a:r>
            <a:r>
              <a:rPr lang="en-US" sz="2800" dirty="0"/>
              <a:t>	D. Although</a:t>
            </a:r>
          </a:p>
          <a:p>
            <a:pPr>
              <a:lnSpc>
                <a:spcPct val="150000"/>
              </a:lnSpc>
            </a:pPr>
            <a:r>
              <a:rPr lang="en-US" sz="2800" dirty="0"/>
              <a:t>6. A. should 		B. could 	C. can 	D. would</a:t>
            </a:r>
          </a:p>
          <a:p>
            <a:pPr>
              <a:lnSpc>
                <a:spcPct val="150000"/>
              </a:lnSpc>
            </a:pPr>
            <a:r>
              <a:rPr lang="en-US" sz="2800" dirty="0"/>
              <a:t>7. A. well 		B. then 	C. perhaps 	D. maybe</a:t>
            </a:r>
          </a:p>
          <a:p>
            <a:pPr>
              <a:lnSpc>
                <a:spcPct val="150000"/>
              </a:lnSpc>
            </a:pPr>
            <a:r>
              <a:rPr lang="en-US" sz="2800" dirty="0"/>
              <a:t>8. A. without 	B. under 	C. with 	D. in</a:t>
            </a:r>
          </a:p>
          <a:p>
            <a:pPr>
              <a:lnSpc>
                <a:spcPct val="150000"/>
              </a:lnSpc>
            </a:pPr>
            <a:r>
              <a:rPr lang="en-US" sz="2800" dirty="0"/>
              <a:t>9. A. contented 	B. curious 	C. active 	D. filled</a:t>
            </a:r>
          </a:p>
        </p:txBody>
      </p:sp>
    </p:spTree>
    <p:extLst>
      <p:ext uri="{BB962C8B-B14F-4D97-AF65-F5344CB8AC3E}">
        <p14:creationId xmlns:p14="http://schemas.microsoft.com/office/powerpoint/2010/main" val="28549753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609601"/>
            <a:ext cx="9144000" cy="5262979"/>
          </a:xfrm>
          <a:prstGeom prst="rect">
            <a:avLst/>
          </a:prstGeom>
        </p:spPr>
        <p:txBody>
          <a:bodyPr wrap="square">
            <a:spAutoFit/>
          </a:bodyPr>
          <a:lstStyle/>
          <a:p>
            <a:pPr>
              <a:lnSpc>
                <a:spcPct val="150000"/>
              </a:lnSpc>
            </a:pPr>
            <a:r>
              <a:rPr lang="pl-PL" sz="3200" dirty="0"/>
              <a:t>10. A. sweet </a:t>
            </a:r>
            <a:r>
              <a:rPr lang="en-US" sz="3200" dirty="0"/>
              <a:t>	</a:t>
            </a:r>
            <a:r>
              <a:rPr lang="pl-PL" sz="3200" dirty="0"/>
              <a:t>B. nice </a:t>
            </a:r>
            <a:r>
              <a:rPr lang="en-US" sz="3200" dirty="0"/>
              <a:t>	</a:t>
            </a:r>
            <a:r>
              <a:rPr lang="pl-PL" sz="3200" dirty="0"/>
              <a:t>C. safe </a:t>
            </a:r>
            <a:r>
              <a:rPr lang="en-US" sz="3200" dirty="0"/>
              <a:t>	</a:t>
            </a:r>
            <a:r>
              <a:rPr lang="pl-PL" sz="3200" dirty="0"/>
              <a:t>D. tasty</a:t>
            </a:r>
          </a:p>
          <a:p>
            <a:pPr>
              <a:lnSpc>
                <a:spcPct val="150000"/>
              </a:lnSpc>
            </a:pPr>
            <a:r>
              <a:rPr lang="en-US" sz="3200" dirty="0"/>
              <a:t>11. A. began 	B. wished 	C. had 	D. decided</a:t>
            </a:r>
          </a:p>
          <a:p>
            <a:pPr>
              <a:lnSpc>
                <a:spcPct val="150000"/>
              </a:lnSpc>
            </a:pPr>
            <a:r>
              <a:rPr lang="en-US" sz="3200" dirty="0"/>
              <a:t>12. A. visit 		B. walk 	C. journey  D. stay</a:t>
            </a:r>
          </a:p>
          <a:p>
            <a:pPr>
              <a:lnSpc>
                <a:spcPct val="150000"/>
              </a:lnSpc>
            </a:pPr>
            <a:r>
              <a:rPr lang="en-US" sz="3200" dirty="0"/>
              <a:t>13. A. to 		B. then 	C. and 	D. all</a:t>
            </a:r>
          </a:p>
          <a:p>
            <a:pPr>
              <a:lnSpc>
                <a:spcPct val="150000"/>
              </a:lnSpc>
            </a:pPr>
            <a:r>
              <a:rPr lang="en-US" sz="3200" dirty="0"/>
              <a:t>14. 	A. had been doing 	B. were doing </a:t>
            </a:r>
          </a:p>
          <a:p>
            <a:pPr>
              <a:lnSpc>
                <a:spcPct val="150000"/>
              </a:lnSpc>
            </a:pPr>
            <a:r>
              <a:rPr lang="en-US" sz="3200" dirty="0"/>
              <a:t>	C. are doing 		D. could be doing</a:t>
            </a:r>
          </a:p>
          <a:p>
            <a:pPr>
              <a:lnSpc>
                <a:spcPct val="150000"/>
              </a:lnSpc>
            </a:pPr>
            <a:r>
              <a:rPr lang="en-US" sz="3200" dirty="0"/>
              <a:t>15. A. lay 		B. lied 	C. laid 	D. lain</a:t>
            </a:r>
          </a:p>
        </p:txBody>
      </p:sp>
    </p:spTree>
    <p:extLst>
      <p:ext uri="{BB962C8B-B14F-4D97-AF65-F5344CB8AC3E}">
        <p14:creationId xmlns:p14="http://schemas.microsoft.com/office/powerpoint/2010/main" val="33099727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14800" y="762000"/>
            <a:ext cx="5334000" cy="4902200"/>
          </a:xfrm>
        </p:spPr>
        <p:txBody>
          <a:bodyPr>
            <a:noAutofit/>
          </a:bodyPr>
          <a:lstStyle/>
          <a:p>
            <a:r>
              <a:rPr lang="en-US" sz="8800" dirty="0">
                <a:solidFill>
                  <a:srgbClr val="00B0F0"/>
                </a:solidFill>
              </a:rPr>
              <a:t>PAST PAPER 1994</a:t>
            </a:r>
            <a:br>
              <a:rPr lang="en-US" sz="8800" dirty="0">
                <a:solidFill>
                  <a:srgbClr val="00B0F0"/>
                </a:solidFill>
              </a:rPr>
            </a:br>
            <a:endParaRPr lang="en-US" sz="88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4801"/>
            <a:ext cx="8686800" cy="6001643"/>
          </a:xfrm>
          <a:prstGeom prst="rect">
            <a:avLst/>
          </a:prstGeom>
        </p:spPr>
        <p:txBody>
          <a:bodyPr wrap="square">
            <a:spAutoFit/>
          </a:bodyPr>
          <a:lstStyle/>
          <a:p>
            <a:r>
              <a:rPr lang="en-US" sz="2400" b="1" dirty="0">
                <a:solidFill>
                  <a:schemeClr val="accent6">
                    <a:lumMod val="50000"/>
                  </a:schemeClr>
                </a:solidFill>
              </a:rPr>
              <a:t>Questions 1 to 15</a:t>
            </a:r>
          </a:p>
          <a:p>
            <a:r>
              <a:rPr lang="en-US" sz="2400" b="1" i="1" dirty="0">
                <a:solidFill>
                  <a:schemeClr val="accent6">
                    <a:lumMod val="50000"/>
                  </a:schemeClr>
                </a:solidFill>
              </a:rPr>
              <a:t>Read the passage below. It contains blank spaces 1 to 15. For each blank space, choose the BEST</a:t>
            </a:r>
          </a:p>
          <a:p>
            <a:r>
              <a:rPr lang="en-US" sz="2400" b="1" i="1" dirty="0">
                <a:solidFill>
                  <a:schemeClr val="accent6">
                    <a:lumMod val="50000"/>
                  </a:schemeClr>
                </a:solidFill>
              </a:rPr>
              <a:t>answer from the choices given.</a:t>
            </a:r>
          </a:p>
          <a:p>
            <a:r>
              <a:rPr lang="en-US" sz="2400" dirty="0"/>
              <a:t>On Saturday morning the children of </a:t>
            </a:r>
            <a:r>
              <a:rPr lang="en-US" sz="2400" dirty="0" err="1"/>
              <a:t>Kamboni</a:t>
            </a:r>
            <a:r>
              <a:rPr lang="en-US" sz="2400" dirty="0"/>
              <a:t> Primary School attended _ 1 _ annual </a:t>
            </a:r>
            <a:r>
              <a:rPr lang="en-US" sz="2400" dirty="0" err="1"/>
              <a:t>Nakuru</a:t>
            </a:r>
            <a:r>
              <a:rPr lang="en-US" sz="2400" dirty="0"/>
              <a:t> Agricultural</a:t>
            </a:r>
          </a:p>
          <a:p>
            <a:r>
              <a:rPr lang="en-US" sz="2400" dirty="0"/>
              <a:t>Show. They were all _ 2 _ excited about the tour. Many of them _ 3 _ about Agricultural shows but they had</a:t>
            </a:r>
          </a:p>
          <a:p>
            <a:r>
              <a:rPr lang="en-US" sz="2400" dirty="0"/>
              <a:t>never attended one.</a:t>
            </a:r>
          </a:p>
          <a:p>
            <a:r>
              <a:rPr lang="en-US" sz="2400" dirty="0"/>
              <a:t>Before touring the showground, the children _ 4 _ to go to a hotel for breakfast. When they finished</a:t>
            </a:r>
          </a:p>
          <a:p>
            <a:r>
              <a:rPr lang="en-US" sz="2400" dirty="0"/>
              <a:t>eating, a waiter brought the _ 5 _ for the meal. To their surprise, their </a:t>
            </a:r>
            <a:r>
              <a:rPr lang="en-US" sz="2400" dirty="0" err="1"/>
              <a:t>classmaster</a:t>
            </a:r>
            <a:r>
              <a:rPr lang="en-US" sz="2400" dirty="0"/>
              <a:t>, </a:t>
            </a:r>
            <a:r>
              <a:rPr lang="en-US" sz="2400" dirty="0" err="1"/>
              <a:t>Mr</a:t>
            </a:r>
            <a:r>
              <a:rPr lang="en-US" sz="2400" dirty="0"/>
              <a:t> </a:t>
            </a:r>
            <a:r>
              <a:rPr lang="en-US" sz="2400" dirty="0" err="1"/>
              <a:t>Bukaka</a:t>
            </a:r>
            <a:r>
              <a:rPr lang="en-US" sz="2400" dirty="0"/>
              <a:t>, _ 6 _ pay it.</a:t>
            </a:r>
          </a:p>
          <a:p>
            <a:r>
              <a:rPr lang="en-US" sz="2400" dirty="0"/>
              <a:t>However, he asked the bus driver to _ 7 _ him some money to be refunded by the headmistress. After paying, they</a:t>
            </a:r>
          </a:p>
          <a:p>
            <a:r>
              <a:rPr lang="en-US" sz="2400" dirty="0"/>
              <a:t>left _ 8 _ the showground.</a:t>
            </a:r>
          </a:p>
        </p:txBody>
      </p:sp>
    </p:spTree>
    <p:extLst>
      <p:ext uri="{BB962C8B-B14F-4D97-AF65-F5344CB8AC3E}">
        <p14:creationId xmlns:p14="http://schemas.microsoft.com/office/powerpoint/2010/main" val="35764801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0"/>
            <a:ext cx="8763000" cy="6124754"/>
          </a:xfrm>
          <a:prstGeom prst="rect">
            <a:avLst/>
          </a:prstGeom>
        </p:spPr>
        <p:txBody>
          <a:bodyPr wrap="square">
            <a:spAutoFit/>
          </a:bodyPr>
          <a:lstStyle/>
          <a:p>
            <a:r>
              <a:rPr lang="en-US" sz="2800" dirty="0"/>
              <a:t>On arrival, the children found their headmistress already there waiting for them. She gave each of them _ 9</a:t>
            </a:r>
          </a:p>
          <a:p>
            <a:r>
              <a:rPr lang="en-US" sz="2800" dirty="0"/>
              <a:t>_ note to pay the entry fee. The children quickly entered the showground through the main gate and went _ 10 _ to</a:t>
            </a:r>
          </a:p>
          <a:p>
            <a:r>
              <a:rPr lang="en-US" sz="2800" dirty="0"/>
              <a:t>the wildlife stand. There, the warden _ 11 _ to them in detail how lions and cheetahs differ. He told them that</a:t>
            </a:r>
          </a:p>
          <a:p>
            <a:r>
              <a:rPr lang="en-US" sz="2800" dirty="0"/>
              <a:t>although lions are the bravest animals in the jungle, they do not run _ 12 _the cheetahs. He surprised them when he</a:t>
            </a:r>
          </a:p>
          <a:p>
            <a:r>
              <a:rPr lang="en-US" sz="2800" dirty="0"/>
              <a:t>further pointed out that cheetahs do not attack people _ 13 _ they are provoked.</a:t>
            </a:r>
          </a:p>
          <a:p>
            <a:r>
              <a:rPr lang="en-US" sz="2800" dirty="0"/>
              <a:t>Cheetahs are found in Kenya, _ 14 _ one boy asked him. Before the warden answered, a guard ordered</a:t>
            </a:r>
          </a:p>
          <a:p>
            <a:r>
              <a:rPr lang="en-US" sz="2800" dirty="0"/>
              <a:t>the children to leave the stand_ 15 _ it was getting overcrowded with people.</a:t>
            </a:r>
          </a:p>
        </p:txBody>
      </p:sp>
    </p:spTree>
    <p:extLst>
      <p:ext uri="{BB962C8B-B14F-4D97-AF65-F5344CB8AC3E}">
        <p14:creationId xmlns:p14="http://schemas.microsoft.com/office/powerpoint/2010/main" val="20579654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03757"/>
            <a:ext cx="8991600" cy="6555641"/>
          </a:xfrm>
          <a:prstGeom prst="rect">
            <a:avLst/>
          </a:prstGeom>
        </p:spPr>
        <p:txBody>
          <a:bodyPr wrap="square">
            <a:spAutoFit/>
          </a:bodyPr>
          <a:lstStyle/>
          <a:p>
            <a:pPr>
              <a:lnSpc>
                <a:spcPct val="150000"/>
              </a:lnSpc>
            </a:pPr>
            <a:r>
              <a:rPr lang="en-US" sz="2800" dirty="0"/>
              <a:t>1. A. an 	B. the 	C. their 	D. one</a:t>
            </a:r>
          </a:p>
          <a:p>
            <a:pPr>
              <a:lnSpc>
                <a:spcPct val="150000"/>
              </a:lnSpc>
            </a:pPr>
            <a:r>
              <a:rPr lang="en-US" sz="2800" dirty="0"/>
              <a:t>2. A. so 	B. more 	C. too 	D. very</a:t>
            </a:r>
          </a:p>
          <a:p>
            <a:pPr>
              <a:lnSpc>
                <a:spcPct val="150000"/>
              </a:lnSpc>
            </a:pPr>
            <a:r>
              <a:rPr lang="en-US" sz="2800" dirty="0"/>
              <a:t>3. A. would hear B. had heard C. were hearing D. have heard</a:t>
            </a:r>
          </a:p>
          <a:p>
            <a:pPr>
              <a:lnSpc>
                <a:spcPct val="150000"/>
              </a:lnSpc>
            </a:pPr>
            <a:r>
              <a:rPr lang="en-US" sz="2800" dirty="0"/>
              <a:t>4. A. wanted 	B. planned 	C. managed 	D. decided</a:t>
            </a:r>
          </a:p>
          <a:p>
            <a:pPr>
              <a:lnSpc>
                <a:spcPct val="150000"/>
              </a:lnSpc>
            </a:pPr>
            <a:r>
              <a:rPr lang="en-US" sz="2800" dirty="0"/>
              <a:t>5. A. receipt 		B. order 	C. bill 			D. invoice</a:t>
            </a:r>
          </a:p>
          <a:p>
            <a:pPr>
              <a:lnSpc>
                <a:spcPct val="150000"/>
              </a:lnSpc>
            </a:pPr>
            <a:r>
              <a:rPr lang="en-US" sz="2800" dirty="0"/>
              <a:t>6. A. could not 	B. would 	C. would not 	D. could</a:t>
            </a:r>
          </a:p>
          <a:p>
            <a:pPr>
              <a:lnSpc>
                <a:spcPct val="150000"/>
              </a:lnSpc>
            </a:pPr>
            <a:r>
              <a:rPr lang="en-US" sz="2800" dirty="0"/>
              <a:t>7. A. pay 	B. borrow 	C. bring 	D. lend</a:t>
            </a:r>
          </a:p>
          <a:p>
            <a:pPr>
              <a:lnSpc>
                <a:spcPct val="150000"/>
              </a:lnSpc>
            </a:pPr>
            <a:r>
              <a:rPr lang="en-US" sz="2800" dirty="0"/>
              <a:t>8. A. for 	B. to 		C. into 	D. towards</a:t>
            </a:r>
          </a:p>
          <a:p>
            <a:pPr>
              <a:lnSpc>
                <a:spcPct val="150000"/>
              </a:lnSpc>
            </a:pPr>
            <a:r>
              <a:rPr lang="en-US" sz="2800" dirty="0"/>
              <a:t>9. 	A. ten shillings 		B. a ten shilling </a:t>
            </a:r>
          </a:p>
          <a:p>
            <a:pPr>
              <a:lnSpc>
                <a:spcPct val="150000"/>
              </a:lnSpc>
            </a:pPr>
            <a:r>
              <a:rPr lang="en-US" sz="2800" dirty="0"/>
              <a:t>	C. ten shilling 		D. a ten shillings</a:t>
            </a:r>
          </a:p>
        </p:txBody>
      </p:sp>
    </p:spTree>
    <p:extLst>
      <p:ext uri="{BB962C8B-B14F-4D97-AF65-F5344CB8AC3E}">
        <p14:creationId xmlns:p14="http://schemas.microsoft.com/office/powerpoint/2010/main" val="34349151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457200"/>
            <a:ext cx="8686800" cy="6001643"/>
          </a:xfrm>
          <a:prstGeom prst="rect">
            <a:avLst/>
          </a:prstGeom>
        </p:spPr>
        <p:txBody>
          <a:bodyPr wrap="square">
            <a:spAutoFit/>
          </a:bodyPr>
          <a:lstStyle/>
          <a:p>
            <a:pPr>
              <a:lnSpc>
                <a:spcPct val="150000"/>
              </a:lnSpc>
            </a:pPr>
            <a:r>
              <a:rPr lang="en-US" sz="3200" dirty="0"/>
              <a:t>10. A. ahead 	B. away 	C. straight 	D. forward</a:t>
            </a:r>
          </a:p>
          <a:p>
            <a:pPr>
              <a:lnSpc>
                <a:spcPct val="150000"/>
              </a:lnSpc>
            </a:pPr>
            <a:r>
              <a:rPr lang="en-US" sz="3200" dirty="0"/>
              <a:t>11. A. described   B. explained 	C. told    D. talked</a:t>
            </a:r>
          </a:p>
          <a:p>
            <a:pPr>
              <a:lnSpc>
                <a:spcPct val="150000"/>
              </a:lnSpc>
            </a:pPr>
            <a:r>
              <a:rPr lang="en-US" sz="3200" dirty="0"/>
              <a:t>12. 	A. as fast as  		B. as well as </a:t>
            </a:r>
          </a:p>
          <a:p>
            <a:pPr>
              <a:lnSpc>
                <a:spcPct val="150000"/>
              </a:lnSpc>
            </a:pPr>
            <a:r>
              <a:rPr lang="en-US" sz="3200" dirty="0"/>
              <a:t>	C. faster than 		D. better than</a:t>
            </a:r>
          </a:p>
          <a:p>
            <a:pPr>
              <a:lnSpc>
                <a:spcPct val="150000"/>
              </a:lnSpc>
            </a:pPr>
            <a:r>
              <a:rPr lang="en-US" sz="3200" dirty="0"/>
              <a:t>13. A. whether 	B. until 	C. when 	D. unless</a:t>
            </a:r>
          </a:p>
          <a:p>
            <a:pPr marL="514350" indent="-514350">
              <a:lnSpc>
                <a:spcPct val="150000"/>
              </a:lnSpc>
              <a:buAutoNum type="arabicPeriod" startAt="14"/>
            </a:pPr>
            <a:r>
              <a:rPr lang="en-US" sz="3200" dirty="0"/>
              <a:t>A. is it? 			B. isn’t it? </a:t>
            </a:r>
          </a:p>
          <a:p>
            <a:pPr lvl="1">
              <a:lnSpc>
                <a:spcPct val="150000"/>
              </a:lnSpc>
            </a:pPr>
            <a:r>
              <a:rPr lang="en-US" sz="3200" dirty="0"/>
              <a:t>C. aren’t they? 	D. are they?</a:t>
            </a:r>
          </a:p>
          <a:p>
            <a:pPr>
              <a:lnSpc>
                <a:spcPct val="150000"/>
              </a:lnSpc>
            </a:pPr>
            <a:r>
              <a:rPr lang="en-US" sz="3200" dirty="0"/>
              <a:t>15. A. if 	B. so 		C. while 	D. as</a:t>
            </a:r>
          </a:p>
        </p:txBody>
      </p:sp>
    </p:spTree>
    <p:extLst>
      <p:ext uri="{BB962C8B-B14F-4D97-AF65-F5344CB8AC3E}">
        <p14:creationId xmlns:p14="http://schemas.microsoft.com/office/powerpoint/2010/main" val="29696660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038600" y="3581400"/>
            <a:ext cx="4013200" cy="2159000"/>
          </a:xfrm>
        </p:spPr>
        <p:txBody>
          <a:bodyPr>
            <a:noAutofit/>
          </a:bodyPr>
          <a:lstStyle/>
          <a:p>
            <a:r>
              <a:rPr lang="en-US" sz="8800" dirty="0">
                <a:solidFill>
                  <a:srgbClr val="00B0F0"/>
                </a:solidFill>
              </a:rPr>
              <a:t>PAST PAPER 1995</a:t>
            </a:r>
            <a:br>
              <a:rPr lang="en-US" sz="8800" dirty="0">
                <a:solidFill>
                  <a:srgbClr val="00B0F0"/>
                </a:solidFill>
              </a:rPr>
            </a:br>
            <a:endParaRPr lang="en-US" sz="88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0367" y="59374"/>
            <a:ext cx="8791433" cy="6555641"/>
          </a:xfrm>
          <a:prstGeom prst="rect">
            <a:avLst/>
          </a:prstGeom>
        </p:spPr>
        <p:txBody>
          <a:bodyPr wrap="square">
            <a:spAutoFit/>
          </a:bodyPr>
          <a:lstStyle/>
          <a:p>
            <a:r>
              <a:rPr lang="en-US" sz="3600" b="1" u="sng" dirty="0">
                <a:solidFill>
                  <a:srgbClr val="FF0000"/>
                </a:solidFill>
              </a:rPr>
              <a:t>Functions of a noun in a sentence</a:t>
            </a:r>
            <a:endParaRPr lang="en-US" sz="3600" dirty="0">
              <a:solidFill>
                <a:srgbClr val="FF0000"/>
              </a:solidFill>
            </a:endParaRPr>
          </a:p>
          <a:p>
            <a:pPr lvl="0"/>
            <a:r>
              <a:rPr lang="en-US" sz="2400" dirty="0"/>
              <a:t>A noun in a sentence may be:- </a:t>
            </a:r>
          </a:p>
          <a:p>
            <a:pPr lvl="0"/>
            <a:r>
              <a:rPr lang="en-US" sz="2400" b="1" dirty="0">
                <a:solidFill>
                  <a:schemeClr val="accent6">
                    <a:lumMod val="50000"/>
                  </a:schemeClr>
                </a:solidFill>
              </a:rPr>
              <a:t>Subject</a:t>
            </a:r>
            <a:endParaRPr lang="en-US" sz="2400" dirty="0">
              <a:solidFill>
                <a:schemeClr val="accent6">
                  <a:lumMod val="50000"/>
                </a:schemeClr>
              </a:solidFill>
            </a:endParaRPr>
          </a:p>
          <a:p>
            <a:pPr lvl="0"/>
            <a:r>
              <a:rPr lang="en-US" sz="2400" dirty="0"/>
              <a:t>As a subject, a noun is used to indicate the person or thing discussed in the sentence </a:t>
            </a:r>
            <a:r>
              <a:rPr lang="en-US" sz="2400" dirty="0" err="1"/>
              <a:t>i.e</a:t>
            </a:r>
            <a:endParaRPr lang="en-US" sz="2400" dirty="0"/>
          </a:p>
          <a:p>
            <a:pPr lvl="0"/>
            <a:r>
              <a:rPr lang="en-US" sz="2400" dirty="0" err="1"/>
              <a:t>Tande</a:t>
            </a:r>
            <a:r>
              <a:rPr lang="en-US" sz="2400" dirty="0"/>
              <a:t> and Moses are disturbing in class.</a:t>
            </a:r>
          </a:p>
          <a:p>
            <a:pPr lvl="0"/>
            <a:r>
              <a:rPr lang="en-US" sz="2400" dirty="0"/>
              <a:t>Lilly and Nelly have travelled up country.</a:t>
            </a:r>
          </a:p>
          <a:p>
            <a:pPr lvl="0"/>
            <a:r>
              <a:rPr lang="en-US" sz="2400" b="1" dirty="0">
                <a:solidFill>
                  <a:schemeClr val="accent6">
                    <a:lumMod val="50000"/>
                  </a:schemeClr>
                </a:solidFill>
              </a:rPr>
              <a:t>Object</a:t>
            </a:r>
            <a:endParaRPr lang="en-US" sz="2400" dirty="0">
              <a:solidFill>
                <a:schemeClr val="accent6">
                  <a:lumMod val="50000"/>
                </a:schemeClr>
              </a:solidFill>
            </a:endParaRPr>
          </a:p>
          <a:p>
            <a:pPr lvl="0"/>
            <a:r>
              <a:rPr lang="en-US" sz="2400" dirty="0"/>
              <a:t>Nouns are used to complete the sentence. Whatever thing or person mentioned after the predicate (verb) is an object i.e. </a:t>
            </a:r>
          </a:p>
          <a:p>
            <a:pPr lvl="0"/>
            <a:r>
              <a:rPr lang="en-US" sz="2400" dirty="0" err="1"/>
              <a:t>Kwawele</a:t>
            </a:r>
            <a:r>
              <a:rPr lang="en-US" sz="2400" dirty="0"/>
              <a:t> is travelling to Luanda next week.</a:t>
            </a:r>
          </a:p>
          <a:p>
            <a:pPr lvl="0"/>
            <a:r>
              <a:rPr lang="en-US" sz="2400" dirty="0"/>
              <a:t>Indian ocean is located in Mombasa.</a:t>
            </a:r>
          </a:p>
          <a:p>
            <a:pPr lvl="0"/>
            <a:r>
              <a:rPr lang="en-US" sz="2400" dirty="0"/>
              <a:t>Listening is a key element in understanding. </a:t>
            </a:r>
          </a:p>
          <a:p>
            <a:pPr lvl="0"/>
            <a:r>
              <a:rPr lang="en-US" sz="2400" b="1" dirty="0">
                <a:solidFill>
                  <a:schemeClr val="accent6">
                    <a:lumMod val="50000"/>
                  </a:schemeClr>
                </a:solidFill>
              </a:rPr>
              <a:t>Word formation:</a:t>
            </a:r>
            <a:endParaRPr lang="en-US" sz="2400" dirty="0">
              <a:solidFill>
                <a:schemeClr val="accent6">
                  <a:lumMod val="50000"/>
                </a:schemeClr>
              </a:solidFill>
            </a:endParaRPr>
          </a:p>
          <a:p>
            <a:pPr lvl="0"/>
            <a:r>
              <a:rPr lang="en-US" sz="2400" dirty="0"/>
              <a:t>Nouns may be formed from other words i.e. </a:t>
            </a:r>
          </a:p>
          <a:p>
            <a:pPr lvl="0"/>
            <a:r>
              <a:rPr lang="en-US" sz="2400" dirty="0"/>
              <a:t>Kind – kindness </a:t>
            </a:r>
          </a:p>
          <a:p>
            <a:r>
              <a:rPr lang="en-US" sz="2400" dirty="0"/>
              <a:t>Happy – happiness </a:t>
            </a:r>
          </a:p>
        </p:txBody>
      </p:sp>
    </p:spTree>
    <p:extLst>
      <p:ext uri="{BB962C8B-B14F-4D97-AF65-F5344CB8AC3E}">
        <p14:creationId xmlns:p14="http://schemas.microsoft.com/office/powerpoint/2010/main" val="19044197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839200" cy="5693866"/>
          </a:xfrm>
          <a:prstGeom prst="rect">
            <a:avLst/>
          </a:prstGeom>
        </p:spPr>
        <p:txBody>
          <a:bodyPr wrap="square">
            <a:spAutoFit/>
          </a:bodyPr>
          <a:lstStyle/>
          <a:p>
            <a:r>
              <a:rPr lang="en-US" sz="2800" b="1" dirty="0"/>
              <a:t>Question 1 to 15</a:t>
            </a:r>
          </a:p>
          <a:p>
            <a:r>
              <a:rPr lang="en-US" sz="2800" b="1" i="1" dirty="0">
                <a:solidFill>
                  <a:schemeClr val="accent6">
                    <a:lumMod val="50000"/>
                  </a:schemeClr>
                </a:solidFill>
              </a:rPr>
              <a:t>Read the passage below. It contains blank spaces numbered 1 to 15. For each blank space, choose the</a:t>
            </a:r>
          </a:p>
          <a:p>
            <a:r>
              <a:rPr lang="en-US" sz="2800" b="1" i="1" dirty="0">
                <a:solidFill>
                  <a:schemeClr val="accent6">
                    <a:lumMod val="50000"/>
                  </a:schemeClr>
                </a:solidFill>
              </a:rPr>
              <a:t>BEST answer from the choices given.</a:t>
            </a:r>
          </a:p>
          <a:p>
            <a:r>
              <a:rPr lang="en-US" sz="2800" dirty="0"/>
              <a:t>Let us imagine that a female mosquito_ 1 _ talk. She might have this to _ 2 _. My name is Anopheles.</a:t>
            </a:r>
          </a:p>
          <a:p>
            <a:r>
              <a:rPr lang="en-US" sz="2800" dirty="0"/>
              <a:t>Anopheles Mosquito. I bite people and _ 3 _ their blood. When I bite a person infected_ 4 _ malaria and</a:t>
            </a:r>
          </a:p>
          <a:p>
            <a:r>
              <a:rPr lang="en-US" sz="2800" dirty="0"/>
              <a:t>__5 _ bite a healthy person, I transfer the malaria parasites to him or her.</a:t>
            </a:r>
          </a:p>
          <a:p>
            <a:r>
              <a:rPr lang="en-US" sz="2800" dirty="0"/>
              <a:t>Do you know where my young ones are _ 6 _ ? This happens to be in _ 7 _ water.</a:t>
            </a:r>
          </a:p>
          <a:p>
            <a:r>
              <a:rPr lang="en-US" sz="2800" dirty="0"/>
              <a:t>During the day I love to hide in _ 8 _ grass and bushes. </a:t>
            </a:r>
          </a:p>
        </p:txBody>
      </p:sp>
    </p:spTree>
    <p:extLst>
      <p:ext uri="{BB962C8B-B14F-4D97-AF65-F5344CB8AC3E}">
        <p14:creationId xmlns:p14="http://schemas.microsoft.com/office/powerpoint/2010/main" val="19169961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85800"/>
            <a:ext cx="8686800" cy="3970318"/>
          </a:xfrm>
          <a:prstGeom prst="rect">
            <a:avLst/>
          </a:prstGeom>
        </p:spPr>
        <p:txBody>
          <a:bodyPr wrap="square">
            <a:spAutoFit/>
          </a:bodyPr>
          <a:lstStyle/>
          <a:p>
            <a:r>
              <a:rPr lang="en-US" sz="2800" dirty="0"/>
              <a:t>When evening _ 9 _ my friends and I come out to “feed” on human blood, especially when people go to sleep. _ 10 _ the other day when I was _ 11 _</a:t>
            </a:r>
          </a:p>
          <a:p>
            <a:r>
              <a:rPr lang="en-US" sz="2800" dirty="0" err="1"/>
              <a:t>Usafi</a:t>
            </a:r>
            <a:r>
              <a:rPr lang="en-US" sz="2800" dirty="0"/>
              <a:t> Primary School, I was shocked to hear _ 12 _ very disturbing _ 13 _. They said that I am dangerous, that I</a:t>
            </a:r>
          </a:p>
          <a:p>
            <a:r>
              <a:rPr lang="en-US" sz="2800" dirty="0"/>
              <a:t>kill thousands of people every year. They have a big plan to _ 14 _ that I do not breed and that I do not bite people.</a:t>
            </a:r>
          </a:p>
          <a:p>
            <a:r>
              <a:rPr lang="en-US" sz="2800" dirty="0"/>
              <a:t>They _ 15 _ to cut grass and bushes, to drain water and to use nets. I am very worried indeed.</a:t>
            </a:r>
          </a:p>
        </p:txBody>
      </p:sp>
    </p:spTree>
    <p:extLst>
      <p:ext uri="{BB962C8B-B14F-4D97-AF65-F5344CB8AC3E}">
        <p14:creationId xmlns:p14="http://schemas.microsoft.com/office/powerpoint/2010/main" val="37185474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4500" y="381000"/>
            <a:ext cx="8915400" cy="3785652"/>
          </a:xfrm>
          <a:prstGeom prst="rect">
            <a:avLst/>
          </a:prstGeom>
        </p:spPr>
        <p:txBody>
          <a:bodyPr wrap="square">
            <a:spAutoFit/>
          </a:bodyPr>
          <a:lstStyle/>
          <a:p>
            <a:r>
              <a:rPr lang="en-US" sz="2400" dirty="0"/>
              <a:t>1. A. would 		B. could 	C. might 	D. can</a:t>
            </a:r>
          </a:p>
          <a:p>
            <a:r>
              <a:rPr lang="en-US" sz="2400" dirty="0"/>
              <a:t>2. A. announce 	B. speak 	C. say 		D. utter</a:t>
            </a:r>
          </a:p>
          <a:p>
            <a:r>
              <a:rPr lang="en-US" sz="2400" dirty="0"/>
              <a:t>3. A. take 		B. suck 	C. drink 	D. sip</a:t>
            </a:r>
          </a:p>
          <a:p>
            <a:r>
              <a:rPr lang="en-US" sz="2400" dirty="0"/>
              <a:t>4. A. with	 	B. from 	C. by 		D. of</a:t>
            </a:r>
          </a:p>
          <a:p>
            <a:r>
              <a:rPr lang="en-US" sz="2400" dirty="0"/>
              <a:t>5. A. finally 		B. secondly 	C. later 	D. sometime</a:t>
            </a:r>
          </a:p>
          <a:p>
            <a:r>
              <a:rPr lang="en-US" sz="2400" dirty="0"/>
              <a:t>6. A. born 		B. laid 		C. reared 	D. bred</a:t>
            </a:r>
          </a:p>
          <a:p>
            <a:r>
              <a:rPr lang="fr-FR" sz="2400" dirty="0"/>
              <a:t>7. A. stagnant 		B. </a:t>
            </a:r>
            <a:r>
              <a:rPr lang="fr-FR" sz="2400" dirty="0" err="1"/>
              <a:t>still</a:t>
            </a:r>
            <a:r>
              <a:rPr lang="fr-FR" sz="2400" dirty="0"/>
              <a:t> 		C. quiet 	D. </a:t>
            </a:r>
            <a:r>
              <a:rPr lang="fr-FR" sz="2400" dirty="0" err="1"/>
              <a:t>calm</a:t>
            </a:r>
            <a:endParaRPr lang="fr-FR" sz="2400" dirty="0"/>
          </a:p>
          <a:p>
            <a:r>
              <a:rPr lang="en-US" sz="2400" dirty="0"/>
              <a:t>8. A. green 		B. high 		C. tall 		D. long</a:t>
            </a:r>
          </a:p>
          <a:p>
            <a:r>
              <a:rPr lang="en-US" sz="2400" dirty="0"/>
              <a:t>9. A. arrives 		B. comes 	C. appears 	D. reaches</a:t>
            </a:r>
          </a:p>
          <a:p>
            <a:r>
              <a:rPr lang="en-US" sz="2400" dirty="0"/>
              <a:t>10. A. Since 		B. Moreover 	C. Although	D. But</a:t>
            </a:r>
          </a:p>
        </p:txBody>
      </p:sp>
      <p:sp>
        <p:nvSpPr>
          <p:cNvPr id="4" name="Rectangle 3"/>
          <p:cNvSpPr/>
          <p:nvPr/>
        </p:nvSpPr>
        <p:spPr>
          <a:xfrm>
            <a:off x="1752600" y="4038600"/>
            <a:ext cx="8839200" cy="2308324"/>
          </a:xfrm>
          <a:prstGeom prst="rect">
            <a:avLst/>
          </a:prstGeom>
        </p:spPr>
        <p:txBody>
          <a:bodyPr wrap="square">
            <a:spAutoFit/>
          </a:bodyPr>
          <a:lstStyle/>
          <a:p>
            <a:r>
              <a:rPr lang="en-US" sz="2400" dirty="0"/>
              <a:t>11. A. near 		B. next 	C. about 	D. by</a:t>
            </a:r>
          </a:p>
          <a:p>
            <a:r>
              <a:rPr lang="en-US" sz="2400" dirty="0"/>
              <a:t>12. A. their 		B. some 	C. the 		D. a</a:t>
            </a:r>
          </a:p>
          <a:p>
            <a:r>
              <a:rPr lang="en-US" sz="2400" dirty="0"/>
              <a:t>13. A. speeches 	B. things 	C. information D. news</a:t>
            </a:r>
          </a:p>
          <a:p>
            <a:r>
              <a:rPr lang="en-US" sz="2400" dirty="0"/>
              <a:t>14. A. ensure 		B. order 	C. declare 	D. prove</a:t>
            </a:r>
          </a:p>
          <a:p>
            <a:r>
              <a:rPr lang="en-US" sz="2400" dirty="0"/>
              <a:t>15. 	A. are deciding 	B. were deciding </a:t>
            </a:r>
          </a:p>
          <a:p>
            <a:r>
              <a:rPr lang="en-US" sz="2400" dirty="0"/>
              <a:t>	C. have decided 	D. had decided</a:t>
            </a:r>
          </a:p>
        </p:txBody>
      </p:sp>
    </p:spTree>
    <p:extLst>
      <p:ext uri="{BB962C8B-B14F-4D97-AF65-F5344CB8AC3E}">
        <p14:creationId xmlns:p14="http://schemas.microsoft.com/office/powerpoint/2010/main" val="2491746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419600" y="3581400"/>
            <a:ext cx="4013200" cy="2159000"/>
          </a:xfrm>
        </p:spPr>
        <p:txBody>
          <a:bodyPr>
            <a:noAutofit/>
          </a:bodyPr>
          <a:lstStyle/>
          <a:p>
            <a:r>
              <a:rPr lang="en-US" sz="8800" dirty="0">
                <a:solidFill>
                  <a:srgbClr val="00B0F0"/>
                </a:solidFill>
              </a:rPr>
              <a:t>PAST PAPER 1996</a:t>
            </a:r>
            <a:br>
              <a:rPr lang="en-US" sz="8800" dirty="0">
                <a:solidFill>
                  <a:srgbClr val="00B0F0"/>
                </a:solidFill>
              </a:rPr>
            </a:br>
            <a:endParaRPr lang="en-US" sz="88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609600"/>
            <a:ext cx="8458200" cy="5632311"/>
          </a:xfrm>
          <a:prstGeom prst="rect">
            <a:avLst/>
          </a:prstGeom>
        </p:spPr>
        <p:txBody>
          <a:bodyPr wrap="square">
            <a:spAutoFit/>
          </a:bodyPr>
          <a:lstStyle/>
          <a:p>
            <a:r>
              <a:rPr lang="en-US" sz="2400" b="1" i="1" u="sng" dirty="0"/>
              <a:t>Read the passage below. It contains blank spaces numbered 1 to 15. For each blank space, choose the</a:t>
            </a:r>
          </a:p>
          <a:p>
            <a:r>
              <a:rPr lang="en-US" sz="2400" b="1" i="1" u="sng" dirty="0"/>
              <a:t>BEST answer from the choices given.</a:t>
            </a:r>
          </a:p>
          <a:p>
            <a:r>
              <a:rPr lang="en-US" sz="2400" dirty="0"/>
              <a:t>For thousands of years man has dreamt of _ 1 _ on a planet _ 2 _ outer space. Today, scientists, engineers</a:t>
            </a:r>
          </a:p>
          <a:p>
            <a:r>
              <a:rPr lang="en-US" sz="2400" dirty="0"/>
              <a:t>and _ 3 _ are working to make this dream a reality. Suppose you _ 4 _ one of the first _ 5 _ to settle in outer space.</a:t>
            </a:r>
          </a:p>
          <a:p>
            <a:r>
              <a:rPr lang="en-US" sz="2400" dirty="0"/>
              <a:t>What things _ 6 _ you need? The _ 7 _ important thing that you must have with you is air. Another thing that you</a:t>
            </a:r>
          </a:p>
          <a:p>
            <a:r>
              <a:rPr lang="en-US" sz="2400" dirty="0"/>
              <a:t>would need is water. _ 8 _, you would need food and _ 9 _ to build yourself _ 10 _ house to live in. You were</a:t>
            </a:r>
          </a:p>
          <a:p>
            <a:r>
              <a:rPr lang="en-US" sz="2400" dirty="0"/>
              <a:t>probably _ 11 _ of taking things like _ 12 _ an alarm clock, soap, toothpaste and so on. _ 13 _, air, water,</a:t>
            </a:r>
          </a:p>
          <a:p>
            <a:r>
              <a:rPr lang="en-US" sz="2400" dirty="0"/>
              <a:t>food and shelter are the basic _ 14 _ of all living things. They are all _ 15 _ you really need.</a:t>
            </a:r>
          </a:p>
        </p:txBody>
      </p:sp>
    </p:spTree>
    <p:extLst>
      <p:ext uri="{BB962C8B-B14F-4D97-AF65-F5344CB8AC3E}">
        <p14:creationId xmlns:p14="http://schemas.microsoft.com/office/powerpoint/2010/main" val="34423625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87490"/>
            <a:ext cx="8763000" cy="5632311"/>
          </a:xfrm>
          <a:prstGeom prst="rect">
            <a:avLst/>
          </a:prstGeom>
        </p:spPr>
        <p:txBody>
          <a:bodyPr wrap="square">
            <a:spAutoFit/>
          </a:bodyPr>
          <a:lstStyle/>
          <a:p>
            <a:r>
              <a:rPr lang="en-US" sz="2400" dirty="0"/>
              <a:t>1. A. staying 	B. existing 		C. living 	D. residing</a:t>
            </a:r>
          </a:p>
          <a:p>
            <a:r>
              <a:rPr lang="en-US" sz="2400" dirty="0"/>
              <a:t>2. A. in 	B. of 			C. from 	D. off</a:t>
            </a:r>
          </a:p>
          <a:p>
            <a:r>
              <a:rPr lang="en-US" sz="2400" dirty="0"/>
              <a:t>3. A. pilots 	B. astronomers 	C. mechanics 	D. astronauts</a:t>
            </a:r>
          </a:p>
          <a:p>
            <a:r>
              <a:rPr lang="en-US" sz="2400" dirty="0"/>
              <a:t>4. A. are 	B. were 		C. had been 	D. have been</a:t>
            </a:r>
          </a:p>
          <a:p>
            <a:r>
              <a:rPr lang="en-US" sz="2400" dirty="0"/>
              <a:t>5. A. person 	B. persons 		C. individual 	D. peoples</a:t>
            </a:r>
          </a:p>
          <a:p>
            <a:r>
              <a:rPr lang="en-US" sz="2400" dirty="0"/>
              <a:t>6. A. could 	B. should 		C. would 	D. will</a:t>
            </a:r>
          </a:p>
          <a:p>
            <a:r>
              <a:rPr lang="en-US" sz="2400" dirty="0"/>
              <a:t>7. A. much 	B. very 			C. more 	D. most</a:t>
            </a:r>
          </a:p>
          <a:p>
            <a:r>
              <a:rPr lang="en-US" sz="2400" dirty="0"/>
              <a:t>8. A. Nevertheless B. Therefore 	C. Moreover 	D. But</a:t>
            </a:r>
          </a:p>
          <a:p>
            <a:r>
              <a:rPr lang="en-US" sz="2400" dirty="0"/>
              <a:t>9. A. something     B. equipment 	C. space 	D. time</a:t>
            </a:r>
          </a:p>
          <a:p>
            <a:r>
              <a:rPr lang="en-US" sz="2400" dirty="0"/>
              <a:t>10. A. a 	B. an 			C. the 		D. some</a:t>
            </a:r>
          </a:p>
          <a:p>
            <a:r>
              <a:rPr lang="en-US" sz="2400" dirty="0"/>
              <a:t>11. A. planning B. imagining 		C. dreaming 	D. thinking</a:t>
            </a:r>
          </a:p>
          <a:p>
            <a:r>
              <a:rPr lang="en-US" sz="2400" dirty="0"/>
              <a:t>12. A. cloth 	B. cloths 		C. clothing 	D. suits</a:t>
            </a:r>
          </a:p>
          <a:p>
            <a:r>
              <a:rPr lang="en-US" sz="2400" dirty="0"/>
              <a:t>13. A. still 	B. whereas 		C. however 	D. so</a:t>
            </a:r>
          </a:p>
          <a:p>
            <a:r>
              <a:rPr lang="en-US" sz="2400" dirty="0"/>
              <a:t>14. A. requirements B. wants 		C. desires 	D. demands</a:t>
            </a:r>
          </a:p>
          <a:p>
            <a:r>
              <a:rPr lang="en-US" sz="2400" dirty="0"/>
              <a:t>15. A. that 	B. what	 	C. those 	D. which</a:t>
            </a:r>
          </a:p>
        </p:txBody>
      </p:sp>
    </p:spTree>
    <p:extLst>
      <p:ext uri="{BB962C8B-B14F-4D97-AF65-F5344CB8AC3E}">
        <p14:creationId xmlns:p14="http://schemas.microsoft.com/office/powerpoint/2010/main" val="843341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343400" y="4191000"/>
            <a:ext cx="4013200" cy="2159000"/>
          </a:xfrm>
        </p:spPr>
        <p:txBody>
          <a:bodyPr>
            <a:noAutofit/>
          </a:bodyPr>
          <a:lstStyle/>
          <a:p>
            <a:r>
              <a:rPr lang="en-US" sz="9600" dirty="0">
                <a:solidFill>
                  <a:srgbClr val="00B0F0"/>
                </a:solidFill>
              </a:rPr>
              <a:t>PAST PAPER 1997</a:t>
            </a:r>
            <a:br>
              <a:rPr lang="en-US" sz="9600" dirty="0">
                <a:solidFill>
                  <a:srgbClr val="00B0F0"/>
                </a:solidFill>
              </a:rPr>
            </a:br>
            <a:endParaRPr lang="en-US" sz="96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
            <a:ext cx="9982200" cy="6555641"/>
          </a:xfrm>
          <a:prstGeom prst="rect">
            <a:avLst/>
          </a:prstGeom>
        </p:spPr>
        <p:txBody>
          <a:bodyPr wrap="square">
            <a:spAutoFit/>
          </a:bodyPr>
          <a:lstStyle/>
          <a:p>
            <a:r>
              <a:rPr lang="en-US" sz="2800" b="1" dirty="0"/>
              <a:t>Questions 1 to 15</a:t>
            </a:r>
          </a:p>
          <a:p>
            <a:r>
              <a:rPr lang="en-US" sz="2800" b="1" i="1" u="sng" dirty="0"/>
              <a:t>Read the passage below. It contains blank spaces numbered 1 to 15. For each blank space, choose the</a:t>
            </a:r>
          </a:p>
          <a:p>
            <a:r>
              <a:rPr lang="en-US" sz="2800" b="1" i="1" u="sng" dirty="0"/>
              <a:t>BEST answer from the choices given.</a:t>
            </a:r>
          </a:p>
          <a:p>
            <a:r>
              <a:rPr lang="en-US" sz="2800" dirty="0"/>
              <a:t>Koki visited her grandparents _ 1 _ holidays. She learned _ 2 _ good lessons. She was _ 3 _ happy to</a:t>
            </a:r>
          </a:p>
          <a:p>
            <a:r>
              <a:rPr lang="en-US" sz="2800" dirty="0"/>
              <a:t>see her grandfather’s cows. There was a _ 4 _ cow _ 5 _ she liked most.</a:t>
            </a:r>
          </a:p>
          <a:p>
            <a:r>
              <a:rPr lang="en-US" sz="2800" dirty="0"/>
              <a:t>‘Does this cow _ 6 _ a lot of milk?’ she asked her grandfather.</a:t>
            </a:r>
          </a:p>
          <a:p>
            <a:r>
              <a:rPr lang="en-US" sz="2800" dirty="0"/>
              <a:t>‘Yes it does,’ her grandfather _ 7 _, _ 8 _ it hardly gets sick.</a:t>
            </a:r>
          </a:p>
          <a:p>
            <a:r>
              <a:rPr lang="en-US" sz="2800" dirty="0"/>
              <a:t>Koki _ 9 _ in the countryside _ 10 _ two weeks. Every day she _ 11 _ to walk around the </a:t>
            </a:r>
            <a:r>
              <a:rPr lang="en-US" sz="2800" dirty="0" err="1"/>
              <a:t>shamba</a:t>
            </a:r>
            <a:r>
              <a:rPr lang="en-US" sz="2800" dirty="0"/>
              <a:t>.</a:t>
            </a:r>
          </a:p>
          <a:p>
            <a:r>
              <a:rPr lang="en-US" sz="2800" dirty="0"/>
              <a:t>Working _ 12 _ her grandmother on the </a:t>
            </a:r>
            <a:r>
              <a:rPr lang="en-US" sz="2800" dirty="0" err="1"/>
              <a:t>shamba</a:t>
            </a:r>
            <a:r>
              <a:rPr lang="en-US" sz="2800" dirty="0"/>
              <a:t> also made her _ 13 _. She decided that she _ 14 _ become a</a:t>
            </a:r>
          </a:p>
          <a:p>
            <a:r>
              <a:rPr lang="en-US" sz="2800" dirty="0"/>
              <a:t>farmer when she _ 15 _ up.</a:t>
            </a:r>
          </a:p>
        </p:txBody>
      </p:sp>
    </p:spTree>
    <p:extLst>
      <p:ext uri="{BB962C8B-B14F-4D97-AF65-F5344CB8AC3E}">
        <p14:creationId xmlns:p14="http://schemas.microsoft.com/office/powerpoint/2010/main" val="33640541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28601"/>
            <a:ext cx="9067800" cy="6001643"/>
          </a:xfrm>
          <a:prstGeom prst="rect">
            <a:avLst/>
          </a:prstGeom>
        </p:spPr>
        <p:txBody>
          <a:bodyPr wrap="square">
            <a:spAutoFit/>
          </a:bodyPr>
          <a:lstStyle/>
          <a:p>
            <a:r>
              <a:rPr lang="en-US" sz="2400" dirty="0"/>
              <a:t>1. A. previous 		B. last 		C. next 	D. during</a:t>
            </a:r>
          </a:p>
          <a:p>
            <a:r>
              <a:rPr lang="en-US" sz="2400" dirty="0"/>
              <a:t>2. A. plenty 		B. many 	C. all 		D. most</a:t>
            </a:r>
          </a:p>
          <a:p>
            <a:r>
              <a:rPr lang="en-US" sz="2400" dirty="0"/>
              <a:t>3. A. go 		B. too 		C. very 		D. rather</a:t>
            </a:r>
          </a:p>
          <a:p>
            <a:r>
              <a:rPr lang="en-US" sz="2400" dirty="0"/>
              <a:t>4. 	A. friendly big brown 		B. big friendly brown </a:t>
            </a:r>
          </a:p>
          <a:p>
            <a:r>
              <a:rPr lang="en-US" sz="2400" dirty="0"/>
              <a:t>	C. brown big friendly 		D. friendly brown big</a:t>
            </a:r>
          </a:p>
          <a:p>
            <a:r>
              <a:rPr lang="en-US" sz="2400" dirty="0"/>
              <a:t>5. A. who 		B. whom 	C. that 		D. of which</a:t>
            </a:r>
          </a:p>
          <a:p>
            <a:r>
              <a:rPr lang="en-US" sz="2400" dirty="0"/>
              <a:t>6. A. supply 		B. provide 	C. make 	D. produce</a:t>
            </a:r>
          </a:p>
          <a:p>
            <a:r>
              <a:rPr lang="en-US" sz="2400" dirty="0"/>
              <a:t>7. A. agreed 		B. said 		C. admitted 	D. replied</a:t>
            </a:r>
          </a:p>
          <a:p>
            <a:r>
              <a:rPr lang="en-US" sz="2400" dirty="0"/>
              <a:t>8. A. Moreover 	B. However 	C. Nevertheless D. Still</a:t>
            </a:r>
          </a:p>
          <a:p>
            <a:r>
              <a:rPr lang="en-US" sz="2400" dirty="0"/>
              <a:t>9. A. lived 		B. remained 	C. resided 	D. stayed</a:t>
            </a:r>
          </a:p>
          <a:p>
            <a:r>
              <a:rPr lang="en-US" sz="2400" dirty="0"/>
              <a:t>10. A. for about 	B. only for 	C. almost for 	D. nearly for</a:t>
            </a:r>
          </a:p>
          <a:p>
            <a:r>
              <a:rPr lang="en-US" sz="2400" dirty="0"/>
              <a:t>11. A. preferred 	B. loved 	C. enjoyed 	D. decided</a:t>
            </a:r>
          </a:p>
          <a:p>
            <a:r>
              <a:rPr lang="en-US" sz="2400" dirty="0"/>
              <a:t>12. A. with 		B. for 		C. beside 	D. along</a:t>
            </a:r>
          </a:p>
          <a:p>
            <a:r>
              <a:rPr lang="en-US" sz="2400" dirty="0"/>
              <a:t>13. A. happiest 	B. happier 	C. more happy D. happy</a:t>
            </a:r>
          </a:p>
          <a:p>
            <a:r>
              <a:rPr lang="en-US" sz="2400" dirty="0"/>
              <a:t>14. A. would 		B. should 	C. could 	D. might</a:t>
            </a:r>
          </a:p>
          <a:p>
            <a:r>
              <a:rPr lang="en-US" sz="2400" dirty="0"/>
              <a:t>15. A. grows 		B. grew 	C. is grown 	D. will grow</a:t>
            </a:r>
          </a:p>
        </p:txBody>
      </p:sp>
    </p:spTree>
    <p:extLst>
      <p:ext uri="{BB962C8B-B14F-4D97-AF65-F5344CB8AC3E}">
        <p14:creationId xmlns:p14="http://schemas.microsoft.com/office/powerpoint/2010/main" val="39952875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267200" y="3581400"/>
            <a:ext cx="4013200" cy="2159000"/>
          </a:xfrm>
        </p:spPr>
        <p:txBody>
          <a:bodyPr>
            <a:noAutofit/>
          </a:bodyPr>
          <a:lstStyle/>
          <a:p>
            <a:r>
              <a:rPr lang="en-US" sz="8800" dirty="0">
                <a:solidFill>
                  <a:srgbClr val="00B0F0"/>
                </a:solidFill>
              </a:rPr>
              <a:t>PAST PAPER 1998</a:t>
            </a:r>
            <a:br>
              <a:rPr lang="en-US" sz="8800" dirty="0">
                <a:solidFill>
                  <a:srgbClr val="00B0F0"/>
                </a:solidFill>
              </a:rPr>
            </a:br>
            <a:endParaRPr lang="en-US" sz="88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8197"/>
            <a:ext cx="8991600" cy="7140416"/>
          </a:xfrm>
          <a:prstGeom prst="rect">
            <a:avLst/>
          </a:prstGeom>
        </p:spPr>
        <p:txBody>
          <a:bodyPr wrap="square">
            <a:spAutoFit/>
          </a:bodyPr>
          <a:lstStyle/>
          <a:p>
            <a:r>
              <a:rPr lang="en-US" sz="2800" b="1" u="sng" dirty="0">
                <a:solidFill>
                  <a:srgbClr val="FF0000"/>
                </a:solidFill>
              </a:rPr>
              <a:t>AGREEMENT OF VERB AND SUBJECT.</a:t>
            </a:r>
            <a:endParaRPr lang="en-US" sz="2800" dirty="0">
              <a:solidFill>
                <a:srgbClr val="FF0000"/>
              </a:solidFill>
            </a:endParaRPr>
          </a:p>
          <a:p>
            <a:pPr lvl="2"/>
            <a:r>
              <a:rPr lang="en-US" sz="2800" b="1" u="sng" dirty="0">
                <a:solidFill>
                  <a:schemeClr val="accent6">
                    <a:lumMod val="50000"/>
                  </a:schemeClr>
                </a:solidFill>
              </a:rPr>
              <a:t>Important Rules.</a:t>
            </a:r>
            <a:endParaRPr lang="en-US" sz="2800" dirty="0">
              <a:solidFill>
                <a:schemeClr val="accent6">
                  <a:lumMod val="50000"/>
                </a:schemeClr>
              </a:solidFill>
            </a:endParaRPr>
          </a:p>
          <a:p>
            <a:pPr lvl="0"/>
            <a:r>
              <a:rPr lang="en-US" sz="2400" dirty="0"/>
              <a:t>1. Singular subjects joined by ‘and’ require a plural verb.</a:t>
            </a:r>
          </a:p>
          <a:p>
            <a:r>
              <a:rPr lang="en-US" sz="2400" dirty="0"/>
              <a:t>e.g. 	John and Mary </a:t>
            </a:r>
            <a:r>
              <a:rPr lang="en-US" sz="2400" b="1" u="sng" dirty="0"/>
              <a:t>go</a:t>
            </a:r>
            <a:r>
              <a:rPr lang="en-US" sz="2400" dirty="0"/>
              <a:t> to school.</a:t>
            </a:r>
          </a:p>
          <a:p>
            <a:pPr lvl="0"/>
            <a:r>
              <a:rPr lang="en-US" sz="2400" dirty="0"/>
              <a:t>2. If singular subjects joined by and represent one thing or refer to the same person, the verb is in the singular.</a:t>
            </a:r>
          </a:p>
          <a:p>
            <a:r>
              <a:rPr lang="en-US" sz="2400" dirty="0"/>
              <a:t>E.g. 	There is eggs and bacon for breakfast.</a:t>
            </a:r>
          </a:p>
          <a:p>
            <a:r>
              <a:rPr lang="en-US" sz="2400" dirty="0"/>
              <a:t>	The secretary and typist has retired.</a:t>
            </a:r>
          </a:p>
          <a:p>
            <a:pPr lvl="0"/>
            <a:r>
              <a:rPr lang="en-US" sz="2400" dirty="0"/>
              <a:t>3. The words or, either ……. Or, and neither ………….. nor are followed by a singular verb if the nouns are singular, and a plural verb if the nouns are plural.</a:t>
            </a:r>
          </a:p>
          <a:p>
            <a:r>
              <a:rPr lang="en-US" sz="2400" dirty="0" err="1"/>
              <a:t>E.g</a:t>
            </a:r>
            <a:r>
              <a:rPr lang="en-US" sz="2400" dirty="0"/>
              <a:t> 	</a:t>
            </a:r>
            <a:r>
              <a:rPr lang="en-US" sz="2400" dirty="0" err="1"/>
              <a:t>i</a:t>
            </a:r>
            <a:r>
              <a:rPr lang="en-US" sz="2400" dirty="0"/>
              <a:t>) A newspaper or a magazine is required.</a:t>
            </a:r>
          </a:p>
          <a:p>
            <a:r>
              <a:rPr lang="en-US" sz="2400" dirty="0"/>
              <a:t>	ii) Either John or Mary </a:t>
            </a:r>
            <a:r>
              <a:rPr lang="en-US" sz="2400" b="1" u="sng" dirty="0"/>
              <a:t>has</a:t>
            </a:r>
            <a:r>
              <a:rPr lang="en-US" sz="2400" dirty="0"/>
              <a:t> to be appointed. </a:t>
            </a:r>
          </a:p>
          <a:p>
            <a:r>
              <a:rPr lang="en-US" sz="2400" dirty="0"/>
              <a:t>	iii) Neither the buses nor the trains are running today.</a:t>
            </a:r>
          </a:p>
          <a:p>
            <a:pPr lvl="0"/>
            <a:r>
              <a:rPr lang="en-US" sz="2400" dirty="0"/>
              <a:t>4. When a singular and plural subject are joined by or  </a:t>
            </a:r>
            <a:r>
              <a:rPr lang="en-US" sz="2400" dirty="0" err="1"/>
              <a:t>or</a:t>
            </a:r>
            <a:r>
              <a:rPr lang="en-US" sz="2400" dirty="0"/>
              <a:t>  nor, the verb must agree with nearest subject.</a:t>
            </a:r>
          </a:p>
          <a:p>
            <a:r>
              <a:rPr lang="en-US" sz="2400" dirty="0" err="1"/>
              <a:t>E.g</a:t>
            </a:r>
            <a:r>
              <a:rPr lang="en-US" sz="2400" dirty="0"/>
              <a:t>: 	Either Tom or his parents </a:t>
            </a:r>
            <a:r>
              <a:rPr lang="en-US" sz="2400" b="1" u="sng" dirty="0"/>
              <a:t>are</a:t>
            </a:r>
            <a:r>
              <a:rPr lang="en-US" sz="2400" dirty="0"/>
              <a:t> to blame.</a:t>
            </a:r>
          </a:p>
          <a:p>
            <a:r>
              <a:rPr lang="en-US" sz="2400" dirty="0"/>
              <a:t>	Either Tom’s parents or he </a:t>
            </a:r>
            <a:r>
              <a:rPr lang="en-US" sz="2400" b="1" u="sng" dirty="0"/>
              <a:t>is</a:t>
            </a:r>
            <a:r>
              <a:rPr lang="en-US" sz="2400" dirty="0"/>
              <a:t> to blame</a:t>
            </a:r>
            <a:r>
              <a:rPr lang="en-US" sz="2000" dirty="0"/>
              <a:t>.</a:t>
            </a:r>
          </a:p>
          <a:p>
            <a:r>
              <a:rPr lang="en-US" dirty="0"/>
              <a:t> </a:t>
            </a:r>
          </a:p>
        </p:txBody>
      </p:sp>
    </p:spTree>
    <p:extLst>
      <p:ext uri="{BB962C8B-B14F-4D97-AF65-F5344CB8AC3E}">
        <p14:creationId xmlns:p14="http://schemas.microsoft.com/office/powerpoint/2010/main" val="42436965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14"/>
            <a:ext cx="9067800" cy="4154984"/>
          </a:xfrm>
          <a:prstGeom prst="rect">
            <a:avLst/>
          </a:prstGeom>
        </p:spPr>
        <p:txBody>
          <a:bodyPr wrap="square">
            <a:spAutoFit/>
          </a:bodyPr>
          <a:lstStyle/>
          <a:p>
            <a:r>
              <a:rPr lang="en-US" sz="2400" b="1" dirty="0">
                <a:solidFill>
                  <a:schemeClr val="accent6">
                    <a:lumMod val="50000"/>
                  </a:schemeClr>
                </a:solidFill>
              </a:rPr>
              <a:t>Questions 1 to 15</a:t>
            </a:r>
          </a:p>
          <a:p>
            <a:r>
              <a:rPr lang="en-US" sz="2400" b="1" i="1" u="sng" dirty="0">
                <a:solidFill>
                  <a:schemeClr val="accent6">
                    <a:lumMod val="50000"/>
                  </a:schemeClr>
                </a:solidFill>
              </a:rPr>
              <a:t>Read the passage below. It contains blank spaces numbered 1 to 15. For each blank space choose the</a:t>
            </a:r>
          </a:p>
          <a:p>
            <a:r>
              <a:rPr lang="en-US" sz="2400" b="1" i="1" u="sng" dirty="0">
                <a:solidFill>
                  <a:schemeClr val="accent6">
                    <a:lumMod val="50000"/>
                  </a:schemeClr>
                </a:solidFill>
              </a:rPr>
              <a:t>BEST answer for the choices given.</a:t>
            </a:r>
          </a:p>
          <a:p>
            <a:r>
              <a:rPr lang="en-US" sz="2400" dirty="0"/>
              <a:t>It was ten minutes to _ 1 _ in the afternoon and I was eager to _ 2 _ home. I wanted to tell my mother _ 3_,_ 4 _ play we had _ 5 _ in the drama festival. Just as I was preparing to _ 6__ the classroom, our class teacher came__7 _ the room looking very_8 and suddenly the whole room became _ 9 _ still. I then _ 10 _. She was looking at me _ 11 _ she walked_ 12 _ me. ‘Andrew, come with me for a moment. I need to tell you something.’</a:t>
            </a:r>
          </a:p>
        </p:txBody>
      </p:sp>
      <p:sp>
        <p:nvSpPr>
          <p:cNvPr id="4" name="Rectangle 3"/>
          <p:cNvSpPr/>
          <p:nvPr/>
        </p:nvSpPr>
        <p:spPr>
          <a:xfrm>
            <a:off x="1524000" y="4114800"/>
            <a:ext cx="8991600" cy="2308324"/>
          </a:xfrm>
          <a:prstGeom prst="rect">
            <a:avLst/>
          </a:prstGeom>
        </p:spPr>
        <p:txBody>
          <a:bodyPr wrap="square">
            <a:spAutoFit/>
          </a:bodyPr>
          <a:lstStyle/>
          <a:p>
            <a:r>
              <a:rPr lang="en-US" sz="2400" dirty="0"/>
              <a:t>Everyone turned and looked at me I _ 13 _ anything wrong, and _ 14 _ imagine what she wanted, and there was this awful silence as if something terrible, had happened, and everyone knew _ 15 _ me. I followed her obediently and when we were outside, she smiled and said, ‘There’s nothing to worry about. I was just acting.’ I felt</a:t>
            </a:r>
          </a:p>
          <a:p>
            <a:r>
              <a:rPr lang="en-US" sz="2400" dirty="0"/>
              <a:t>so relieved.</a:t>
            </a:r>
          </a:p>
        </p:txBody>
      </p:sp>
    </p:spTree>
    <p:extLst>
      <p:ext uri="{BB962C8B-B14F-4D97-AF65-F5344CB8AC3E}">
        <p14:creationId xmlns:p14="http://schemas.microsoft.com/office/powerpoint/2010/main" val="39064917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1"/>
            <a:ext cx="8839200" cy="6001643"/>
          </a:xfrm>
          <a:prstGeom prst="rect">
            <a:avLst/>
          </a:prstGeom>
        </p:spPr>
        <p:txBody>
          <a:bodyPr wrap="square">
            <a:spAutoFit/>
          </a:bodyPr>
          <a:lstStyle/>
          <a:p>
            <a:r>
              <a:rPr lang="en-US" sz="2400" dirty="0"/>
              <a:t>1. A. forth 		B. fore 		C. four 		D. eleven</a:t>
            </a:r>
          </a:p>
          <a:p>
            <a:r>
              <a:rPr lang="en-US" sz="2400" dirty="0"/>
              <a:t>2. A. get at 		B. arrive 	C. stay 		D. reach at</a:t>
            </a:r>
          </a:p>
          <a:p>
            <a:r>
              <a:rPr lang="en-US" sz="2400" dirty="0"/>
              <a:t>3. A. off 		B. concerning 	C. regarding 	D. about</a:t>
            </a:r>
          </a:p>
          <a:p>
            <a:r>
              <a:rPr lang="en-US" sz="2400" dirty="0"/>
              <a:t>4. A. some 		B. the 		C. a 		D. that</a:t>
            </a:r>
          </a:p>
          <a:p>
            <a:r>
              <a:rPr lang="en-US" sz="2400" dirty="0"/>
              <a:t>5. A. done 		B. acted 	C. performed 	D. participated</a:t>
            </a:r>
          </a:p>
          <a:p>
            <a:r>
              <a:rPr lang="en-US" sz="2400" dirty="0"/>
              <a:t>6. A. disappear in 	B. desert from C. depart 	D. leave</a:t>
            </a:r>
          </a:p>
          <a:p>
            <a:r>
              <a:rPr lang="en-US" sz="2400" dirty="0"/>
              <a:t>7. A. by 		B. into 		C. in 		D. to</a:t>
            </a:r>
          </a:p>
          <a:p>
            <a:r>
              <a:rPr lang="en-US" sz="2400" dirty="0"/>
              <a:t>8. A. upset 		B. excited 	C. happy 	D. confused</a:t>
            </a:r>
          </a:p>
          <a:p>
            <a:r>
              <a:rPr lang="en-US" sz="2400" dirty="0"/>
              <a:t>9. A. most 		B. suddenly 	C. very 		D. so</a:t>
            </a:r>
          </a:p>
          <a:p>
            <a:r>
              <a:rPr lang="en-US" sz="2400" dirty="0"/>
              <a:t>10. A. imagined 	B. thought 	C. </a:t>
            </a:r>
            <a:r>
              <a:rPr lang="en-US" sz="2400" dirty="0" err="1"/>
              <a:t>realised</a:t>
            </a:r>
            <a:r>
              <a:rPr lang="en-US" sz="2400" dirty="0"/>
              <a:t> 	D. assumed</a:t>
            </a:r>
          </a:p>
          <a:p>
            <a:r>
              <a:rPr lang="en-US" sz="2400" dirty="0"/>
              <a:t>11. A. Slowly 		B. Quietly 	C. Carefully 	D. Angrily</a:t>
            </a:r>
          </a:p>
          <a:p>
            <a:r>
              <a:rPr lang="en-US" sz="2400" dirty="0"/>
              <a:t>12. A. beside 		B. near 	C. to 		D. towards</a:t>
            </a:r>
          </a:p>
          <a:p>
            <a:r>
              <a:rPr lang="en-US" sz="2400" dirty="0"/>
              <a:t>13. A. haven’t done 	B. couldn’t do 	C. </a:t>
            </a:r>
            <a:r>
              <a:rPr lang="en-US" sz="2400" dirty="0" err="1"/>
              <a:t>handn’t</a:t>
            </a:r>
            <a:r>
              <a:rPr lang="en-US" sz="2400" dirty="0"/>
              <a:t> done  D. can’t do</a:t>
            </a:r>
          </a:p>
          <a:p>
            <a:r>
              <a:rPr lang="en-US" sz="2400" dirty="0"/>
              <a:t>14. A. wouldn’t        	B. couldn’t 	C. won’t 	D. didn’t</a:t>
            </a:r>
          </a:p>
          <a:p>
            <a:r>
              <a:rPr lang="en-US" sz="2400" dirty="0"/>
              <a:t>15. A. except 		B. about 	C. of 		D. besides</a:t>
            </a:r>
          </a:p>
          <a:p>
            <a:endParaRPr lang="en-US" sz="2400" b="1" dirty="0"/>
          </a:p>
        </p:txBody>
      </p:sp>
    </p:spTree>
    <p:extLst>
      <p:ext uri="{BB962C8B-B14F-4D97-AF65-F5344CB8AC3E}">
        <p14:creationId xmlns:p14="http://schemas.microsoft.com/office/powerpoint/2010/main" val="772396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419600" y="3733800"/>
            <a:ext cx="4013200" cy="2159000"/>
          </a:xfrm>
        </p:spPr>
        <p:txBody>
          <a:bodyPr>
            <a:noAutofit/>
          </a:bodyPr>
          <a:lstStyle/>
          <a:p>
            <a:r>
              <a:rPr lang="en-US" sz="9600" dirty="0">
                <a:solidFill>
                  <a:srgbClr val="00B0F0"/>
                </a:solidFill>
              </a:rPr>
              <a:t>PAST PAPER 1999</a:t>
            </a:r>
            <a:br>
              <a:rPr lang="en-US" sz="9600" dirty="0">
                <a:solidFill>
                  <a:srgbClr val="00B0F0"/>
                </a:solidFill>
              </a:rPr>
            </a:br>
            <a:endParaRPr lang="en-US" sz="96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1"/>
            <a:ext cx="9144000" cy="6370975"/>
          </a:xfrm>
          <a:prstGeom prst="rect">
            <a:avLst/>
          </a:prstGeom>
        </p:spPr>
        <p:txBody>
          <a:bodyPr wrap="square">
            <a:spAutoFit/>
          </a:bodyPr>
          <a:lstStyle/>
          <a:p>
            <a:r>
              <a:rPr lang="en-US" sz="2400" b="1" dirty="0">
                <a:solidFill>
                  <a:schemeClr val="accent6">
                    <a:lumMod val="50000"/>
                  </a:schemeClr>
                </a:solidFill>
              </a:rPr>
              <a:t>Questions 1 to 15</a:t>
            </a:r>
          </a:p>
          <a:p>
            <a:r>
              <a:rPr lang="en-US" sz="2400" b="1" i="1" u="sng" dirty="0">
                <a:solidFill>
                  <a:schemeClr val="accent6">
                    <a:lumMod val="50000"/>
                  </a:schemeClr>
                </a:solidFill>
              </a:rPr>
              <a:t>Read the passage below. It contains blank spaces numbered 1 to 15. For each blank space, choose the best answer from the choices given.</a:t>
            </a:r>
          </a:p>
          <a:p>
            <a:r>
              <a:rPr lang="en-US" sz="2400" dirty="0"/>
              <a:t>Human beings were_ 1 _ to be doers. They have the _ 2 _ to develop their mental and physical skills to create and</a:t>
            </a:r>
          </a:p>
          <a:p>
            <a:r>
              <a:rPr lang="en-US" sz="2400" dirty="0"/>
              <a:t>build almost _ 3_ imaginable. _ 4 _ sets them apart from the rest of creation _ 5 _ this earth. They are _ 6 _ to struggle _ 7 _ nature and overcome it to some extent. They are not to _ 8 _ under trees with monkeys, eating bananas _ 9 _ coconuts that fall off_ 10 _ trees. Those who _ 11 _ become satisfied with idleness will be _ 12 _ than</a:t>
            </a:r>
          </a:p>
          <a:p>
            <a:r>
              <a:rPr lang="en-US" sz="2400" dirty="0"/>
              <a:t>the, beasts and creeping things around them. They will eventually become parasites upon their neighbors, friends, relatives and society. We must be _ 13 _ in tasks that produce results. Wanting, thinking, wishing or planning are not enough. We must _ 14 _ idleness, otherwise our nation will remain backward for ever. Each one of us can contribute _ 15 _ making Kenya not only a prosperous nation but also a pleasant country to live in.</a:t>
            </a:r>
          </a:p>
        </p:txBody>
      </p:sp>
    </p:spTree>
    <p:extLst>
      <p:ext uri="{BB962C8B-B14F-4D97-AF65-F5344CB8AC3E}">
        <p14:creationId xmlns:p14="http://schemas.microsoft.com/office/powerpoint/2010/main" val="3141128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1"/>
            <a:ext cx="8991600" cy="5632311"/>
          </a:xfrm>
          <a:prstGeom prst="rect">
            <a:avLst/>
          </a:prstGeom>
        </p:spPr>
        <p:txBody>
          <a:bodyPr wrap="square">
            <a:spAutoFit/>
          </a:bodyPr>
          <a:lstStyle/>
          <a:p>
            <a:r>
              <a:rPr lang="en-US" sz="2400" dirty="0"/>
              <a:t>1. A. now 		B. just 		C. still 		D. really</a:t>
            </a:r>
          </a:p>
          <a:p>
            <a:r>
              <a:rPr lang="en-US" sz="2400" dirty="0"/>
              <a:t>2. A. shocked 		B. excited 	C. nervous 	D. curious</a:t>
            </a:r>
          </a:p>
          <a:p>
            <a:r>
              <a:rPr lang="en-US" sz="2400" dirty="0"/>
              <a:t>3. A. beat 		B. beats 	C. bit 		D. bits</a:t>
            </a:r>
          </a:p>
          <a:p>
            <a:r>
              <a:rPr lang="fr-FR" sz="2400" dirty="0"/>
              <a:t>4. A. fans 		B. Spectator 	C. audience 	D. </a:t>
            </a:r>
            <a:r>
              <a:rPr lang="fr-FR" sz="2400" dirty="0" err="1"/>
              <a:t>opponents</a:t>
            </a:r>
            <a:endParaRPr lang="fr-FR" sz="2400" dirty="0"/>
          </a:p>
          <a:p>
            <a:r>
              <a:rPr lang="en-US" sz="2400" dirty="0"/>
              <a:t>5. A. across 		B. towards 	C. at 		D. for</a:t>
            </a:r>
          </a:p>
          <a:p>
            <a:r>
              <a:rPr lang="en-US" sz="2400" dirty="0"/>
              <a:t>6. A. quiet 		B. calm 	C. frightened 	D. restless</a:t>
            </a:r>
          </a:p>
          <a:p>
            <a:r>
              <a:rPr lang="en-US" sz="2400" dirty="0"/>
              <a:t>7. A. over 		B. on 		C. with 	D. of</a:t>
            </a:r>
          </a:p>
          <a:p>
            <a:r>
              <a:rPr lang="en-US" sz="2400" dirty="0"/>
              <a:t>8. A. fellow 		B. dear 	C. other 	D. close</a:t>
            </a:r>
          </a:p>
          <a:p>
            <a:r>
              <a:rPr lang="en-US" sz="2400" dirty="0"/>
              <a:t>9. A. discussed 	B. narrated 	C. presented 	D. explained</a:t>
            </a:r>
          </a:p>
          <a:p>
            <a:r>
              <a:rPr lang="en-US" sz="2400" dirty="0"/>
              <a:t>10. A. congratulated 	B. praised 	C. cheered 	D. </a:t>
            </a:r>
            <a:r>
              <a:rPr lang="en-US" sz="2400" dirty="0" err="1"/>
              <a:t>honoured</a:t>
            </a:r>
            <a:endParaRPr lang="en-US" sz="2400" dirty="0"/>
          </a:p>
          <a:p>
            <a:r>
              <a:rPr lang="en-US" sz="2400" dirty="0"/>
              <a:t>11. A. and 		B. because 	C. since 	D. but</a:t>
            </a:r>
          </a:p>
          <a:p>
            <a:r>
              <a:rPr lang="en-US" sz="2400" dirty="0"/>
              <a:t>12. A. thoughts 	B. plan 	C. opinion 	D. advice</a:t>
            </a:r>
          </a:p>
          <a:p>
            <a:r>
              <a:rPr lang="en-US" sz="2400" dirty="0"/>
              <a:t>13. A. last night 	B. very night 	C. night after 	D. night before</a:t>
            </a:r>
          </a:p>
          <a:p>
            <a:r>
              <a:rPr lang="en-US" sz="2400" dirty="0"/>
              <a:t>14. A. had assured 	B. has assured C. having assured D. assured</a:t>
            </a:r>
          </a:p>
          <a:p>
            <a:r>
              <a:rPr lang="en-US" sz="2400" dirty="0"/>
              <a:t>15. A. very 		B. only 		C. most 	D. more</a:t>
            </a:r>
          </a:p>
        </p:txBody>
      </p:sp>
    </p:spTree>
    <p:extLst>
      <p:ext uri="{BB962C8B-B14F-4D97-AF65-F5344CB8AC3E}">
        <p14:creationId xmlns:p14="http://schemas.microsoft.com/office/powerpoint/2010/main" val="24530279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343400" y="3810000"/>
            <a:ext cx="4013200" cy="2159000"/>
          </a:xfrm>
        </p:spPr>
        <p:txBody>
          <a:bodyPr>
            <a:noAutofit/>
          </a:bodyPr>
          <a:lstStyle/>
          <a:p>
            <a:r>
              <a:rPr lang="en-US" sz="9600" dirty="0">
                <a:solidFill>
                  <a:srgbClr val="00B0F0"/>
                </a:solidFill>
              </a:rPr>
              <a:t>PAST PAPER 2000</a:t>
            </a:r>
            <a:br>
              <a:rPr lang="en-US" sz="9600" dirty="0">
                <a:solidFill>
                  <a:srgbClr val="00B0F0"/>
                </a:solidFill>
              </a:rPr>
            </a:br>
            <a:endParaRPr lang="en-US" sz="96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09600"/>
            <a:ext cx="9753600" cy="5693866"/>
          </a:xfrm>
          <a:prstGeom prst="rect">
            <a:avLst/>
          </a:prstGeom>
        </p:spPr>
        <p:txBody>
          <a:bodyPr wrap="square">
            <a:spAutoFit/>
          </a:bodyPr>
          <a:lstStyle/>
          <a:p>
            <a:r>
              <a:rPr lang="en-US" sz="2600" b="1" i="1" u="sng" dirty="0"/>
              <a:t>Read the passage below. It contains blank spaces numbered 1 to 15. For each blank space, choose the best answer from the choices given</a:t>
            </a:r>
            <a:r>
              <a:rPr lang="en-US" sz="2600" b="1" i="1" dirty="0"/>
              <a:t>.</a:t>
            </a:r>
          </a:p>
          <a:p>
            <a:r>
              <a:rPr lang="en-US" sz="2600" dirty="0"/>
              <a:t>Drug abuse can be _ 1 _ as the use of a drug to the point where the user’s health is affected. _ 2_ where it becomes difficult for the user to live _ 3 _ responsible life. It is _ 4 _ recognized that drug abuse_ 5 _ young people is a social problem in Africa. Drug abuse is something which affects_ 6 _ the drug </a:t>
            </a:r>
            <a:r>
              <a:rPr lang="en-US" sz="2600" dirty="0" err="1"/>
              <a:t>usersand</a:t>
            </a:r>
            <a:r>
              <a:rPr lang="en-US" sz="2600" dirty="0"/>
              <a:t> _ 7 _ families. For the users there is the _ 8 _ of permanent addiction, their bodies _ 9 _ become completely unable to _ 10 _ without drugs. This exposes them to disease and can in the end_ 11 _ their death. _ 12 _ of the bad effects of addiction _ 13 _ the user’s family is the loss of _ 14 _ when the user is unable to continue working. Another problem is that relationships in the family begin to get _ 15 _ as the other members of the family stop sympathizing with the user.</a:t>
            </a:r>
          </a:p>
        </p:txBody>
      </p:sp>
    </p:spTree>
    <p:extLst>
      <p:ext uri="{BB962C8B-B14F-4D97-AF65-F5344CB8AC3E}">
        <p14:creationId xmlns:p14="http://schemas.microsoft.com/office/powerpoint/2010/main" val="4183230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0"/>
            <a:ext cx="8763000" cy="5632311"/>
          </a:xfrm>
          <a:prstGeom prst="rect">
            <a:avLst/>
          </a:prstGeom>
        </p:spPr>
        <p:txBody>
          <a:bodyPr wrap="square">
            <a:spAutoFit/>
          </a:bodyPr>
          <a:lstStyle/>
          <a:p>
            <a:r>
              <a:rPr lang="en-US" sz="2400" dirty="0"/>
              <a:t>1. A. seen 	B. considered 		C. defined 	D. thought</a:t>
            </a:r>
          </a:p>
          <a:p>
            <a:r>
              <a:rPr lang="en-US" sz="2400" dirty="0"/>
              <a:t>2. A. or 	B. even 		C. but 		D. also</a:t>
            </a:r>
          </a:p>
          <a:p>
            <a:r>
              <a:rPr lang="en-US" sz="2400" dirty="0"/>
              <a:t>3. A. the 	B. that 			C. any 		D. a</a:t>
            </a:r>
          </a:p>
          <a:p>
            <a:r>
              <a:rPr lang="en-US" sz="2400" dirty="0"/>
              <a:t>4. A. now 	B. therefore 		C. still 		D. again</a:t>
            </a:r>
          </a:p>
          <a:p>
            <a:r>
              <a:rPr lang="en-US" sz="2400" dirty="0"/>
              <a:t>5. A. for 	B. among 		C. between 	D. in</a:t>
            </a:r>
          </a:p>
          <a:p>
            <a:r>
              <a:rPr lang="en-US" sz="2400" dirty="0"/>
              <a:t>6. A. half 	B. all 			C. first 		D. both</a:t>
            </a:r>
          </a:p>
          <a:p>
            <a:r>
              <a:rPr lang="en-US" sz="2400" dirty="0"/>
              <a:t>7. A. there 	B. they’re 		C. their 	D. the</a:t>
            </a:r>
          </a:p>
          <a:p>
            <a:r>
              <a:rPr lang="en-US" sz="2400" dirty="0"/>
              <a:t>8. A. risk 	B. trouble 		C. problem 	D. intention</a:t>
            </a:r>
          </a:p>
          <a:p>
            <a:r>
              <a:rPr lang="en-US" sz="2400" dirty="0"/>
              <a:t>9. A. would 	B. will 			C. may 		D. should</a:t>
            </a:r>
          </a:p>
          <a:p>
            <a:r>
              <a:rPr lang="en-US" sz="2400" dirty="0"/>
              <a:t>10. A. function	B. perform 		C. exist 	D. live</a:t>
            </a:r>
          </a:p>
          <a:p>
            <a:r>
              <a:rPr lang="en-US" sz="2400" dirty="0"/>
              <a:t>11. A. bring 	B. hurry 		C. cause 	D. invite</a:t>
            </a:r>
          </a:p>
          <a:p>
            <a:r>
              <a:rPr lang="en-US" sz="2400" dirty="0"/>
              <a:t>12. A. Any 	B. Many 		C. Some 	D. One</a:t>
            </a:r>
          </a:p>
          <a:p>
            <a:r>
              <a:rPr lang="en-US" sz="2400" dirty="0"/>
              <a:t>13. A. for 	B. on 			C. in 		D. to</a:t>
            </a:r>
          </a:p>
          <a:p>
            <a:r>
              <a:rPr lang="en-US" sz="2400" dirty="0"/>
              <a:t>14. A. money 	B. wealth 		C. resources 	D. income</a:t>
            </a:r>
          </a:p>
          <a:p>
            <a:r>
              <a:rPr lang="en-US" sz="2400" dirty="0"/>
              <a:t>15. A. worse 	B. difficult 		C. serious 	D. </a:t>
            </a:r>
            <a:r>
              <a:rPr lang="en-US" sz="2400" dirty="0" smtClean="0"/>
              <a:t>tough</a:t>
            </a:r>
            <a:endParaRPr lang="en-US" sz="2400" dirty="0"/>
          </a:p>
        </p:txBody>
      </p:sp>
    </p:spTree>
    <p:extLst>
      <p:ext uri="{BB962C8B-B14F-4D97-AF65-F5344CB8AC3E}">
        <p14:creationId xmlns:p14="http://schemas.microsoft.com/office/powerpoint/2010/main" val="26455268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62400" y="3962400"/>
            <a:ext cx="4013200" cy="2159000"/>
          </a:xfrm>
        </p:spPr>
        <p:txBody>
          <a:bodyPr>
            <a:noAutofit/>
          </a:bodyPr>
          <a:lstStyle/>
          <a:p>
            <a:r>
              <a:rPr lang="en-US" sz="9600" dirty="0">
                <a:solidFill>
                  <a:srgbClr val="00B0F0"/>
                </a:solidFill>
              </a:rPr>
              <a:t>PAST PAPER 2001</a:t>
            </a:r>
            <a:br>
              <a:rPr lang="en-US" sz="9600" dirty="0">
                <a:solidFill>
                  <a:srgbClr val="00B0F0"/>
                </a:solidFill>
              </a:rPr>
            </a:br>
            <a:endParaRPr lang="en-US" sz="96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52401"/>
            <a:ext cx="8763000" cy="6370975"/>
          </a:xfrm>
          <a:prstGeom prst="rect">
            <a:avLst/>
          </a:prstGeom>
        </p:spPr>
        <p:txBody>
          <a:bodyPr wrap="square">
            <a:spAutoFit/>
          </a:bodyPr>
          <a:lstStyle/>
          <a:p>
            <a:r>
              <a:rPr lang="en-US" sz="2400" b="1" dirty="0"/>
              <a:t>Question 1 to 15</a:t>
            </a:r>
          </a:p>
          <a:p>
            <a:r>
              <a:rPr lang="en-US" sz="2400" b="1" i="1" u="sng" dirty="0"/>
              <a:t>Read the passage below It contains blank spaces 1 to 15. For each blank space, choose the BEST answer from choices given.</a:t>
            </a:r>
          </a:p>
          <a:p>
            <a:r>
              <a:rPr lang="en-US" sz="2400" dirty="0"/>
              <a:t>No pork or beef was __1__ eaten at my grandmother’s house __2__ rarely was there meat of any kind. We occasionally ate fish, but only those that had scales. Baking powder was never __3__ ; it was __4__ contain a chemical __5__ to the body. For all the __6__ breakfast, lunch and supper we ate porridge and a mixture of mashed potatoes and vegetables. Grandmother put very little salt __7__ she claimed it was bad __8__ the heart. I am sure you __9__ guess that the food was tasteless. __10__ , we ate it for we had no __11__. The food and her __12__ discipline made life in my grandmother’s house miserable. You __13_ not</a:t>
            </a:r>
          </a:p>
          <a:p>
            <a:r>
              <a:rPr lang="en-US" sz="2400" dirty="0"/>
              <a:t>shout or even disagree with another person. She was deeply religious and wanted total harmony in her household. I did not really disagree with what she __14__ , but I felt like a prisoner, without any __15__ </a:t>
            </a:r>
            <a:r>
              <a:rPr lang="en-US" sz="2400" dirty="0" err="1"/>
              <a:t>todo</a:t>
            </a:r>
            <a:r>
              <a:rPr lang="en-US" sz="2400" dirty="0"/>
              <a:t> what I wanted.</a:t>
            </a:r>
          </a:p>
        </p:txBody>
      </p:sp>
    </p:spTree>
    <p:extLst>
      <p:ext uri="{BB962C8B-B14F-4D97-AF65-F5344CB8AC3E}">
        <p14:creationId xmlns:p14="http://schemas.microsoft.com/office/powerpoint/2010/main" val="1542555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87660"/>
            <a:ext cx="9067800" cy="6694140"/>
          </a:xfrm>
          <a:prstGeom prst="rect">
            <a:avLst/>
          </a:prstGeom>
        </p:spPr>
        <p:txBody>
          <a:bodyPr wrap="square">
            <a:spAutoFit/>
          </a:bodyPr>
          <a:lstStyle/>
          <a:p>
            <a:pPr lvl="0"/>
            <a:r>
              <a:rPr lang="en-US" sz="2400" dirty="0"/>
              <a:t>1. When a plural number applies to distances, weights, heights, or amounts of money, and represents a single figure or quantity, it is treated as a singular and takes a singular verb.</a:t>
            </a:r>
          </a:p>
          <a:p>
            <a:r>
              <a:rPr lang="en-US" sz="2400" dirty="0" err="1"/>
              <a:t>E.g</a:t>
            </a:r>
            <a:r>
              <a:rPr lang="en-US" sz="2400" dirty="0"/>
              <a:t>:	Twenty miles </a:t>
            </a:r>
            <a:r>
              <a:rPr lang="en-US" sz="2400" b="1" u="sng" dirty="0"/>
              <a:t>is</a:t>
            </a:r>
            <a:r>
              <a:rPr lang="en-US" sz="2400" dirty="0"/>
              <a:t> not a great distance.</a:t>
            </a:r>
          </a:p>
          <a:p>
            <a:r>
              <a:rPr lang="en-US" sz="2400" dirty="0"/>
              <a:t>	Two pounds of coffee </a:t>
            </a:r>
            <a:r>
              <a:rPr lang="en-US" sz="2400" b="1" u="sng" dirty="0"/>
              <a:t>costs</a:t>
            </a:r>
            <a:r>
              <a:rPr lang="en-US" sz="2400" dirty="0"/>
              <a:t> sixty shillings. </a:t>
            </a:r>
          </a:p>
          <a:p>
            <a:endParaRPr lang="en-US" sz="1000" dirty="0"/>
          </a:p>
          <a:p>
            <a:pPr lvl="0"/>
            <a:r>
              <a:rPr lang="en-US" sz="2400" dirty="0"/>
              <a:t>2. Singular subjects followed by phrases beginning with as well as, together with, with and including take singular verbs.</a:t>
            </a:r>
          </a:p>
          <a:p>
            <a:r>
              <a:rPr lang="en-US" sz="2400" dirty="0"/>
              <a:t>E.g.	</a:t>
            </a:r>
            <a:r>
              <a:rPr lang="en-US" sz="2400" dirty="0" err="1"/>
              <a:t>i</a:t>
            </a:r>
            <a:r>
              <a:rPr lang="en-US" sz="2400" dirty="0"/>
              <a:t>) Pamela, as well as her friends has seen this play.</a:t>
            </a:r>
          </a:p>
          <a:p>
            <a:r>
              <a:rPr lang="en-US" sz="2400" dirty="0"/>
              <a:t>	ii) The factory, including the machinery and raw material is for 	sale. </a:t>
            </a:r>
          </a:p>
          <a:p>
            <a:endParaRPr lang="en-US" sz="900" dirty="0"/>
          </a:p>
          <a:p>
            <a:pPr lvl="0"/>
            <a:r>
              <a:rPr lang="en-US" sz="2400" dirty="0"/>
              <a:t>3. A collective noun may take a verb either in the singular or in the plural depending on the sense to be conveyed in the sentence.</a:t>
            </a:r>
          </a:p>
          <a:p>
            <a:r>
              <a:rPr lang="en-US" sz="2400" dirty="0" err="1"/>
              <a:t>E.g</a:t>
            </a:r>
            <a:r>
              <a:rPr lang="en-US" sz="2400" dirty="0"/>
              <a:t>: 	</a:t>
            </a:r>
            <a:r>
              <a:rPr lang="en-US" sz="2400" dirty="0" err="1"/>
              <a:t>i</a:t>
            </a:r>
            <a:r>
              <a:rPr lang="en-US" sz="2400" dirty="0"/>
              <a:t>) Our team was beaten by two goals to one.</a:t>
            </a:r>
          </a:p>
          <a:p>
            <a:r>
              <a:rPr lang="en-US" sz="2400" dirty="0"/>
              <a:t>	ii) The jury were undecided about the American sailor’s case. 	(jury looked at as individuals. </a:t>
            </a:r>
          </a:p>
          <a:p>
            <a:pPr lvl="0"/>
            <a:r>
              <a:rPr lang="en-US" sz="2400" dirty="0"/>
              <a:t>4. When the subject is one of, followed by a plural noun – one of the pupils, the verb is singular to agree with one.</a:t>
            </a:r>
          </a:p>
        </p:txBody>
      </p:sp>
    </p:spTree>
    <p:extLst>
      <p:ext uri="{BB962C8B-B14F-4D97-AF65-F5344CB8AC3E}">
        <p14:creationId xmlns:p14="http://schemas.microsoft.com/office/powerpoint/2010/main" val="2754960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4801"/>
            <a:ext cx="8915400" cy="5632311"/>
          </a:xfrm>
          <a:prstGeom prst="rect">
            <a:avLst/>
          </a:prstGeom>
        </p:spPr>
        <p:txBody>
          <a:bodyPr wrap="square">
            <a:spAutoFit/>
          </a:bodyPr>
          <a:lstStyle/>
          <a:p>
            <a:r>
              <a:rPr lang="en-US" sz="2400" dirty="0"/>
              <a:t>1. A. hardly 		B. never 	C. ever 	D. usually</a:t>
            </a:r>
          </a:p>
          <a:p>
            <a:r>
              <a:rPr lang="en-US" sz="2400" dirty="0"/>
              <a:t>2. A. and 		B. but 		C. for 		D. as</a:t>
            </a:r>
          </a:p>
          <a:p>
            <a:r>
              <a:rPr lang="en-US" sz="2400" dirty="0"/>
              <a:t>3. A. allowed 		B. known 	C. for 		D. used</a:t>
            </a:r>
          </a:p>
          <a:p>
            <a:r>
              <a:rPr lang="en-US" sz="2400" dirty="0"/>
              <a:t>4. A. said 		B. considered 	C. found 	D. felt</a:t>
            </a:r>
          </a:p>
          <a:p>
            <a:r>
              <a:rPr lang="en-US" sz="2400" dirty="0"/>
              <a:t>5. A. bad 		B. harmful 	C. offensive 	D. hostile</a:t>
            </a:r>
          </a:p>
          <a:p>
            <a:r>
              <a:rPr lang="en-US" sz="2400" dirty="0"/>
              <a:t>6. A. dishes 		B. meals 	C. foods 	D. menus</a:t>
            </a:r>
          </a:p>
          <a:p>
            <a:r>
              <a:rPr lang="en-US" sz="2400" dirty="0"/>
              <a:t>7. A. and 		B. which 	C. because 	D. so</a:t>
            </a:r>
          </a:p>
          <a:p>
            <a:r>
              <a:rPr lang="en-US" sz="2400" dirty="0"/>
              <a:t>8. A. for 		B. in 		C. to 		D. on</a:t>
            </a:r>
          </a:p>
          <a:p>
            <a:r>
              <a:rPr lang="en-US" sz="2400" dirty="0"/>
              <a:t>9. A. could 		B. should 	C. can 		D. will</a:t>
            </a:r>
          </a:p>
          <a:p>
            <a:r>
              <a:rPr lang="en-US" sz="2400" dirty="0"/>
              <a:t>10. A. moreover 	B. so 		C. furthermore D. nevertheless</a:t>
            </a:r>
          </a:p>
          <a:p>
            <a:r>
              <a:rPr lang="en-US" sz="2400" dirty="0"/>
              <a:t>11. A. alternative 	B. otherwise 	C. nothing 	D. other</a:t>
            </a:r>
          </a:p>
          <a:p>
            <a:r>
              <a:rPr lang="en-US" sz="2400" dirty="0"/>
              <a:t>12. A. serious 		B. strict 	C. severe 	D. harsh</a:t>
            </a:r>
          </a:p>
          <a:p>
            <a:r>
              <a:rPr lang="en-US" sz="2400" dirty="0"/>
              <a:t>13. A. will 		B. should 	C. shall 	D. could</a:t>
            </a:r>
          </a:p>
          <a:p>
            <a:r>
              <a:rPr lang="en-US" sz="2400" dirty="0"/>
              <a:t>14. A. stood for 	B. believed about C. wanted 	D. require</a:t>
            </a:r>
          </a:p>
          <a:p>
            <a:r>
              <a:rPr lang="en-US" sz="2400" dirty="0"/>
              <a:t>15. A. space 		B. freedom 	C. choice 	D. chance</a:t>
            </a:r>
          </a:p>
        </p:txBody>
      </p:sp>
    </p:spTree>
    <p:extLst>
      <p:ext uri="{BB962C8B-B14F-4D97-AF65-F5344CB8AC3E}">
        <p14:creationId xmlns:p14="http://schemas.microsoft.com/office/powerpoint/2010/main" val="15397688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14800" y="3886200"/>
            <a:ext cx="4013200" cy="2159000"/>
          </a:xfrm>
        </p:spPr>
        <p:txBody>
          <a:bodyPr>
            <a:noAutofit/>
          </a:bodyPr>
          <a:lstStyle/>
          <a:p>
            <a:r>
              <a:rPr lang="en-US" sz="9600" dirty="0">
                <a:solidFill>
                  <a:srgbClr val="00B0F0"/>
                </a:solidFill>
              </a:rPr>
              <a:t>PAST PAPER 2002</a:t>
            </a:r>
            <a:br>
              <a:rPr lang="en-US" sz="9600" dirty="0">
                <a:solidFill>
                  <a:srgbClr val="00B0F0"/>
                </a:solidFill>
              </a:rPr>
            </a:br>
            <a:endParaRPr lang="en-US" sz="96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10134600" cy="5632311"/>
          </a:xfrm>
          <a:prstGeom prst="rect">
            <a:avLst/>
          </a:prstGeom>
        </p:spPr>
        <p:txBody>
          <a:bodyPr wrap="square">
            <a:spAutoFit/>
          </a:bodyPr>
          <a:lstStyle/>
          <a:p>
            <a:r>
              <a:rPr lang="en-US" sz="2400" b="1" i="1" u="sng" dirty="0">
                <a:solidFill>
                  <a:schemeClr val="accent6">
                    <a:lumMod val="50000"/>
                  </a:schemeClr>
                </a:solidFill>
              </a:rPr>
              <a:t>For questions 1 to 15, select the best alternative to fill the blank spaces.</a:t>
            </a:r>
          </a:p>
          <a:p>
            <a:r>
              <a:rPr lang="en-US" sz="2400" dirty="0"/>
              <a:t>Our future diet _ 1 _ this small planet_ 2 _ contain a lot less meat, and a lot of new foods we haven’t even heard of _ 3 _. If we think of the produce people grow and eat, we think of only a few _ 4 _ of grains, or fruits, or vegetables, and probably we _ 5 _ those are the only ones that are available around the world. _ 6 _ Kenyans today only eat food taken from about twenty different crops, yet there are at _ 7 _ twenty</a:t>
            </a:r>
          </a:p>
          <a:p>
            <a:r>
              <a:rPr lang="en-US" sz="2400" dirty="0"/>
              <a:t>thousand edible kinds of plants in the world. Many of _ 8 _ offer alternatives that are better for our health than a lot of the meals we eat now. Most of us, _ 9 _, have eaten only one or two varieties of potatoes, _ 10 _ Latin American farmers grow up</a:t>
            </a:r>
          </a:p>
          <a:p>
            <a:r>
              <a:rPr lang="en-US" sz="2400" dirty="0"/>
              <a:t>to fifty different types. Many are _ 11 _ suitable for our _ 12 _ and offer good nutrition. Scientists are working to develop new food crops to _ 13 _ new needs. Some of these new crops _ 14 developed because they are easier to grow than existing ones, _ 15 _ because they are more resistant to disease.</a:t>
            </a:r>
          </a:p>
        </p:txBody>
      </p:sp>
    </p:spTree>
    <p:extLst>
      <p:ext uri="{BB962C8B-B14F-4D97-AF65-F5344CB8AC3E}">
        <p14:creationId xmlns:p14="http://schemas.microsoft.com/office/powerpoint/2010/main" val="11672622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533400"/>
            <a:ext cx="8839200" cy="5632311"/>
          </a:xfrm>
          <a:prstGeom prst="rect">
            <a:avLst/>
          </a:prstGeom>
        </p:spPr>
        <p:txBody>
          <a:bodyPr wrap="square">
            <a:spAutoFit/>
          </a:bodyPr>
          <a:lstStyle/>
          <a:p>
            <a:r>
              <a:rPr lang="en-US" sz="2400" dirty="0"/>
              <a:t>1. A. in 	B. on 		C. at 		D. over</a:t>
            </a:r>
          </a:p>
          <a:p>
            <a:r>
              <a:rPr lang="en-US" sz="2400" dirty="0"/>
              <a:t>2. A. must 	B. would 	C. should 	D. will</a:t>
            </a:r>
          </a:p>
          <a:p>
            <a:r>
              <a:rPr lang="en-US" sz="2400" dirty="0"/>
              <a:t>3. A. yet 	B. ever 	C. still 		D. anyway</a:t>
            </a:r>
          </a:p>
          <a:p>
            <a:r>
              <a:rPr lang="en-US" sz="2400" dirty="0"/>
              <a:t>4. A. variety 	B. kinds 	C. type 	D. numbers</a:t>
            </a:r>
          </a:p>
          <a:p>
            <a:r>
              <a:rPr lang="en-US" sz="2400" dirty="0"/>
              <a:t>5. A. suppose 	B. suspect 	C. guess 	D. trust</a:t>
            </a:r>
          </a:p>
          <a:p>
            <a:r>
              <a:rPr lang="en-US" sz="2400" dirty="0"/>
              <a:t>6. A. Fewer 	B. So 		C. The 		D. Most</a:t>
            </a:r>
          </a:p>
          <a:p>
            <a:r>
              <a:rPr lang="en-US" sz="2400" dirty="0"/>
              <a:t>7. A. most 	B. least 	C. maximum 	D. minimum</a:t>
            </a:r>
          </a:p>
          <a:p>
            <a:r>
              <a:rPr lang="en-US" sz="2400" dirty="0"/>
              <a:t>8. A. this 	B. those 	C. these 	D. such</a:t>
            </a:r>
          </a:p>
          <a:p>
            <a:r>
              <a:rPr lang="en-US" sz="2400" dirty="0"/>
              <a:t>9. A. instance 	B. sure 		C. truth 	D. one</a:t>
            </a:r>
          </a:p>
          <a:p>
            <a:r>
              <a:rPr lang="en-US" sz="2400" dirty="0"/>
              <a:t>10. A. and 	B. when 	C. but 		D. moreover</a:t>
            </a:r>
          </a:p>
          <a:p>
            <a:r>
              <a:rPr lang="en-US" sz="2400" dirty="0"/>
              <a:t>11. A. well 	B. real 		C. quite 	D. so</a:t>
            </a:r>
          </a:p>
          <a:p>
            <a:r>
              <a:rPr lang="en-US" sz="2400" dirty="0"/>
              <a:t>12. A. climate 	B. weather 	C. atmosphere D. conditions</a:t>
            </a:r>
          </a:p>
          <a:p>
            <a:r>
              <a:rPr lang="en-US" sz="2400" dirty="0"/>
              <a:t>13. A. meet 	B. cater 	C. cope	 	D. supply</a:t>
            </a:r>
          </a:p>
          <a:p>
            <a:r>
              <a:rPr lang="en-US" sz="2400" dirty="0"/>
              <a:t>14. A. has been B. had been 	C. were being 	D. are being</a:t>
            </a:r>
          </a:p>
          <a:p>
            <a:r>
              <a:rPr lang="en-US" sz="2400" dirty="0"/>
              <a:t>15. A. and 	B. or 		C. but 		D. so</a:t>
            </a:r>
          </a:p>
        </p:txBody>
      </p:sp>
    </p:spTree>
    <p:extLst>
      <p:ext uri="{BB962C8B-B14F-4D97-AF65-F5344CB8AC3E}">
        <p14:creationId xmlns:p14="http://schemas.microsoft.com/office/powerpoint/2010/main" val="6359839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038600" y="3886200"/>
            <a:ext cx="4013200" cy="2159000"/>
          </a:xfrm>
        </p:spPr>
        <p:txBody>
          <a:bodyPr>
            <a:noAutofit/>
          </a:bodyPr>
          <a:lstStyle/>
          <a:p>
            <a:r>
              <a:rPr lang="en-US" sz="9600" dirty="0">
                <a:solidFill>
                  <a:srgbClr val="00B0F0"/>
                </a:solidFill>
              </a:rPr>
              <a:t>PAST PAPER 2003</a:t>
            </a:r>
            <a:br>
              <a:rPr lang="en-US" sz="9600" dirty="0">
                <a:solidFill>
                  <a:srgbClr val="00B0F0"/>
                </a:solidFill>
              </a:rPr>
            </a:br>
            <a:endParaRPr lang="en-US" sz="96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9906000" cy="4154984"/>
          </a:xfrm>
          <a:prstGeom prst="rect">
            <a:avLst/>
          </a:prstGeom>
        </p:spPr>
        <p:txBody>
          <a:bodyPr wrap="square">
            <a:spAutoFit/>
          </a:bodyPr>
          <a:lstStyle/>
          <a:p>
            <a:r>
              <a:rPr lang="en-US" sz="2400" b="1" i="1" u="sng" dirty="0">
                <a:solidFill>
                  <a:schemeClr val="accent6">
                    <a:lumMod val="50000"/>
                  </a:schemeClr>
                </a:solidFill>
              </a:rPr>
              <a:t>Fill each blank space in the following passage with the BEST alternative.</a:t>
            </a:r>
          </a:p>
          <a:p>
            <a:r>
              <a:rPr lang="en-US" sz="2400" dirty="0"/>
              <a:t>Every day you make hundreds of decisions. Today you decided _ 1 _ to get up, what to wear, what to eat and whether or not to talk to a _ 2 _ person. You started _ 3 _ decision-making pattern when you were</a:t>
            </a:r>
          </a:p>
          <a:p>
            <a:r>
              <a:rPr lang="en-US" sz="2400" dirty="0"/>
              <a:t>young and _ 4 _ use that same pattern today. _ 5 _ most people, this decision-making pattern is successful. Poor decision-makers, _ 6 _, usually do not realize that their decision-making process _ 7 _ inadequate. Every time we have to make a decision, we must __ 8 __ understand why the decision is necessary. We _9 _ then consider the possible alternatives and select the _ 10 _ one. Our_ 11 _ in solving problems also increases if we include the opinions of others.</a:t>
            </a:r>
          </a:p>
        </p:txBody>
      </p:sp>
      <p:sp>
        <p:nvSpPr>
          <p:cNvPr id="3" name="Rectangle 2"/>
          <p:cNvSpPr/>
          <p:nvPr/>
        </p:nvSpPr>
        <p:spPr>
          <a:xfrm>
            <a:off x="609600" y="4602540"/>
            <a:ext cx="10058400" cy="1569660"/>
          </a:xfrm>
          <a:prstGeom prst="rect">
            <a:avLst/>
          </a:prstGeom>
        </p:spPr>
        <p:txBody>
          <a:bodyPr wrap="square">
            <a:spAutoFit/>
          </a:bodyPr>
          <a:lstStyle/>
          <a:p>
            <a:r>
              <a:rPr lang="en-US" sz="2400" dirty="0"/>
              <a:t>Some people _ 12 _ making decisions because they are afraid they will _ 13 _ a mistake. Their goal is to make the perfect decision, _ 14 there is no such thing as the perfect decision. Every decision is a risk.</a:t>
            </a:r>
          </a:p>
          <a:p>
            <a:r>
              <a:rPr lang="en-US" sz="2400" dirty="0"/>
              <a:t>Good decision-makers know that almost _ 15 _ decision can be changed.</a:t>
            </a:r>
          </a:p>
        </p:txBody>
      </p:sp>
    </p:spTree>
    <p:extLst>
      <p:ext uri="{BB962C8B-B14F-4D97-AF65-F5344CB8AC3E}">
        <p14:creationId xmlns:p14="http://schemas.microsoft.com/office/powerpoint/2010/main" val="2578893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09600"/>
            <a:ext cx="8839200" cy="5632311"/>
          </a:xfrm>
          <a:prstGeom prst="rect">
            <a:avLst/>
          </a:prstGeom>
        </p:spPr>
        <p:txBody>
          <a:bodyPr wrap="square">
            <a:spAutoFit/>
          </a:bodyPr>
          <a:lstStyle/>
          <a:p>
            <a:r>
              <a:rPr lang="en-US" sz="2400" dirty="0"/>
              <a:t>1. A. if 			B. whether 	C. when 	D. why</a:t>
            </a:r>
          </a:p>
          <a:p>
            <a:r>
              <a:rPr lang="en-US" sz="2400" dirty="0"/>
              <a:t>2. A. particular 	B. another 	C. different 	D. special</a:t>
            </a:r>
          </a:p>
          <a:p>
            <a:r>
              <a:rPr lang="en-US" sz="2400" dirty="0"/>
              <a:t>3. A. any 		B. some 	C. this 		D. a</a:t>
            </a:r>
          </a:p>
          <a:p>
            <a:r>
              <a:rPr lang="en-US" sz="2400" dirty="0"/>
              <a:t>4. A. usually 		B. probably 	C. certainly 	D. rarely</a:t>
            </a:r>
          </a:p>
          <a:p>
            <a:r>
              <a:rPr lang="en-US" sz="2400" dirty="0"/>
              <a:t>5. A. For 		B. In 		C. To 		D. With</a:t>
            </a:r>
          </a:p>
          <a:p>
            <a:r>
              <a:rPr lang="en-US" sz="2400" dirty="0"/>
              <a:t>6. A. therefore 	B. thus 	C. moreover 	D. however</a:t>
            </a:r>
          </a:p>
          <a:p>
            <a:r>
              <a:rPr lang="en-US" sz="2400" dirty="0"/>
              <a:t>7. A. may be	 	B. must be 	C. would be 	D. will be</a:t>
            </a:r>
          </a:p>
          <a:p>
            <a:r>
              <a:rPr lang="en-US" sz="2400" dirty="0"/>
              <a:t>8. A. really 		B. quite 	C. fully 		D. somehow</a:t>
            </a:r>
          </a:p>
          <a:p>
            <a:r>
              <a:rPr lang="en-US" sz="2400" dirty="0"/>
              <a:t>9. A. must 		B. might 	C. can 		D. could</a:t>
            </a:r>
          </a:p>
          <a:p>
            <a:r>
              <a:rPr lang="en-US" sz="2400" dirty="0"/>
              <a:t>10. A. good 		B. better 	C. best 		D. right</a:t>
            </a:r>
          </a:p>
          <a:p>
            <a:r>
              <a:rPr lang="en-US" sz="2400" dirty="0"/>
              <a:t>11. A. chance 		B. effort 	C. ability 	D. success</a:t>
            </a:r>
          </a:p>
          <a:p>
            <a:r>
              <a:rPr lang="en-US" sz="2400" dirty="0"/>
              <a:t>12. A. stop 		B. avoid 	C. dislike 	D. refuse</a:t>
            </a:r>
          </a:p>
          <a:p>
            <a:r>
              <a:rPr lang="en-US" sz="2400" dirty="0"/>
              <a:t>13. A. cause 		B. do 		C. make 	D. create</a:t>
            </a:r>
          </a:p>
          <a:p>
            <a:r>
              <a:rPr lang="en-US" sz="2400" dirty="0"/>
              <a:t>14. A. except 		B. and 		C. since 	D. but</a:t>
            </a:r>
          </a:p>
          <a:p>
            <a:r>
              <a:rPr lang="en-US" sz="2400" dirty="0"/>
              <a:t>15. A. each 		B. no 		C. such 	D. any</a:t>
            </a:r>
          </a:p>
        </p:txBody>
      </p:sp>
    </p:spTree>
    <p:extLst>
      <p:ext uri="{BB962C8B-B14F-4D97-AF65-F5344CB8AC3E}">
        <p14:creationId xmlns:p14="http://schemas.microsoft.com/office/powerpoint/2010/main" val="15488555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14800" y="3657600"/>
            <a:ext cx="4013200" cy="2159000"/>
          </a:xfrm>
        </p:spPr>
        <p:txBody>
          <a:bodyPr>
            <a:noAutofit/>
          </a:bodyPr>
          <a:lstStyle/>
          <a:p>
            <a:r>
              <a:rPr lang="en-US" sz="8800" dirty="0">
                <a:solidFill>
                  <a:srgbClr val="00B0F0"/>
                </a:solidFill>
              </a:rPr>
              <a:t>PAST PAPER 2004</a:t>
            </a:r>
            <a:br>
              <a:rPr lang="en-US" sz="8800" dirty="0">
                <a:solidFill>
                  <a:srgbClr val="00B0F0"/>
                </a:solidFill>
              </a:rPr>
            </a:br>
            <a:endParaRPr lang="en-US" sz="88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14266"/>
            <a:ext cx="8839200" cy="5324535"/>
          </a:xfrm>
          <a:prstGeom prst="rect">
            <a:avLst/>
          </a:prstGeom>
        </p:spPr>
        <p:txBody>
          <a:bodyPr wrap="square">
            <a:spAutoFit/>
          </a:bodyPr>
          <a:lstStyle/>
          <a:p>
            <a:r>
              <a:rPr lang="en-US" sz="2000" b="1" dirty="0">
                <a:solidFill>
                  <a:schemeClr val="accent6">
                    <a:lumMod val="50000"/>
                  </a:schemeClr>
                </a:solidFill>
              </a:rPr>
              <a:t>Questions 1 to 15</a:t>
            </a:r>
          </a:p>
          <a:p>
            <a:r>
              <a:rPr lang="en-US" sz="2000" b="1" i="1" u="sng" dirty="0">
                <a:solidFill>
                  <a:schemeClr val="accent6">
                    <a:lumMod val="50000"/>
                  </a:schemeClr>
                </a:solidFill>
              </a:rPr>
              <a:t>Read the passage below. It contains blank spaces numbered 1 to 15. For each blank space, choose the best alternative from the choices given.</a:t>
            </a:r>
          </a:p>
          <a:p>
            <a:r>
              <a:rPr lang="en-US" sz="2000" dirty="0"/>
              <a:t>When some people shower us with praise, we feel very flattered, __</a:t>
            </a:r>
            <a:r>
              <a:rPr lang="en-US" sz="2000" b="1" dirty="0"/>
              <a:t>1</a:t>
            </a:r>
            <a:r>
              <a:rPr lang="en-US" sz="2000" dirty="0"/>
              <a:t>__ we? In our delight, we forget that __</a:t>
            </a:r>
            <a:r>
              <a:rPr lang="en-US" sz="2000" b="1" dirty="0"/>
              <a:t>2</a:t>
            </a:r>
            <a:r>
              <a:rPr lang="en-US" sz="2000" dirty="0"/>
              <a:t>___ people may have bad intentions __</a:t>
            </a:r>
            <a:r>
              <a:rPr lang="en-US" sz="2000" b="1" dirty="0"/>
              <a:t>3</a:t>
            </a:r>
            <a:r>
              <a:rPr lang="en-US" sz="2000" dirty="0"/>
              <a:t>__ us. Take the story of the crow __4__ the fox, for example. The hardworking crow had managed to snatch a piece of roast meat from the butcher’s. Up she ___5___ with it into the branches of a tall tree, intending to enjoy her__6__. The fox had been watching all this with a watering mouth for he really wanted the __7____ piece for himself. He therefore planned his approach very __8___. “Oh crow,” he said, “your eyes shine _9___ than all the stars. And your neck is __10__ beautifully long . Your wings, my friend, __11___ be more graceful!” The fox continued, But alas! How unfortunate __12__ you were born dumb. I am sure yours would have been a melodious __13__.” The crow was pleased with the flattery. However, she was annoyed that the fox thought she could not sing. She therefore wanted to __14__ the fox. She opened her mouth to sing and the meat dropped right __15___the waiting mouth of the fox</a:t>
            </a:r>
          </a:p>
        </p:txBody>
      </p:sp>
    </p:spTree>
    <p:extLst>
      <p:ext uri="{BB962C8B-B14F-4D97-AF65-F5344CB8AC3E}">
        <p14:creationId xmlns:p14="http://schemas.microsoft.com/office/powerpoint/2010/main" val="39838710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609601"/>
            <a:ext cx="8915400" cy="5632311"/>
          </a:xfrm>
          <a:prstGeom prst="rect">
            <a:avLst/>
          </a:prstGeom>
        </p:spPr>
        <p:txBody>
          <a:bodyPr wrap="square">
            <a:spAutoFit/>
          </a:bodyPr>
          <a:lstStyle/>
          <a:p>
            <a:r>
              <a:rPr lang="en-US" sz="2400" dirty="0"/>
              <a:t>1. A. do 		B. don’t 	C. are 		D. aren’t</a:t>
            </a:r>
          </a:p>
          <a:p>
            <a:r>
              <a:rPr lang="en-US" sz="2400" dirty="0"/>
              <a:t>2. A. some 		B. many 	C. most 	D. such</a:t>
            </a:r>
          </a:p>
          <a:p>
            <a:r>
              <a:rPr lang="en-US" sz="2400" dirty="0"/>
              <a:t>3. A. towards 		B. to 		C. against 	D. for</a:t>
            </a:r>
          </a:p>
          <a:p>
            <a:r>
              <a:rPr lang="en-US" sz="2400" dirty="0"/>
              <a:t>4. A. or 		B. against 	C. and 		D. with</a:t>
            </a:r>
          </a:p>
          <a:p>
            <a:r>
              <a:rPr lang="en-US" sz="2400" dirty="0"/>
              <a:t>5. A. flies 		B. fly 		C. flown 	D. flew</a:t>
            </a:r>
          </a:p>
          <a:p>
            <a:r>
              <a:rPr lang="en-US" sz="2400" dirty="0"/>
              <a:t>6. A. reward 		B. prize 	C. award 	D. price</a:t>
            </a:r>
          </a:p>
          <a:p>
            <a:r>
              <a:rPr lang="en-US" sz="2400" dirty="0"/>
              <a:t>7. A. nice 		B. good 	C. juicy 	D. sweet</a:t>
            </a:r>
          </a:p>
          <a:p>
            <a:r>
              <a:rPr lang="en-US" sz="2400" dirty="0"/>
              <a:t>8. A. carefully 		B. quickly 	C. seriously 	D. quietly</a:t>
            </a:r>
          </a:p>
          <a:p>
            <a:r>
              <a:rPr lang="en-US" sz="2400" dirty="0"/>
              <a:t>9. A. better 		B. brighter 	C. best 		D. brightest</a:t>
            </a:r>
          </a:p>
          <a:p>
            <a:r>
              <a:rPr lang="en-US" sz="2400" dirty="0"/>
              <a:t>10. A. so 		B. very 		C. quite 	D. rather</a:t>
            </a:r>
          </a:p>
          <a:p>
            <a:r>
              <a:rPr lang="en-US" sz="2400" dirty="0"/>
              <a:t>11. A shouldn’t 	B. wouldn’t 	C. mustn’t 	D. couldn’t</a:t>
            </a:r>
          </a:p>
          <a:p>
            <a:r>
              <a:rPr lang="en-US" sz="2400" dirty="0"/>
              <a:t>12. A. as 		B. since 	C. that 		D. for</a:t>
            </a:r>
          </a:p>
          <a:p>
            <a:r>
              <a:rPr lang="en-US" sz="2400" dirty="0"/>
              <a:t>13. A. tune 		B. sound 	C. voice 	D. song</a:t>
            </a:r>
          </a:p>
          <a:p>
            <a:r>
              <a:rPr lang="en-US" sz="2400" dirty="0"/>
              <a:t>14. A. surprise 	B. shock 	C. astonish 	D. amaze</a:t>
            </a:r>
          </a:p>
          <a:p>
            <a:r>
              <a:rPr lang="en-US" sz="2400" dirty="0"/>
              <a:t>15. A. in 		B. into 		C. to 		D. down</a:t>
            </a:r>
          </a:p>
        </p:txBody>
      </p:sp>
    </p:spTree>
    <p:extLst>
      <p:ext uri="{BB962C8B-B14F-4D97-AF65-F5344CB8AC3E}">
        <p14:creationId xmlns:p14="http://schemas.microsoft.com/office/powerpoint/2010/main" val="31022139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676400" y="537122"/>
            <a:ext cx="89154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914400" algn="l"/>
              </a:tabLst>
            </a:pPr>
            <a:r>
              <a:rPr lang="en-US" sz="3200" dirty="0">
                <a:latin typeface="Arial" pitchFamily="34" charset="0"/>
                <a:ea typeface="Calibri" pitchFamily="34" charset="0"/>
                <a:cs typeface="Arial" pitchFamily="34" charset="0"/>
              </a:rPr>
              <a:t>Nouns which are plural in form but singular in meaning take a singular verb</a:t>
            </a:r>
          </a:p>
          <a:p>
            <a:pPr fontAlgn="base">
              <a:spcBef>
                <a:spcPct val="0"/>
              </a:spcBef>
              <a:spcAft>
                <a:spcPct val="0"/>
              </a:spcAft>
              <a:tabLst>
                <a:tab pos="914400" algn="l"/>
              </a:tabLst>
            </a:pPr>
            <a:endParaRPr lang="en-US" sz="3200" b="1" dirty="0">
              <a:latin typeface="Arial" pitchFamily="34" charset="0"/>
              <a:ea typeface="Calibri" pitchFamily="34" charset="0"/>
              <a:cs typeface="Arial" pitchFamily="34" charset="0"/>
            </a:endParaRPr>
          </a:p>
          <a:p>
            <a:pPr eaLnBrk="0" fontAlgn="base" hangingPunct="0">
              <a:spcBef>
                <a:spcPct val="0"/>
              </a:spcBef>
              <a:spcAft>
                <a:spcPct val="0"/>
              </a:spcAft>
              <a:tabLst>
                <a:tab pos="914400" algn="l"/>
              </a:tabLst>
            </a:pPr>
            <a:r>
              <a:rPr lang="en-US" sz="3200" dirty="0" err="1">
                <a:latin typeface="Arial" pitchFamily="34" charset="0"/>
                <a:ea typeface="Calibri" pitchFamily="34" charset="0"/>
                <a:cs typeface="Arial" pitchFamily="34" charset="0"/>
              </a:rPr>
              <a:t>E.g</a:t>
            </a:r>
            <a:r>
              <a:rPr lang="en-US" sz="3200" dirty="0">
                <a:latin typeface="Arial" pitchFamily="34" charset="0"/>
                <a:ea typeface="Calibri" pitchFamily="34" charset="0"/>
                <a:cs typeface="Arial" pitchFamily="34" charset="0"/>
              </a:rPr>
              <a:t> 	</a:t>
            </a:r>
            <a:r>
              <a:rPr lang="en-US" sz="3200" dirty="0" err="1">
                <a:latin typeface="Arial" pitchFamily="34" charset="0"/>
                <a:ea typeface="Calibri" pitchFamily="34" charset="0"/>
                <a:cs typeface="Arial" pitchFamily="34" charset="0"/>
              </a:rPr>
              <a:t>i</a:t>
            </a:r>
            <a:r>
              <a:rPr lang="en-US" sz="3200" dirty="0">
                <a:latin typeface="Arial" pitchFamily="34" charset="0"/>
                <a:ea typeface="Calibri" pitchFamily="34" charset="0"/>
                <a:cs typeface="Arial" pitchFamily="34" charset="0"/>
              </a:rPr>
              <a:t>) The </a:t>
            </a:r>
            <a:r>
              <a:rPr lang="en-US" sz="3200" b="1" u="sng" dirty="0">
                <a:latin typeface="Arial" pitchFamily="34" charset="0"/>
                <a:ea typeface="Calibri" pitchFamily="34" charset="0"/>
                <a:cs typeface="Arial" pitchFamily="34" charset="0"/>
              </a:rPr>
              <a:t>news</a:t>
            </a:r>
            <a:r>
              <a:rPr lang="en-US" sz="3200" dirty="0">
                <a:latin typeface="Arial" pitchFamily="34" charset="0"/>
                <a:ea typeface="Calibri" pitchFamily="34" charset="0"/>
                <a:cs typeface="Arial" pitchFamily="34" charset="0"/>
              </a:rPr>
              <a:t> is good.</a:t>
            </a:r>
            <a:endParaRPr lang="en-US" sz="1400" dirty="0">
              <a:latin typeface="Arial" pitchFamily="34" charset="0"/>
              <a:cs typeface="Arial" pitchFamily="34" charset="0"/>
            </a:endParaRPr>
          </a:p>
          <a:p>
            <a:pPr eaLnBrk="0" fontAlgn="base" hangingPunct="0">
              <a:spcBef>
                <a:spcPct val="0"/>
              </a:spcBef>
              <a:spcAft>
                <a:spcPct val="0"/>
              </a:spcAft>
              <a:tabLst>
                <a:tab pos="914400" algn="l"/>
              </a:tabLst>
            </a:pPr>
            <a:r>
              <a:rPr lang="en-US" sz="3200" dirty="0">
                <a:latin typeface="Arial" pitchFamily="34" charset="0"/>
                <a:ea typeface="Calibri" pitchFamily="34" charset="0"/>
                <a:cs typeface="Arial" pitchFamily="34" charset="0"/>
              </a:rPr>
              <a:t>	ii) Politics is a dirty game. </a:t>
            </a:r>
          </a:p>
          <a:p>
            <a:pPr eaLnBrk="0" fontAlgn="base" hangingPunct="0">
              <a:spcBef>
                <a:spcPct val="0"/>
              </a:spcBef>
              <a:spcAft>
                <a:spcPct val="0"/>
              </a:spcAft>
              <a:tabLst>
                <a:tab pos="914400" algn="l"/>
              </a:tabLst>
            </a:pPr>
            <a:endParaRPr lang="en-US" sz="14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3200" dirty="0">
                <a:latin typeface="Arial" pitchFamily="34" charset="0"/>
                <a:ea typeface="Calibri" pitchFamily="34" charset="0"/>
                <a:cs typeface="Arial" pitchFamily="34" charset="0"/>
              </a:rPr>
              <a:t>After the formal subject there, the verb agrees with real object of the sentence. </a:t>
            </a:r>
            <a:endParaRPr lang="en-US" sz="14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3200" dirty="0">
                <a:latin typeface="Arial" pitchFamily="34" charset="0"/>
                <a:ea typeface="Calibri" pitchFamily="34" charset="0"/>
                <a:cs typeface="Arial" pitchFamily="34" charset="0"/>
              </a:rPr>
              <a:t>There </a:t>
            </a:r>
            <a:r>
              <a:rPr lang="en-US" sz="3200" b="1" u="sng" dirty="0">
                <a:latin typeface="Arial" pitchFamily="34" charset="0"/>
                <a:ea typeface="Calibri" pitchFamily="34" charset="0"/>
                <a:cs typeface="Arial" pitchFamily="34" charset="0"/>
              </a:rPr>
              <a:t>is</a:t>
            </a:r>
            <a:r>
              <a:rPr lang="en-US" sz="3200" dirty="0">
                <a:latin typeface="Arial" pitchFamily="34" charset="0"/>
                <a:ea typeface="Calibri" pitchFamily="34" charset="0"/>
                <a:cs typeface="Arial" pitchFamily="34" charset="0"/>
              </a:rPr>
              <a:t> a big role in front of the house.</a:t>
            </a:r>
            <a:endParaRPr lang="en-US" sz="1400" dirty="0">
              <a:latin typeface="Arial" pitchFamily="34" charset="0"/>
              <a:cs typeface="Arial" pitchFamily="34" charset="0"/>
            </a:endParaRPr>
          </a:p>
          <a:p>
            <a:pPr eaLnBrk="0" fontAlgn="base" hangingPunct="0">
              <a:spcBef>
                <a:spcPct val="0"/>
              </a:spcBef>
              <a:spcAft>
                <a:spcPct val="0"/>
              </a:spcAft>
              <a:tabLst>
                <a:tab pos="914400" algn="l"/>
              </a:tabLst>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2670626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14800" y="3657600"/>
            <a:ext cx="4013200" cy="2159000"/>
          </a:xfrm>
        </p:spPr>
        <p:txBody>
          <a:bodyPr>
            <a:noAutofit/>
          </a:bodyPr>
          <a:lstStyle/>
          <a:p>
            <a:r>
              <a:rPr lang="en-US" sz="8800" dirty="0">
                <a:solidFill>
                  <a:srgbClr val="00B0F0"/>
                </a:solidFill>
              </a:rPr>
              <a:t>PAST PAPER 2005</a:t>
            </a:r>
            <a:br>
              <a:rPr lang="en-US" sz="8800" dirty="0">
                <a:solidFill>
                  <a:srgbClr val="00B0F0"/>
                </a:solidFill>
              </a:rPr>
            </a:br>
            <a:endParaRPr lang="en-US" sz="8800" dirty="0">
              <a:solidFill>
                <a:srgbClr val="00B0F0"/>
              </a:solidFill>
            </a:endParaRPr>
          </a:p>
        </p:txBody>
      </p:sp>
    </p:spTree>
    <p:extLst>
      <p:ext uri="{BB962C8B-B14F-4D97-AF65-F5344CB8AC3E}">
        <p14:creationId xmlns:p14="http://schemas.microsoft.com/office/powerpoint/2010/main" val="2343911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10134600" cy="4154984"/>
          </a:xfrm>
          <a:prstGeom prst="rect">
            <a:avLst/>
          </a:prstGeom>
        </p:spPr>
        <p:txBody>
          <a:bodyPr wrap="square">
            <a:spAutoFit/>
          </a:bodyPr>
          <a:lstStyle/>
          <a:p>
            <a:r>
              <a:rPr lang="en-US" sz="2400" b="1" i="1" u="sng" dirty="0">
                <a:solidFill>
                  <a:schemeClr val="accent6">
                    <a:lumMod val="50000"/>
                  </a:schemeClr>
                </a:solidFill>
              </a:rPr>
              <a:t>Read the passage below. It contains blank spaces numbered 1 to 15. For each blank space, choose the best alternative from the choices given</a:t>
            </a:r>
            <a:r>
              <a:rPr lang="en-US" sz="2400" b="1" u="sng" dirty="0">
                <a:solidFill>
                  <a:schemeClr val="accent6">
                    <a:lumMod val="50000"/>
                  </a:schemeClr>
                </a:solidFill>
              </a:rPr>
              <a:t>.</a:t>
            </a:r>
          </a:p>
          <a:p>
            <a:r>
              <a:rPr lang="en-US" sz="2400" dirty="0"/>
              <a:t>Few people would__1__ that physical exercise is important for __2__health. It is not only those who __3__part in competitive sports and games who need to exercise__4__. Our bodies are___5___in such a way that we tend to become weak and lazy __6__we remain inactive over long periods of time. The benefits of exercising are__7__. First, we feel a sense of freshness and fitness as we move__8__doing our daily duties. In addition, the circulation of blood  __9__our bodies is improved. Our immune system is boosted so we don’t get ill very often. __10__, we are able to endure longer periods of___11__ work without feeling exhausted.</a:t>
            </a:r>
          </a:p>
        </p:txBody>
      </p:sp>
      <p:sp>
        <p:nvSpPr>
          <p:cNvPr id="4" name="Rectangle 3"/>
          <p:cNvSpPr/>
          <p:nvPr/>
        </p:nvSpPr>
        <p:spPr>
          <a:xfrm>
            <a:off x="381000" y="4876801"/>
            <a:ext cx="10134600" cy="1938992"/>
          </a:xfrm>
          <a:prstGeom prst="rect">
            <a:avLst/>
          </a:prstGeom>
        </p:spPr>
        <p:txBody>
          <a:bodyPr wrap="square">
            <a:spAutoFit/>
          </a:bodyPr>
          <a:lstStyle/>
          <a:p>
            <a:r>
              <a:rPr lang="en-US" sz="2000" dirty="0"/>
              <a:t>Our digestive system is also improved hence our bodies get maximum ___12___from the food we eat. Vigorous exercise done at least twice a week will enable us to enjoy these benefits. __13__, there is need to consult a doctor__14__a person who is experienced in physical training before starting an exercise __15___since our bodies differ in the type of activities each of us can comfortably</a:t>
            </a:r>
          </a:p>
          <a:p>
            <a:r>
              <a:rPr lang="en-US" sz="2000" dirty="0"/>
              <a:t>do</a:t>
            </a:r>
          </a:p>
        </p:txBody>
      </p:sp>
    </p:spTree>
    <p:extLst>
      <p:ext uri="{BB962C8B-B14F-4D97-AF65-F5344CB8AC3E}">
        <p14:creationId xmlns:p14="http://schemas.microsoft.com/office/powerpoint/2010/main" val="3663611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889845"/>
            <a:ext cx="9144000" cy="4708981"/>
          </a:xfrm>
          <a:prstGeom prst="rect">
            <a:avLst/>
          </a:prstGeom>
        </p:spPr>
        <p:txBody>
          <a:bodyPr wrap="square">
            <a:spAutoFit/>
          </a:bodyPr>
          <a:lstStyle/>
          <a:p>
            <a:r>
              <a:rPr lang="en-US" sz="2000" dirty="0"/>
              <a:t>1. A. reject 		B. oppose 	C. refuse 		D. deny</a:t>
            </a:r>
          </a:p>
          <a:p>
            <a:r>
              <a:rPr lang="en-US" sz="2000" dirty="0"/>
              <a:t>2. A. proper 		B. nice 		C. good 			D. full</a:t>
            </a:r>
          </a:p>
          <a:p>
            <a:r>
              <a:rPr lang="en-US" sz="2000" dirty="0"/>
              <a:t>3. A. take 		B. get 		C. play 			D. have</a:t>
            </a:r>
          </a:p>
          <a:p>
            <a:r>
              <a:rPr lang="en-US" sz="2000" dirty="0"/>
              <a:t>4. A. regularly 		B. daily 		C. </a:t>
            </a:r>
            <a:r>
              <a:rPr lang="en-US" sz="2000" dirty="0" smtClean="0"/>
              <a:t>continuously </a:t>
            </a:r>
            <a:r>
              <a:rPr lang="en-US" sz="2000" dirty="0"/>
              <a:t>		D. repeatedly</a:t>
            </a:r>
          </a:p>
          <a:p>
            <a:r>
              <a:rPr lang="en-US" sz="2000" dirty="0"/>
              <a:t>5. A. set 			B. prepared 	C. made 			D. produced</a:t>
            </a:r>
          </a:p>
          <a:p>
            <a:r>
              <a:rPr lang="en-US" sz="2000" dirty="0"/>
              <a:t>6. A. since 		B. if 		C. for 			D. while</a:t>
            </a:r>
          </a:p>
          <a:p>
            <a:r>
              <a:rPr lang="en-US" sz="2000" dirty="0"/>
              <a:t>7. A. much 		B. a lot 		C. enough 		D. many</a:t>
            </a:r>
          </a:p>
          <a:p>
            <a:r>
              <a:rPr lang="en-US" sz="2000" dirty="0"/>
              <a:t>8. A. on 			B. about 	C. along 			D. round</a:t>
            </a:r>
          </a:p>
          <a:p>
            <a:r>
              <a:rPr lang="en-US" sz="2000" dirty="0"/>
              <a:t>9. A. through 		B. in 		C. about 		D. into</a:t>
            </a:r>
          </a:p>
          <a:p>
            <a:r>
              <a:rPr lang="en-US" sz="2000" dirty="0"/>
              <a:t>10. A. Furthermore 	B. Nevertheless 	C. Consequently 		D. Therefore</a:t>
            </a:r>
          </a:p>
          <a:p>
            <a:r>
              <a:rPr lang="en-US" sz="2000" dirty="0"/>
              <a:t>11. A. difficult 		B. tough 	C. endless 		D. hard</a:t>
            </a:r>
          </a:p>
          <a:p>
            <a:r>
              <a:rPr lang="en-US" sz="2000" dirty="0"/>
              <a:t>12. A. advantage 		B. profit 		C. gain 			D. service</a:t>
            </a:r>
          </a:p>
          <a:p>
            <a:r>
              <a:rPr lang="en-US" sz="2000" dirty="0"/>
              <a:t>13. A. Besides 		B. Anyway 	C. However 		D. Moreover</a:t>
            </a:r>
          </a:p>
          <a:p>
            <a:r>
              <a:rPr lang="en-US" sz="2000" dirty="0"/>
              <a:t>14. A. even 		B. with 		C. or	 		D. also</a:t>
            </a:r>
          </a:p>
          <a:p>
            <a:r>
              <a:rPr lang="en-US" sz="2000" dirty="0"/>
              <a:t>15. A. plan 		B. process 	C. practice 	                D. </a:t>
            </a:r>
            <a:r>
              <a:rPr lang="en-US" sz="2000" dirty="0" err="1"/>
              <a:t>programme</a:t>
            </a:r>
            <a:endParaRPr lang="en-US" sz="2000" dirty="0"/>
          </a:p>
        </p:txBody>
      </p:sp>
    </p:spTree>
    <p:extLst>
      <p:ext uri="{BB962C8B-B14F-4D97-AF65-F5344CB8AC3E}">
        <p14:creationId xmlns:p14="http://schemas.microsoft.com/office/powerpoint/2010/main" val="9495763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067800" cy="6740307"/>
          </a:xfrm>
          <a:prstGeom prst="rect">
            <a:avLst/>
          </a:prstGeom>
        </p:spPr>
        <p:txBody>
          <a:bodyPr wrap="square">
            <a:spAutoFit/>
          </a:bodyPr>
          <a:lstStyle/>
          <a:p>
            <a:pPr eaLnBrk="0" fontAlgn="base" hangingPunct="0">
              <a:spcBef>
                <a:spcPct val="0"/>
              </a:spcBef>
              <a:spcAft>
                <a:spcPct val="0"/>
              </a:spcAft>
              <a:tabLst>
                <a:tab pos="914400" algn="l"/>
              </a:tabLst>
            </a:pPr>
            <a:r>
              <a:rPr lang="en-US" sz="2400" dirty="0">
                <a:latin typeface="Arial" pitchFamily="34" charset="0"/>
                <a:ea typeface="Calibri" pitchFamily="34" charset="0"/>
                <a:cs typeface="Arial" pitchFamily="34" charset="0"/>
              </a:rPr>
              <a:t>(ii) There </a:t>
            </a:r>
            <a:r>
              <a:rPr lang="en-US" sz="2400" b="1" u="sng" dirty="0">
                <a:latin typeface="Arial" pitchFamily="34" charset="0"/>
                <a:ea typeface="Calibri" pitchFamily="34" charset="0"/>
                <a:cs typeface="Arial" pitchFamily="34" charset="0"/>
              </a:rPr>
              <a:t>are</a:t>
            </a:r>
            <a:r>
              <a:rPr lang="en-US" sz="2400" dirty="0">
                <a:latin typeface="Arial" pitchFamily="34" charset="0"/>
                <a:ea typeface="Calibri" pitchFamily="34" charset="0"/>
                <a:cs typeface="Arial" pitchFamily="34" charset="0"/>
              </a:rPr>
              <a:t> many </a:t>
            </a:r>
            <a:r>
              <a:rPr lang="en-US" sz="2400" b="1" u="sng" dirty="0">
                <a:latin typeface="Arial" pitchFamily="34" charset="0"/>
                <a:ea typeface="Calibri" pitchFamily="34" charset="0"/>
                <a:cs typeface="Arial" pitchFamily="34" charset="0"/>
              </a:rPr>
              <a:t>problems</a:t>
            </a:r>
            <a:r>
              <a:rPr lang="en-US" sz="2400" dirty="0">
                <a:latin typeface="Arial" pitchFamily="34" charset="0"/>
                <a:ea typeface="Calibri" pitchFamily="34" charset="0"/>
                <a:cs typeface="Arial" pitchFamily="34" charset="0"/>
              </a:rPr>
              <a:t> ………………….</a:t>
            </a:r>
            <a:endParaRPr lang="en-US" sz="24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The relative pronoun agrees with its antecedent.</a:t>
            </a:r>
            <a:endParaRPr lang="en-US" sz="2400" dirty="0">
              <a:latin typeface="Arial" pitchFamily="34" charset="0"/>
              <a:cs typeface="Arial" pitchFamily="34" charset="0"/>
            </a:endParaRPr>
          </a:p>
          <a:p>
            <a:pPr eaLnBrk="0" fontAlgn="base" hangingPunct="0">
              <a:spcBef>
                <a:spcPct val="0"/>
              </a:spcBef>
              <a:spcAft>
                <a:spcPct val="0"/>
              </a:spcAft>
              <a:tabLst>
                <a:tab pos="914400" algn="l"/>
              </a:tabLst>
            </a:pPr>
            <a:r>
              <a:rPr lang="en-US" sz="2400" dirty="0" err="1">
                <a:latin typeface="Arial" pitchFamily="34" charset="0"/>
                <a:ea typeface="Calibri" pitchFamily="34" charset="0"/>
                <a:cs typeface="Arial" pitchFamily="34" charset="0"/>
              </a:rPr>
              <a:t>E.g</a:t>
            </a:r>
            <a:r>
              <a:rPr lang="en-US" sz="2400" dirty="0">
                <a:latin typeface="Arial" pitchFamily="34" charset="0"/>
                <a:ea typeface="Calibri" pitchFamily="34" charset="0"/>
                <a:cs typeface="Arial" pitchFamily="34" charset="0"/>
              </a:rPr>
              <a:t> 	The headmistress advised each of the girls who were present.</a:t>
            </a:r>
            <a:endParaRPr lang="en-US" sz="24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There are several words and phrases which always take a singular verb. </a:t>
            </a:r>
            <a:endParaRPr lang="en-US" sz="2400" dirty="0">
              <a:latin typeface="Arial" pitchFamily="34" charset="0"/>
              <a:cs typeface="Arial" pitchFamily="34" charset="0"/>
            </a:endParaRPr>
          </a:p>
          <a:p>
            <a:pPr eaLnBrk="0" fontAlgn="base" hangingPunct="0">
              <a:spcBef>
                <a:spcPct val="0"/>
              </a:spcBef>
              <a:spcAft>
                <a:spcPct val="0"/>
              </a:spcAft>
              <a:tabLst>
                <a:tab pos="914400" algn="l"/>
              </a:tabLst>
            </a:pPr>
            <a:r>
              <a:rPr lang="en-US" sz="2400" dirty="0">
                <a:latin typeface="Arial" pitchFamily="34" charset="0"/>
                <a:ea typeface="Calibri" pitchFamily="34" charset="0"/>
                <a:cs typeface="Arial" pitchFamily="34" charset="0"/>
              </a:rPr>
              <a:t>Each of, neither of, either of, someone, everybody, everyone, each, every,</a:t>
            </a:r>
          </a:p>
          <a:p>
            <a:pPr eaLnBrk="0" fontAlgn="base" hangingPunct="0">
              <a:spcBef>
                <a:spcPct val="0"/>
              </a:spcBef>
              <a:spcAft>
                <a:spcPct val="0"/>
              </a:spcAft>
              <a:tabLst>
                <a:tab pos="914400" algn="l"/>
              </a:tabLst>
            </a:pPr>
            <a:r>
              <a:rPr lang="en-US" sz="2400" dirty="0">
                <a:latin typeface="Arial" pitchFamily="34" charset="0"/>
                <a:ea typeface="Calibri" pitchFamily="34" charset="0"/>
                <a:cs typeface="Arial" pitchFamily="34" charset="0"/>
              </a:rPr>
              <a:t> nobody, no one, somebody, anybody.</a:t>
            </a:r>
            <a:endParaRPr lang="en-US" sz="24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Each of them is a graduate. </a:t>
            </a:r>
            <a:endParaRPr lang="en-US" sz="24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Neither of the answers was correct.</a:t>
            </a:r>
            <a:endParaRPr lang="en-US" sz="24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Everybody is expected to do his share.</a:t>
            </a:r>
          </a:p>
          <a:p>
            <a:pPr lvl="0"/>
            <a:endParaRPr lang="en-US" sz="2400" b="1" u="sng" dirty="0">
              <a:solidFill>
                <a:srgbClr val="FFFF00"/>
              </a:solidFill>
            </a:endParaRPr>
          </a:p>
          <a:p>
            <a:pPr lvl="0"/>
            <a:r>
              <a:rPr lang="en-US" sz="2400" b="1" u="sng" dirty="0">
                <a:solidFill>
                  <a:schemeClr val="accent6">
                    <a:lumMod val="50000"/>
                  </a:schemeClr>
                </a:solidFill>
              </a:rPr>
              <a:t>PRONOUNS</a:t>
            </a:r>
            <a:r>
              <a:rPr lang="en-US" sz="2400" b="1" u="sng" dirty="0">
                <a:solidFill>
                  <a:srgbClr val="FFFF00"/>
                </a:solidFill>
              </a:rPr>
              <a:t> </a:t>
            </a:r>
            <a:endParaRPr lang="en-US" sz="2400" b="1" dirty="0">
              <a:solidFill>
                <a:srgbClr val="FFFF00"/>
              </a:solidFill>
            </a:endParaRPr>
          </a:p>
          <a:p>
            <a:pPr lvl="0"/>
            <a:r>
              <a:rPr lang="en-US" sz="2400" dirty="0"/>
              <a:t>A word that stands in place of a noun i.e.</a:t>
            </a:r>
          </a:p>
          <a:p>
            <a:pPr lvl="0"/>
            <a:r>
              <a:rPr lang="en-US" sz="2400" dirty="0"/>
              <a:t>Mr. </a:t>
            </a:r>
            <a:r>
              <a:rPr lang="en-US" sz="2400" dirty="0" err="1"/>
              <a:t>Wanyama</a:t>
            </a:r>
            <a:r>
              <a:rPr lang="en-US" sz="2400" dirty="0"/>
              <a:t> teaches us English. He also teaches Kiswahili. (</a:t>
            </a:r>
            <a:r>
              <a:rPr lang="en-US" sz="2400" b="1" u="sng" dirty="0"/>
              <a:t>He</a:t>
            </a:r>
            <a:r>
              <a:rPr lang="en-US" sz="2400" dirty="0"/>
              <a:t>, is standing in for </a:t>
            </a:r>
            <a:r>
              <a:rPr lang="en-US" sz="2400" b="1" u="sng" dirty="0"/>
              <a:t>Mr. </a:t>
            </a:r>
            <a:r>
              <a:rPr lang="en-US" sz="2400" b="1" u="sng" dirty="0" err="1"/>
              <a:t>Wanyama</a:t>
            </a:r>
            <a:r>
              <a:rPr lang="en-US" sz="2400" dirty="0"/>
              <a:t>) </a:t>
            </a:r>
          </a:p>
          <a:p>
            <a:pPr eaLnBrk="0" fontAlgn="base" hangingPunct="0">
              <a:spcBef>
                <a:spcPct val="0"/>
              </a:spcBef>
              <a:spcAft>
                <a:spcPct val="0"/>
              </a:spcAft>
              <a:buFontTx/>
              <a:buChar char="•"/>
              <a:tabLst>
                <a:tab pos="914400" algn="l"/>
              </a:tabLst>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603335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611624"/>
            <a:ext cx="8763000" cy="6093976"/>
          </a:xfrm>
          <a:prstGeom prst="rect">
            <a:avLst/>
          </a:prstGeom>
        </p:spPr>
        <p:txBody>
          <a:bodyPr wrap="square">
            <a:spAutoFit/>
          </a:bodyPr>
          <a:lstStyle/>
          <a:p>
            <a:pPr lvl="0"/>
            <a:r>
              <a:rPr lang="en-US" sz="2600" b="1" u="sng" dirty="0">
                <a:solidFill>
                  <a:schemeClr val="accent6">
                    <a:lumMod val="50000"/>
                  </a:schemeClr>
                </a:solidFill>
                <a:latin typeface="Segoe UI Semibold" panose="020B0702040204020203" pitchFamily="34" charset="0"/>
                <a:cs typeface="Segoe UI Semibold" panose="020B0702040204020203" pitchFamily="34" charset="0"/>
              </a:rPr>
              <a:t>2.    Names of ethnic groups, language and nationalities (Proper adjective)</a:t>
            </a:r>
            <a:endParaRPr lang="en-US" sz="2600" u="sng" dirty="0">
              <a:solidFill>
                <a:schemeClr val="accent6">
                  <a:lumMod val="50000"/>
                </a:schemeClr>
              </a:solidFill>
              <a:latin typeface="Segoe UI Semibold" panose="020B0702040204020203" pitchFamily="34" charset="0"/>
              <a:cs typeface="Segoe UI Semibold" panose="020B0702040204020203" pitchFamily="34" charset="0"/>
            </a:endParaRPr>
          </a:p>
          <a:p>
            <a:pPr marL="1714500" lvl="3" indent="-342900">
              <a:buFont typeface="Wingdings" pitchFamily="2" charset="2"/>
              <a:buChar char="Ø"/>
            </a:pPr>
            <a:r>
              <a:rPr lang="en-US" sz="2600" dirty="0"/>
              <a:t>Indian </a:t>
            </a:r>
          </a:p>
          <a:p>
            <a:pPr marL="1714500" lvl="3" indent="-342900">
              <a:buFont typeface="Wingdings" pitchFamily="2" charset="2"/>
              <a:buChar char="Ø"/>
            </a:pPr>
            <a:r>
              <a:rPr lang="en-US" sz="2600" dirty="0" err="1"/>
              <a:t>Dholuo</a:t>
            </a:r>
            <a:r>
              <a:rPr lang="en-US" sz="2600" dirty="0"/>
              <a:t> </a:t>
            </a:r>
          </a:p>
          <a:p>
            <a:pPr marL="1714500" lvl="3" indent="-342900">
              <a:buFont typeface="Wingdings" pitchFamily="2" charset="2"/>
              <a:buChar char="Ø"/>
            </a:pPr>
            <a:r>
              <a:rPr lang="en-US" sz="2600" dirty="0" err="1"/>
              <a:t>Giriama</a:t>
            </a:r>
            <a:r>
              <a:rPr lang="en-US" sz="2600" dirty="0"/>
              <a:t> </a:t>
            </a:r>
          </a:p>
          <a:p>
            <a:pPr marL="1714500" lvl="3" indent="-342900">
              <a:buFont typeface="Wingdings" pitchFamily="2" charset="2"/>
              <a:buChar char="Ø"/>
            </a:pPr>
            <a:r>
              <a:rPr lang="en-US" sz="2600" dirty="0" err="1"/>
              <a:t>Bukusu</a:t>
            </a:r>
            <a:r>
              <a:rPr lang="en-US" sz="2600" dirty="0"/>
              <a:t> </a:t>
            </a:r>
          </a:p>
          <a:p>
            <a:pPr marL="1714500" lvl="3" indent="-342900">
              <a:buFont typeface="Wingdings" pitchFamily="2" charset="2"/>
              <a:buChar char="Ø"/>
            </a:pPr>
            <a:r>
              <a:rPr lang="en-US" sz="2600" dirty="0"/>
              <a:t>Spanish </a:t>
            </a:r>
          </a:p>
          <a:p>
            <a:pPr marL="1714500" lvl="3" indent="-342900">
              <a:buFont typeface="Wingdings" pitchFamily="2" charset="2"/>
              <a:buChar char="Ø"/>
            </a:pPr>
            <a:r>
              <a:rPr lang="en-US" sz="2600" dirty="0"/>
              <a:t>Chinese </a:t>
            </a:r>
          </a:p>
          <a:p>
            <a:pPr marL="1714500" lvl="3" indent="-342900">
              <a:buFont typeface="Wingdings" pitchFamily="2" charset="2"/>
              <a:buChar char="Ø"/>
            </a:pPr>
            <a:r>
              <a:rPr lang="en-US" sz="2600" dirty="0"/>
              <a:t>Hispanic</a:t>
            </a:r>
            <a:r>
              <a:rPr lang="en-US" sz="2600" dirty="0">
                <a:solidFill>
                  <a:srgbClr val="FFFF00"/>
                </a:solidFill>
              </a:rPr>
              <a:t> </a:t>
            </a:r>
          </a:p>
          <a:p>
            <a:pPr lvl="0"/>
            <a:r>
              <a:rPr lang="en-US" sz="2600" b="1" u="sng" dirty="0">
                <a:solidFill>
                  <a:schemeClr val="accent6">
                    <a:lumMod val="50000"/>
                  </a:schemeClr>
                </a:solidFill>
                <a:latin typeface="Segoe UI Semibold" panose="020B0702040204020203" pitchFamily="34" charset="0"/>
                <a:cs typeface="Segoe UI Semibold" panose="020B0702040204020203" pitchFamily="34" charset="0"/>
              </a:rPr>
              <a:t>3.     Name of institutions, political parties, government bodies, business firms  etc. </a:t>
            </a:r>
            <a:endParaRPr lang="en-US" sz="2600" u="sng" dirty="0">
              <a:solidFill>
                <a:schemeClr val="accent6">
                  <a:lumMod val="50000"/>
                </a:schemeClr>
              </a:solidFill>
              <a:latin typeface="Segoe UI Semibold" panose="020B0702040204020203" pitchFamily="34" charset="0"/>
              <a:cs typeface="Segoe UI Semibold" panose="020B0702040204020203" pitchFamily="34" charset="0"/>
            </a:endParaRPr>
          </a:p>
          <a:p>
            <a:pPr marL="1657350" lvl="3" indent="-285750">
              <a:buFont typeface="Wingdings" pitchFamily="2" charset="2"/>
              <a:buChar char="Ø"/>
            </a:pPr>
            <a:r>
              <a:rPr lang="en-US" sz="2600" dirty="0"/>
              <a:t>World Food </a:t>
            </a:r>
            <a:r>
              <a:rPr lang="en-US" sz="2600" dirty="0" err="1"/>
              <a:t>Programme</a:t>
            </a:r>
            <a:r>
              <a:rPr lang="en-US" sz="2600" dirty="0"/>
              <a:t> (WFP).</a:t>
            </a:r>
          </a:p>
          <a:p>
            <a:pPr marL="1657350" lvl="3" indent="-285750">
              <a:buFont typeface="Wingdings" pitchFamily="2" charset="2"/>
              <a:buChar char="Ø"/>
            </a:pPr>
            <a:r>
              <a:rPr lang="en-US" sz="2600" dirty="0"/>
              <a:t>Kenya Institute of Education (KIE).</a:t>
            </a:r>
          </a:p>
          <a:p>
            <a:pPr marL="1657350" lvl="3" indent="-285750">
              <a:buFont typeface="Wingdings" pitchFamily="2" charset="2"/>
              <a:buChar char="Ø"/>
            </a:pPr>
            <a:r>
              <a:rPr lang="en-US" sz="2600" dirty="0" err="1"/>
              <a:t>Harambee</a:t>
            </a:r>
            <a:r>
              <a:rPr lang="en-US" sz="2600" dirty="0"/>
              <a:t> Stars or Manchester United </a:t>
            </a:r>
          </a:p>
          <a:p>
            <a:pPr marL="1657350" lvl="3" indent="-285750">
              <a:buFont typeface="Wingdings" pitchFamily="2" charset="2"/>
              <a:buChar char="Ø"/>
            </a:pPr>
            <a:r>
              <a:rPr lang="en-US" sz="2600" dirty="0"/>
              <a:t>CORD.</a:t>
            </a:r>
          </a:p>
        </p:txBody>
      </p:sp>
    </p:spTree>
    <p:extLst>
      <p:ext uri="{BB962C8B-B14F-4D97-AF65-F5344CB8AC3E}">
        <p14:creationId xmlns:p14="http://schemas.microsoft.com/office/powerpoint/2010/main" val="41851991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76201"/>
            <a:ext cx="9067800" cy="6494085"/>
          </a:xfrm>
          <a:prstGeom prst="rect">
            <a:avLst/>
          </a:prstGeom>
        </p:spPr>
        <p:txBody>
          <a:bodyPr wrap="square">
            <a:spAutoFit/>
          </a:bodyPr>
          <a:lstStyle/>
          <a:p>
            <a:r>
              <a:rPr lang="en-US" sz="2800" b="1" u="sng" dirty="0">
                <a:solidFill>
                  <a:schemeClr val="accent6">
                    <a:lumMod val="50000"/>
                  </a:schemeClr>
                </a:solidFill>
              </a:rPr>
              <a:t>Types of pronouns</a:t>
            </a:r>
            <a:endParaRPr lang="en-US" sz="2800" dirty="0">
              <a:solidFill>
                <a:schemeClr val="accent6">
                  <a:lumMod val="50000"/>
                </a:schemeClr>
              </a:solidFill>
            </a:endParaRPr>
          </a:p>
          <a:p>
            <a:pPr marL="1257300" lvl="2" indent="-342900">
              <a:buFont typeface="Wingdings" pitchFamily="2" charset="2"/>
              <a:buChar char="Ø"/>
            </a:pPr>
            <a:r>
              <a:rPr lang="en-US" sz="2400" dirty="0"/>
              <a:t>Personal </a:t>
            </a:r>
          </a:p>
          <a:p>
            <a:pPr marL="1257300" lvl="2" indent="-342900">
              <a:buFont typeface="Wingdings" pitchFamily="2" charset="2"/>
              <a:buChar char="Ø"/>
            </a:pPr>
            <a:r>
              <a:rPr lang="en-US" sz="2400" dirty="0"/>
              <a:t>Reflexive </a:t>
            </a:r>
          </a:p>
          <a:p>
            <a:pPr marL="1257300" lvl="2" indent="-342900">
              <a:buFont typeface="Wingdings" pitchFamily="2" charset="2"/>
              <a:buChar char="Ø"/>
            </a:pPr>
            <a:r>
              <a:rPr lang="en-US" sz="2400" dirty="0"/>
              <a:t>Relative </a:t>
            </a:r>
          </a:p>
          <a:p>
            <a:pPr marL="1257300" lvl="2" indent="-342900">
              <a:buFont typeface="Wingdings" pitchFamily="2" charset="2"/>
              <a:buChar char="Ø"/>
            </a:pPr>
            <a:r>
              <a:rPr lang="en-US" sz="2400" dirty="0"/>
              <a:t>Possessive </a:t>
            </a:r>
          </a:p>
          <a:p>
            <a:pPr marL="1257300" lvl="2" indent="-342900">
              <a:buFont typeface="Wingdings" pitchFamily="2" charset="2"/>
              <a:buChar char="Ø"/>
            </a:pPr>
            <a:r>
              <a:rPr lang="en-US" sz="2400" dirty="0"/>
              <a:t>Demonstrative </a:t>
            </a:r>
          </a:p>
          <a:p>
            <a:pPr marL="1257300" lvl="2" indent="-342900">
              <a:buFont typeface="Wingdings" pitchFamily="2" charset="2"/>
              <a:buChar char="Ø"/>
            </a:pPr>
            <a:r>
              <a:rPr lang="en-US" sz="2400" dirty="0"/>
              <a:t>Intensive </a:t>
            </a:r>
          </a:p>
          <a:p>
            <a:pPr marL="1257300" lvl="2" indent="-342900">
              <a:buFont typeface="Wingdings" pitchFamily="2" charset="2"/>
              <a:buChar char="Ø"/>
            </a:pPr>
            <a:r>
              <a:rPr lang="en-US" sz="2400" dirty="0"/>
              <a:t>Interrogative </a:t>
            </a:r>
          </a:p>
          <a:p>
            <a:pPr lvl="0"/>
            <a:r>
              <a:rPr lang="en-US" sz="2800" b="1" u="sng" dirty="0">
                <a:solidFill>
                  <a:schemeClr val="accent6">
                    <a:lumMod val="50000"/>
                  </a:schemeClr>
                </a:solidFill>
              </a:rPr>
              <a:t>Personal pronouns </a:t>
            </a:r>
            <a:endParaRPr lang="en-US" sz="2800" b="1" dirty="0">
              <a:solidFill>
                <a:schemeClr val="accent6">
                  <a:lumMod val="50000"/>
                </a:schemeClr>
              </a:solidFill>
            </a:endParaRPr>
          </a:p>
          <a:p>
            <a:pPr lvl="0"/>
            <a:r>
              <a:rPr lang="en-US" sz="2400" dirty="0"/>
              <a:t>The first person (speaker).</a:t>
            </a:r>
          </a:p>
          <a:p>
            <a:pPr lvl="0"/>
            <a:r>
              <a:rPr lang="en-US" sz="2400" dirty="0"/>
              <a:t>The second person (one being addressed).</a:t>
            </a:r>
          </a:p>
          <a:p>
            <a:pPr lvl="0"/>
            <a:r>
              <a:rPr lang="en-US" sz="2400" dirty="0"/>
              <a:t>The third person (one been discussed).</a:t>
            </a:r>
          </a:p>
          <a:p>
            <a:endParaRPr lang="en-US" sz="2000" b="1" u="sng" dirty="0"/>
          </a:p>
          <a:p>
            <a:pPr lvl="0"/>
            <a:r>
              <a:rPr lang="en-US" sz="2400" dirty="0"/>
              <a:t>I – We person (speaker).</a:t>
            </a:r>
          </a:p>
          <a:p>
            <a:r>
              <a:rPr lang="en-US" sz="2400" dirty="0"/>
              <a:t>Me – us </a:t>
            </a:r>
          </a:p>
          <a:p>
            <a:pPr lvl="0"/>
            <a:r>
              <a:rPr lang="en-US" sz="2400" dirty="0"/>
              <a:t>He/she – They/them (third person).</a:t>
            </a:r>
          </a:p>
          <a:p>
            <a:pPr lvl="0"/>
            <a:r>
              <a:rPr lang="en-US" sz="2400" dirty="0"/>
              <a:t>You – second person.</a:t>
            </a:r>
          </a:p>
        </p:txBody>
      </p:sp>
    </p:spTree>
    <p:extLst>
      <p:ext uri="{BB962C8B-B14F-4D97-AF65-F5344CB8AC3E}">
        <p14:creationId xmlns:p14="http://schemas.microsoft.com/office/powerpoint/2010/main" val="2037367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2795" y="23872"/>
            <a:ext cx="8767549" cy="6986528"/>
          </a:xfrm>
          <a:prstGeom prst="rect">
            <a:avLst/>
          </a:prstGeom>
        </p:spPr>
        <p:txBody>
          <a:bodyPr wrap="square">
            <a:spAutoFit/>
          </a:bodyPr>
          <a:lstStyle/>
          <a:p>
            <a:pPr lvl="0"/>
            <a:r>
              <a:rPr lang="en-US" sz="3200" b="1" u="sng" dirty="0">
                <a:solidFill>
                  <a:schemeClr val="accent6">
                    <a:lumMod val="50000"/>
                  </a:schemeClr>
                </a:solidFill>
              </a:rPr>
              <a:t>Reflexive pronouns </a:t>
            </a:r>
            <a:endParaRPr lang="en-US" sz="3200" dirty="0">
              <a:solidFill>
                <a:schemeClr val="accent6">
                  <a:lumMod val="50000"/>
                </a:schemeClr>
              </a:solidFill>
            </a:endParaRPr>
          </a:p>
          <a:p>
            <a:pPr lvl="0"/>
            <a:r>
              <a:rPr lang="en-US" sz="2800" dirty="0"/>
              <a:t>When the subject and object refer to the same person or things –it is referred to as reflexive. It is formed by adding ‘self or selves’ </a:t>
            </a:r>
            <a:r>
              <a:rPr lang="en-US" sz="2800" dirty="0" err="1"/>
              <a:t>i.e</a:t>
            </a:r>
            <a:r>
              <a:rPr lang="en-US" sz="2800" dirty="0"/>
              <a:t> </a:t>
            </a:r>
          </a:p>
          <a:p>
            <a:pPr marL="1257300" lvl="2" indent="-342900">
              <a:buFont typeface="Wingdings" pitchFamily="2" charset="2"/>
              <a:buChar char="Ø"/>
            </a:pPr>
            <a:r>
              <a:rPr lang="en-US" sz="2800" dirty="0"/>
              <a:t>Myself </a:t>
            </a:r>
          </a:p>
          <a:p>
            <a:pPr marL="1257300" lvl="2" indent="-342900">
              <a:buFont typeface="Wingdings" pitchFamily="2" charset="2"/>
              <a:buChar char="Ø"/>
            </a:pPr>
            <a:r>
              <a:rPr lang="en-US" sz="2800" dirty="0"/>
              <a:t>Yourself</a:t>
            </a:r>
          </a:p>
          <a:p>
            <a:pPr marL="1257300" lvl="2" indent="-342900">
              <a:buFont typeface="Wingdings" pitchFamily="2" charset="2"/>
              <a:buChar char="Ø"/>
            </a:pPr>
            <a:r>
              <a:rPr lang="en-US" sz="2800" dirty="0"/>
              <a:t>Ourselves </a:t>
            </a:r>
          </a:p>
          <a:p>
            <a:pPr marL="1257300" lvl="2" indent="-342900">
              <a:buFont typeface="Wingdings" pitchFamily="2" charset="2"/>
              <a:buChar char="Ø"/>
            </a:pPr>
            <a:r>
              <a:rPr lang="en-US" sz="2800" dirty="0"/>
              <a:t>Itself </a:t>
            </a:r>
          </a:p>
          <a:p>
            <a:pPr marL="1257300" lvl="2" indent="-342900">
              <a:buFont typeface="Wingdings" pitchFamily="2" charset="2"/>
              <a:buChar char="Ø"/>
            </a:pPr>
            <a:r>
              <a:rPr lang="en-US" sz="2800" dirty="0"/>
              <a:t>Themselves  </a:t>
            </a:r>
          </a:p>
          <a:p>
            <a:pPr lvl="0"/>
            <a:r>
              <a:rPr lang="en-US" sz="3200" b="1" u="sng" dirty="0">
                <a:solidFill>
                  <a:schemeClr val="accent6">
                    <a:lumMod val="50000"/>
                  </a:schemeClr>
                </a:solidFill>
              </a:rPr>
              <a:t>Possessive pronouns </a:t>
            </a:r>
            <a:endParaRPr lang="en-US" sz="3200" dirty="0">
              <a:solidFill>
                <a:schemeClr val="accent6">
                  <a:lumMod val="50000"/>
                </a:schemeClr>
              </a:solidFill>
            </a:endParaRPr>
          </a:p>
          <a:p>
            <a:pPr lvl="0"/>
            <a:r>
              <a:rPr lang="en-US" sz="2800" dirty="0"/>
              <a:t>It indicates what the subject object has </a:t>
            </a:r>
            <a:r>
              <a:rPr lang="en-US" sz="2800" dirty="0" err="1"/>
              <a:t>i.e</a:t>
            </a:r>
            <a:r>
              <a:rPr lang="en-US" sz="2800" dirty="0"/>
              <a:t> </a:t>
            </a:r>
          </a:p>
          <a:p>
            <a:pPr marL="1257300" lvl="2" indent="-342900">
              <a:buFont typeface="Wingdings" pitchFamily="2" charset="2"/>
              <a:buChar char="Ø"/>
            </a:pPr>
            <a:r>
              <a:rPr lang="en-US" sz="2800" dirty="0"/>
              <a:t>Mine </a:t>
            </a:r>
          </a:p>
          <a:p>
            <a:pPr marL="1257300" lvl="2" indent="-342900">
              <a:buFont typeface="Wingdings" pitchFamily="2" charset="2"/>
              <a:buChar char="Ø"/>
            </a:pPr>
            <a:r>
              <a:rPr lang="en-US" sz="2800" dirty="0"/>
              <a:t>Ours/our </a:t>
            </a:r>
          </a:p>
          <a:p>
            <a:pPr marL="1257300" lvl="2" indent="-342900">
              <a:buFont typeface="Wingdings" pitchFamily="2" charset="2"/>
              <a:buChar char="Ø"/>
            </a:pPr>
            <a:r>
              <a:rPr lang="en-US" sz="2800" dirty="0"/>
              <a:t>Theirs/their</a:t>
            </a:r>
          </a:p>
          <a:p>
            <a:pPr marL="1257300" lvl="2" indent="-342900">
              <a:buFont typeface="Wingdings" pitchFamily="2" charset="2"/>
              <a:buChar char="Ø"/>
            </a:pPr>
            <a:r>
              <a:rPr lang="en-US" sz="2800" dirty="0"/>
              <a:t>Yours/your</a:t>
            </a:r>
          </a:p>
          <a:p>
            <a:r>
              <a:rPr lang="en-US" sz="2000" dirty="0"/>
              <a:t> </a:t>
            </a:r>
          </a:p>
        </p:txBody>
      </p:sp>
    </p:spTree>
    <p:extLst>
      <p:ext uri="{BB962C8B-B14F-4D97-AF65-F5344CB8AC3E}">
        <p14:creationId xmlns:p14="http://schemas.microsoft.com/office/powerpoint/2010/main" val="36993689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0"/>
            <a:ext cx="9144000" cy="6801862"/>
          </a:xfrm>
          <a:prstGeom prst="rect">
            <a:avLst/>
          </a:prstGeom>
        </p:spPr>
        <p:txBody>
          <a:bodyPr wrap="square">
            <a:spAutoFit/>
          </a:bodyPr>
          <a:lstStyle/>
          <a:p>
            <a:pPr lvl="0"/>
            <a:r>
              <a:rPr lang="en-US" sz="3200" b="1" u="sng" dirty="0">
                <a:solidFill>
                  <a:schemeClr val="accent6">
                    <a:lumMod val="50000"/>
                  </a:schemeClr>
                </a:solidFill>
              </a:rPr>
              <a:t>Interrogative pronouns </a:t>
            </a:r>
            <a:endParaRPr lang="en-US" sz="3200" dirty="0">
              <a:solidFill>
                <a:schemeClr val="accent6">
                  <a:lumMod val="50000"/>
                </a:schemeClr>
              </a:solidFill>
            </a:endParaRPr>
          </a:p>
          <a:p>
            <a:pPr lvl="0"/>
            <a:r>
              <a:rPr lang="en-US" sz="3200" dirty="0"/>
              <a:t>Used to ask (form questions) inquire to know </a:t>
            </a:r>
            <a:r>
              <a:rPr lang="en-US" sz="3200" dirty="0" err="1"/>
              <a:t>i.e</a:t>
            </a:r>
            <a:r>
              <a:rPr lang="en-US" sz="3200" dirty="0"/>
              <a:t> </a:t>
            </a:r>
          </a:p>
          <a:p>
            <a:pPr lvl="0"/>
            <a:r>
              <a:rPr lang="en-US" sz="3200" dirty="0"/>
              <a:t>Who, which, whose, whom, what, how, when. </a:t>
            </a:r>
          </a:p>
          <a:p>
            <a:endParaRPr lang="en-US" sz="2000" dirty="0"/>
          </a:p>
          <a:p>
            <a:pPr lvl="0"/>
            <a:r>
              <a:rPr lang="en-US" sz="3200" b="1" u="sng" dirty="0">
                <a:solidFill>
                  <a:schemeClr val="accent6">
                    <a:lumMod val="50000"/>
                  </a:schemeClr>
                </a:solidFill>
              </a:rPr>
              <a:t>Relative pronouns</a:t>
            </a:r>
            <a:endParaRPr lang="en-US" sz="3200" dirty="0">
              <a:solidFill>
                <a:schemeClr val="accent6">
                  <a:lumMod val="50000"/>
                </a:schemeClr>
              </a:solidFill>
            </a:endParaRPr>
          </a:p>
          <a:p>
            <a:pPr lvl="0"/>
            <a:r>
              <a:rPr lang="en-US" sz="3200" dirty="0"/>
              <a:t>Used in sub-ordinate to a clause </a:t>
            </a:r>
            <a:r>
              <a:rPr lang="en-US" sz="3200" dirty="0" err="1"/>
              <a:t>e.g</a:t>
            </a:r>
            <a:r>
              <a:rPr lang="en-US" sz="3200" dirty="0"/>
              <a:t> </a:t>
            </a:r>
          </a:p>
          <a:p>
            <a:pPr lvl="0"/>
            <a:r>
              <a:rPr lang="en-US" sz="3200" dirty="0"/>
              <a:t>The carpenter, who was to make the chairs has died.</a:t>
            </a:r>
          </a:p>
          <a:p>
            <a:pPr lvl="0"/>
            <a:r>
              <a:rPr lang="en-US" sz="3200" dirty="0"/>
              <a:t>The cake, which was made yesterday has already gone bad.</a:t>
            </a:r>
          </a:p>
          <a:p>
            <a:pPr lvl="0"/>
            <a:endParaRPr lang="en-US" sz="1600" b="1" u="sng" dirty="0">
              <a:solidFill>
                <a:srgbClr val="FFFF00"/>
              </a:solidFill>
            </a:endParaRPr>
          </a:p>
          <a:p>
            <a:pPr lvl="0"/>
            <a:r>
              <a:rPr lang="en-US" sz="3200" b="1" u="sng" dirty="0">
                <a:solidFill>
                  <a:schemeClr val="accent6">
                    <a:lumMod val="50000"/>
                  </a:schemeClr>
                </a:solidFill>
              </a:rPr>
              <a:t>Demonstrative pronouns </a:t>
            </a:r>
            <a:endParaRPr lang="en-US" sz="3200" dirty="0">
              <a:solidFill>
                <a:schemeClr val="accent6">
                  <a:lumMod val="50000"/>
                </a:schemeClr>
              </a:solidFill>
            </a:endParaRPr>
          </a:p>
          <a:p>
            <a:pPr lvl="0"/>
            <a:r>
              <a:rPr lang="en-US" sz="2800" dirty="0"/>
              <a:t>It tells us or points out the person or thing </a:t>
            </a:r>
            <a:r>
              <a:rPr lang="en-US" sz="2800" dirty="0" err="1"/>
              <a:t>i.e</a:t>
            </a:r>
            <a:r>
              <a:rPr lang="en-US" sz="2800" dirty="0"/>
              <a:t> </a:t>
            </a:r>
          </a:p>
          <a:p>
            <a:pPr marL="1257300" lvl="2" indent="-342900">
              <a:buFont typeface="Wingdings" pitchFamily="2" charset="2"/>
              <a:buChar char="Ø"/>
            </a:pPr>
            <a:r>
              <a:rPr lang="en-US" sz="2800" dirty="0"/>
              <a:t>This/that (singular)</a:t>
            </a:r>
          </a:p>
          <a:p>
            <a:pPr marL="1257300" lvl="2" indent="-342900">
              <a:buFont typeface="Wingdings" pitchFamily="2" charset="2"/>
              <a:buChar char="Ø"/>
            </a:pPr>
            <a:r>
              <a:rPr lang="en-US" sz="2800" dirty="0"/>
              <a:t>These/those (plural)</a:t>
            </a:r>
          </a:p>
          <a:p>
            <a:pPr marL="1257300" lvl="2" indent="-342900">
              <a:buFont typeface="Wingdings" pitchFamily="2" charset="2"/>
              <a:buChar char="Ø"/>
            </a:pPr>
            <a:endParaRPr lang="en-US" sz="2400" dirty="0"/>
          </a:p>
        </p:txBody>
      </p:sp>
    </p:spTree>
    <p:extLst>
      <p:ext uri="{BB962C8B-B14F-4D97-AF65-F5344CB8AC3E}">
        <p14:creationId xmlns:p14="http://schemas.microsoft.com/office/powerpoint/2010/main" val="2029184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1"/>
            <a:ext cx="8839200" cy="6555641"/>
          </a:xfrm>
          <a:prstGeom prst="rect">
            <a:avLst/>
          </a:prstGeom>
        </p:spPr>
        <p:txBody>
          <a:bodyPr wrap="square">
            <a:spAutoFit/>
          </a:bodyPr>
          <a:lstStyle/>
          <a:p>
            <a:r>
              <a:rPr lang="en-US" sz="2000" dirty="0"/>
              <a:t> </a:t>
            </a:r>
            <a:r>
              <a:rPr lang="en-US" sz="2800" b="1" u="sng" dirty="0">
                <a:solidFill>
                  <a:schemeClr val="accent6">
                    <a:lumMod val="50000"/>
                  </a:schemeClr>
                </a:solidFill>
              </a:rPr>
              <a:t>Reciprocal pronouns</a:t>
            </a:r>
            <a:endParaRPr lang="en-US" sz="2800" dirty="0">
              <a:solidFill>
                <a:schemeClr val="accent6">
                  <a:lumMod val="50000"/>
                </a:schemeClr>
              </a:solidFill>
            </a:endParaRPr>
          </a:p>
          <a:p>
            <a:pPr lvl="0"/>
            <a:r>
              <a:rPr lang="en-US" sz="2800" dirty="0"/>
              <a:t>Brings together words or phrases to which a pronouns refers e.g. </a:t>
            </a:r>
          </a:p>
          <a:p>
            <a:pPr marL="1257300" lvl="2" indent="-342900">
              <a:buFont typeface="Wingdings" pitchFamily="2" charset="2"/>
              <a:buChar char="Ø"/>
            </a:pPr>
            <a:r>
              <a:rPr lang="en-US" sz="2800" dirty="0"/>
              <a:t>Each other </a:t>
            </a:r>
          </a:p>
          <a:p>
            <a:pPr marL="1257300" lvl="2" indent="-342900">
              <a:buFont typeface="Wingdings" pitchFamily="2" charset="2"/>
              <a:buChar char="Ø"/>
            </a:pPr>
            <a:r>
              <a:rPr lang="en-US" sz="2800" dirty="0"/>
              <a:t>One another </a:t>
            </a:r>
          </a:p>
          <a:p>
            <a:pPr marL="1257300" lvl="2" indent="-342900">
              <a:buFont typeface="Wingdings" pitchFamily="2" charset="2"/>
              <a:buChar char="Ø"/>
            </a:pPr>
            <a:r>
              <a:rPr lang="en-US" sz="2800" dirty="0"/>
              <a:t>We shall love one another.</a:t>
            </a:r>
          </a:p>
          <a:p>
            <a:endParaRPr lang="en-US" sz="2400" dirty="0"/>
          </a:p>
          <a:p>
            <a:r>
              <a:rPr lang="en-US" sz="2800" b="1" u="sng" dirty="0">
                <a:solidFill>
                  <a:schemeClr val="accent6">
                    <a:lumMod val="50000"/>
                  </a:schemeClr>
                </a:solidFill>
              </a:rPr>
              <a:t>Indefinite pronouns </a:t>
            </a:r>
            <a:endParaRPr lang="en-US" sz="2800" dirty="0">
              <a:solidFill>
                <a:schemeClr val="accent6">
                  <a:lumMod val="50000"/>
                </a:schemeClr>
              </a:solidFill>
            </a:endParaRPr>
          </a:p>
          <a:p>
            <a:pPr lvl="0"/>
            <a:r>
              <a:rPr lang="en-US" sz="2800" dirty="0"/>
              <a:t>Refers to unspecified person or thing </a:t>
            </a:r>
            <a:r>
              <a:rPr lang="en-US" sz="2800" dirty="0" err="1"/>
              <a:t>i.e</a:t>
            </a:r>
            <a:r>
              <a:rPr lang="en-US" sz="2800" dirty="0"/>
              <a:t> </a:t>
            </a:r>
          </a:p>
          <a:p>
            <a:pPr marL="1257300" lvl="2" indent="-342900">
              <a:buFont typeface="Wingdings" pitchFamily="2" charset="2"/>
              <a:buChar char="Ø"/>
            </a:pPr>
            <a:r>
              <a:rPr lang="en-US" sz="2800" dirty="0"/>
              <a:t>Anybody </a:t>
            </a:r>
          </a:p>
          <a:p>
            <a:pPr marL="1257300" lvl="2" indent="-342900">
              <a:buFont typeface="Wingdings" pitchFamily="2" charset="2"/>
              <a:buChar char="Ø"/>
            </a:pPr>
            <a:r>
              <a:rPr lang="en-US" sz="2800" dirty="0"/>
              <a:t>Somebody </a:t>
            </a:r>
          </a:p>
          <a:p>
            <a:pPr marL="1257300" lvl="2" indent="-342900">
              <a:buFont typeface="Wingdings" pitchFamily="2" charset="2"/>
              <a:buChar char="Ø"/>
            </a:pPr>
            <a:r>
              <a:rPr lang="en-US" sz="2800" dirty="0"/>
              <a:t>Neither </a:t>
            </a:r>
          </a:p>
          <a:p>
            <a:pPr marL="1257300" lvl="2" indent="-342900">
              <a:buFont typeface="Wingdings" pitchFamily="2" charset="2"/>
              <a:buChar char="Ø"/>
            </a:pPr>
            <a:r>
              <a:rPr lang="en-US" sz="2800" dirty="0"/>
              <a:t>Anything </a:t>
            </a:r>
          </a:p>
          <a:p>
            <a:pPr marL="1257300" lvl="2" indent="-342900">
              <a:buFont typeface="Wingdings" pitchFamily="2" charset="2"/>
              <a:buChar char="Ø"/>
            </a:pPr>
            <a:r>
              <a:rPr lang="en-US" sz="2800" dirty="0"/>
              <a:t>Someone </a:t>
            </a:r>
          </a:p>
          <a:p>
            <a:pPr marL="1257300" lvl="2" indent="-342900">
              <a:buFont typeface="Wingdings" pitchFamily="2" charset="2"/>
              <a:buChar char="Ø"/>
            </a:pPr>
            <a:r>
              <a:rPr lang="en-US" sz="2800" dirty="0"/>
              <a:t>Nothing </a:t>
            </a:r>
          </a:p>
        </p:txBody>
      </p:sp>
    </p:spTree>
    <p:extLst>
      <p:ext uri="{BB962C8B-B14F-4D97-AF65-F5344CB8AC3E}">
        <p14:creationId xmlns:p14="http://schemas.microsoft.com/office/powerpoint/2010/main" val="3990314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0"/>
            <a:ext cx="8915400" cy="6755696"/>
          </a:xfrm>
          <a:prstGeom prst="rect">
            <a:avLst/>
          </a:prstGeom>
        </p:spPr>
        <p:txBody>
          <a:bodyPr wrap="square">
            <a:spAutoFit/>
          </a:bodyPr>
          <a:lstStyle/>
          <a:p>
            <a:pPr lvl="0"/>
            <a:r>
              <a:rPr lang="en-US" sz="2800" b="1" u="sng" dirty="0">
                <a:solidFill>
                  <a:schemeClr val="accent6">
                    <a:lumMod val="50000"/>
                  </a:schemeClr>
                </a:solidFill>
              </a:rPr>
              <a:t>PREPOSITIONS </a:t>
            </a:r>
            <a:endParaRPr lang="en-US" sz="2800" b="1" dirty="0">
              <a:solidFill>
                <a:schemeClr val="accent6">
                  <a:lumMod val="50000"/>
                </a:schemeClr>
              </a:solidFill>
            </a:endParaRPr>
          </a:p>
          <a:p>
            <a:pPr marL="800100" lvl="1" indent="-342900">
              <a:buFont typeface="Wingdings" pitchFamily="2" charset="2"/>
              <a:buChar char="ü"/>
            </a:pPr>
            <a:r>
              <a:rPr lang="en-US" sz="2400" dirty="0"/>
              <a:t>A word used to show relationship between objects.</a:t>
            </a:r>
          </a:p>
          <a:p>
            <a:pPr marL="800100" lvl="1" indent="-342900">
              <a:buFont typeface="Wingdings" pitchFamily="2" charset="2"/>
              <a:buChar char="ü"/>
            </a:pPr>
            <a:r>
              <a:rPr lang="en-US" sz="2400" dirty="0"/>
              <a:t>Preposition are used before nouns/objects to indicate the; place, position, method, time </a:t>
            </a:r>
            <a:r>
              <a:rPr lang="en-US" sz="2400" dirty="0" err="1"/>
              <a:t>i.e</a:t>
            </a:r>
            <a:r>
              <a:rPr lang="en-US" sz="2400" dirty="0"/>
              <a:t> </a:t>
            </a:r>
          </a:p>
          <a:p>
            <a:pPr marL="914400" lvl="1" indent="-457200">
              <a:buFont typeface="+mj-lt"/>
              <a:buAutoNum type="arabicPeriod"/>
            </a:pPr>
            <a:r>
              <a:rPr lang="en-US" sz="2400" dirty="0" err="1"/>
              <a:t>Zekemiah</a:t>
            </a:r>
            <a:r>
              <a:rPr lang="en-US" sz="2400" dirty="0"/>
              <a:t> is in front of the classroom.</a:t>
            </a:r>
          </a:p>
          <a:p>
            <a:pPr marL="914400" lvl="1" indent="-457200">
              <a:buFont typeface="+mj-lt"/>
              <a:buAutoNum type="arabicPeriod"/>
            </a:pPr>
            <a:r>
              <a:rPr lang="en-US" sz="2400" dirty="0" err="1"/>
              <a:t>Nabilobi</a:t>
            </a:r>
            <a:r>
              <a:rPr lang="en-US" sz="2400" dirty="0"/>
              <a:t> rode towards the deserted part. </a:t>
            </a:r>
          </a:p>
          <a:p>
            <a:pPr marL="800100" lvl="1" indent="-342900">
              <a:buFont typeface="Wingdings" pitchFamily="2" charset="2"/>
              <a:buChar char="ü"/>
            </a:pPr>
            <a:r>
              <a:rPr lang="en-US" sz="2400" dirty="0"/>
              <a:t>Prepositions are also used after verbs to form phrase and phrasal verbs.</a:t>
            </a:r>
          </a:p>
          <a:p>
            <a:endParaRPr lang="en-US" sz="1200" b="1" u="sng" dirty="0">
              <a:solidFill>
                <a:srgbClr val="FFFF00"/>
              </a:solidFill>
            </a:endParaRPr>
          </a:p>
          <a:p>
            <a:r>
              <a:rPr lang="en-US" sz="2800" b="1" u="sng" dirty="0">
                <a:solidFill>
                  <a:schemeClr val="accent6">
                    <a:lumMod val="50000"/>
                  </a:schemeClr>
                </a:solidFill>
              </a:rPr>
              <a:t>Prepositional phrases </a:t>
            </a:r>
            <a:endParaRPr lang="en-US" sz="2800" b="1" dirty="0">
              <a:solidFill>
                <a:schemeClr val="accent6">
                  <a:lumMod val="50000"/>
                </a:schemeClr>
              </a:solidFill>
            </a:endParaRPr>
          </a:p>
          <a:p>
            <a:endParaRPr lang="en-US" sz="900" b="1" u="sng" dirty="0">
              <a:solidFill>
                <a:schemeClr val="accent6">
                  <a:lumMod val="50000"/>
                </a:schemeClr>
              </a:solidFill>
            </a:endParaRPr>
          </a:p>
          <a:p>
            <a:r>
              <a:rPr lang="en-US" sz="2800" b="1" u="sng" dirty="0">
                <a:solidFill>
                  <a:schemeClr val="accent6">
                    <a:lumMod val="50000"/>
                  </a:schemeClr>
                </a:solidFill>
              </a:rPr>
              <a:t>Twin preposition</a:t>
            </a:r>
            <a:endParaRPr lang="en-US" sz="2800" b="1" dirty="0">
              <a:solidFill>
                <a:schemeClr val="accent6">
                  <a:lumMod val="50000"/>
                </a:schemeClr>
              </a:solidFill>
            </a:endParaRPr>
          </a:p>
          <a:p>
            <a:pPr marL="1257300" lvl="2" indent="-342900">
              <a:buFont typeface="Wingdings" pitchFamily="2" charset="2"/>
              <a:buChar char="Ø"/>
            </a:pPr>
            <a:r>
              <a:rPr lang="en-US" sz="2400" dirty="0"/>
              <a:t>Put up with.</a:t>
            </a:r>
          </a:p>
          <a:p>
            <a:pPr marL="1257300" lvl="2" indent="-342900">
              <a:buFont typeface="Wingdings" pitchFamily="2" charset="2"/>
              <a:buChar char="Ø"/>
            </a:pPr>
            <a:r>
              <a:rPr lang="en-US" sz="2400" dirty="0"/>
              <a:t>Look forward.</a:t>
            </a:r>
          </a:p>
          <a:p>
            <a:pPr marL="1257300" lvl="2" indent="-342900">
              <a:buFont typeface="Wingdings" pitchFamily="2" charset="2"/>
              <a:buChar char="Ø"/>
            </a:pPr>
            <a:r>
              <a:rPr lang="en-US" sz="2400" dirty="0"/>
              <a:t>Come up with.</a:t>
            </a:r>
          </a:p>
          <a:p>
            <a:pPr marL="1257300" lvl="2" indent="-342900">
              <a:buFont typeface="Wingdings" pitchFamily="2" charset="2"/>
              <a:buChar char="Ø"/>
            </a:pPr>
            <a:r>
              <a:rPr lang="en-US" sz="2400" dirty="0"/>
              <a:t>Keep away from. </a:t>
            </a:r>
          </a:p>
          <a:p>
            <a:pPr marL="1257300" lvl="2" indent="-342900">
              <a:buFont typeface="Wingdings" pitchFamily="2" charset="2"/>
              <a:buChar char="Ø"/>
            </a:pPr>
            <a:r>
              <a:rPr lang="en-US" sz="2400" dirty="0"/>
              <a:t>Get through to.</a:t>
            </a:r>
          </a:p>
          <a:p>
            <a:pPr marL="1257300" lvl="2" indent="-342900">
              <a:buFont typeface="Wingdings" pitchFamily="2" charset="2"/>
              <a:buChar char="Ø"/>
            </a:pPr>
            <a:r>
              <a:rPr lang="en-US" sz="2400" dirty="0"/>
              <a:t>Get rid of.</a:t>
            </a:r>
          </a:p>
        </p:txBody>
      </p:sp>
    </p:spTree>
    <p:extLst>
      <p:ext uri="{BB962C8B-B14F-4D97-AF65-F5344CB8AC3E}">
        <p14:creationId xmlns:p14="http://schemas.microsoft.com/office/powerpoint/2010/main" val="807306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58847"/>
            <a:ext cx="9220200" cy="6617196"/>
          </a:xfrm>
          <a:prstGeom prst="rect">
            <a:avLst/>
          </a:prstGeom>
        </p:spPr>
        <p:txBody>
          <a:bodyPr wrap="square">
            <a:spAutoFit/>
          </a:bodyPr>
          <a:lstStyle/>
          <a:p>
            <a:r>
              <a:rPr lang="en-US" sz="3200" b="1" u="sng" dirty="0">
                <a:solidFill>
                  <a:schemeClr val="accent6">
                    <a:lumMod val="50000"/>
                  </a:schemeClr>
                </a:solidFill>
              </a:rPr>
              <a:t>Using the right prepositions </a:t>
            </a:r>
            <a:endParaRPr lang="en-US" sz="3200" u="sng" dirty="0">
              <a:solidFill>
                <a:schemeClr val="accent6">
                  <a:lumMod val="50000"/>
                </a:schemeClr>
              </a:solidFill>
            </a:endParaRPr>
          </a:p>
          <a:p>
            <a:pPr marL="342900" indent="-342900">
              <a:buFont typeface="Wingdings" pitchFamily="2" charset="2"/>
              <a:buChar char="Ø"/>
            </a:pPr>
            <a:r>
              <a:rPr lang="en-US" sz="2800" dirty="0"/>
              <a:t>Absorbed in.</a:t>
            </a:r>
          </a:p>
          <a:p>
            <a:pPr marL="342900" indent="-342900">
              <a:buFont typeface="Wingdings" pitchFamily="2" charset="2"/>
              <a:buChar char="Ø"/>
            </a:pPr>
            <a:r>
              <a:rPr lang="en-US" sz="2800" dirty="0"/>
              <a:t>Accused of.</a:t>
            </a:r>
          </a:p>
          <a:p>
            <a:pPr marL="342900" indent="-342900">
              <a:buFont typeface="Wingdings" pitchFamily="2" charset="2"/>
              <a:buChar char="Ø"/>
            </a:pPr>
            <a:r>
              <a:rPr lang="en-US" sz="2800" dirty="0"/>
              <a:t>Charged with.</a:t>
            </a:r>
          </a:p>
          <a:p>
            <a:pPr marL="342900" indent="-342900">
              <a:buFont typeface="Wingdings" pitchFamily="2" charset="2"/>
              <a:buChar char="Ø"/>
            </a:pPr>
            <a:r>
              <a:rPr lang="en-US" sz="2800" dirty="0"/>
              <a:t>Accustomed to. </a:t>
            </a:r>
          </a:p>
          <a:p>
            <a:pPr marL="342900" indent="-342900">
              <a:buFont typeface="Wingdings" pitchFamily="2" charset="2"/>
              <a:buChar char="Ø"/>
            </a:pPr>
            <a:r>
              <a:rPr lang="en-US" sz="2800" dirty="0"/>
              <a:t>Afraid of.</a:t>
            </a:r>
          </a:p>
          <a:p>
            <a:pPr marL="342900" indent="-342900">
              <a:buFont typeface="Wingdings" pitchFamily="2" charset="2"/>
              <a:buChar char="Ø"/>
            </a:pPr>
            <a:r>
              <a:rPr lang="en-US" sz="2800" dirty="0"/>
              <a:t>Aim/shoot/shout/throw/fire at.</a:t>
            </a:r>
          </a:p>
          <a:p>
            <a:pPr marL="342900" indent="-342900">
              <a:buFont typeface="Wingdings" pitchFamily="2" charset="2"/>
              <a:buChar char="Ø"/>
            </a:pPr>
            <a:r>
              <a:rPr lang="en-US" sz="2800" dirty="0"/>
              <a:t>Angry with (person) at (thing).</a:t>
            </a:r>
          </a:p>
          <a:p>
            <a:pPr marL="342900" indent="-342900">
              <a:buFont typeface="Wingdings" pitchFamily="2" charset="2"/>
              <a:buChar char="Ø"/>
            </a:pPr>
            <a:r>
              <a:rPr lang="en-US" sz="2800" dirty="0"/>
              <a:t>Anxious about (troubled) anxious for (wishing very much).</a:t>
            </a:r>
          </a:p>
          <a:p>
            <a:pPr marL="342900" indent="-342900">
              <a:buFont typeface="Wingdings" pitchFamily="2" charset="2"/>
              <a:buChar char="Ø"/>
            </a:pPr>
            <a:r>
              <a:rPr lang="en-US" sz="2800" dirty="0"/>
              <a:t>Arrive at.</a:t>
            </a:r>
          </a:p>
          <a:p>
            <a:pPr marL="342900" indent="-342900">
              <a:buFont typeface="Wingdings" pitchFamily="2" charset="2"/>
              <a:buChar char="Ø"/>
            </a:pPr>
            <a:r>
              <a:rPr lang="en-US" sz="2800" dirty="0"/>
              <a:t>Ashamed of.</a:t>
            </a:r>
          </a:p>
          <a:p>
            <a:pPr marL="342900" indent="-342900">
              <a:buFont typeface="Wingdings" pitchFamily="2" charset="2"/>
              <a:buChar char="Ø"/>
            </a:pPr>
            <a:r>
              <a:rPr lang="en-US" sz="2800" dirty="0"/>
              <a:t>Believe in.</a:t>
            </a:r>
          </a:p>
          <a:p>
            <a:pPr marL="342900" indent="-342900">
              <a:buFont typeface="Wingdings" pitchFamily="2" charset="2"/>
              <a:buChar char="Ø"/>
            </a:pPr>
            <a:r>
              <a:rPr lang="en-US" sz="2800" dirty="0"/>
              <a:t>Benefit from.</a:t>
            </a:r>
          </a:p>
          <a:p>
            <a:pPr marL="342900" indent="-342900">
              <a:buFont typeface="Wingdings" pitchFamily="2" charset="2"/>
              <a:buChar char="Ø"/>
            </a:pPr>
            <a:r>
              <a:rPr lang="en-US" sz="2800" dirty="0"/>
              <a:t>Boast of/about.</a:t>
            </a:r>
          </a:p>
          <a:p>
            <a:pPr marL="342900" indent="-342900">
              <a:buFont typeface="Wingdings" pitchFamily="2" charset="2"/>
              <a:buChar char="Ø"/>
            </a:pPr>
            <a:r>
              <a:rPr lang="en-US" sz="2800" dirty="0"/>
              <a:t>Careful of.</a:t>
            </a:r>
          </a:p>
        </p:txBody>
      </p:sp>
    </p:spTree>
    <p:extLst>
      <p:ext uri="{BB962C8B-B14F-4D97-AF65-F5344CB8AC3E}">
        <p14:creationId xmlns:p14="http://schemas.microsoft.com/office/powerpoint/2010/main" val="31598766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0325" y="152400"/>
            <a:ext cx="8917675" cy="5509200"/>
          </a:xfrm>
          <a:prstGeom prst="rect">
            <a:avLst/>
          </a:prstGeom>
        </p:spPr>
        <p:txBody>
          <a:bodyPr wrap="square" numCol="2">
            <a:spAutoFit/>
          </a:bodyPr>
          <a:lstStyle/>
          <a:p>
            <a:pPr marL="342900" indent="-342900">
              <a:buFont typeface="Wingdings" pitchFamily="2" charset="2"/>
              <a:buChar char="Ø"/>
            </a:pPr>
            <a:r>
              <a:rPr lang="en-US" sz="3200" dirty="0"/>
              <a:t>Die on.</a:t>
            </a:r>
          </a:p>
          <a:p>
            <a:pPr marL="342900" indent="-342900">
              <a:buFont typeface="Wingdings" pitchFamily="2" charset="2"/>
              <a:buChar char="Ø"/>
            </a:pPr>
            <a:r>
              <a:rPr lang="en-US" sz="3200" dirty="0"/>
              <a:t>Different from.</a:t>
            </a:r>
          </a:p>
          <a:p>
            <a:pPr marL="342900" indent="-342900">
              <a:buFont typeface="Wingdings" pitchFamily="2" charset="2"/>
              <a:buChar char="Ø"/>
            </a:pPr>
            <a:r>
              <a:rPr lang="en-US" sz="3200" dirty="0"/>
              <a:t>Disappointed in.</a:t>
            </a:r>
          </a:p>
          <a:p>
            <a:pPr marL="342900" indent="-342900">
              <a:buFont typeface="Wingdings" pitchFamily="2" charset="2"/>
              <a:buChar char="Ø"/>
            </a:pPr>
            <a:r>
              <a:rPr lang="en-US" sz="3200" dirty="0"/>
              <a:t>Doubt about /of.</a:t>
            </a:r>
          </a:p>
          <a:p>
            <a:pPr marL="342900" indent="-342900">
              <a:buFont typeface="Wingdings" pitchFamily="2" charset="2"/>
              <a:buChar char="Ø"/>
            </a:pPr>
            <a:r>
              <a:rPr lang="en-US" sz="3200" dirty="0"/>
              <a:t>Dressed in.</a:t>
            </a:r>
          </a:p>
          <a:p>
            <a:pPr marL="342900" indent="-342900">
              <a:buFont typeface="Wingdings" pitchFamily="2" charset="2"/>
              <a:buChar char="Ø"/>
            </a:pPr>
            <a:r>
              <a:rPr lang="en-US" sz="3200" dirty="0"/>
              <a:t>to the.</a:t>
            </a:r>
          </a:p>
          <a:p>
            <a:pPr marL="342900" indent="-342900">
              <a:buFont typeface="Wingdings" pitchFamily="2" charset="2"/>
              <a:buChar char="Ø"/>
            </a:pPr>
            <a:r>
              <a:rPr lang="en-US" sz="3200" dirty="0"/>
              <a:t>Exchange for.</a:t>
            </a:r>
          </a:p>
          <a:p>
            <a:pPr marL="342900" indent="-342900">
              <a:buFont typeface="Wingdings" pitchFamily="2" charset="2"/>
              <a:buChar char="Ø"/>
            </a:pPr>
            <a:r>
              <a:rPr lang="en-US" sz="3200" dirty="0"/>
              <a:t>Fail in.</a:t>
            </a:r>
          </a:p>
          <a:p>
            <a:pPr marL="342900" indent="-342900">
              <a:buFont typeface="Wingdings" pitchFamily="2" charset="2"/>
              <a:buChar char="Ø"/>
            </a:pPr>
            <a:r>
              <a:rPr lang="en-US" sz="3200" dirty="0"/>
              <a:t>Get rid of.</a:t>
            </a:r>
          </a:p>
          <a:p>
            <a:pPr marL="342900" indent="-342900">
              <a:buFont typeface="Wingdings" pitchFamily="2" charset="2"/>
              <a:buChar char="Ø"/>
            </a:pPr>
            <a:r>
              <a:rPr lang="en-US" sz="3200" dirty="0"/>
              <a:t>Glad about/of.</a:t>
            </a:r>
          </a:p>
          <a:p>
            <a:pPr marL="342900" indent="-342900">
              <a:buFont typeface="Wingdings" pitchFamily="2" charset="2"/>
              <a:buChar char="Ø"/>
            </a:pPr>
            <a:r>
              <a:rPr lang="en-US" sz="3200" dirty="0"/>
              <a:t>Guard/fight against.</a:t>
            </a:r>
          </a:p>
          <a:p>
            <a:pPr marL="342900" indent="-342900">
              <a:buFont typeface="Wingdings" pitchFamily="2" charset="2"/>
              <a:buChar char="Ø"/>
            </a:pPr>
            <a:r>
              <a:rPr lang="en-US" sz="3200" dirty="0"/>
              <a:t>Guilty of. </a:t>
            </a:r>
          </a:p>
          <a:p>
            <a:pPr marL="342900" indent="-342900">
              <a:buFont typeface="Wingdings" pitchFamily="2" charset="2"/>
              <a:buChar char="Ø"/>
            </a:pPr>
            <a:r>
              <a:rPr lang="en-US" sz="3200" dirty="0"/>
              <a:t>Insist on.</a:t>
            </a:r>
          </a:p>
          <a:p>
            <a:pPr marL="342900" indent="-342900">
              <a:buFont typeface="Wingdings" pitchFamily="2" charset="2"/>
              <a:buChar char="Ø"/>
            </a:pPr>
            <a:r>
              <a:rPr lang="en-US" sz="3200" dirty="0"/>
              <a:t>Interested in.</a:t>
            </a:r>
          </a:p>
          <a:p>
            <a:pPr marL="342900" indent="-342900">
              <a:buFont typeface="Wingdings" pitchFamily="2" charset="2"/>
              <a:buChar char="Ø"/>
            </a:pPr>
            <a:r>
              <a:rPr lang="en-US" sz="3200" dirty="0"/>
              <a:t>Live on.</a:t>
            </a:r>
          </a:p>
          <a:p>
            <a:pPr marL="342900" indent="-342900">
              <a:buFont typeface="Wingdings" pitchFamily="2" charset="2"/>
              <a:buChar char="Ø"/>
            </a:pPr>
            <a:r>
              <a:rPr lang="en-US" sz="3200" dirty="0"/>
              <a:t>Look at/stare at/look to/look into.</a:t>
            </a:r>
          </a:p>
          <a:p>
            <a:pPr marL="342900" indent="-342900">
              <a:buFont typeface="Wingdings" pitchFamily="2" charset="2"/>
              <a:buChar char="Ø"/>
            </a:pPr>
            <a:r>
              <a:rPr lang="en-US" sz="3200" dirty="0"/>
              <a:t>Married to.</a:t>
            </a:r>
          </a:p>
          <a:p>
            <a:pPr marL="342900" indent="-342900">
              <a:buFont typeface="Wingdings" pitchFamily="2" charset="2"/>
              <a:buChar char="Ø"/>
            </a:pPr>
            <a:r>
              <a:rPr lang="en-US" sz="3200" dirty="0"/>
              <a:t>Opposite to.</a:t>
            </a:r>
          </a:p>
          <a:p>
            <a:pPr marL="342900" indent="-342900">
              <a:buFont typeface="Wingdings" pitchFamily="2" charset="2"/>
              <a:buChar char="Ø"/>
            </a:pPr>
            <a:r>
              <a:rPr lang="en-US" sz="3200" dirty="0"/>
              <a:t>Pass by.</a:t>
            </a:r>
          </a:p>
          <a:p>
            <a:pPr marL="342900" indent="-342900">
              <a:buFont typeface="Wingdings" pitchFamily="2" charset="2"/>
              <a:buChar char="Ø"/>
            </a:pPr>
            <a:r>
              <a:rPr lang="en-US" sz="3200" dirty="0"/>
              <a:t>Pleased with.</a:t>
            </a:r>
          </a:p>
          <a:p>
            <a:pPr marL="342900" indent="-342900">
              <a:buFont typeface="Wingdings" pitchFamily="2" charset="2"/>
              <a:buChar char="Ø"/>
            </a:pPr>
            <a:r>
              <a:rPr lang="en-US" sz="3200" dirty="0"/>
              <a:t>Prefer to.</a:t>
            </a:r>
          </a:p>
        </p:txBody>
      </p:sp>
    </p:spTree>
    <p:extLst>
      <p:ext uri="{BB962C8B-B14F-4D97-AF65-F5344CB8AC3E}">
        <p14:creationId xmlns:p14="http://schemas.microsoft.com/office/powerpoint/2010/main" val="38163410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1"/>
            <a:ext cx="8763000" cy="5016758"/>
          </a:xfrm>
          <a:prstGeom prst="rect">
            <a:avLst/>
          </a:prstGeom>
        </p:spPr>
        <p:txBody>
          <a:bodyPr wrap="square" numCol="2">
            <a:spAutoFit/>
          </a:bodyPr>
          <a:lstStyle/>
          <a:p>
            <a:pPr marL="342900" indent="-342900">
              <a:buFont typeface="Wingdings" pitchFamily="2" charset="2"/>
              <a:buChar char="Ø"/>
            </a:pPr>
            <a:r>
              <a:rPr lang="en-US" sz="3200" dirty="0"/>
              <a:t>Preside over/at.</a:t>
            </a:r>
          </a:p>
          <a:p>
            <a:pPr marL="342900" indent="-342900">
              <a:buFont typeface="Wingdings" pitchFamily="2" charset="2"/>
              <a:buChar char="Ø"/>
            </a:pPr>
            <a:r>
              <a:rPr lang="en-US" sz="3200" dirty="0"/>
              <a:t>Proud of.</a:t>
            </a:r>
          </a:p>
          <a:p>
            <a:pPr marL="342900" indent="-342900">
              <a:buFont typeface="Wingdings" pitchFamily="2" charset="2"/>
              <a:buChar char="Ø"/>
            </a:pPr>
            <a:r>
              <a:rPr lang="en-US" sz="3200" dirty="0"/>
              <a:t>Rejoice in.</a:t>
            </a:r>
          </a:p>
          <a:p>
            <a:pPr marL="342900" indent="-342900">
              <a:buFont typeface="Wingdings" pitchFamily="2" charset="2"/>
              <a:buChar char="Ø"/>
            </a:pPr>
            <a:r>
              <a:rPr lang="en-US" sz="3200" dirty="0"/>
              <a:t>Related to.</a:t>
            </a:r>
          </a:p>
          <a:p>
            <a:pPr marL="342900" indent="-342900">
              <a:buFont typeface="Wingdings" pitchFamily="2" charset="2"/>
              <a:buChar char="Ø"/>
            </a:pPr>
            <a:r>
              <a:rPr lang="en-US" sz="3200" dirty="0"/>
              <a:t>Satisfied with.</a:t>
            </a:r>
          </a:p>
          <a:p>
            <a:pPr marL="342900" indent="-342900">
              <a:buFont typeface="Wingdings" pitchFamily="2" charset="2"/>
              <a:buChar char="Ø"/>
            </a:pPr>
            <a:r>
              <a:rPr lang="en-US" sz="3200" dirty="0"/>
              <a:t>Similar to.</a:t>
            </a:r>
          </a:p>
          <a:p>
            <a:pPr marL="342900" indent="-342900">
              <a:buFont typeface="Wingdings" pitchFamily="2" charset="2"/>
              <a:buChar char="Ø"/>
            </a:pPr>
            <a:r>
              <a:rPr lang="en-US" sz="3200" dirty="0"/>
              <a:t>Sit at a desk (sit on a chair, sofa).</a:t>
            </a:r>
          </a:p>
          <a:p>
            <a:pPr marL="342900" indent="-342900">
              <a:buFont typeface="Wingdings" pitchFamily="2" charset="2"/>
              <a:buChar char="Ø"/>
            </a:pPr>
            <a:r>
              <a:rPr lang="en-US" sz="3200" dirty="0"/>
              <a:t>Succeed in.</a:t>
            </a:r>
          </a:p>
          <a:p>
            <a:pPr marL="342900" indent="-342900">
              <a:buFont typeface="Wingdings" pitchFamily="2" charset="2"/>
              <a:buChar char="Ø"/>
            </a:pPr>
            <a:r>
              <a:rPr lang="en-US" sz="3200" dirty="0"/>
              <a:t>Sure of.</a:t>
            </a:r>
          </a:p>
          <a:p>
            <a:pPr marL="342900" indent="-342900">
              <a:buFont typeface="Wingdings" pitchFamily="2" charset="2"/>
              <a:buChar char="Ø"/>
            </a:pPr>
            <a:r>
              <a:rPr lang="en-US" sz="3200" dirty="0"/>
              <a:t>Surprised at</a:t>
            </a:r>
          </a:p>
          <a:p>
            <a:pPr marL="342900" indent="-342900">
              <a:buFont typeface="Wingdings" pitchFamily="2" charset="2"/>
              <a:buChar char="Ø"/>
            </a:pPr>
            <a:r>
              <a:rPr lang="en-US" sz="3200" dirty="0"/>
              <a:t>Suspected of.</a:t>
            </a:r>
          </a:p>
          <a:p>
            <a:pPr marL="342900" indent="-342900">
              <a:buFont typeface="Wingdings" pitchFamily="2" charset="2"/>
              <a:buChar char="Ø"/>
            </a:pPr>
            <a:r>
              <a:rPr lang="en-US" sz="3200" dirty="0"/>
              <a:t>Tired of.</a:t>
            </a:r>
          </a:p>
          <a:p>
            <a:pPr marL="342900" indent="-342900">
              <a:buFont typeface="Wingdings" pitchFamily="2" charset="2"/>
              <a:buChar char="Ø"/>
            </a:pPr>
            <a:r>
              <a:rPr lang="en-US" sz="3200" dirty="0"/>
              <a:t>Tremble with cold.</a:t>
            </a:r>
          </a:p>
          <a:p>
            <a:pPr marL="342900" indent="-342900">
              <a:buFont typeface="Wingdings" pitchFamily="2" charset="2"/>
              <a:buChar char="Ø"/>
            </a:pPr>
            <a:r>
              <a:rPr lang="en-US" sz="3200" dirty="0"/>
              <a:t>Warn of /against.</a:t>
            </a:r>
          </a:p>
          <a:p>
            <a:pPr marL="342900" indent="-342900">
              <a:buFont typeface="Wingdings" pitchFamily="2" charset="2"/>
              <a:buChar char="Ø"/>
            </a:pPr>
            <a:r>
              <a:rPr lang="en-US" sz="3200" dirty="0"/>
              <a:t>Write in ink.</a:t>
            </a:r>
          </a:p>
          <a:p>
            <a:pPr marL="342900" indent="-342900">
              <a:buFont typeface="Wingdings" pitchFamily="2" charset="2"/>
              <a:buChar char="Ø"/>
            </a:pPr>
            <a:r>
              <a:rPr lang="en-US" sz="3200" dirty="0"/>
              <a:t>Popular with.</a:t>
            </a:r>
          </a:p>
          <a:p>
            <a:pPr marL="342900" indent="-342900">
              <a:buFont typeface="Wingdings" pitchFamily="2" charset="2"/>
              <a:buChar char="Ø"/>
            </a:pPr>
            <a:r>
              <a:rPr lang="en-US" sz="3200" dirty="0"/>
              <a:t>Jealous of.</a:t>
            </a:r>
          </a:p>
          <a:p>
            <a:pPr marL="342900" indent="-342900">
              <a:buFont typeface="Wingdings" pitchFamily="2" charset="2"/>
              <a:buChar char="Ø"/>
            </a:pPr>
            <a:r>
              <a:rPr lang="en-US" sz="3200" dirty="0"/>
              <a:t>Congratulate on.</a:t>
            </a:r>
          </a:p>
          <a:p>
            <a:pPr marL="342900" indent="-342900">
              <a:buFont typeface="Wingdings" pitchFamily="2" charset="2"/>
              <a:buChar char="Ø"/>
            </a:pPr>
            <a:r>
              <a:rPr lang="en-US" sz="3200" dirty="0"/>
              <a:t>Confidence in.</a:t>
            </a:r>
          </a:p>
        </p:txBody>
      </p:sp>
    </p:spTree>
    <p:extLst>
      <p:ext uri="{BB962C8B-B14F-4D97-AF65-F5344CB8AC3E}">
        <p14:creationId xmlns:p14="http://schemas.microsoft.com/office/powerpoint/2010/main" val="27104343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58847"/>
            <a:ext cx="8991600" cy="6247864"/>
          </a:xfrm>
          <a:prstGeom prst="rect">
            <a:avLst/>
          </a:prstGeom>
        </p:spPr>
        <p:txBody>
          <a:bodyPr wrap="square" numCol="2">
            <a:spAutoFit/>
          </a:bodyPr>
          <a:lstStyle/>
          <a:p>
            <a:r>
              <a:rPr lang="en-US" sz="3200" b="1" u="sng" dirty="0">
                <a:solidFill>
                  <a:schemeClr val="accent6">
                    <a:lumMod val="50000"/>
                  </a:schemeClr>
                </a:solidFill>
              </a:rPr>
              <a:t>Examples of preposition </a:t>
            </a:r>
            <a:endParaRPr lang="en-US" sz="3200" dirty="0">
              <a:solidFill>
                <a:schemeClr val="accent6">
                  <a:lumMod val="50000"/>
                </a:schemeClr>
              </a:solidFill>
            </a:endParaRPr>
          </a:p>
          <a:p>
            <a:pPr lvl="0"/>
            <a:r>
              <a:rPr lang="en-US" sz="2800" dirty="0"/>
              <a:t>In, of, to, upon, with, without, within, behind, below, against, near, besides, despite, via, underneath, across, alongside, between, through, around, past, towards, off, about, without, up, within, onto, along, opposite, by, under.</a:t>
            </a:r>
          </a:p>
          <a:p>
            <a:r>
              <a:rPr lang="en-US" sz="2400" dirty="0"/>
              <a:t> </a:t>
            </a:r>
            <a:r>
              <a:rPr lang="en-US" sz="3200" b="1" u="sng" dirty="0">
                <a:solidFill>
                  <a:schemeClr val="accent6">
                    <a:lumMod val="50000"/>
                  </a:schemeClr>
                </a:solidFill>
              </a:rPr>
              <a:t>Compound prepositions.</a:t>
            </a:r>
            <a:endParaRPr lang="en-US" sz="3200" dirty="0">
              <a:solidFill>
                <a:schemeClr val="accent6">
                  <a:lumMod val="50000"/>
                </a:schemeClr>
              </a:solidFill>
            </a:endParaRPr>
          </a:p>
          <a:p>
            <a:pPr marL="742950" lvl="1" indent="-285750">
              <a:buFont typeface="Wingdings" pitchFamily="2" charset="2"/>
              <a:buChar char="Ø"/>
            </a:pPr>
            <a:r>
              <a:rPr lang="en-US" sz="2800" dirty="0"/>
              <a:t>Ahead of. </a:t>
            </a:r>
          </a:p>
          <a:p>
            <a:pPr marL="742950" lvl="1" indent="-285750">
              <a:buFont typeface="Wingdings" pitchFamily="2" charset="2"/>
              <a:buChar char="Ø"/>
            </a:pPr>
            <a:r>
              <a:rPr lang="en-US" sz="2800" dirty="0"/>
              <a:t>Cut of.</a:t>
            </a:r>
          </a:p>
          <a:p>
            <a:pPr marL="742950" lvl="1" indent="-285750">
              <a:buFont typeface="Wingdings" pitchFamily="2" charset="2"/>
              <a:buChar char="Ø"/>
            </a:pPr>
            <a:r>
              <a:rPr lang="en-US" sz="2800" dirty="0"/>
              <a:t>In front of.</a:t>
            </a:r>
          </a:p>
          <a:p>
            <a:pPr marL="742950" lvl="1" indent="-285750">
              <a:buFont typeface="Wingdings" pitchFamily="2" charset="2"/>
              <a:buChar char="Ø"/>
            </a:pPr>
            <a:r>
              <a:rPr lang="en-US" sz="2800" dirty="0"/>
              <a:t>Because of.</a:t>
            </a:r>
          </a:p>
          <a:p>
            <a:pPr marL="742950" lvl="1" indent="-285750">
              <a:buFont typeface="Wingdings" pitchFamily="2" charset="2"/>
              <a:buChar char="Ø"/>
            </a:pPr>
            <a:r>
              <a:rPr lang="en-US" sz="2800" dirty="0"/>
              <a:t>Apart from.</a:t>
            </a:r>
          </a:p>
          <a:p>
            <a:pPr marL="742950" lvl="1" indent="-285750">
              <a:buFont typeface="Wingdings" pitchFamily="2" charset="2"/>
              <a:buChar char="Ø"/>
            </a:pPr>
            <a:r>
              <a:rPr lang="en-US" sz="2800" dirty="0"/>
              <a:t>Next to.</a:t>
            </a:r>
          </a:p>
          <a:p>
            <a:pPr marL="742950" lvl="1" indent="-285750">
              <a:buFont typeface="Wingdings" pitchFamily="2" charset="2"/>
              <a:buChar char="Ø"/>
            </a:pPr>
            <a:r>
              <a:rPr lang="en-US" sz="2800" dirty="0"/>
              <a:t>On top of.</a:t>
            </a:r>
          </a:p>
          <a:p>
            <a:pPr marL="742950" lvl="1" indent="-285750">
              <a:buFont typeface="Wingdings" pitchFamily="2" charset="2"/>
              <a:buChar char="Ø"/>
            </a:pPr>
            <a:r>
              <a:rPr lang="en-US" sz="2800" dirty="0"/>
              <a:t>Owing to.</a:t>
            </a:r>
          </a:p>
          <a:p>
            <a:pPr marL="742950" lvl="1" indent="-285750">
              <a:buFont typeface="Wingdings" pitchFamily="2" charset="2"/>
              <a:buChar char="Ø"/>
            </a:pPr>
            <a:r>
              <a:rPr lang="en-US" sz="2800" dirty="0"/>
              <a:t>In addition to.</a:t>
            </a:r>
          </a:p>
          <a:p>
            <a:pPr marL="742950" lvl="1" indent="-285750">
              <a:buFont typeface="Wingdings" pitchFamily="2" charset="2"/>
              <a:buChar char="Ø"/>
            </a:pPr>
            <a:r>
              <a:rPr lang="en-US" sz="2800" dirty="0"/>
              <a:t>By means of.</a:t>
            </a:r>
          </a:p>
          <a:p>
            <a:pPr marL="742950" lvl="1" indent="-285750">
              <a:buFont typeface="Wingdings" pitchFamily="2" charset="2"/>
              <a:buChar char="Ø"/>
            </a:pPr>
            <a:r>
              <a:rPr lang="en-US" sz="2800" dirty="0"/>
              <a:t>Along with.</a:t>
            </a:r>
          </a:p>
          <a:p>
            <a:pPr marL="742950" lvl="1" indent="-285750">
              <a:buFont typeface="Wingdings" pitchFamily="2" charset="2"/>
              <a:buChar char="Ø"/>
            </a:pPr>
            <a:r>
              <a:rPr lang="en-US" sz="2800" dirty="0"/>
              <a:t>Boast of.</a:t>
            </a:r>
          </a:p>
          <a:p>
            <a:pPr marL="742950" lvl="1" indent="-285750">
              <a:buFont typeface="Wingdings" pitchFamily="2" charset="2"/>
              <a:buChar char="Ø"/>
            </a:pPr>
            <a:r>
              <a:rPr lang="en-US" sz="2800" dirty="0"/>
              <a:t>By means of.</a:t>
            </a:r>
          </a:p>
          <a:p>
            <a:pPr marL="742950" lvl="1" indent="-285750">
              <a:buFont typeface="Wingdings" pitchFamily="2" charset="2"/>
              <a:buChar char="Ø"/>
            </a:pPr>
            <a:r>
              <a:rPr lang="en-US" sz="2800" dirty="0" err="1"/>
              <a:t>Inspite</a:t>
            </a:r>
            <a:r>
              <a:rPr lang="en-US" sz="2800" dirty="0"/>
              <a:t> of.</a:t>
            </a:r>
          </a:p>
          <a:p>
            <a:pPr marL="742950" lvl="1" indent="-285750">
              <a:buFont typeface="Wingdings" pitchFamily="2" charset="2"/>
              <a:buChar char="Ø"/>
            </a:pPr>
            <a:r>
              <a:rPr lang="en-US" sz="2800" dirty="0"/>
              <a:t>Because of. </a:t>
            </a:r>
          </a:p>
        </p:txBody>
      </p:sp>
    </p:spTree>
    <p:extLst>
      <p:ext uri="{BB962C8B-B14F-4D97-AF65-F5344CB8AC3E}">
        <p14:creationId xmlns:p14="http://schemas.microsoft.com/office/powerpoint/2010/main" val="32031727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
            <a:ext cx="8991600" cy="6924973"/>
          </a:xfrm>
          <a:prstGeom prst="rect">
            <a:avLst/>
          </a:prstGeom>
        </p:spPr>
        <p:txBody>
          <a:bodyPr wrap="square">
            <a:spAutoFit/>
          </a:bodyPr>
          <a:lstStyle/>
          <a:p>
            <a:pPr lvl="0"/>
            <a:r>
              <a:rPr lang="en-US" sz="2800" b="1" u="sng" dirty="0">
                <a:solidFill>
                  <a:schemeClr val="accent6">
                    <a:lumMod val="50000"/>
                  </a:schemeClr>
                </a:solidFill>
              </a:rPr>
              <a:t>ADJECTIVES</a:t>
            </a:r>
            <a:endParaRPr lang="en-US" sz="2000" b="1" dirty="0">
              <a:solidFill>
                <a:schemeClr val="accent6">
                  <a:lumMod val="50000"/>
                </a:schemeClr>
              </a:solidFill>
            </a:endParaRPr>
          </a:p>
          <a:p>
            <a:pPr lvl="0"/>
            <a:r>
              <a:rPr lang="en-US" sz="2000" dirty="0"/>
              <a:t>An adjective is a word used to describe or modify a noun/pronoun.</a:t>
            </a:r>
            <a:endParaRPr lang="en-US" sz="1600" dirty="0"/>
          </a:p>
          <a:p>
            <a:pPr marL="457200" indent="-457200">
              <a:buFont typeface="+mj-lt"/>
              <a:buAutoNum type="arabicPeriod"/>
            </a:pPr>
            <a:r>
              <a:rPr lang="en-US" sz="2000" dirty="0"/>
              <a:t>Melisa is a smart pupil.</a:t>
            </a:r>
            <a:endParaRPr lang="en-US" sz="1600" dirty="0"/>
          </a:p>
          <a:p>
            <a:pPr marL="457200" indent="-457200">
              <a:buFont typeface="+mj-lt"/>
              <a:buAutoNum type="arabicPeriod"/>
            </a:pPr>
            <a:r>
              <a:rPr lang="en-US" sz="2000" dirty="0" err="1"/>
              <a:t>Ngaira</a:t>
            </a:r>
            <a:r>
              <a:rPr lang="en-US" sz="2000" dirty="0"/>
              <a:t> is a mischievous boy.</a:t>
            </a:r>
            <a:endParaRPr lang="en-US" sz="1600" dirty="0"/>
          </a:p>
          <a:p>
            <a:pPr marL="457200" indent="-457200">
              <a:buFont typeface="+mj-lt"/>
              <a:buAutoNum type="arabicPeriod"/>
            </a:pPr>
            <a:r>
              <a:rPr lang="en-US" sz="2000" dirty="0" err="1"/>
              <a:t>Lumbasi</a:t>
            </a:r>
            <a:r>
              <a:rPr lang="en-US" sz="2000" dirty="0"/>
              <a:t> won the initial prize.</a:t>
            </a:r>
            <a:endParaRPr lang="en-US" sz="1600" dirty="0"/>
          </a:p>
          <a:p>
            <a:pPr marL="457200" indent="-457200">
              <a:buFont typeface="+mj-lt"/>
              <a:buAutoNum type="arabicPeriod"/>
            </a:pPr>
            <a:r>
              <a:rPr lang="en-US" sz="2000" dirty="0"/>
              <a:t>They wore black, leather shoes. </a:t>
            </a:r>
            <a:endParaRPr lang="en-US" sz="1600" dirty="0"/>
          </a:p>
          <a:p>
            <a:r>
              <a:rPr lang="en-US" sz="2000" dirty="0"/>
              <a:t> The position of an adjective may be after or before a nouns or pronoun in certain verb e.g. </a:t>
            </a:r>
            <a:endParaRPr lang="en-US" sz="1600" dirty="0"/>
          </a:p>
          <a:p>
            <a:pPr marL="457200" indent="-457200">
              <a:buFont typeface="+mj-lt"/>
              <a:buAutoNum type="arabicPeriod"/>
            </a:pPr>
            <a:r>
              <a:rPr lang="en-US" sz="2000" dirty="0"/>
              <a:t>He makes expensive frames.</a:t>
            </a:r>
            <a:endParaRPr lang="en-US" sz="1600" dirty="0"/>
          </a:p>
          <a:p>
            <a:pPr marL="457200" indent="-457200">
              <a:buFont typeface="+mj-lt"/>
              <a:buAutoNum type="arabicPeriod"/>
            </a:pPr>
            <a:r>
              <a:rPr lang="en-US" sz="2000" dirty="0"/>
              <a:t>They are all funny </a:t>
            </a:r>
            <a:r>
              <a:rPr lang="en-US" sz="2000" dirty="0" err="1"/>
              <a:t>chara</a:t>
            </a:r>
            <a:r>
              <a:rPr lang="en-US" sz="2000" dirty="0"/>
              <a:t>. </a:t>
            </a:r>
            <a:endParaRPr lang="en-US" sz="1600" dirty="0"/>
          </a:p>
          <a:p>
            <a:r>
              <a:rPr lang="en-US" sz="2000" dirty="0"/>
              <a:t> Adjectives may be categorized in two broad groups;</a:t>
            </a:r>
            <a:endParaRPr lang="en-US" sz="1600" dirty="0"/>
          </a:p>
          <a:p>
            <a:pPr lvl="2"/>
            <a:r>
              <a:rPr lang="en-US" sz="2000" b="1" u="sng" dirty="0">
                <a:solidFill>
                  <a:schemeClr val="accent6">
                    <a:lumMod val="50000"/>
                  </a:schemeClr>
                </a:solidFill>
              </a:rPr>
              <a:t>Subjective</a:t>
            </a:r>
            <a:r>
              <a:rPr lang="en-US" sz="2000" b="1" u="sng" dirty="0">
                <a:solidFill>
                  <a:srgbClr val="FFFF00"/>
                </a:solidFill>
              </a:rPr>
              <a:t> </a:t>
            </a:r>
            <a:r>
              <a:rPr lang="en-US" sz="2000" dirty="0"/>
              <a:t>	-Quantity </a:t>
            </a:r>
            <a:endParaRPr lang="en-US" sz="1600" dirty="0"/>
          </a:p>
          <a:p>
            <a:r>
              <a:rPr lang="en-US" sz="2000" dirty="0"/>
              <a:t>			- Quality/opinion </a:t>
            </a:r>
            <a:endParaRPr lang="en-US" sz="1600" dirty="0"/>
          </a:p>
          <a:p>
            <a:r>
              <a:rPr lang="en-US" sz="2000" dirty="0"/>
              <a:t>			-Dimension.</a:t>
            </a:r>
            <a:endParaRPr lang="en-US" sz="1600" dirty="0"/>
          </a:p>
          <a:p>
            <a:r>
              <a:rPr lang="en-US" sz="2000" dirty="0"/>
              <a:t>			- Age </a:t>
            </a:r>
            <a:endParaRPr lang="en-US" sz="1600" dirty="0"/>
          </a:p>
          <a:p>
            <a:r>
              <a:rPr lang="en-US" sz="2000" dirty="0"/>
              <a:t>			-Shape</a:t>
            </a:r>
            <a:endParaRPr lang="en-US" sz="1600" dirty="0"/>
          </a:p>
          <a:p>
            <a:r>
              <a:rPr lang="en-US" sz="2000" dirty="0"/>
              <a:t> </a:t>
            </a:r>
            <a:endParaRPr lang="en-US" sz="1600" dirty="0"/>
          </a:p>
          <a:p>
            <a:pPr lvl="2"/>
            <a:r>
              <a:rPr lang="en-US" sz="2000" b="1" u="sng" dirty="0">
                <a:solidFill>
                  <a:schemeClr val="accent6">
                    <a:lumMod val="50000"/>
                  </a:schemeClr>
                </a:solidFill>
              </a:rPr>
              <a:t>Objective</a:t>
            </a:r>
            <a:r>
              <a:rPr lang="en-US" sz="2000" dirty="0"/>
              <a:t> 	-</a:t>
            </a:r>
            <a:r>
              <a:rPr lang="en-US" sz="2000" dirty="0" err="1"/>
              <a:t>Colour</a:t>
            </a:r>
            <a:endParaRPr lang="en-US" sz="1600" dirty="0"/>
          </a:p>
          <a:p>
            <a:r>
              <a:rPr lang="en-US" sz="2000" dirty="0"/>
              <a:t>			-Origin </a:t>
            </a:r>
            <a:endParaRPr lang="en-US" sz="1600" dirty="0"/>
          </a:p>
          <a:p>
            <a:r>
              <a:rPr lang="en-US" sz="2000" dirty="0"/>
              <a:t>			-Material</a:t>
            </a:r>
            <a:endParaRPr lang="en-US" sz="1600" dirty="0"/>
          </a:p>
          <a:p>
            <a:r>
              <a:rPr lang="en-US" sz="2000" dirty="0"/>
              <a:t>			- Purpose/use </a:t>
            </a:r>
            <a:endParaRPr lang="en-US" sz="1600" dirty="0"/>
          </a:p>
        </p:txBody>
      </p:sp>
    </p:spTree>
    <p:extLst>
      <p:ext uri="{BB962C8B-B14F-4D97-AF65-F5344CB8AC3E}">
        <p14:creationId xmlns:p14="http://schemas.microsoft.com/office/powerpoint/2010/main" val="798568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067800" cy="6524863"/>
          </a:xfrm>
          <a:prstGeom prst="rect">
            <a:avLst/>
          </a:prstGeom>
        </p:spPr>
        <p:txBody>
          <a:bodyPr wrap="square">
            <a:spAutoFit/>
          </a:bodyPr>
          <a:lstStyle/>
          <a:p>
            <a:pPr lvl="0"/>
            <a:r>
              <a:rPr lang="en-US" sz="2200" b="1" u="sng" dirty="0">
                <a:solidFill>
                  <a:schemeClr val="accent6">
                    <a:lumMod val="50000"/>
                  </a:schemeClr>
                </a:solidFill>
              </a:rPr>
              <a:t>4.   Names of place/mountains. </a:t>
            </a:r>
            <a:endParaRPr lang="en-US" sz="2200" u="sng" dirty="0">
              <a:solidFill>
                <a:schemeClr val="accent6">
                  <a:lumMod val="50000"/>
                </a:schemeClr>
              </a:solidFill>
            </a:endParaRPr>
          </a:p>
          <a:p>
            <a:pPr marL="1657350" lvl="3" indent="-285750">
              <a:buFont typeface="Wingdings" pitchFamily="2" charset="2"/>
              <a:buChar char="Ø"/>
            </a:pPr>
            <a:r>
              <a:rPr lang="en-US" sz="2200" dirty="0" err="1"/>
              <a:t>Mandera</a:t>
            </a:r>
            <a:r>
              <a:rPr lang="en-US" sz="2200" dirty="0"/>
              <a:t> </a:t>
            </a:r>
          </a:p>
          <a:p>
            <a:pPr marL="1657350" lvl="3" indent="-285750">
              <a:buFont typeface="Wingdings" pitchFamily="2" charset="2"/>
              <a:buChar char="Ø"/>
            </a:pPr>
            <a:r>
              <a:rPr lang="en-US" sz="2200" dirty="0" err="1"/>
              <a:t>Sitikho</a:t>
            </a:r>
            <a:r>
              <a:rPr lang="en-US" sz="2200" dirty="0"/>
              <a:t> </a:t>
            </a:r>
          </a:p>
          <a:p>
            <a:pPr marL="1657350" lvl="3" indent="-285750">
              <a:buFont typeface="Wingdings" pitchFamily="2" charset="2"/>
              <a:buChar char="Ø"/>
            </a:pPr>
            <a:r>
              <a:rPr lang="en-US" sz="2200" dirty="0"/>
              <a:t>Mombasa </a:t>
            </a:r>
          </a:p>
          <a:p>
            <a:pPr marL="1657350" lvl="3" indent="-285750">
              <a:buFont typeface="Wingdings" pitchFamily="2" charset="2"/>
              <a:buChar char="Ø"/>
            </a:pPr>
            <a:r>
              <a:rPr lang="en-US" sz="2200" dirty="0" err="1"/>
              <a:t>Webuye</a:t>
            </a:r>
            <a:r>
              <a:rPr lang="en-US" sz="2200" dirty="0"/>
              <a:t> AC</a:t>
            </a:r>
          </a:p>
          <a:p>
            <a:pPr marL="1657350" lvl="3" indent="-285750">
              <a:buFont typeface="Wingdings" pitchFamily="2" charset="2"/>
              <a:buChar char="Ø"/>
            </a:pPr>
            <a:r>
              <a:rPr lang="en-US" sz="2200" dirty="0"/>
              <a:t>Mt. Everest </a:t>
            </a:r>
          </a:p>
          <a:p>
            <a:pPr marL="1657350" lvl="3" indent="-285750">
              <a:buFont typeface="Wingdings" pitchFamily="2" charset="2"/>
              <a:buChar char="Ø"/>
            </a:pPr>
            <a:r>
              <a:rPr lang="en-US" sz="2200" dirty="0"/>
              <a:t>The Himalayas </a:t>
            </a:r>
          </a:p>
          <a:p>
            <a:pPr lvl="0"/>
            <a:r>
              <a:rPr lang="en-US" sz="2200" b="1" dirty="0">
                <a:solidFill>
                  <a:schemeClr val="accent6">
                    <a:lumMod val="50000"/>
                  </a:schemeClr>
                </a:solidFill>
              </a:rPr>
              <a:t>5</a:t>
            </a:r>
            <a:r>
              <a:rPr lang="en-US" sz="2200" b="1" u="sng" dirty="0">
                <a:solidFill>
                  <a:schemeClr val="accent6">
                    <a:lumMod val="50000"/>
                  </a:schemeClr>
                </a:solidFill>
              </a:rPr>
              <a:t>.    Names of planets and continents.</a:t>
            </a:r>
            <a:endParaRPr lang="en-US" sz="2200" u="sng" dirty="0">
              <a:solidFill>
                <a:schemeClr val="accent6">
                  <a:lumMod val="50000"/>
                </a:schemeClr>
              </a:solidFill>
            </a:endParaRPr>
          </a:p>
          <a:p>
            <a:pPr marL="1657350" lvl="3" indent="-285750">
              <a:buFont typeface="Wingdings" pitchFamily="2" charset="2"/>
              <a:buChar char="Ø"/>
            </a:pPr>
            <a:r>
              <a:rPr lang="en-US" sz="2200" dirty="0"/>
              <a:t>Asia </a:t>
            </a:r>
          </a:p>
          <a:p>
            <a:pPr marL="1657350" lvl="3" indent="-285750">
              <a:buFont typeface="Wingdings" pitchFamily="2" charset="2"/>
              <a:buChar char="Ø"/>
            </a:pPr>
            <a:r>
              <a:rPr lang="en-US" sz="2200" dirty="0"/>
              <a:t>Africa </a:t>
            </a:r>
          </a:p>
          <a:p>
            <a:pPr marL="1657350" lvl="3" indent="-285750">
              <a:buFont typeface="Wingdings" pitchFamily="2" charset="2"/>
              <a:buChar char="Ø"/>
            </a:pPr>
            <a:r>
              <a:rPr lang="en-US" sz="2200" dirty="0"/>
              <a:t>Mars </a:t>
            </a:r>
          </a:p>
          <a:p>
            <a:pPr marL="1657350" lvl="3" indent="-285750">
              <a:buFont typeface="Wingdings" pitchFamily="2" charset="2"/>
              <a:buChar char="Ø"/>
            </a:pPr>
            <a:r>
              <a:rPr lang="en-US" sz="2200" dirty="0"/>
              <a:t>Venus </a:t>
            </a:r>
          </a:p>
          <a:p>
            <a:r>
              <a:rPr lang="en-US" sz="2200" dirty="0"/>
              <a:t> </a:t>
            </a:r>
            <a:r>
              <a:rPr lang="en-US" sz="2200" b="1" u="sng" dirty="0">
                <a:solidFill>
                  <a:schemeClr val="accent6">
                    <a:lumMod val="50000"/>
                  </a:schemeClr>
                </a:solidFill>
              </a:rPr>
              <a:t>6.    Names of monuments, building, landmark.</a:t>
            </a:r>
            <a:endParaRPr lang="en-US" sz="2200" u="sng" dirty="0">
              <a:solidFill>
                <a:schemeClr val="accent6">
                  <a:lumMod val="50000"/>
                </a:schemeClr>
              </a:solidFill>
            </a:endParaRPr>
          </a:p>
          <a:p>
            <a:pPr marL="1657350" lvl="3" indent="-285750">
              <a:buFont typeface="Wingdings" pitchFamily="2" charset="2"/>
              <a:buChar char="Ø"/>
            </a:pPr>
            <a:r>
              <a:rPr lang="en-US" sz="2200" dirty="0" err="1"/>
              <a:t>Inyali</a:t>
            </a:r>
            <a:r>
              <a:rPr lang="en-US" sz="2200" dirty="0"/>
              <a:t> Bridge </a:t>
            </a:r>
          </a:p>
          <a:p>
            <a:pPr marL="1657350" lvl="3" indent="-285750">
              <a:buFont typeface="Wingdings" pitchFamily="2" charset="2"/>
              <a:buChar char="Ø"/>
            </a:pPr>
            <a:r>
              <a:rPr lang="en-US" sz="2200" dirty="0"/>
              <a:t>Fort Jesus </a:t>
            </a:r>
          </a:p>
          <a:p>
            <a:pPr marL="1657350" lvl="3" indent="-285750">
              <a:buFont typeface="Wingdings" pitchFamily="2" charset="2"/>
              <a:buChar char="Ø"/>
            </a:pPr>
            <a:r>
              <a:rPr lang="en-US" sz="2200" dirty="0"/>
              <a:t>Vasco Da Gama Pillar </a:t>
            </a:r>
          </a:p>
          <a:p>
            <a:pPr marL="1657350" lvl="3" indent="-285750">
              <a:buFont typeface="Wingdings" pitchFamily="2" charset="2"/>
              <a:buChar char="Ø"/>
            </a:pPr>
            <a:r>
              <a:rPr lang="en-US" sz="2200" dirty="0" err="1"/>
              <a:t>Nyao</a:t>
            </a:r>
            <a:r>
              <a:rPr lang="en-US" sz="2200" dirty="0"/>
              <a:t> House </a:t>
            </a:r>
          </a:p>
          <a:p>
            <a:pPr marL="1657350" lvl="3" indent="-285750">
              <a:buFont typeface="Wingdings" pitchFamily="2" charset="2"/>
              <a:buChar char="Ø"/>
            </a:pPr>
            <a:r>
              <a:rPr lang="en-US" sz="2200" dirty="0" err="1"/>
              <a:t>Harambee</a:t>
            </a:r>
            <a:r>
              <a:rPr lang="en-US" sz="2200" dirty="0"/>
              <a:t> Stars </a:t>
            </a:r>
          </a:p>
          <a:p>
            <a:pPr marL="1657350" lvl="3" indent="-285750">
              <a:buFont typeface="Wingdings" pitchFamily="2" charset="2"/>
              <a:buChar char="Ø"/>
            </a:pPr>
            <a:r>
              <a:rPr lang="en-US" sz="2200" dirty="0" err="1"/>
              <a:t>Uhuru</a:t>
            </a:r>
            <a:r>
              <a:rPr lang="en-US" sz="2200" dirty="0"/>
              <a:t> Park</a:t>
            </a:r>
          </a:p>
        </p:txBody>
      </p:sp>
    </p:spTree>
    <p:extLst>
      <p:ext uri="{BB962C8B-B14F-4D97-AF65-F5344CB8AC3E}">
        <p14:creationId xmlns:p14="http://schemas.microsoft.com/office/powerpoint/2010/main" val="3712756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01814863"/>
              </p:ext>
            </p:extLst>
          </p:nvPr>
        </p:nvGraphicFramePr>
        <p:xfrm>
          <a:off x="1828801" y="2362200"/>
          <a:ext cx="8686799" cy="3645202"/>
        </p:xfrm>
        <a:graphic>
          <a:graphicData uri="http://schemas.openxmlformats.org/drawingml/2006/table">
            <a:tbl>
              <a:tblPr firstRow="1" firstCol="1" bandRow="1">
                <a:tableStyleId>{5940675A-B579-460E-94D1-54222C63F5DA}</a:tableStyleId>
              </a:tblPr>
              <a:tblGrid>
                <a:gridCol w="497705">
                  <a:extLst>
                    <a:ext uri="{9D8B030D-6E8A-4147-A177-3AD203B41FA5}">
                      <a16:colId xmlns:a16="http://schemas.microsoft.com/office/drawing/2014/main" val="20000"/>
                    </a:ext>
                  </a:extLst>
                </a:gridCol>
                <a:gridCol w="1635895">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gridCol w="3886199">
                  <a:extLst>
                    <a:ext uri="{9D8B030D-6E8A-4147-A177-3AD203B41FA5}">
                      <a16:colId xmlns:a16="http://schemas.microsoft.com/office/drawing/2014/main" val="20003"/>
                    </a:ext>
                  </a:extLst>
                </a:gridCol>
              </a:tblGrid>
              <a:tr h="1041487">
                <a:tc>
                  <a:txBody>
                    <a:bodyPr/>
                    <a:lstStyle/>
                    <a:p>
                      <a:pPr marL="0" marR="0" algn="ctr">
                        <a:spcBef>
                          <a:spcPts val="0"/>
                        </a:spcBef>
                        <a:spcAft>
                          <a:spcPts val="0"/>
                        </a:spcAft>
                        <a:tabLst>
                          <a:tab pos="914400" algn="l"/>
                        </a:tabLst>
                      </a:pPr>
                      <a:r>
                        <a:rPr lang="en-US" sz="1600" b="1" dirty="0">
                          <a:effectLst/>
                        </a:rPr>
                        <a:t> </a:t>
                      </a:r>
                      <a:endParaRPr lang="en-US" sz="1200" b="1"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2800" b="1" dirty="0">
                          <a:solidFill>
                            <a:schemeClr val="accent6">
                              <a:lumMod val="50000"/>
                            </a:schemeClr>
                          </a:solidFill>
                          <a:effectLst/>
                        </a:rPr>
                        <a:t>Positive</a:t>
                      </a:r>
                      <a:endParaRPr lang="en-US" sz="2000" b="1" dirty="0">
                        <a:solidFill>
                          <a:schemeClr val="accent6">
                            <a:lumMod val="50000"/>
                          </a:schemeClr>
                        </a:solidFill>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2800" b="1" dirty="0">
                          <a:solidFill>
                            <a:schemeClr val="accent6">
                              <a:lumMod val="50000"/>
                            </a:schemeClr>
                          </a:solidFill>
                          <a:effectLst/>
                        </a:rPr>
                        <a:t>Comparative (two)</a:t>
                      </a:r>
                      <a:endParaRPr lang="en-US" sz="2000" b="1" dirty="0">
                        <a:solidFill>
                          <a:schemeClr val="accent6">
                            <a:lumMod val="50000"/>
                          </a:schemeClr>
                        </a:solidFill>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2800" b="1" dirty="0">
                          <a:solidFill>
                            <a:schemeClr val="accent6">
                              <a:lumMod val="50000"/>
                            </a:schemeClr>
                          </a:solidFill>
                          <a:effectLst/>
                        </a:rPr>
                        <a:t>Superlative </a:t>
                      </a:r>
                      <a:endParaRPr lang="en-US" sz="2800" b="1" dirty="0" smtClean="0">
                        <a:solidFill>
                          <a:schemeClr val="accent6">
                            <a:lumMod val="50000"/>
                          </a:schemeClr>
                        </a:solidFill>
                        <a:effectLst/>
                      </a:endParaRPr>
                    </a:p>
                    <a:p>
                      <a:pPr marL="0" marR="0" algn="ctr">
                        <a:spcBef>
                          <a:spcPts val="0"/>
                        </a:spcBef>
                        <a:spcAft>
                          <a:spcPts val="0"/>
                        </a:spcAft>
                        <a:tabLst>
                          <a:tab pos="914400" algn="l"/>
                        </a:tabLst>
                      </a:pPr>
                      <a:r>
                        <a:rPr lang="en-US" sz="2800" b="1" dirty="0" smtClean="0">
                          <a:solidFill>
                            <a:schemeClr val="accent6">
                              <a:lumMod val="50000"/>
                            </a:schemeClr>
                          </a:solidFill>
                          <a:effectLst/>
                        </a:rPr>
                        <a:t>(</a:t>
                      </a:r>
                      <a:r>
                        <a:rPr lang="en-US" sz="2800" b="1" dirty="0">
                          <a:solidFill>
                            <a:schemeClr val="accent6">
                              <a:lumMod val="50000"/>
                            </a:schemeClr>
                          </a:solidFill>
                          <a:effectLst/>
                        </a:rPr>
                        <a:t>more than two)</a:t>
                      </a:r>
                      <a:endParaRPr lang="en-US" sz="2000" b="1" dirty="0">
                        <a:solidFill>
                          <a:schemeClr val="accent6">
                            <a:lumMod val="50000"/>
                          </a:schemeClr>
                        </a:solidFill>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20743">
                <a:tc>
                  <a:txBody>
                    <a:bodyPr/>
                    <a:lstStyle/>
                    <a:p>
                      <a:pPr marL="0" marR="0">
                        <a:spcBef>
                          <a:spcPts val="0"/>
                        </a:spcBef>
                        <a:spcAft>
                          <a:spcPts val="0"/>
                        </a:spcAft>
                        <a:tabLst>
                          <a:tab pos="914400" algn="l"/>
                        </a:tabLst>
                      </a:pPr>
                      <a:r>
                        <a:rPr lang="en-US" sz="1400">
                          <a:effectLst/>
                        </a:rPr>
                        <a:t>1.</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Bright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Brighter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Brightest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20743">
                <a:tc>
                  <a:txBody>
                    <a:bodyPr/>
                    <a:lstStyle/>
                    <a:p>
                      <a:pPr marL="0" marR="0">
                        <a:spcBef>
                          <a:spcPts val="0"/>
                        </a:spcBef>
                        <a:spcAft>
                          <a:spcPts val="0"/>
                        </a:spcAft>
                        <a:tabLst>
                          <a:tab pos="914400" algn="l"/>
                        </a:tabLst>
                      </a:pPr>
                      <a:r>
                        <a:rPr lang="en-US" sz="1400">
                          <a:effectLst/>
                        </a:rPr>
                        <a:t>2.</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Thin</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Thinner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Thinnest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20743">
                <a:tc>
                  <a:txBody>
                    <a:bodyPr/>
                    <a:lstStyle/>
                    <a:p>
                      <a:pPr marL="0" marR="0">
                        <a:spcBef>
                          <a:spcPts val="0"/>
                        </a:spcBef>
                        <a:spcAft>
                          <a:spcPts val="0"/>
                        </a:spcAft>
                        <a:tabLst>
                          <a:tab pos="914400" algn="l"/>
                        </a:tabLst>
                      </a:pPr>
                      <a:r>
                        <a:rPr lang="en-US" sz="1400">
                          <a:effectLst/>
                        </a:rPr>
                        <a:t>3.</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Poor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Poorer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Poorest </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20743">
                <a:tc>
                  <a:txBody>
                    <a:bodyPr/>
                    <a:lstStyle/>
                    <a:p>
                      <a:pPr marL="0" marR="0">
                        <a:spcBef>
                          <a:spcPts val="0"/>
                        </a:spcBef>
                        <a:spcAft>
                          <a:spcPts val="0"/>
                        </a:spcAft>
                        <a:tabLst>
                          <a:tab pos="914400" algn="l"/>
                        </a:tabLst>
                      </a:pPr>
                      <a:r>
                        <a:rPr lang="en-US" sz="1400">
                          <a:effectLst/>
                        </a:rPr>
                        <a:t>4.</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Beautiful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More beautiful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Most beautiful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20743">
                <a:tc>
                  <a:txBody>
                    <a:bodyPr/>
                    <a:lstStyle/>
                    <a:p>
                      <a:pPr marL="0" marR="0">
                        <a:spcBef>
                          <a:spcPts val="0"/>
                        </a:spcBef>
                        <a:spcAft>
                          <a:spcPts val="0"/>
                        </a:spcAft>
                        <a:tabLst>
                          <a:tab pos="914400" algn="l"/>
                        </a:tabLst>
                      </a:pPr>
                      <a:r>
                        <a:rPr lang="en-US" sz="1400">
                          <a:effectLst/>
                        </a:rPr>
                        <a:t>5.</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Charismatic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More charismatic </a:t>
                      </a:r>
                      <a:endParaRPr lang="en-US" sz="18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Most charismatic </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3" name="Rectangle 1"/>
          <p:cNvSpPr>
            <a:spLocks noChangeArrowheads="1"/>
          </p:cNvSpPr>
          <p:nvPr/>
        </p:nvSpPr>
        <p:spPr bwMode="auto">
          <a:xfrm>
            <a:off x="1524000" y="-66145"/>
            <a:ext cx="8991600"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914400" algn="l"/>
              </a:tabLst>
            </a:pPr>
            <a:r>
              <a:rPr lang="en-US" sz="2400" dirty="0">
                <a:ea typeface="Adobe Fan Heiti Std B" pitchFamily="34" charset="-128"/>
                <a:cs typeface="Arial" pitchFamily="34" charset="0"/>
              </a:rPr>
              <a:t>Other types of adjectives (existing in more than one part of speech).</a:t>
            </a:r>
            <a:endParaRPr lang="en-US" sz="1100" dirty="0">
              <a:ea typeface="Adobe Fan Heiti Std B" pitchFamily="34" charset="-128"/>
              <a:cs typeface="Arial" pitchFamily="34" charset="0"/>
            </a:endParaRPr>
          </a:p>
          <a:p>
            <a:pPr eaLnBrk="0" fontAlgn="base" hangingPunct="0">
              <a:spcBef>
                <a:spcPct val="0"/>
              </a:spcBef>
              <a:spcAft>
                <a:spcPct val="0"/>
              </a:spcAft>
              <a:tabLst>
                <a:tab pos="914400" algn="l"/>
              </a:tabLst>
            </a:pPr>
            <a:r>
              <a:rPr lang="en-US" sz="2400" dirty="0">
                <a:ea typeface="Adobe Fan Heiti Std B" pitchFamily="34" charset="-128"/>
                <a:cs typeface="Arial" pitchFamily="34" charset="0"/>
              </a:rPr>
              <a:t>1. Demonstratives </a:t>
            </a:r>
            <a:r>
              <a:rPr lang="en-US" sz="2400" dirty="0" err="1">
                <a:ea typeface="Adobe Fan Heiti Std B" pitchFamily="34" charset="-128"/>
                <a:cs typeface="Arial" pitchFamily="34" charset="0"/>
              </a:rPr>
              <a:t>i.e</a:t>
            </a:r>
            <a:r>
              <a:rPr lang="en-US" sz="2400" dirty="0">
                <a:ea typeface="Adobe Fan Heiti Std B" pitchFamily="34" charset="-128"/>
                <a:cs typeface="Arial" pitchFamily="34" charset="0"/>
              </a:rPr>
              <a:t> This/that (These/Those).</a:t>
            </a:r>
            <a:endParaRPr lang="en-US" sz="1100" dirty="0">
              <a:ea typeface="Adobe Fan Heiti Std B" pitchFamily="34" charset="-128"/>
              <a:cs typeface="Arial" pitchFamily="34" charset="0"/>
            </a:endParaRPr>
          </a:p>
          <a:p>
            <a:pPr eaLnBrk="0" fontAlgn="base" hangingPunct="0">
              <a:spcBef>
                <a:spcPct val="0"/>
              </a:spcBef>
              <a:spcAft>
                <a:spcPct val="0"/>
              </a:spcAft>
              <a:tabLst>
                <a:tab pos="914400" algn="l"/>
              </a:tabLst>
            </a:pPr>
            <a:r>
              <a:rPr lang="en-US" sz="2400" dirty="0">
                <a:ea typeface="Adobe Fan Heiti Std B" pitchFamily="34" charset="-128"/>
                <a:cs typeface="Arial" pitchFamily="34" charset="0"/>
              </a:rPr>
              <a:t>2. Interrogatives (Why/which, who, whom, whose). </a:t>
            </a:r>
          </a:p>
          <a:p>
            <a:pPr eaLnBrk="0" fontAlgn="base" hangingPunct="0">
              <a:spcBef>
                <a:spcPct val="0"/>
              </a:spcBef>
              <a:spcAft>
                <a:spcPct val="0"/>
              </a:spcAft>
              <a:buFontTx/>
              <a:buChar char="•"/>
              <a:tabLst>
                <a:tab pos="914400" algn="l"/>
              </a:tabLst>
            </a:pPr>
            <a:endParaRPr lang="en-US" sz="1100" dirty="0">
              <a:ea typeface="Adobe Fan Heiti Std B" pitchFamily="34" charset="-128"/>
              <a:cs typeface="Arial" pitchFamily="34" charset="0"/>
            </a:endParaRPr>
          </a:p>
          <a:p>
            <a:pPr eaLnBrk="0" fontAlgn="base" hangingPunct="0">
              <a:spcBef>
                <a:spcPct val="0"/>
              </a:spcBef>
              <a:spcAft>
                <a:spcPct val="0"/>
              </a:spcAft>
              <a:tabLst>
                <a:tab pos="914400" algn="l"/>
              </a:tabLst>
            </a:pPr>
            <a:endParaRPr lang="en-US" sz="1400" b="1" u="sng" dirty="0">
              <a:solidFill>
                <a:srgbClr val="FFFF00"/>
              </a:solidFill>
              <a:ea typeface="Adobe Fan Heiti Std B" pitchFamily="34" charset="-128"/>
              <a:cs typeface="Arial" pitchFamily="34" charset="0"/>
            </a:endParaRPr>
          </a:p>
          <a:p>
            <a:pPr eaLnBrk="0" fontAlgn="base" hangingPunct="0">
              <a:spcBef>
                <a:spcPct val="0"/>
              </a:spcBef>
              <a:spcAft>
                <a:spcPct val="0"/>
              </a:spcAft>
              <a:tabLst>
                <a:tab pos="914400" algn="l"/>
              </a:tabLst>
            </a:pPr>
            <a:r>
              <a:rPr lang="en-US" sz="2400" b="1" u="sng" dirty="0">
                <a:solidFill>
                  <a:schemeClr val="accent6">
                    <a:lumMod val="50000"/>
                  </a:schemeClr>
                </a:solidFill>
                <a:ea typeface="Adobe Fan Heiti Std B" pitchFamily="34" charset="-128"/>
                <a:cs typeface="Arial" pitchFamily="34" charset="0"/>
              </a:rPr>
              <a:t>Comparative of adjectives</a:t>
            </a:r>
            <a:endParaRPr lang="en-US" sz="1100" dirty="0">
              <a:solidFill>
                <a:schemeClr val="accent6">
                  <a:lumMod val="50000"/>
                </a:schemeClr>
              </a:solidFill>
              <a:ea typeface="Adobe Fan Heiti Std B" pitchFamily="34" charset="-128"/>
              <a:cs typeface="Arial" pitchFamily="34" charset="0"/>
            </a:endParaRPr>
          </a:p>
          <a:p>
            <a:pPr eaLnBrk="0" fontAlgn="base" hangingPunct="0">
              <a:spcBef>
                <a:spcPct val="0"/>
              </a:spcBef>
              <a:spcAft>
                <a:spcPct val="0"/>
              </a:spcAft>
              <a:buFontTx/>
              <a:buChar char="•"/>
              <a:tabLst>
                <a:tab pos="914400" algn="l"/>
              </a:tabLst>
            </a:pPr>
            <a:r>
              <a:rPr lang="en-US" sz="2400" b="1" dirty="0">
                <a:ea typeface="Adobe Fan Heiti Std B" pitchFamily="34" charset="-128"/>
                <a:cs typeface="Arial" pitchFamily="34" charset="0"/>
              </a:rPr>
              <a:t>Adjectives exist in 3 distinct degrees as shown below:- </a:t>
            </a:r>
            <a:endParaRPr lang="en-US" sz="1100" dirty="0">
              <a:ea typeface="Adobe Fan Heiti Std B" pitchFamily="34" charset="-128"/>
              <a:cs typeface="Arial" pitchFamily="34" charset="0"/>
            </a:endParaRPr>
          </a:p>
        </p:txBody>
      </p:sp>
    </p:spTree>
    <p:extLst>
      <p:ext uri="{BB962C8B-B14F-4D97-AF65-F5344CB8AC3E}">
        <p14:creationId xmlns:p14="http://schemas.microsoft.com/office/powerpoint/2010/main" val="30308529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22781349"/>
              </p:ext>
            </p:extLst>
          </p:nvPr>
        </p:nvGraphicFramePr>
        <p:xfrm>
          <a:off x="1752600" y="2057399"/>
          <a:ext cx="8839200" cy="3733800"/>
        </p:xfrm>
        <a:graphic>
          <a:graphicData uri="http://schemas.openxmlformats.org/drawingml/2006/table">
            <a:tbl>
              <a:tblPr firstRow="1" firstCol="1" bandRow="1">
                <a:tableStyleId>{5940675A-B579-460E-94D1-54222C63F5DA}</a:tableStyleId>
              </a:tblPr>
              <a:tblGrid>
                <a:gridCol w="506437">
                  <a:extLst>
                    <a:ext uri="{9D8B030D-6E8A-4147-A177-3AD203B41FA5}">
                      <a16:colId xmlns:a16="http://schemas.microsoft.com/office/drawing/2014/main" val="20000"/>
                    </a:ext>
                  </a:extLst>
                </a:gridCol>
                <a:gridCol w="2363372">
                  <a:extLst>
                    <a:ext uri="{9D8B030D-6E8A-4147-A177-3AD203B41FA5}">
                      <a16:colId xmlns:a16="http://schemas.microsoft.com/office/drawing/2014/main" val="20001"/>
                    </a:ext>
                  </a:extLst>
                </a:gridCol>
                <a:gridCol w="2700996">
                  <a:extLst>
                    <a:ext uri="{9D8B030D-6E8A-4147-A177-3AD203B41FA5}">
                      <a16:colId xmlns:a16="http://schemas.microsoft.com/office/drawing/2014/main" val="20002"/>
                    </a:ext>
                  </a:extLst>
                </a:gridCol>
                <a:gridCol w="3268395">
                  <a:extLst>
                    <a:ext uri="{9D8B030D-6E8A-4147-A177-3AD203B41FA5}">
                      <a16:colId xmlns:a16="http://schemas.microsoft.com/office/drawing/2014/main" val="20003"/>
                    </a:ext>
                  </a:extLst>
                </a:gridCol>
              </a:tblGrid>
              <a:tr h="746760">
                <a:tc>
                  <a:txBody>
                    <a:bodyPr/>
                    <a:lstStyle/>
                    <a:p>
                      <a:pPr marL="0" marR="0" algn="ctr">
                        <a:spcBef>
                          <a:spcPts val="0"/>
                        </a:spcBef>
                        <a:spcAft>
                          <a:spcPts val="0"/>
                        </a:spcAft>
                        <a:tabLst>
                          <a:tab pos="914400" algn="l"/>
                        </a:tabLst>
                      </a:pPr>
                      <a:r>
                        <a:rPr lang="en-US" sz="1400" dirty="0">
                          <a:effectLst/>
                        </a:rPr>
                        <a:t> </a:t>
                      </a:r>
                      <a:endParaRPr lang="en-US" sz="11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b="1" dirty="0">
                          <a:solidFill>
                            <a:schemeClr val="accent6">
                              <a:lumMod val="50000"/>
                            </a:schemeClr>
                          </a:solidFill>
                          <a:effectLst/>
                        </a:rPr>
                        <a:t>Positive</a:t>
                      </a:r>
                      <a:endParaRPr lang="en-US" sz="2400" b="1" dirty="0">
                        <a:solidFill>
                          <a:schemeClr val="accent6">
                            <a:lumMod val="50000"/>
                          </a:schemeClr>
                        </a:solidFill>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b="1" dirty="0">
                          <a:solidFill>
                            <a:schemeClr val="accent6">
                              <a:lumMod val="50000"/>
                            </a:schemeClr>
                          </a:solidFill>
                          <a:effectLst/>
                        </a:rPr>
                        <a:t>Comparative </a:t>
                      </a:r>
                      <a:endParaRPr lang="en-US" sz="2400" b="1" dirty="0">
                        <a:solidFill>
                          <a:schemeClr val="accent6">
                            <a:lumMod val="50000"/>
                          </a:schemeClr>
                        </a:solidFill>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3200" b="1" dirty="0">
                          <a:solidFill>
                            <a:schemeClr val="accent6">
                              <a:lumMod val="50000"/>
                            </a:schemeClr>
                          </a:solidFill>
                          <a:effectLst/>
                        </a:rPr>
                        <a:t>Superlative </a:t>
                      </a:r>
                      <a:endParaRPr lang="en-US" sz="2400" b="1" dirty="0">
                        <a:solidFill>
                          <a:schemeClr val="accent6">
                            <a:lumMod val="50000"/>
                          </a:schemeClr>
                        </a:solidFill>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746760">
                <a:tc>
                  <a:txBody>
                    <a:bodyPr/>
                    <a:lstStyle/>
                    <a:p>
                      <a:pPr marL="0" marR="0">
                        <a:spcBef>
                          <a:spcPts val="0"/>
                        </a:spcBef>
                        <a:spcAft>
                          <a:spcPts val="0"/>
                        </a:spcAft>
                        <a:tabLst>
                          <a:tab pos="914400" algn="l"/>
                        </a:tabLst>
                      </a:pPr>
                      <a:r>
                        <a:rPr lang="en-US" sz="1400">
                          <a:effectLst/>
                        </a:rPr>
                        <a:t>1.</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Good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Better </a:t>
                      </a:r>
                      <a:endParaRPr lang="en-US" sz="2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Best </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746760">
                <a:tc>
                  <a:txBody>
                    <a:bodyPr/>
                    <a:lstStyle/>
                    <a:p>
                      <a:pPr marL="0" marR="0">
                        <a:spcBef>
                          <a:spcPts val="0"/>
                        </a:spcBef>
                        <a:spcAft>
                          <a:spcPts val="0"/>
                        </a:spcAft>
                        <a:tabLst>
                          <a:tab pos="914400" algn="l"/>
                        </a:tabLst>
                      </a:pPr>
                      <a:r>
                        <a:rPr lang="en-US" sz="1400">
                          <a:effectLst/>
                        </a:rPr>
                        <a:t>2.</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Bad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Worse </a:t>
                      </a:r>
                      <a:endParaRPr lang="en-US" sz="2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Worst </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746760">
                <a:tc>
                  <a:txBody>
                    <a:bodyPr/>
                    <a:lstStyle/>
                    <a:p>
                      <a:pPr marL="0" marR="0">
                        <a:spcBef>
                          <a:spcPts val="0"/>
                        </a:spcBef>
                        <a:spcAft>
                          <a:spcPts val="0"/>
                        </a:spcAft>
                        <a:tabLst>
                          <a:tab pos="914400" algn="l"/>
                        </a:tabLst>
                      </a:pPr>
                      <a:r>
                        <a:rPr lang="en-US" sz="1400">
                          <a:effectLst/>
                        </a:rPr>
                        <a:t>3.</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Little </a:t>
                      </a:r>
                      <a:endParaRPr lang="en-US" sz="2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Less </a:t>
                      </a:r>
                      <a:endParaRPr lang="en-US" sz="2400" dirty="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Least </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746760">
                <a:tc>
                  <a:txBody>
                    <a:bodyPr/>
                    <a:lstStyle/>
                    <a:p>
                      <a:pPr marL="0" marR="0">
                        <a:spcBef>
                          <a:spcPts val="0"/>
                        </a:spcBef>
                        <a:spcAft>
                          <a:spcPts val="0"/>
                        </a:spcAft>
                        <a:tabLst>
                          <a:tab pos="914400" algn="l"/>
                        </a:tabLst>
                      </a:pPr>
                      <a:r>
                        <a:rPr lang="en-US" sz="1400">
                          <a:effectLst/>
                        </a:rPr>
                        <a:t>4.</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Many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a:effectLst/>
                        </a:rPr>
                        <a:t>More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3200" dirty="0">
                          <a:effectLst/>
                        </a:rPr>
                        <a:t>Most </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1676400" y="228601"/>
            <a:ext cx="900759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Some adjective change entirely in comparative and superlative. </a:t>
            </a:r>
            <a:endParaRPr lang="en-US" sz="1100" dirty="0">
              <a:latin typeface="Arial" pitchFamily="34" charset="0"/>
              <a:cs typeface="Arial" pitchFamily="34" charset="0"/>
            </a:endParaRPr>
          </a:p>
          <a:p>
            <a:pPr eaLnBrk="0" fontAlgn="base" hangingPunct="0">
              <a:spcBef>
                <a:spcPct val="0"/>
              </a:spcBef>
              <a:spcAft>
                <a:spcPct val="0"/>
              </a:spcAft>
              <a:tabLst>
                <a:tab pos="914400" algn="l"/>
              </a:tabLst>
            </a:pPr>
            <a:r>
              <a:rPr lang="en-US" sz="2400" b="1" u="sng" dirty="0">
                <a:solidFill>
                  <a:schemeClr val="accent6">
                    <a:lumMod val="50000"/>
                  </a:schemeClr>
                </a:solidFill>
                <a:latin typeface="Arial" pitchFamily="34" charset="0"/>
                <a:ea typeface="Calibri" pitchFamily="34" charset="0"/>
                <a:cs typeface="Arial" pitchFamily="34" charset="0"/>
              </a:rPr>
              <a:t>NB:</a:t>
            </a:r>
            <a:r>
              <a:rPr lang="en-US" sz="2400" dirty="0">
                <a:solidFill>
                  <a:schemeClr val="accent6">
                    <a:lumMod val="50000"/>
                  </a:schemeClr>
                </a:solidFill>
                <a:latin typeface="Arial" pitchFamily="34" charset="0"/>
                <a:ea typeface="Calibri" pitchFamily="34" charset="0"/>
                <a:cs typeface="Arial" pitchFamily="34" charset="0"/>
              </a:rPr>
              <a:t> </a:t>
            </a:r>
            <a:r>
              <a:rPr lang="en-US" sz="2400" dirty="0">
                <a:latin typeface="Arial" pitchFamily="34" charset="0"/>
                <a:ea typeface="Calibri" pitchFamily="34" charset="0"/>
                <a:cs typeface="Arial" pitchFamily="34" charset="0"/>
              </a:rPr>
              <a:t>	Adjectives are vital in effective expression. Learners are </a:t>
            </a:r>
          </a:p>
          <a:p>
            <a:pPr eaLnBrk="0" fontAlgn="base" hangingPunct="0">
              <a:spcBef>
                <a:spcPct val="0"/>
              </a:spcBef>
              <a:spcAft>
                <a:spcPct val="0"/>
              </a:spcAft>
              <a:tabLst>
                <a:tab pos="914400" algn="l"/>
              </a:tabLst>
            </a:pPr>
            <a:r>
              <a:rPr lang="en-US" sz="2400" dirty="0">
                <a:latin typeface="Arial" pitchFamily="34" charset="0"/>
                <a:ea typeface="Calibri" pitchFamily="34" charset="0"/>
                <a:cs typeface="Arial" pitchFamily="34" charset="0"/>
              </a:rPr>
              <a:t>advised to use adjectives after or before nouns/objects. </a:t>
            </a:r>
            <a:endParaRPr lang="en-US" sz="3200" dirty="0">
              <a:latin typeface="Arial" pitchFamily="34" charset="0"/>
              <a:cs typeface="Arial" pitchFamily="34" charset="0"/>
            </a:endParaRPr>
          </a:p>
        </p:txBody>
      </p:sp>
    </p:spTree>
    <p:extLst>
      <p:ext uri="{BB962C8B-B14F-4D97-AF65-F5344CB8AC3E}">
        <p14:creationId xmlns:p14="http://schemas.microsoft.com/office/powerpoint/2010/main" val="42249319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7773" y="228600"/>
            <a:ext cx="8980227" cy="6093976"/>
          </a:xfrm>
          <a:prstGeom prst="rect">
            <a:avLst/>
          </a:prstGeom>
        </p:spPr>
        <p:txBody>
          <a:bodyPr wrap="square">
            <a:spAutoFit/>
          </a:bodyPr>
          <a:lstStyle/>
          <a:p>
            <a:r>
              <a:rPr lang="en-US" sz="4800" b="1" u="sng" dirty="0">
                <a:solidFill>
                  <a:schemeClr val="accent6">
                    <a:lumMod val="50000"/>
                  </a:schemeClr>
                </a:solidFill>
              </a:rPr>
              <a:t>Order of adjective</a:t>
            </a:r>
            <a:endParaRPr lang="en-US" sz="4800" b="1" dirty="0">
              <a:solidFill>
                <a:schemeClr val="accent6">
                  <a:lumMod val="50000"/>
                </a:schemeClr>
              </a:solidFill>
            </a:endParaRPr>
          </a:p>
          <a:p>
            <a:pPr marL="342900" indent="-342900">
              <a:buFont typeface="Wingdings" pitchFamily="2" charset="2"/>
              <a:buChar char="ü"/>
            </a:pPr>
            <a:r>
              <a:rPr lang="en-US" sz="3600" dirty="0"/>
              <a:t>An adjective is a word that describes a noun.</a:t>
            </a:r>
          </a:p>
          <a:p>
            <a:pPr marL="342900" indent="-342900">
              <a:buFont typeface="Wingdings" pitchFamily="2" charset="2"/>
              <a:buChar char="ü"/>
            </a:pPr>
            <a:r>
              <a:rPr lang="en-US" sz="3600" dirty="0"/>
              <a:t>When a number of adjectives are used in a single sentence then the rule of grammar stipulates that they be arranged according to their function. </a:t>
            </a:r>
          </a:p>
          <a:p>
            <a:pPr marL="342900" indent="-342900">
              <a:buFont typeface="Wingdings" pitchFamily="2" charset="2"/>
              <a:buChar char="ü"/>
            </a:pPr>
            <a:r>
              <a:rPr lang="en-US" sz="3600" dirty="0"/>
              <a:t>Objective adjectives are placed closer to the noun compared to subjective adjectives i.e.</a:t>
            </a:r>
          </a:p>
          <a:p>
            <a:pPr marL="342900" indent="-342900">
              <a:buFont typeface="Wingdings" pitchFamily="2" charset="2"/>
              <a:buChar char="ü"/>
            </a:pPr>
            <a:r>
              <a:rPr lang="en-US" sz="3600" dirty="0"/>
              <a:t>She wore an expensive, red, silk dress.</a:t>
            </a:r>
          </a:p>
          <a:p>
            <a:pPr marL="342900" indent="-342900">
              <a:buFont typeface="Wingdings" pitchFamily="2" charset="2"/>
              <a:buChar char="ü"/>
            </a:pPr>
            <a:r>
              <a:rPr lang="en-US" sz="3600" dirty="0"/>
              <a:t>He was a nice, intelligent young man. </a:t>
            </a:r>
          </a:p>
          <a:p>
            <a:r>
              <a:rPr lang="en-US" dirty="0"/>
              <a:t> </a:t>
            </a:r>
          </a:p>
        </p:txBody>
      </p:sp>
    </p:spTree>
    <p:extLst>
      <p:ext uri="{BB962C8B-B14F-4D97-AF65-F5344CB8AC3E}">
        <p14:creationId xmlns:p14="http://schemas.microsoft.com/office/powerpoint/2010/main" val="13465270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219200" y="417376"/>
            <a:ext cx="8837769"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tabLst>
                <a:tab pos="914400" algn="l"/>
              </a:tabLst>
            </a:pPr>
            <a:r>
              <a:rPr lang="en-US" sz="2800" dirty="0">
                <a:ea typeface="Calibri" pitchFamily="34" charset="0"/>
                <a:cs typeface="Arial" pitchFamily="34" charset="0"/>
              </a:rPr>
              <a:t>The following is the acceptable order of adjectives as </a:t>
            </a:r>
          </a:p>
          <a:p>
            <a:pPr fontAlgn="base">
              <a:spcBef>
                <a:spcPct val="0"/>
              </a:spcBef>
              <a:spcAft>
                <a:spcPct val="0"/>
              </a:spcAft>
              <a:tabLst>
                <a:tab pos="914400" algn="l"/>
              </a:tabLst>
            </a:pPr>
            <a:r>
              <a:rPr lang="en-US" sz="2800" dirty="0">
                <a:ea typeface="Calibri" pitchFamily="34" charset="0"/>
                <a:cs typeface="Arial" pitchFamily="34" charset="0"/>
              </a:rPr>
              <a:t>stipulated by the</a:t>
            </a:r>
          </a:p>
          <a:p>
            <a:pPr fontAlgn="base">
              <a:spcBef>
                <a:spcPct val="0"/>
              </a:spcBef>
              <a:spcAft>
                <a:spcPct val="0"/>
              </a:spcAft>
              <a:buFontTx/>
              <a:buChar char="•"/>
              <a:tabLst>
                <a:tab pos="914400" algn="l"/>
              </a:tabLst>
            </a:pPr>
            <a:r>
              <a:rPr lang="en-US" sz="2800" dirty="0">
                <a:ea typeface="Calibri" pitchFamily="34" charset="0"/>
                <a:cs typeface="Arial" pitchFamily="34" charset="0"/>
              </a:rPr>
              <a:t> British council schools</a:t>
            </a:r>
            <a:r>
              <a:rPr lang="en-US" dirty="0">
                <a:ea typeface="Calibri" pitchFamily="34" charset="0"/>
                <a:cs typeface="Arial" pitchFamily="34" charset="0"/>
              </a:rPr>
              <a:t>.</a:t>
            </a:r>
            <a:endParaRPr lang="en-US" sz="1000" dirty="0">
              <a:cs typeface="Arial" pitchFamily="34" charset="0"/>
            </a:endParaRPr>
          </a:p>
          <a:p>
            <a:pPr eaLnBrk="0" fontAlgn="base" hangingPunct="0">
              <a:spcBef>
                <a:spcPct val="0"/>
              </a:spcBef>
              <a:spcAft>
                <a:spcPct val="0"/>
              </a:spcAft>
              <a:tabLst>
                <a:tab pos="914400" algn="l"/>
              </a:tabLst>
            </a:pPr>
            <a:endParaRPr lang="en-US" dirty="0">
              <a:cs typeface="Arial" pitchFamily="34" charset="0"/>
            </a:endParaRPr>
          </a:p>
        </p:txBody>
      </p:sp>
      <p:sp>
        <p:nvSpPr>
          <p:cNvPr id="6" name="AutoShape 4"/>
          <p:cNvSpPr>
            <a:spLocks/>
          </p:cNvSpPr>
          <p:nvPr/>
        </p:nvSpPr>
        <p:spPr bwMode="auto">
          <a:xfrm>
            <a:off x="6722130" y="2362201"/>
            <a:ext cx="593070" cy="3034099"/>
          </a:xfrm>
          <a:prstGeom prst="rightBrace">
            <a:avLst>
              <a:gd name="adj1" fmla="val 6036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a:spLocks noChangeArrowheads="1"/>
          </p:cNvSpPr>
          <p:nvPr/>
        </p:nvSpPr>
        <p:spPr bwMode="auto">
          <a:xfrm>
            <a:off x="1676401" y="1796537"/>
            <a:ext cx="89915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914400" algn="l"/>
              </a:tabLst>
            </a:pPr>
            <a:r>
              <a:rPr lang="en-US" dirty="0">
                <a:ea typeface="Calibri" pitchFamily="34" charset="0"/>
                <a:cs typeface="Arial" pitchFamily="34" charset="0"/>
              </a:rPr>
              <a:t>	</a:t>
            </a:r>
            <a:endParaRPr lang="en-US" sz="4400" dirty="0">
              <a:solidFill>
                <a:srgbClr val="FFFF00"/>
              </a:solidFill>
              <a:cs typeface="Arial" pitchFamily="34" charset="0"/>
            </a:endParaRPr>
          </a:p>
          <a:p>
            <a:pPr fontAlgn="base">
              <a:spcBef>
                <a:spcPct val="0"/>
              </a:spcBef>
              <a:spcAft>
                <a:spcPct val="0"/>
              </a:spcAft>
              <a:tabLst>
                <a:tab pos="914400" algn="l"/>
              </a:tabLst>
            </a:pPr>
            <a:r>
              <a:rPr lang="en-US" sz="2000" dirty="0">
                <a:ea typeface="Calibri" pitchFamily="34" charset="0"/>
                <a:cs typeface="Arial" pitchFamily="34" charset="0"/>
              </a:rPr>
              <a:t>	</a:t>
            </a:r>
            <a:r>
              <a:rPr lang="en-US" sz="2400" dirty="0">
                <a:ea typeface="Calibri" pitchFamily="34" charset="0"/>
                <a:cs typeface="Arial" pitchFamily="34" charset="0"/>
              </a:rPr>
              <a:t>9.Quantity / number.</a:t>
            </a:r>
            <a:endParaRPr lang="en-US" sz="1100" dirty="0">
              <a:cs typeface="Arial" pitchFamily="34" charset="0"/>
            </a:endParaRPr>
          </a:p>
          <a:p>
            <a:pPr eaLnBrk="0" fontAlgn="base" hangingPunct="0">
              <a:spcBef>
                <a:spcPct val="0"/>
              </a:spcBef>
              <a:spcAft>
                <a:spcPct val="0"/>
              </a:spcAft>
              <a:tabLst>
                <a:tab pos="914400" algn="l"/>
              </a:tabLst>
            </a:pPr>
            <a:r>
              <a:rPr lang="en-US" sz="2400" dirty="0">
                <a:ea typeface="Calibri" pitchFamily="34" charset="0"/>
                <a:cs typeface="Arial" pitchFamily="34" charset="0"/>
              </a:rPr>
              <a:t>	8.  Opinion / quality. </a:t>
            </a:r>
            <a:endParaRPr lang="en-US" sz="1100" dirty="0">
              <a:cs typeface="Arial" pitchFamily="34" charset="0"/>
            </a:endParaRPr>
          </a:p>
          <a:p>
            <a:pPr eaLnBrk="0" fontAlgn="base" hangingPunct="0">
              <a:spcBef>
                <a:spcPct val="0"/>
              </a:spcBef>
              <a:spcAft>
                <a:spcPct val="0"/>
              </a:spcAft>
              <a:tabLst>
                <a:tab pos="914400" algn="l"/>
              </a:tabLst>
            </a:pPr>
            <a:r>
              <a:rPr lang="en-US" sz="2400" dirty="0">
                <a:ea typeface="Calibri" pitchFamily="34" charset="0"/>
                <a:cs typeface="Arial" pitchFamily="34" charset="0"/>
              </a:rPr>
              <a:t>	7.  Dimension.</a:t>
            </a:r>
            <a:endParaRPr lang="en-US" sz="1100" dirty="0">
              <a:cs typeface="Arial" pitchFamily="34" charset="0"/>
            </a:endParaRPr>
          </a:p>
          <a:p>
            <a:pPr eaLnBrk="0" fontAlgn="base" hangingPunct="0">
              <a:spcBef>
                <a:spcPct val="0"/>
              </a:spcBef>
              <a:spcAft>
                <a:spcPct val="0"/>
              </a:spcAft>
              <a:tabLst>
                <a:tab pos="914400" algn="l"/>
              </a:tabLst>
            </a:pPr>
            <a:r>
              <a:rPr lang="en-US" sz="2400" dirty="0">
                <a:ea typeface="Calibri" pitchFamily="34" charset="0"/>
                <a:cs typeface="Arial" pitchFamily="34" charset="0"/>
              </a:rPr>
              <a:t>	6.  Age.</a:t>
            </a:r>
            <a:endParaRPr lang="en-US" sz="1100" dirty="0">
              <a:cs typeface="Arial" pitchFamily="34" charset="0"/>
            </a:endParaRPr>
          </a:p>
          <a:p>
            <a:pPr eaLnBrk="0" fontAlgn="base" hangingPunct="0">
              <a:spcBef>
                <a:spcPct val="0"/>
              </a:spcBef>
              <a:spcAft>
                <a:spcPct val="0"/>
              </a:spcAft>
              <a:tabLst>
                <a:tab pos="914400" algn="l"/>
              </a:tabLst>
            </a:pPr>
            <a:r>
              <a:rPr lang="en-US" sz="2400" dirty="0">
                <a:ea typeface="Calibri" pitchFamily="34" charset="0"/>
                <a:cs typeface="Arial" pitchFamily="34" charset="0"/>
              </a:rPr>
              <a:t>	5.  Shape.				  </a:t>
            </a:r>
            <a:r>
              <a:rPr lang="en-US" sz="2400" b="1" dirty="0">
                <a:ea typeface="Calibri" pitchFamily="34" charset="0"/>
                <a:cs typeface="Arial" pitchFamily="34" charset="0"/>
              </a:rPr>
              <a:t>Order of adjectives</a:t>
            </a:r>
            <a:endParaRPr lang="en-US" sz="1100" dirty="0">
              <a:cs typeface="Arial" pitchFamily="34" charset="0"/>
            </a:endParaRPr>
          </a:p>
          <a:p>
            <a:pPr eaLnBrk="0" fontAlgn="base" hangingPunct="0">
              <a:spcBef>
                <a:spcPct val="0"/>
              </a:spcBef>
              <a:spcAft>
                <a:spcPct val="0"/>
              </a:spcAft>
              <a:tabLst>
                <a:tab pos="914400" algn="l"/>
              </a:tabLst>
            </a:pPr>
            <a:r>
              <a:rPr lang="en-US" sz="2400" dirty="0">
                <a:ea typeface="Calibri" pitchFamily="34" charset="0"/>
                <a:cs typeface="Arial" pitchFamily="34" charset="0"/>
              </a:rPr>
              <a:t>	4.  </a:t>
            </a:r>
            <a:r>
              <a:rPr lang="en-US" sz="2400" dirty="0" err="1">
                <a:ea typeface="Calibri" pitchFamily="34" charset="0"/>
                <a:cs typeface="Arial" pitchFamily="34" charset="0"/>
              </a:rPr>
              <a:t>Colour</a:t>
            </a:r>
            <a:endParaRPr lang="en-US" sz="1100" dirty="0">
              <a:cs typeface="Arial" pitchFamily="34" charset="0"/>
            </a:endParaRPr>
          </a:p>
          <a:p>
            <a:pPr eaLnBrk="0" fontAlgn="base" hangingPunct="0">
              <a:spcBef>
                <a:spcPct val="0"/>
              </a:spcBef>
              <a:spcAft>
                <a:spcPct val="0"/>
              </a:spcAft>
              <a:tabLst>
                <a:tab pos="914400" algn="l"/>
              </a:tabLst>
            </a:pPr>
            <a:r>
              <a:rPr lang="en-US" sz="2400" dirty="0">
                <a:ea typeface="Calibri" pitchFamily="34" charset="0"/>
                <a:cs typeface="Arial" pitchFamily="34" charset="0"/>
              </a:rPr>
              <a:t>	3. Origin.</a:t>
            </a:r>
            <a:endParaRPr lang="en-US" sz="1100" dirty="0">
              <a:cs typeface="Arial" pitchFamily="34" charset="0"/>
            </a:endParaRPr>
          </a:p>
          <a:p>
            <a:pPr eaLnBrk="0" fontAlgn="base" hangingPunct="0">
              <a:spcBef>
                <a:spcPct val="0"/>
              </a:spcBef>
              <a:spcAft>
                <a:spcPct val="0"/>
              </a:spcAft>
              <a:tabLst>
                <a:tab pos="914400" algn="l"/>
              </a:tabLst>
            </a:pPr>
            <a:r>
              <a:rPr lang="en-US" sz="2400" dirty="0">
                <a:ea typeface="Calibri" pitchFamily="34" charset="0"/>
                <a:cs typeface="Arial" pitchFamily="34" charset="0"/>
              </a:rPr>
              <a:t>	2. Material</a:t>
            </a:r>
            <a:endParaRPr lang="en-US" sz="1100" dirty="0">
              <a:cs typeface="Arial" pitchFamily="34" charset="0"/>
            </a:endParaRPr>
          </a:p>
          <a:p>
            <a:pPr eaLnBrk="0" fontAlgn="base" hangingPunct="0">
              <a:spcBef>
                <a:spcPct val="0"/>
              </a:spcBef>
              <a:spcAft>
                <a:spcPct val="0"/>
              </a:spcAft>
              <a:tabLst>
                <a:tab pos="914400" algn="l"/>
              </a:tabLst>
            </a:pPr>
            <a:r>
              <a:rPr lang="en-US" sz="2400" dirty="0">
                <a:ea typeface="Calibri" pitchFamily="34" charset="0"/>
                <a:cs typeface="Arial" pitchFamily="34" charset="0"/>
              </a:rPr>
              <a:t>	1. Purpose/qualifier use noun.</a:t>
            </a:r>
            <a:endParaRPr lang="en-US" sz="1100" dirty="0">
              <a:cs typeface="Arial" pitchFamily="34" charset="0"/>
            </a:endParaRPr>
          </a:p>
          <a:p>
            <a:pPr eaLnBrk="0" fontAlgn="base" hangingPunct="0">
              <a:spcBef>
                <a:spcPct val="0"/>
              </a:spcBef>
              <a:spcAft>
                <a:spcPct val="0"/>
              </a:spcAft>
              <a:tabLst>
                <a:tab pos="914400" algn="l"/>
              </a:tabLst>
            </a:pPr>
            <a:r>
              <a:rPr lang="en-US" dirty="0">
                <a:ea typeface="Calibri" pitchFamily="34" charset="0"/>
                <a:cs typeface="Arial" pitchFamily="34" charset="0"/>
              </a:rPr>
              <a:t>		</a:t>
            </a:r>
            <a:endParaRPr lang="en-US" sz="2400" dirty="0">
              <a:cs typeface="Arial" pitchFamily="34" charset="0"/>
            </a:endParaRPr>
          </a:p>
        </p:txBody>
      </p:sp>
    </p:spTree>
    <p:extLst>
      <p:ext uri="{BB962C8B-B14F-4D97-AF65-F5344CB8AC3E}">
        <p14:creationId xmlns:p14="http://schemas.microsoft.com/office/powerpoint/2010/main" val="30076530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6678" y="533401"/>
            <a:ext cx="8305800" cy="5786199"/>
          </a:xfrm>
          <a:prstGeom prst="rect">
            <a:avLst/>
          </a:prstGeom>
        </p:spPr>
        <p:txBody>
          <a:bodyPr wrap="square">
            <a:spAutoFit/>
          </a:bodyPr>
          <a:lstStyle/>
          <a:p>
            <a:pPr lvl="0"/>
            <a:r>
              <a:rPr lang="en-US" sz="3200" u="sng" dirty="0">
                <a:solidFill>
                  <a:schemeClr val="accent6">
                    <a:lumMod val="50000"/>
                  </a:schemeClr>
                </a:solidFill>
              </a:rPr>
              <a:t>www.grammar.cl</a:t>
            </a:r>
            <a:r>
              <a:rPr lang="en-US" sz="3200" dirty="0"/>
              <a:t> has the following order;</a:t>
            </a:r>
          </a:p>
          <a:p>
            <a:pPr marL="457200" indent="-457200">
              <a:buFont typeface="Wingdings" pitchFamily="2" charset="2"/>
              <a:buChar char="Ø"/>
            </a:pPr>
            <a:r>
              <a:rPr lang="en-US" sz="3200" dirty="0"/>
              <a:t>Opinion – Ugly </a:t>
            </a:r>
          </a:p>
          <a:p>
            <a:pPr marL="457200" indent="-457200">
              <a:buFont typeface="Wingdings" pitchFamily="2" charset="2"/>
              <a:buChar char="Ø"/>
            </a:pPr>
            <a:r>
              <a:rPr lang="en-US" sz="3200" dirty="0"/>
              <a:t>Size – Long </a:t>
            </a:r>
          </a:p>
          <a:p>
            <a:pPr marL="457200" indent="-457200">
              <a:buFont typeface="Wingdings" pitchFamily="2" charset="2"/>
              <a:buChar char="Ø"/>
            </a:pPr>
            <a:r>
              <a:rPr lang="en-US" sz="3200" dirty="0"/>
              <a:t>Shape – Circular </a:t>
            </a:r>
          </a:p>
          <a:p>
            <a:pPr marL="457200" indent="-457200">
              <a:buFont typeface="Wingdings" pitchFamily="2" charset="2"/>
              <a:buChar char="Ø"/>
            </a:pPr>
            <a:r>
              <a:rPr lang="en-US" sz="3200" dirty="0"/>
              <a:t>Condition – Wet </a:t>
            </a:r>
          </a:p>
          <a:p>
            <a:pPr marL="457200" indent="-457200">
              <a:buFont typeface="Wingdings" pitchFamily="2" charset="2"/>
              <a:buChar char="Ø"/>
            </a:pPr>
            <a:r>
              <a:rPr lang="en-US" sz="3200" dirty="0"/>
              <a:t>Age – Old </a:t>
            </a:r>
          </a:p>
          <a:p>
            <a:pPr marL="457200" indent="-457200">
              <a:buFont typeface="Wingdings" pitchFamily="2" charset="2"/>
              <a:buChar char="Ø"/>
            </a:pPr>
            <a:r>
              <a:rPr lang="en-US" sz="3200" dirty="0" err="1"/>
              <a:t>Colour</a:t>
            </a:r>
            <a:r>
              <a:rPr lang="en-US" sz="3200" dirty="0"/>
              <a:t> – Blue </a:t>
            </a:r>
          </a:p>
          <a:p>
            <a:pPr marL="457200" indent="-457200">
              <a:buFont typeface="Wingdings" pitchFamily="2" charset="2"/>
              <a:buChar char="Ø"/>
            </a:pPr>
            <a:r>
              <a:rPr lang="en-US" sz="3200" dirty="0"/>
              <a:t>Pattern – Stripped </a:t>
            </a:r>
          </a:p>
          <a:p>
            <a:pPr marL="457200" indent="-457200">
              <a:buFont typeface="Wingdings" pitchFamily="2" charset="2"/>
              <a:buChar char="Ø"/>
            </a:pPr>
            <a:r>
              <a:rPr lang="en-US" sz="3200" dirty="0"/>
              <a:t>Origin – Italian  </a:t>
            </a:r>
          </a:p>
          <a:p>
            <a:pPr marL="457200" indent="-457200">
              <a:buFont typeface="Wingdings" pitchFamily="2" charset="2"/>
              <a:buChar char="Ø"/>
            </a:pPr>
            <a:r>
              <a:rPr lang="en-US" sz="3200" dirty="0"/>
              <a:t>Material – Cotton </a:t>
            </a:r>
          </a:p>
          <a:p>
            <a:pPr marL="457200" indent="-457200">
              <a:buFont typeface="Wingdings" pitchFamily="2" charset="2"/>
              <a:buChar char="Ø"/>
            </a:pPr>
            <a:r>
              <a:rPr lang="en-US" sz="3200" dirty="0"/>
              <a:t>Purpose – Sleeping </a:t>
            </a:r>
          </a:p>
          <a:p>
            <a:r>
              <a:rPr lang="en-US" dirty="0"/>
              <a:t> </a:t>
            </a:r>
          </a:p>
        </p:txBody>
      </p:sp>
    </p:spTree>
    <p:extLst>
      <p:ext uri="{BB962C8B-B14F-4D97-AF65-F5344CB8AC3E}">
        <p14:creationId xmlns:p14="http://schemas.microsoft.com/office/powerpoint/2010/main" val="343257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76201"/>
            <a:ext cx="8534400" cy="6740307"/>
          </a:xfrm>
          <a:prstGeom prst="rect">
            <a:avLst/>
          </a:prstGeom>
        </p:spPr>
        <p:txBody>
          <a:bodyPr wrap="square">
            <a:spAutoFit/>
          </a:bodyPr>
          <a:lstStyle/>
          <a:p>
            <a:pPr lvl="0"/>
            <a:r>
              <a:rPr lang="en-US" sz="2400" dirty="0">
                <a:solidFill>
                  <a:schemeClr val="accent6">
                    <a:lumMod val="50000"/>
                  </a:schemeClr>
                </a:solidFill>
              </a:rPr>
              <a:t>Fourhalf.inc. states the following order;</a:t>
            </a:r>
          </a:p>
          <a:p>
            <a:pPr marL="342900" indent="-342900">
              <a:buFont typeface="Wingdings" pitchFamily="2" charset="2"/>
              <a:buChar char="ü"/>
            </a:pPr>
            <a:r>
              <a:rPr lang="en-US" sz="2400" dirty="0"/>
              <a:t>Article / number</a:t>
            </a:r>
          </a:p>
          <a:p>
            <a:pPr marL="342900" indent="-342900">
              <a:buFont typeface="Wingdings" pitchFamily="2" charset="2"/>
              <a:buChar char="ü"/>
            </a:pPr>
            <a:r>
              <a:rPr lang="en-US" sz="2400" dirty="0" err="1"/>
              <a:t>Sequency</a:t>
            </a:r>
            <a:r>
              <a:rPr lang="en-US" sz="2400" dirty="0"/>
              <a:t> </a:t>
            </a:r>
          </a:p>
          <a:p>
            <a:pPr marL="342900" indent="-342900">
              <a:buFont typeface="Wingdings" pitchFamily="2" charset="2"/>
              <a:buChar char="ü"/>
            </a:pPr>
            <a:r>
              <a:rPr lang="en-US" sz="2400" dirty="0"/>
              <a:t>Quantifier </a:t>
            </a:r>
          </a:p>
          <a:p>
            <a:pPr marL="342900" indent="-342900">
              <a:buFont typeface="Wingdings" pitchFamily="2" charset="2"/>
              <a:buChar char="ü"/>
            </a:pPr>
            <a:r>
              <a:rPr lang="en-US" sz="2400" dirty="0"/>
              <a:t>Opinion </a:t>
            </a:r>
          </a:p>
          <a:p>
            <a:pPr marL="342900" indent="-342900">
              <a:buFont typeface="Wingdings" pitchFamily="2" charset="2"/>
              <a:buChar char="ü"/>
            </a:pPr>
            <a:r>
              <a:rPr lang="en-US" sz="2400" dirty="0"/>
              <a:t>Physical description (size, height, shape)</a:t>
            </a:r>
          </a:p>
          <a:p>
            <a:pPr marL="342900" indent="-342900">
              <a:buFont typeface="Wingdings" pitchFamily="2" charset="2"/>
              <a:buChar char="ü"/>
            </a:pPr>
            <a:r>
              <a:rPr lang="en-US" sz="2400" dirty="0"/>
              <a:t>Age </a:t>
            </a:r>
          </a:p>
          <a:p>
            <a:pPr marL="342900" indent="-342900">
              <a:buFont typeface="Wingdings" pitchFamily="2" charset="2"/>
              <a:buChar char="ü"/>
            </a:pPr>
            <a:r>
              <a:rPr lang="en-US" sz="2400" dirty="0" err="1"/>
              <a:t>Colour</a:t>
            </a:r>
            <a:r>
              <a:rPr lang="en-US" sz="2400" dirty="0"/>
              <a:t> </a:t>
            </a:r>
          </a:p>
          <a:p>
            <a:pPr marL="342900" indent="-342900">
              <a:buFont typeface="Wingdings" pitchFamily="2" charset="2"/>
              <a:buChar char="ü"/>
            </a:pPr>
            <a:r>
              <a:rPr lang="en-US" sz="2400" dirty="0"/>
              <a:t>Origin </a:t>
            </a:r>
          </a:p>
          <a:p>
            <a:pPr marL="342900" indent="-342900">
              <a:buFont typeface="Wingdings" pitchFamily="2" charset="2"/>
              <a:buChar char="ü"/>
            </a:pPr>
            <a:r>
              <a:rPr lang="en-US" sz="2400" dirty="0"/>
              <a:t>Material </a:t>
            </a:r>
          </a:p>
          <a:p>
            <a:r>
              <a:rPr lang="en-US" sz="2400" dirty="0">
                <a:solidFill>
                  <a:schemeClr val="accent6">
                    <a:lumMod val="50000"/>
                  </a:schemeClr>
                </a:solidFill>
              </a:rPr>
              <a:t>Purpose of qualifier </a:t>
            </a:r>
          </a:p>
          <a:p>
            <a:pPr lvl="0"/>
            <a:r>
              <a:rPr lang="en-US" sz="2400" dirty="0"/>
              <a:t>My englishteacher.net gives the following order;</a:t>
            </a:r>
          </a:p>
          <a:p>
            <a:pPr marL="342900" indent="-342900">
              <a:buFont typeface="Wingdings" pitchFamily="2" charset="2"/>
              <a:buChar char="ü"/>
            </a:pPr>
            <a:r>
              <a:rPr lang="en-US" sz="2400" dirty="0"/>
              <a:t>Opinion </a:t>
            </a:r>
          </a:p>
          <a:p>
            <a:pPr marL="342900" indent="-342900">
              <a:buFont typeface="Wingdings" pitchFamily="2" charset="2"/>
              <a:buChar char="ü"/>
            </a:pPr>
            <a:r>
              <a:rPr lang="en-US" sz="2400" dirty="0"/>
              <a:t>Appearance (size, shape, condition)</a:t>
            </a:r>
          </a:p>
          <a:p>
            <a:pPr marL="342900" indent="-342900">
              <a:buFont typeface="Wingdings" pitchFamily="2" charset="2"/>
              <a:buChar char="ü"/>
            </a:pPr>
            <a:r>
              <a:rPr lang="en-US" sz="2400" dirty="0"/>
              <a:t>Age </a:t>
            </a:r>
          </a:p>
          <a:p>
            <a:pPr marL="342900" indent="-342900">
              <a:buFont typeface="Wingdings" pitchFamily="2" charset="2"/>
              <a:buChar char="ü"/>
            </a:pPr>
            <a:r>
              <a:rPr lang="en-US" sz="2400" dirty="0" err="1"/>
              <a:t>Colour</a:t>
            </a:r>
            <a:r>
              <a:rPr lang="en-US" sz="2400" dirty="0"/>
              <a:t> </a:t>
            </a:r>
          </a:p>
          <a:p>
            <a:pPr marL="342900" indent="-342900">
              <a:buFont typeface="Wingdings" pitchFamily="2" charset="2"/>
              <a:buChar char="ü"/>
            </a:pPr>
            <a:r>
              <a:rPr lang="en-US" sz="2400" dirty="0"/>
              <a:t>Origin </a:t>
            </a:r>
          </a:p>
          <a:p>
            <a:pPr marL="342900" indent="-342900">
              <a:buFont typeface="Wingdings" pitchFamily="2" charset="2"/>
              <a:buChar char="ü"/>
            </a:pPr>
            <a:r>
              <a:rPr lang="en-US" sz="2400" dirty="0"/>
              <a:t>Material</a:t>
            </a:r>
          </a:p>
        </p:txBody>
      </p:sp>
    </p:spTree>
    <p:extLst>
      <p:ext uri="{BB962C8B-B14F-4D97-AF65-F5344CB8AC3E}">
        <p14:creationId xmlns:p14="http://schemas.microsoft.com/office/powerpoint/2010/main" val="21162578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43219"/>
            <a:ext cx="8839200" cy="6678751"/>
          </a:xfrm>
          <a:prstGeom prst="rect">
            <a:avLst/>
          </a:prstGeom>
        </p:spPr>
        <p:txBody>
          <a:bodyPr wrap="square">
            <a:spAutoFit/>
          </a:bodyPr>
          <a:lstStyle/>
          <a:p>
            <a:r>
              <a:rPr lang="en-US" sz="2400" b="1" u="sng" dirty="0">
                <a:solidFill>
                  <a:schemeClr val="accent6">
                    <a:lumMod val="50000"/>
                  </a:schemeClr>
                </a:solidFill>
              </a:rPr>
              <a:t>NB:</a:t>
            </a:r>
            <a:r>
              <a:rPr lang="en-US" sz="2400" dirty="0">
                <a:solidFill>
                  <a:schemeClr val="accent6">
                    <a:lumMod val="50000"/>
                  </a:schemeClr>
                </a:solidFill>
              </a:rPr>
              <a:t> </a:t>
            </a:r>
            <a:r>
              <a:rPr lang="en-US" sz="2400" dirty="0"/>
              <a:t>It is recommended that we use 3 adjectives at a time. </a:t>
            </a:r>
          </a:p>
          <a:p>
            <a:pPr lvl="0"/>
            <a:r>
              <a:rPr lang="en-US" sz="2400" dirty="0"/>
              <a:t>In applying the correct adjectival order consider the following:- </a:t>
            </a:r>
          </a:p>
          <a:p>
            <a:r>
              <a:rPr lang="en-US" sz="2400" dirty="0"/>
              <a:t>	(i) The noun being modified.</a:t>
            </a:r>
          </a:p>
          <a:p>
            <a:r>
              <a:rPr lang="en-US" sz="2400" dirty="0"/>
              <a:t>	(ii) The adjectives at hand.</a:t>
            </a:r>
          </a:p>
          <a:p>
            <a:r>
              <a:rPr lang="en-US" sz="2400" dirty="0"/>
              <a:t>	(iii) Place the adjective in terms of whether they are 	       opinion, dimension, </a:t>
            </a:r>
            <a:r>
              <a:rPr lang="en-US" sz="2400" dirty="0" err="1"/>
              <a:t>colour</a:t>
            </a:r>
            <a:r>
              <a:rPr lang="en-US" sz="2400" dirty="0"/>
              <a:t>, material etc.</a:t>
            </a:r>
          </a:p>
          <a:p>
            <a:endParaRPr lang="en-US" sz="2000" dirty="0"/>
          </a:p>
          <a:p>
            <a:r>
              <a:rPr lang="en-US" sz="2400" b="1" u="sng" dirty="0">
                <a:solidFill>
                  <a:schemeClr val="accent6">
                    <a:lumMod val="50000"/>
                  </a:schemeClr>
                </a:solidFill>
              </a:rPr>
              <a:t>NB</a:t>
            </a:r>
            <a:r>
              <a:rPr lang="en-US" sz="2400" b="1" u="sng" dirty="0"/>
              <a:t>:</a:t>
            </a:r>
            <a:r>
              <a:rPr lang="en-US" sz="2400" dirty="0"/>
              <a:t> Incase of a problem with identifying just note </a:t>
            </a:r>
            <a:r>
              <a:rPr lang="en-US" sz="2400" dirty="0" err="1"/>
              <a:t>colour</a:t>
            </a:r>
            <a:r>
              <a:rPr lang="en-US" sz="2400" dirty="0"/>
              <a:t> as a middle ground. </a:t>
            </a:r>
          </a:p>
          <a:p>
            <a:pPr lvl="0"/>
            <a:r>
              <a:rPr lang="en-US" sz="2400" dirty="0"/>
              <a:t>Q 	(a, an, the, whole, ten).</a:t>
            </a:r>
          </a:p>
          <a:p>
            <a:pPr lvl="0"/>
            <a:r>
              <a:rPr lang="en-US" sz="2400" dirty="0"/>
              <a:t>O	(nice, lovely, pretty, expensive, shinny, handsome).</a:t>
            </a:r>
          </a:p>
          <a:p>
            <a:pPr lvl="0"/>
            <a:r>
              <a:rPr lang="en-US" sz="2400" dirty="0"/>
              <a:t>D	(small, big, little, tall, fat, plumb, sturdy).</a:t>
            </a:r>
          </a:p>
          <a:p>
            <a:pPr lvl="0"/>
            <a:r>
              <a:rPr lang="en-US" sz="2400" dirty="0"/>
              <a:t>A	(young, old, new).</a:t>
            </a:r>
          </a:p>
          <a:p>
            <a:pPr lvl="0"/>
            <a:r>
              <a:rPr lang="en-US" sz="2400" dirty="0"/>
              <a:t>S	(circular, triangular, cylindrical).</a:t>
            </a:r>
          </a:p>
          <a:p>
            <a:pPr lvl="0"/>
            <a:r>
              <a:rPr lang="en-US" sz="2400" dirty="0"/>
              <a:t>C 	(blue, yellow, green, purple).</a:t>
            </a:r>
          </a:p>
          <a:p>
            <a:pPr lvl="0"/>
            <a:r>
              <a:rPr lang="en-US" sz="2400" dirty="0"/>
              <a:t>O 	(Kenyan, Japanese, Chinese, Malaysian).</a:t>
            </a:r>
          </a:p>
          <a:p>
            <a:pPr lvl="0"/>
            <a:r>
              <a:rPr lang="en-US" sz="2400" dirty="0"/>
              <a:t>M	(Plastic, metallic, silk, nylon, mud, brick).</a:t>
            </a:r>
          </a:p>
          <a:p>
            <a:pPr lvl="0"/>
            <a:r>
              <a:rPr lang="en-US" sz="2400" dirty="0"/>
              <a:t>P 	(shopping, swimming, sliding). </a:t>
            </a:r>
          </a:p>
        </p:txBody>
      </p:sp>
    </p:spTree>
    <p:extLst>
      <p:ext uri="{BB962C8B-B14F-4D97-AF65-F5344CB8AC3E}">
        <p14:creationId xmlns:p14="http://schemas.microsoft.com/office/powerpoint/2010/main" val="2383463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839200" cy="6001643"/>
          </a:xfrm>
          <a:prstGeom prst="rect">
            <a:avLst/>
          </a:prstGeom>
        </p:spPr>
        <p:txBody>
          <a:bodyPr wrap="square">
            <a:spAutoFit/>
          </a:bodyPr>
          <a:lstStyle/>
          <a:p>
            <a:r>
              <a:rPr lang="en-US" sz="2400" b="1" u="sng" dirty="0">
                <a:solidFill>
                  <a:schemeClr val="accent6">
                    <a:lumMod val="50000"/>
                  </a:schemeClr>
                </a:solidFill>
              </a:rPr>
              <a:t>Examples:</a:t>
            </a:r>
            <a:endParaRPr lang="en-US" sz="2400" dirty="0">
              <a:solidFill>
                <a:schemeClr val="accent6">
                  <a:lumMod val="50000"/>
                </a:schemeClr>
              </a:solidFill>
            </a:endParaRPr>
          </a:p>
          <a:p>
            <a:pPr marL="342900" indent="-342900">
              <a:buFont typeface="Wingdings" pitchFamily="2" charset="2"/>
              <a:buChar char="ü"/>
            </a:pPr>
            <a:r>
              <a:rPr lang="en-US" sz="2400" dirty="0"/>
              <a:t>She inherited an ugly, broken, kitchen stool.</a:t>
            </a:r>
          </a:p>
          <a:p>
            <a:pPr marL="342900" indent="-342900">
              <a:buFont typeface="Wingdings" pitchFamily="2" charset="2"/>
              <a:buChar char="ü"/>
            </a:pPr>
            <a:r>
              <a:rPr lang="en-US" sz="2400" dirty="0"/>
              <a:t>The same old ruined castle is shown in all the books.</a:t>
            </a:r>
          </a:p>
          <a:p>
            <a:pPr marL="342900" indent="-342900">
              <a:buFont typeface="Wingdings" pitchFamily="2" charset="2"/>
              <a:buChar char="ü"/>
            </a:pPr>
            <a:r>
              <a:rPr lang="en-US" sz="2400" dirty="0"/>
              <a:t>Moses is an intelligent, thin, young boy.</a:t>
            </a:r>
          </a:p>
          <a:p>
            <a:pPr marL="342900" indent="-342900">
              <a:buFont typeface="Wingdings" pitchFamily="2" charset="2"/>
              <a:buChar char="ü"/>
            </a:pPr>
            <a:r>
              <a:rPr lang="en-US" sz="2400" dirty="0"/>
              <a:t>Our teacher wore a stylish, maroon velvet dress.</a:t>
            </a:r>
          </a:p>
          <a:p>
            <a:pPr marL="342900" indent="-342900">
              <a:buFont typeface="Wingdings" pitchFamily="2" charset="2"/>
              <a:buChar char="ü"/>
            </a:pPr>
            <a:r>
              <a:rPr lang="en-US" sz="2400" dirty="0"/>
              <a:t>I bought a large brown Japanese cardigan.</a:t>
            </a:r>
          </a:p>
          <a:p>
            <a:pPr marL="342900" indent="-342900">
              <a:buFont typeface="Wingdings" pitchFamily="2" charset="2"/>
              <a:buChar char="ü"/>
            </a:pPr>
            <a:r>
              <a:rPr lang="en-US" sz="2400" dirty="0" err="1"/>
              <a:t>Kusimba</a:t>
            </a:r>
            <a:r>
              <a:rPr lang="en-US" sz="2400" dirty="0"/>
              <a:t> a small, blue, leather purse.</a:t>
            </a:r>
          </a:p>
          <a:p>
            <a:pPr marL="342900" indent="-342900">
              <a:buFont typeface="Wingdings" pitchFamily="2" charset="2"/>
              <a:buChar char="ü"/>
            </a:pPr>
            <a:r>
              <a:rPr lang="en-US" sz="2400" dirty="0"/>
              <a:t>Diana ate a big oval yellowish mangoes.</a:t>
            </a:r>
          </a:p>
          <a:p>
            <a:pPr marL="342900" indent="-342900">
              <a:buFont typeface="Wingdings" pitchFamily="2" charset="2"/>
              <a:buChar char="ü"/>
            </a:pPr>
            <a:r>
              <a:rPr lang="en-US" sz="2400" dirty="0"/>
              <a:t>My friend owns a tiny dismantled golden watch.</a:t>
            </a:r>
          </a:p>
          <a:p>
            <a:pPr marL="342900" indent="-342900">
              <a:buFont typeface="Wingdings" pitchFamily="2" charset="2"/>
              <a:buChar char="ü"/>
            </a:pPr>
            <a:r>
              <a:rPr lang="en-US" sz="2400" dirty="0"/>
              <a:t>The tourist saw an elegant huge </a:t>
            </a:r>
            <a:r>
              <a:rPr lang="en-US" sz="2400" dirty="0" err="1"/>
              <a:t>Kamba</a:t>
            </a:r>
            <a:r>
              <a:rPr lang="en-US" sz="2400" dirty="0"/>
              <a:t> carving.</a:t>
            </a:r>
          </a:p>
          <a:p>
            <a:pPr marL="342900" indent="-342900">
              <a:buFont typeface="Wingdings" pitchFamily="2" charset="2"/>
              <a:buChar char="ü"/>
            </a:pPr>
            <a:r>
              <a:rPr lang="en-US" sz="2400" dirty="0"/>
              <a:t>The jovial aging, international movie star signed by autograph. </a:t>
            </a:r>
          </a:p>
          <a:p>
            <a:r>
              <a:rPr lang="en-US" sz="2400" dirty="0"/>
              <a:t> </a:t>
            </a:r>
          </a:p>
          <a:p>
            <a:pPr lvl="0"/>
            <a:r>
              <a:rPr lang="en-US" sz="2400" b="1" u="sng" dirty="0">
                <a:solidFill>
                  <a:schemeClr val="accent6">
                    <a:lumMod val="50000"/>
                  </a:schemeClr>
                </a:solidFill>
              </a:rPr>
              <a:t>VERBS</a:t>
            </a:r>
            <a:endParaRPr lang="en-US" sz="2400" b="1" dirty="0">
              <a:solidFill>
                <a:schemeClr val="accent6">
                  <a:lumMod val="50000"/>
                </a:schemeClr>
              </a:solidFill>
            </a:endParaRPr>
          </a:p>
          <a:p>
            <a:pPr marL="457200" indent="-457200">
              <a:buFont typeface="+mj-lt"/>
              <a:buAutoNum type="arabicPeriod"/>
            </a:pPr>
            <a:r>
              <a:rPr lang="en-US" sz="2400" dirty="0"/>
              <a:t>Verbs expresses actions or a state of being </a:t>
            </a:r>
            <a:r>
              <a:rPr lang="en-US" sz="2400" dirty="0" err="1"/>
              <a:t>i.e</a:t>
            </a:r>
            <a:endParaRPr lang="en-US" sz="2400" dirty="0"/>
          </a:p>
          <a:p>
            <a:pPr marL="457200" indent="-457200">
              <a:buFont typeface="+mj-lt"/>
              <a:buAutoNum type="arabicPeriod"/>
            </a:pPr>
            <a:r>
              <a:rPr lang="en-US" sz="2400" dirty="0" err="1"/>
              <a:t>Manyasi</a:t>
            </a:r>
            <a:r>
              <a:rPr lang="en-US" sz="2400" dirty="0"/>
              <a:t> sells dogs at </a:t>
            </a:r>
            <a:r>
              <a:rPr lang="en-US" sz="2400" dirty="0" err="1"/>
              <a:t>Matete</a:t>
            </a:r>
            <a:r>
              <a:rPr lang="en-US" sz="2400" dirty="0"/>
              <a:t>. </a:t>
            </a:r>
          </a:p>
          <a:p>
            <a:pPr marL="457200" indent="-457200">
              <a:buFont typeface="+mj-lt"/>
              <a:buAutoNum type="arabicPeriod"/>
            </a:pPr>
            <a:r>
              <a:rPr lang="en-US" sz="2400" dirty="0"/>
              <a:t>He is being childish</a:t>
            </a:r>
          </a:p>
        </p:txBody>
      </p:sp>
    </p:spTree>
    <p:extLst>
      <p:ext uri="{BB962C8B-B14F-4D97-AF65-F5344CB8AC3E}">
        <p14:creationId xmlns:p14="http://schemas.microsoft.com/office/powerpoint/2010/main" val="39007617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4167" y="76200"/>
            <a:ext cx="8686800" cy="6771084"/>
          </a:xfrm>
          <a:prstGeom prst="rect">
            <a:avLst/>
          </a:prstGeom>
        </p:spPr>
        <p:txBody>
          <a:bodyPr wrap="square">
            <a:spAutoFit/>
          </a:bodyPr>
          <a:lstStyle/>
          <a:p>
            <a:r>
              <a:rPr lang="en-US" sz="3200" b="1" u="sng" dirty="0">
                <a:solidFill>
                  <a:srgbClr val="FF0000"/>
                </a:solidFill>
              </a:rPr>
              <a:t>Types of verbs </a:t>
            </a:r>
            <a:endParaRPr lang="en-US" sz="3200" dirty="0">
              <a:solidFill>
                <a:srgbClr val="FF0000"/>
              </a:solidFill>
            </a:endParaRPr>
          </a:p>
          <a:p>
            <a:pPr lvl="0"/>
            <a:endParaRPr lang="en-US" sz="1400" b="1" dirty="0">
              <a:solidFill>
                <a:srgbClr val="FFFF00"/>
              </a:solidFill>
            </a:endParaRPr>
          </a:p>
          <a:p>
            <a:pPr lvl="0"/>
            <a:r>
              <a:rPr lang="en-US" sz="2400" b="1" dirty="0" smtClean="0">
                <a:solidFill>
                  <a:schemeClr val="accent6">
                    <a:lumMod val="50000"/>
                  </a:schemeClr>
                </a:solidFill>
              </a:rPr>
              <a:t>Helping verbs</a:t>
            </a:r>
            <a:endParaRPr lang="en-US" sz="2400" dirty="0" smtClean="0">
              <a:solidFill>
                <a:schemeClr val="accent6">
                  <a:lumMod val="50000"/>
                </a:schemeClr>
              </a:solidFill>
            </a:endParaRPr>
          </a:p>
          <a:p>
            <a:pPr lvl="0"/>
            <a:r>
              <a:rPr lang="en-US" sz="2400" dirty="0" smtClean="0"/>
              <a:t>Is</a:t>
            </a:r>
            <a:r>
              <a:rPr lang="en-US" sz="2400" dirty="0"/>
              <a:t>, he, been, are, was, were, has, have, rather, quite.</a:t>
            </a:r>
          </a:p>
          <a:p>
            <a:r>
              <a:rPr lang="en-US" sz="2400" dirty="0"/>
              <a:t> </a:t>
            </a:r>
          </a:p>
          <a:p>
            <a:pPr lvl="0"/>
            <a:r>
              <a:rPr lang="en-US" sz="2400" b="1" dirty="0" smtClean="0">
                <a:solidFill>
                  <a:schemeClr val="accent6">
                    <a:lumMod val="50000"/>
                  </a:schemeClr>
                </a:solidFill>
              </a:rPr>
              <a:t>Action verbs </a:t>
            </a:r>
            <a:endParaRPr lang="en-US" sz="2400" dirty="0" smtClean="0">
              <a:solidFill>
                <a:schemeClr val="accent6">
                  <a:lumMod val="50000"/>
                </a:schemeClr>
              </a:solidFill>
            </a:endParaRPr>
          </a:p>
          <a:p>
            <a:pPr lvl="0"/>
            <a:r>
              <a:rPr lang="en-US" sz="2400" dirty="0" smtClean="0"/>
              <a:t>Sing</a:t>
            </a:r>
            <a:r>
              <a:rPr lang="en-US" sz="2400" dirty="0"/>
              <a:t>, dance, sell, cry.</a:t>
            </a:r>
          </a:p>
          <a:p>
            <a:r>
              <a:rPr lang="en-US" sz="2400" dirty="0"/>
              <a:t> </a:t>
            </a:r>
          </a:p>
          <a:p>
            <a:pPr lvl="0"/>
            <a:r>
              <a:rPr lang="en-US" sz="2400" b="1" dirty="0" smtClean="0">
                <a:solidFill>
                  <a:schemeClr val="accent6">
                    <a:lumMod val="50000"/>
                  </a:schemeClr>
                </a:solidFill>
              </a:rPr>
              <a:t>Modal verbs </a:t>
            </a:r>
            <a:endParaRPr lang="en-US" sz="2400" dirty="0" smtClean="0">
              <a:solidFill>
                <a:schemeClr val="accent6">
                  <a:lumMod val="50000"/>
                </a:schemeClr>
              </a:solidFill>
            </a:endParaRPr>
          </a:p>
          <a:p>
            <a:pPr lvl="0"/>
            <a:r>
              <a:rPr lang="en-US" sz="2400" dirty="0" smtClean="0"/>
              <a:t>Can</a:t>
            </a:r>
            <a:r>
              <a:rPr lang="en-US" sz="2400" dirty="0"/>
              <a:t>, will, shall, may.</a:t>
            </a:r>
          </a:p>
          <a:p>
            <a:pPr lvl="0"/>
            <a:r>
              <a:rPr lang="en-US" sz="2400" dirty="0"/>
              <a:t>Could, would, should, might.</a:t>
            </a:r>
          </a:p>
          <a:p>
            <a:pPr lvl="0"/>
            <a:r>
              <a:rPr lang="en-US" sz="2400" dirty="0"/>
              <a:t>Must, need, have to. </a:t>
            </a:r>
          </a:p>
          <a:p>
            <a:r>
              <a:rPr lang="en-US" sz="2400" dirty="0"/>
              <a:t> </a:t>
            </a:r>
          </a:p>
          <a:p>
            <a:pPr lvl="0"/>
            <a:r>
              <a:rPr lang="en-US" sz="2400" b="1" dirty="0" smtClean="0">
                <a:solidFill>
                  <a:schemeClr val="accent6">
                    <a:lumMod val="50000"/>
                  </a:schemeClr>
                </a:solidFill>
              </a:rPr>
              <a:t>Transitive/intransitive</a:t>
            </a:r>
            <a:endParaRPr lang="en-US" sz="2400" dirty="0" smtClean="0">
              <a:solidFill>
                <a:schemeClr val="accent6">
                  <a:lumMod val="50000"/>
                </a:schemeClr>
              </a:solidFill>
            </a:endParaRPr>
          </a:p>
          <a:p>
            <a:pPr lvl="0"/>
            <a:r>
              <a:rPr lang="en-US" sz="2400" dirty="0" smtClean="0"/>
              <a:t>Transitive </a:t>
            </a:r>
            <a:r>
              <a:rPr lang="en-US" sz="2400" dirty="0"/>
              <a:t>verbs are those that require an object i.e. </a:t>
            </a:r>
          </a:p>
          <a:p>
            <a:pPr lvl="0"/>
            <a:r>
              <a:rPr lang="en-US" sz="2400" dirty="0"/>
              <a:t>She wrote a letter.</a:t>
            </a:r>
          </a:p>
          <a:p>
            <a:pPr lvl="0"/>
            <a:r>
              <a:rPr lang="en-US" sz="2400" dirty="0"/>
              <a:t>Brenda likes skipping classes. </a:t>
            </a:r>
          </a:p>
          <a:p>
            <a:r>
              <a:rPr lang="en-US" dirty="0"/>
              <a:t> </a:t>
            </a:r>
          </a:p>
        </p:txBody>
      </p:sp>
    </p:spTree>
    <p:extLst>
      <p:ext uri="{BB962C8B-B14F-4D97-AF65-F5344CB8AC3E}">
        <p14:creationId xmlns:p14="http://schemas.microsoft.com/office/powerpoint/2010/main" val="3944251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48580"/>
            <a:ext cx="9906000" cy="6309420"/>
          </a:xfrm>
          <a:prstGeom prst="rect">
            <a:avLst/>
          </a:prstGeom>
        </p:spPr>
        <p:txBody>
          <a:bodyPr wrap="square">
            <a:spAutoFit/>
          </a:bodyPr>
          <a:lstStyle/>
          <a:p>
            <a:pPr lvl="0"/>
            <a:r>
              <a:rPr lang="en-US" sz="3200" b="1" dirty="0">
                <a:solidFill>
                  <a:schemeClr val="accent6">
                    <a:lumMod val="50000"/>
                  </a:schemeClr>
                </a:solidFill>
              </a:rPr>
              <a:t>Intransitive verbs are those that do not require an object e.g.</a:t>
            </a:r>
            <a:endParaRPr lang="en-US" sz="3200" dirty="0">
              <a:solidFill>
                <a:schemeClr val="accent6">
                  <a:lumMod val="50000"/>
                </a:schemeClr>
              </a:solidFill>
            </a:endParaRPr>
          </a:p>
          <a:p>
            <a:pPr marL="800100" lvl="1" indent="-342900">
              <a:buFont typeface="Wingdings" pitchFamily="2" charset="2"/>
              <a:buChar char="Ø"/>
            </a:pPr>
            <a:r>
              <a:rPr lang="en-US" sz="3200" dirty="0"/>
              <a:t>They arrived.</a:t>
            </a:r>
          </a:p>
          <a:p>
            <a:pPr marL="800100" lvl="1" indent="-342900">
              <a:buFont typeface="Wingdings" pitchFamily="2" charset="2"/>
              <a:buChar char="Ø"/>
            </a:pPr>
            <a:r>
              <a:rPr lang="en-US" sz="3200" dirty="0"/>
              <a:t>He died suddenly.</a:t>
            </a:r>
          </a:p>
          <a:p>
            <a:pPr lvl="0"/>
            <a:r>
              <a:rPr lang="en-US" sz="3200" b="1" dirty="0">
                <a:solidFill>
                  <a:schemeClr val="accent6">
                    <a:lumMod val="50000"/>
                  </a:schemeClr>
                </a:solidFill>
              </a:rPr>
              <a:t>Regular/irregular verbs.</a:t>
            </a:r>
            <a:endParaRPr lang="en-US" sz="3200" dirty="0">
              <a:solidFill>
                <a:schemeClr val="accent6">
                  <a:lumMod val="50000"/>
                </a:schemeClr>
              </a:solidFill>
            </a:endParaRPr>
          </a:p>
          <a:p>
            <a:pPr lvl="0"/>
            <a:r>
              <a:rPr lang="en-US" sz="3200" dirty="0"/>
              <a:t>Regular verbs are those that form the past tense </a:t>
            </a:r>
            <a:r>
              <a:rPr lang="en-US" sz="3200" dirty="0" err="1"/>
              <a:t>e.g</a:t>
            </a:r>
            <a:r>
              <a:rPr lang="en-US" sz="3200" dirty="0"/>
              <a:t> adding -</a:t>
            </a:r>
            <a:r>
              <a:rPr lang="en-US" sz="3200" dirty="0" err="1"/>
              <a:t>ed</a:t>
            </a:r>
            <a:r>
              <a:rPr lang="en-US" sz="3200" dirty="0"/>
              <a:t>   i.e.  Walk – walked. </a:t>
            </a:r>
          </a:p>
          <a:p>
            <a:r>
              <a:rPr lang="en-US" sz="3200" dirty="0"/>
              <a:t>			Play – played.</a:t>
            </a:r>
          </a:p>
          <a:p>
            <a:pPr lvl="0"/>
            <a:endParaRPr lang="en-US" sz="2000" dirty="0"/>
          </a:p>
          <a:p>
            <a:pPr lvl="0"/>
            <a:r>
              <a:rPr lang="en-US" sz="3200" dirty="0"/>
              <a:t>Irregular verbs are those that the past tense using different models </a:t>
            </a:r>
            <a:r>
              <a:rPr lang="en-US" sz="3200" dirty="0" err="1"/>
              <a:t>i.e</a:t>
            </a:r>
            <a:r>
              <a:rPr lang="en-US" sz="3200" dirty="0"/>
              <a:t> </a:t>
            </a:r>
          </a:p>
          <a:p>
            <a:r>
              <a:rPr lang="en-US" sz="3200" dirty="0"/>
              <a:t>			Sleep – slept.</a:t>
            </a:r>
          </a:p>
          <a:p>
            <a:r>
              <a:rPr lang="en-US" sz="3200" dirty="0"/>
              <a:t>			Catch – caught. </a:t>
            </a:r>
          </a:p>
        </p:txBody>
      </p:sp>
    </p:spTree>
    <p:extLst>
      <p:ext uri="{BB962C8B-B14F-4D97-AF65-F5344CB8AC3E}">
        <p14:creationId xmlns:p14="http://schemas.microsoft.com/office/powerpoint/2010/main" val="10708070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52401"/>
            <a:ext cx="9067800" cy="6186309"/>
          </a:xfrm>
          <a:prstGeom prst="rect">
            <a:avLst/>
          </a:prstGeom>
        </p:spPr>
        <p:txBody>
          <a:bodyPr wrap="square">
            <a:spAutoFit/>
          </a:bodyPr>
          <a:lstStyle/>
          <a:p>
            <a:pPr lvl="0"/>
            <a:r>
              <a:rPr lang="en-US" sz="2000" b="1" u="sng" dirty="0">
                <a:solidFill>
                  <a:schemeClr val="accent6">
                    <a:lumMod val="50000"/>
                  </a:schemeClr>
                </a:solidFill>
              </a:rPr>
              <a:t>7</a:t>
            </a:r>
            <a:r>
              <a:rPr lang="en-US" sz="2400" b="1" u="sng" dirty="0">
                <a:solidFill>
                  <a:schemeClr val="accent6">
                    <a:lumMod val="50000"/>
                  </a:schemeClr>
                </a:solidFill>
              </a:rPr>
              <a:t>.    </a:t>
            </a:r>
            <a:r>
              <a:rPr lang="en-US" sz="2800" u="sng" dirty="0">
                <a:solidFill>
                  <a:schemeClr val="accent6">
                    <a:lumMod val="50000"/>
                  </a:schemeClr>
                </a:solidFill>
              </a:rPr>
              <a:t>Names of days, months, special days and historical events.</a:t>
            </a:r>
            <a:r>
              <a:rPr lang="en-US" sz="2800" u="sng" dirty="0">
                <a:solidFill>
                  <a:srgbClr val="FFFF00"/>
                </a:solidFill>
              </a:rPr>
              <a:t> </a:t>
            </a:r>
            <a:endParaRPr lang="en-US" sz="2400" u="sng" dirty="0">
              <a:solidFill>
                <a:srgbClr val="FFFF00"/>
              </a:solidFill>
            </a:endParaRPr>
          </a:p>
          <a:p>
            <a:pPr marL="1657350" lvl="3" indent="-285750">
              <a:buFont typeface="Wingdings" pitchFamily="2" charset="2"/>
              <a:buChar char="Ø"/>
            </a:pPr>
            <a:r>
              <a:rPr lang="en-US" sz="2400" dirty="0"/>
              <a:t>Jamhuri Day </a:t>
            </a:r>
          </a:p>
          <a:p>
            <a:pPr marL="1657350" lvl="3" indent="-285750">
              <a:buFont typeface="Wingdings" pitchFamily="2" charset="2"/>
              <a:buChar char="Ø"/>
            </a:pPr>
            <a:r>
              <a:rPr lang="en-US" sz="2400" dirty="0"/>
              <a:t>Wednesday </a:t>
            </a:r>
          </a:p>
          <a:p>
            <a:pPr marL="1657350" lvl="3" indent="-285750">
              <a:buFont typeface="Wingdings" pitchFamily="2" charset="2"/>
              <a:buChar char="Ø"/>
            </a:pPr>
            <a:r>
              <a:rPr lang="en-US" sz="2400" dirty="0"/>
              <a:t>August </a:t>
            </a:r>
          </a:p>
          <a:p>
            <a:pPr marL="1657350" lvl="3" indent="-285750">
              <a:buFont typeface="Wingdings" pitchFamily="2" charset="2"/>
              <a:buChar char="Ø"/>
            </a:pPr>
            <a:r>
              <a:rPr lang="en-US" sz="2400" dirty="0"/>
              <a:t>Christmas Day </a:t>
            </a:r>
          </a:p>
          <a:p>
            <a:pPr lvl="3"/>
            <a:endParaRPr lang="en-US" sz="2400" dirty="0"/>
          </a:p>
          <a:p>
            <a:pPr lvl="0"/>
            <a:r>
              <a:rPr lang="en-US" sz="2400" b="1" dirty="0">
                <a:solidFill>
                  <a:schemeClr val="accent6">
                    <a:lumMod val="50000"/>
                  </a:schemeClr>
                </a:solidFill>
              </a:rPr>
              <a:t>8</a:t>
            </a:r>
            <a:r>
              <a:rPr lang="en-US" sz="2400" b="1" u="sng" dirty="0">
                <a:solidFill>
                  <a:schemeClr val="accent6">
                    <a:lumMod val="50000"/>
                  </a:schemeClr>
                </a:solidFill>
              </a:rPr>
              <a:t>.    </a:t>
            </a:r>
            <a:r>
              <a:rPr lang="en-US" sz="2800" u="sng" dirty="0">
                <a:solidFill>
                  <a:schemeClr val="accent6">
                    <a:lumMod val="50000"/>
                  </a:schemeClr>
                </a:solidFill>
              </a:rPr>
              <a:t>Specific religious reference.</a:t>
            </a:r>
          </a:p>
          <a:p>
            <a:pPr marL="1657350" lvl="3" indent="-285750">
              <a:buFont typeface="Wingdings" pitchFamily="2" charset="2"/>
              <a:buChar char="Ø"/>
            </a:pPr>
            <a:r>
              <a:rPr lang="en-US" sz="2400" dirty="0"/>
              <a:t>The Bible </a:t>
            </a:r>
          </a:p>
          <a:p>
            <a:pPr marL="1657350" lvl="3" indent="-285750">
              <a:buFont typeface="Wingdings" pitchFamily="2" charset="2"/>
              <a:buChar char="Ø"/>
            </a:pPr>
            <a:r>
              <a:rPr lang="en-US" sz="2400" dirty="0"/>
              <a:t>Allah, God</a:t>
            </a:r>
          </a:p>
          <a:p>
            <a:pPr marL="1657350" lvl="3" indent="-285750">
              <a:buFont typeface="Wingdings" pitchFamily="2" charset="2"/>
              <a:buChar char="Ø"/>
            </a:pPr>
            <a:r>
              <a:rPr lang="en-US" sz="2400" dirty="0"/>
              <a:t>Catholic </a:t>
            </a:r>
          </a:p>
          <a:p>
            <a:pPr lvl="3"/>
            <a:endParaRPr lang="en-US" sz="2400" dirty="0"/>
          </a:p>
          <a:p>
            <a:pPr lvl="0"/>
            <a:r>
              <a:rPr lang="en-US" sz="2800" u="sng" dirty="0">
                <a:solidFill>
                  <a:schemeClr val="accent6">
                    <a:lumMod val="50000"/>
                  </a:schemeClr>
                </a:solidFill>
              </a:rPr>
              <a:t>9.    Title of books on plays and publication.</a:t>
            </a:r>
          </a:p>
          <a:p>
            <a:pPr marL="1657350" lvl="3" indent="-285750">
              <a:buFont typeface="Wingdings" pitchFamily="2" charset="2"/>
              <a:buChar char="Ø"/>
            </a:pPr>
            <a:r>
              <a:rPr lang="en-US" sz="2400" dirty="0"/>
              <a:t>Oxford Advanced Learners Dictionary.</a:t>
            </a:r>
          </a:p>
          <a:p>
            <a:pPr marL="1657350" lvl="3" indent="-285750">
              <a:buFont typeface="Wingdings" pitchFamily="2" charset="2"/>
              <a:buChar char="Ø"/>
            </a:pPr>
            <a:r>
              <a:rPr lang="en-US" sz="2400" dirty="0"/>
              <a:t>Across the Bridge.</a:t>
            </a:r>
          </a:p>
          <a:p>
            <a:pPr marL="1657350" lvl="3" indent="-285750">
              <a:buFont typeface="Wingdings" pitchFamily="2" charset="2"/>
              <a:buChar char="Ø"/>
            </a:pPr>
            <a:r>
              <a:rPr lang="en-US" sz="2400" dirty="0"/>
              <a:t>Daily Nation.</a:t>
            </a:r>
          </a:p>
          <a:p>
            <a:pPr marL="1657350" lvl="3" indent="-285750">
              <a:buFont typeface="Wingdings" pitchFamily="2" charset="2"/>
              <a:buChar char="Ø"/>
            </a:pPr>
            <a:r>
              <a:rPr lang="en-US" sz="2400" dirty="0"/>
              <a:t>Kamunge Report.</a:t>
            </a:r>
          </a:p>
        </p:txBody>
      </p:sp>
    </p:spTree>
    <p:extLst>
      <p:ext uri="{BB962C8B-B14F-4D97-AF65-F5344CB8AC3E}">
        <p14:creationId xmlns:p14="http://schemas.microsoft.com/office/powerpoint/2010/main" val="8093207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76201"/>
            <a:ext cx="8763000" cy="6555641"/>
          </a:xfrm>
          <a:prstGeom prst="rect">
            <a:avLst/>
          </a:prstGeom>
        </p:spPr>
        <p:txBody>
          <a:bodyPr wrap="square">
            <a:spAutoFit/>
          </a:bodyPr>
          <a:lstStyle/>
          <a:p>
            <a:r>
              <a:rPr lang="en-US" sz="3600" b="1" u="sng" dirty="0">
                <a:solidFill>
                  <a:schemeClr val="accent6">
                    <a:lumMod val="50000"/>
                  </a:schemeClr>
                </a:solidFill>
              </a:rPr>
              <a:t>FORMS OF VERBS </a:t>
            </a:r>
            <a:endParaRPr lang="en-US" sz="3600" b="1" dirty="0">
              <a:solidFill>
                <a:schemeClr val="accent6">
                  <a:lumMod val="50000"/>
                </a:schemeClr>
              </a:solidFill>
            </a:endParaRPr>
          </a:p>
          <a:p>
            <a:pPr lvl="0"/>
            <a:r>
              <a:rPr lang="en-US" sz="3200" dirty="0"/>
              <a:t>A form of a verb is the tense from.</a:t>
            </a:r>
          </a:p>
          <a:p>
            <a:pPr lvl="0"/>
            <a:r>
              <a:rPr lang="en-US" sz="3200" dirty="0"/>
              <a:t>A tense is therefore a verb expressed in the terms of the time the action took place. </a:t>
            </a:r>
          </a:p>
          <a:p>
            <a:pPr lvl="0"/>
            <a:r>
              <a:rPr lang="en-US" sz="3200" dirty="0"/>
              <a:t>These are 3 main forms of verbs / tense. </a:t>
            </a:r>
          </a:p>
          <a:p>
            <a:pPr lvl="1"/>
            <a:r>
              <a:rPr lang="en-US" sz="3200" dirty="0"/>
              <a:t>(</a:t>
            </a:r>
            <a:r>
              <a:rPr lang="en-US" sz="3200" dirty="0" err="1"/>
              <a:t>i</a:t>
            </a:r>
            <a:r>
              <a:rPr lang="en-US" sz="3200" dirty="0"/>
              <a:t>) Present.</a:t>
            </a:r>
          </a:p>
          <a:p>
            <a:pPr lvl="1"/>
            <a:r>
              <a:rPr lang="en-US" sz="3200" dirty="0"/>
              <a:t>(ii) Past.</a:t>
            </a:r>
          </a:p>
          <a:p>
            <a:pPr lvl="1"/>
            <a:r>
              <a:rPr lang="en-US" sz="3200" dirty="0"/>
              <a:t>(iii) Future </a:t>
            </a:r>
          </a:p>
          <a:p>
            <a:pPr lvl="0"/>
            <a:r>
              <a:rPr lang="en-US" sz="3200" dirty="0"/>
              <a:t>The three forms are expressed in 4 categories </a:t>
            </a:r>
            <a:r>
              <a:rPr lang="en-US" sz="3200" dirty="0" err="1"/>
              <a:t>i.e</a:t>
            </a:r>
            <a:r>
              <a:rPr lang="en-US" sz="3200" dirty="0"/>
              <a:t> </a:t>
            </a:r>
          </a:p>
          <a:p>
            <a:pPr marL="514350" indent="-514350">
              <a:buFont typeface="+mj-lt"/>
              <a:buAutoNum type="arabicPeriod"/>
            </a:pPr>
            <a:r>
              <a:rPr lang="en-US" sz="3200" dirty="0"/>
              <a:t>Simple form.</a:t>
            </a:r>
          </a:p>
          <a:p>
            <a:pPr marL="514350" indent="-514350">
              <a:buFont typeface="+mj-lt"/>
              <a:buAutoNum type="arabicPeriod"/>
            </a:pPr>
            <a:r>
              <a:rPr lang="en-US" sz="3200" dirty="0"/>
              <a:t>Continuous form.</a:t>
            </a:r>
          </a:p>
          <a:p>
            <a:pPr marL="514350" indent="-514350">
              <a:buFont typeface="+mj-lt"/>
              <a:buAutoNum type="arabicPeriod"/>
            </a:pPr>
            <a:r>
              <a:rPr lang="en-US" sz="3200" dirty="0"/>
              <a:t>Perfect.</a:t>
            </a:r>
          </a:p>
          <a:p>
            <a:pPr marL="514350" indent="-514350">
              <a:buFont typeface="+mj-lt"/>
              <a:buAutoNum type="arabicPeriod"/>
            </a:pPr>
            <a:r>
              <a:rPr lang="en-US" sz="3200" dirty="0"/>
              <a:t>Perfect continuous</a:t>
            </a:r>
            <a:r>
              <a:rPr lang="en-US" sz="2400" dirty="0"/>
              <a:t>. </a:t>
            </a:r>
          </a:p>
        </p:txBody>
      </p:sp>
    </p:spTree>
    <p:extLst>
      <p:ext uri="{BB962C8B-B14F-4D97-AF65-F5344CB8AC3E}">
        <p14:creationId xmlns:p14="http://schemas.microsoft.com/office/powerpoint/2010/main" val="11589887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4825"/>
            <a:ext cx="8991600" cy="584775"/>
          </a:xfrm>
          <a:prstGeom prst="rect">
            <a:avLst/>
          </a:prstGeom>
        </p:spPr>
        <p:txBody>
          <a:bodyPr wrap="square">
            <a:spAutoFit/>
          </a:bodyPr>
          <a:lstStyle/>
          <a:p>
            <a:pPr lvl="0" algn="ctr"/>
            <a:r>
              <a:rPr lang="en-US" sz="3200" b="1" u="sng" dirty="0">
                <a:solidFill>
                  <a:schemeClr val="accent6">
                    <a:lumMod val="50000"/>
                  </a:schemeClr>
                </a:solidFill>
              </a:rPr>
              <a:t>In written form, there are 3 most commonly;</a:t>
            </a:r>
          </a:p>
        </p:txBody>
      </p:sp>
      <p:graphicFrame>
        <p:nvGraphicFramePr>
          <p:cNvPr id="5" name="Table 4"/>
          <p:cNvGraphicFramePr>
            <a:graphicFrameLocks noGrp="1"/>
          </p:cNvGraphicFramePr>
          <p:nvPr>
            <p:extLst>
              <p:ext uri="{D42A27DB-BD31-4B8C-83A1-F6EECF244321}">
                <p14:modId xmlns:p14="http://schemas.microsoft.com/office/powerpoint/2010/main" val="4105194505"/>
              </p:ext>
            </p:extLst>
          </p:nvPr>
        </p:nvGraphicFramePr>
        <p:xfrm>
          <a:off x="2108202" y="609600"/>
          <a:ext cx="8331199" cy="2080260"/>
        </p:xfrm>
        <a:graphic>
          <a:graphicData uri="http://schemas.openxmlformats.org/drawingml/2006/table">
            <a:tbl>
              <a:tblPr firstRow="1" firstCol="1" bandRow="1">
                <a:tableStyleId>{5940675A-B579-460E-94D1-54222C63F5DA}</a:tableStyleId>
              </a:tblPr>
              <a:tblGrid>
                <a:gridCol w="459895">
                  <a:extLst>
                    <a:ext uri="{9D8B030D-6E8A-4147-A177-3AD203B41FA5}">
                      <a16:colId xmlns:a16="http://schemas.microsoft.com/office/drawing/2014/main" val="20000"/>
                    </a:ext>
                  </a:extLst>
                </a:gridCol>
                <a:gridCol w="2741690">
                  <a:extLst>
                    <a:ext uri="{9D8B030D-6E8A-4147-A177-3AD203B41FA5}">
                      <a16:colId xmlns:a16="http://schemas.microsoft.com/office/drawing/2014/main" val="20001"/>
                    </a:ext>
                  </a:extLst>
                </a:gridCol>
                <a:gridCol w="2830132">
                  <a:extLst>
                    <a:ext uri="{9D8B030D-6E8A-4147-A177-3AD203B41FA5}">
                      <a16:colId xmlns:a16="http://schemas.microsoft.com/office/drawing/2014/main" val="20002"/>
                    </a:ext>
                  </a:extLst>
                </a:gridCol>
                <a:gridCol w="2299482">
                  <a:extLst>
                    <a:ext uri="{9D8B030D-6E8A-4147-A177-3AD203B41FA5}">
                      <a16:colId xmlns:a16="http://schemas.microsoft.com/office/drawing/2014/main" val="20003"/>
                    </a:ext>
                  </a:extLst>
                </a:gridCol>
              </a:tblGrid>
              <a:tr h="342900">
                <a:tc>
                  <a:txBody>
                    <a:bodyPr/>
                    <a:lstStyle/>
                    <a:p>
                      <a:pPr marL="0" marR="0" algn="ctr">
                        <a:spcBef>
                          <a:spcPts val="0"/>
                        </a:spcBef>
                        <a:spcAft>
                          <a:spcPts val="0"/>
                        </a:spcAft>
                      </a:pPr>
                      <a:r>
                        <a:rPr lang="en-US" sz="1600" b="1" dirty="0">
                          <a:effectLst/>
                        </a:rPr>
                        <a:t> </a:t>
                      </a:r>
                      <a:endParaRPr lang="en-US" sz="1200" b="1"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2400" b="1" dirty="0">
                          <a:effectLst/>
                        </a:rPr>
                        <a:t>Present tense</a:t>
                      </a:r>
                      <a:endParaRPr lang="en-US" sz="1800" b="1"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2400" b="1">
                          <a:effectLst/>
                        </a:rPr>
                        <a:t>Past tense</a:t>
                      </a:r>
                      <a:endParaRPr lang="en-US" sz="1800" b="1">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2400" b="1" dirty="0">
                          <a:effectLst/>
                        </a:rPr>
                        <a:t>Past participate</a:t>
                      </a:r>
                      <a:endParaRPr lang="en-US" sz="1800" b="1"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71500">
                <a:tc>
                  <a:txBody>
                    <a:bodyPr/>
                    <a:lstStyle/>
                    <a:p>
                      <a:pPr marL="342900" marR="0" lvl="0" indent="-342900">
                        <a:spcBef>
                          <a:spcPts val="0"/>
                        </a:spcBef>
                        <a:spcAft>
                          <a:spcPts val="0"/>
                        </a:spcAft>
                        <a:buFont typeface="+mj-lt"/>
                        <a:buAutoNum type="arabicPeriod"/>
                      </a:pPr>
                      <a:r>
                        <a:rPr lang="en-US" sz="1400">
                          <a:effectLst/>
                        </a:rPr>
                        <a:t> </a:t>
                      </a:r>
                      <a:endParaRPr lang="en-US" sz="11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Drink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Drank</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Drunk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71500">
                <a:tc>
                  <a:txBody>
                    <a:bodyPr/>
                    <a:lstStyle/>
                    <a:p>
                      <a:pPr marL="342900" marR="0" lvl="0" indent="-342900">
                        <a:spcBef>
                          <a:spcPts val="0"/>
                        </a:spcBef>
                        <a:spcAft>
                          <a:spcPts val="0"/>
                        </a:spcAft>
                        <a:buFont typeface="+mj-lt"/>
                        <a:buAutoNum type="arabicPeriod"/>
                      </a:pPr>
                      <a:r>
                        <a:rPr lang="en-US" sz="1400" dirty="0">
                          <a:effectLst/>
                        </a:rPr>
                        <a:t> </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Walk</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Walked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Walked </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71500">
                <a:tc>
                  <a:txBody>
                    <a:bodyPr/>
                    <a:lstStyle/>
                    <a:p>
                      <a:pPr marL="342900" marR="0" lvl="0" indent="-342900">
                        <a:spcBef>
                          <a:spcPts val="0"/>
                        </a:spcBef>
                        <a:spcAft>
                          <a:spcPts val="0"/>
                        </a:spcAft>
                        <a:buFont typeface="+mj-lt"/>
                        <a:buAutoNum type="arabicPeriod"/>
                      </a:pPr>
                      <a:r>
                        <a:rPr lang="en-US" sz="1400" dirty="0">
                          <a:effectLst/>
                        </a:rPr>
                        <a:t> </a:t>
                      </a:r>
                      <a:endParaRPr lang="en-US" sz="11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a:effectLst/>
                        </a:rPr>
                        <a:t>Put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Put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a:effectLst/>
                        </a:rPr>
                        <a:t>Put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6" name="Rectangle 5"/>
          <p:cNvSpPr/>
          <p:nvPr/>
        </p:nvSpPr>
        <p:spPr>
          <a:xfrm>
            <a:off x="1600200" y="2743200"/>
            <a:ext cx="8915400" cy="3908762"/>
          </a:xfrm>
          <a:prstGeom prst="rect">
            <a:avLst/>
          </a:prstGeom>
        </p:spPr>
        <p:txBody>
          <a:bodyPr wrap="square">
            <a:spAutoFit/>
          </a:bodyPr>
          <a:lstStyle/>
          <a:p>
            <a:r>
              <a:rPr lang="en-US" sz="3200" b="1" u="sng" dirty="0">
                <a:solidFill>
                  <a:schemeClr val="accent6">
                    <a:lumMod val="50000"/>
                  </a:schemeClr>
                </a:solidFill>
              </a:rPr>
              <a:t>PRESENT TENSE</a:t>
            </a:r>
            <a:endParaRPr lang="en-US" sz="3200" b="1" dirty="0">
              <a:solidFill>
                <a:schemeClr val="accent6">
                  <a:lumMod val="50000"/>
                </a:schemeClr>
              </a:solidFill>
            </a:endParaRPr>
          </a:p>
          <a:p>
            <a:pPr lvl="0"/>
            <a:r>
              <a:rPr lang="en-US" sz="2400" b="1" u="sng" dirty="0">
                <a:solidFill>
                  <a:schemeClr val="accent6">
                    <a:lumMod val="50000"/>
                  </a:schemeClr>
                </a:solidFill>
              </a:rPr>
              <a:t>1.Present simple </a:t>
            </a:r>
            <a:endParaRPr lang="en-US" sz="2400" b="1" dirty="0">
              <a:solidFill>
                <a:schemeClr val="accent6">
                  <a:lumMod val="50000"/>
                </a:schemeClr>
              </a:solidFill>
            </a:endParaRPr>
          </a:p>
          <a:p>
            <a:pPr lvl="0"/>
            <a:r>
              <a:rPr lang="en-US" sz="2400" dirty="0"/>
              <a:t>Describes actions taking place at the moment </a:t>
            </a:r>
            <a:r>
              <a:rPr lang="en-US" sz="2400" dirty="0" err="1"/>
              <a:t>e.g</a:t>
            </a:r>
            <a:r>
              <a:rPr lang="en-US" sz="2400" dirty="0"/>
              <a:t>;</a:t>
            </a:r>
          </a:p>
          <a:p>
            <a:pPr lvl="0"/>
            <a:r>
              <a:rPr lang="en-US" sz="2400" dirty="0"/>
              <a:t>	Kindly pass me the sugar dish.</a:t>
            </a:r>
          </a:p>
          <a:p>
            <a:pPr lvl="0"/>
            <a:r>
              <a:rPr lang="en-US" sz="2400" dirty="0"/>
              <a:t>Habitual actions </a:t>
            </a:r>
            <a:r>
              <a:rPr lang="en-US" sz="2400" dirty="0" err="1"/>
              <a:t>e.g</a:t>
            </a:r>
            <a:r>
              <a:rPr lang="en-US" sz="2400" dirty="0"/>
              <a:t>;</a:t>
            </a:r>
          </a:p>
          <a:p>
            <a:pPr lvl="0"/>
            <a:r>
              <a:rPr lang="en-US" sz="2400" dirty="0"/>
              <a:t>	He wakes up late on Saturdays. </a:t>
            </a:r>
          </a:p>
          <a:p>
            <a:pPr lvl="0"/>
            <a:r>
              <a:rPr lang="en-US" sz="2400" dirty="0"/>
              <a:t>General truths </a:t>
            </a:r>
            <a:r>
              <a:rPr lang="en-US" sz="2400" dirty="0" err="1"/>
              <a:t>e.g</a:t>
            </a:r>
            <a:r>
              <a:rPr lang="en-US" sz="2400" dirty="0"/>
              <a:t>;</a:t>
            </a:r>
          </a:p>
          <a:p>
            <a:pPr lvl="0"/>
            <a:r>
              <a:rPr lang="en-US" sz="2400" dirty="0"/>
              <a:t>	The sun sets in the West. </a:t>
            </a:r>
          </a:p>
          <a:p>
            <a:pPr lvl="0"/>
            <a:r>
              <a:rPr lang="en-US" sz="2400" dirty="0"/>
              <a:t>For future (planned) actions </a:t>
            </a:r>
            <a:r>
              <a:rPr lang="en-US" sz="2400" dirty="0" err="1"/>
              <a:t>e.g</a:t>
            </a:r>
            <a:r>
              <a:rPr lang="en-US" sz="2400" dirty="0"/>
              <a:t>;</a:t>
            </a:r>
          </a:p>
          <a:p>
            <a:pPr lvl="0"/>
            <a:r>
              <a:rPr lang="en-US" sz="2400" dirty="0"/>
              <a:t>	I will talk to him when he comes. </a:t>
            </a:r>
          </a:p>
        </p:txBody>
      </p:sp>
    </p:spTree>
    <p:extLst>
      <p:ext uri="{BB962C8B-B14F-4D97-AF65-F5344CB8AC3E}">
        <p14:creationId xmlns:p14="http://schemas.microsoft.com/office/powerpoint/2010/main" val="40584969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76201"/>
            <a:ext cx="8915400" cy="6494085"/>
          </a:xfrm>
          <a:prstGeom prst="rect">
            <a:avLst/>
          </a:prstGeom>
        </p:spPr>
        <p:txBody>
          <a:bodyPr wrap="square">
            <a:spAutoFit/>
          </a:bodyPr>
          <a:lstStyle/>
          <a:p>
            <a:pPr lvl="0"/>
            <a:r>
              <a:rPr lang="en-US" sz="2400" b="1" u="sng" dirty="0">
                <a:solidFill>
                  <a:schemeClr val="accent6">
                    <a:lumMod val="50000"/>
                  </a:schemeClr>
                </a:solidFill>
              </a:rPr>
              <a:t>2.Present continuous</a:t>
            </a:r>
            <a:r>
              <a:rPr lang="en-US" u="sng" dirty="0">
                <a:solidFill>
                  <a:schemeClr val="accent6">
                    <a:lumMod val="50000"/>
                  </a:schemeClr>
                </a:solidFill>
              </a:rPr>
              <a:t> </a:t>
            </a:r>
            <a:endParaRPr lang="en-US" dirty="0">
              <a:solidFill>
                <a:schemeClr val="accent6">
                  <a:lumMod val="50000"/>
                </a:schemeClr>
              </a:solidFill>
            </a:endParaRPr>
          </a:p>
          <a:p>
            <a:pPr lvl="0"/>
            <a:r>
              <a:rPr lang="en-US" sz="2400" dirty="0"/>
              <a:t>For actions happening at the moment </a:t>
            </a:r>
            <a:r>
              <a:rPr lang="en-US" sz="2400" dirty="0" err="1"/>
              <a:t>e.g</a:t>
            </a:r>
            <a:r>
              <a:rPr lang="en-US" sz="2400" dirty="0"/>
              <a:t>;</a:t>
            </a:r>
          </a:p>
          <a:p>
            <a:pPr lvl="0"/>
            <a:r>
              <a:rPr lang="en-US" sz="2400" dirty="0"/>
              <a:t>-	I am eating an apple. </a:t>
            </a:r>
          </a:p>
          <a:p>
            <a:pPr lvl="0"/>
            <a:r>
              <a:rPr lang="en-US" sz="2400" dirty="0"/>
              <a:t>For actions in future especially with verbs of movement </a:t>
            </a:r>
            <a:r>
              <a:rPr lang="en-US" sz="2400" dirty="0" err="1"/>
              <a:t>e.g</a:t>
            </a:r>
            <a:r>
              <a:rPr lang="en-US" sz="2400" dirty="0"/>
              <a:t>;</a:t>
            </a:r>
          </a:p>
          <a:p>
            <a:pPr lvl="0"/>
            <a:r>
              <a:rPr lang="en-US" sz="2400" dirty="0"/>
              <a:t>-	</a:t>
            </a:r>
            <a:r>
              <a:rPr lang="en-US" sz="2400" dirty="0" err="1"/>
              <a:t>Mueni</a:t>
            </a:r>
            <a:r>
              <a:rPr lang="en-US" sz="2400" dirty="0"/>
              <a:t> is returning to Paris next week.</a:t>
            </a:r>
          </a:p>
          <a:p>
            <a:pPr lvl="0"/>
            <a:r>
              <a:rPr lang="en-US" sz="2400" dirty="0"/>
              <a:t>For actions occurring habitually for a limited period </a:t>
            </a:r>
            <a:r>
              <a:rPr lang="en-US" sz="2400" dirty="0" err="1"/>
              <a:t>e.g</a:t>
            </a:r>
            <a:r>
              <a:rPr lang="en-US" sz="2400" dirty="0"/>
              <a:t>;</a:t>
            </a:r>
          </a:p>
          <a:p>
            <a:pPr lvl="0"/>
            <a:r>
              <a:rPr lang="en-US" sz="2400" dirty="0"/>
              <a:t>-	Sam is studying Chinese this year.</a:t>
            </a:r>
          </a:p>
          <a:p>
            <a:r>
              <a:rPr lang="en-US" sz="2400" b="1" u="sng" dirty="0">
                <a:solidFill>
                  <a:schemeClr val="accent6">
                    <a:lumMod val="50000"/>
                  </a:schemeClr>
                </a:solidFill>
              </a:rPr>
              <a:t>Exception</a:t>
            </a:r>
            <a:endParaRPr lang="en-US" sz="2400" b="1" dirty="0">
              <a:solidFill>
                <a:schemeClr val="accent6">
                  <a:lumMod val="50000"/>
                </a:schemeClr>
              </a:solidFill>
            </a:endParaRPr>
          </a:p>
          <a:p>
            <a:pPr lvl="0"/>
            <a:r>
              <a:rPr lang="en-US" sz="2400" dirty="0"/>
              <a:t>Verbs expressing states that we have no control over </a:t>
            </a:r>
            <a:r>
              <a:rPr lang="en-US" sz="2400" dirty="0" err="1"/>
              <a:t>e.g</a:t>
            </a:r>
            <a:r>
              <a:rPr lang="en-US" sz="2400" dirty="0"/>
              <a:t>;</a:t>
            </a:r>
          </a:p>
          <a:p>
            <a:pPr lvl="0"/>
            <a:r>
              <a:rPr lang="en-US" sz="2400" dirty="0"/>
              <a:t>I hear strange voices.</a:t>
            </a:r>
          </a:p>
          <a:p>
            <a:endParaRPr lang="en-US" sz="2000" dirty="0"/>
          </a:p>
          <a:p>
            <a:pPr lvl="0"/>
            <a:r>
              <a:rPr lang="en-US" sz="2400" dirty="0"/>
              <a:t>Verbs expressing feelings </a:t>
            </a:r>
            <a:r>
              <a:rPr lang="en-US" sz="2400" dirty="0" err="1"/>
              <a:t>e.g</a:t>
            </a:r>
            <a:r>
              <a:rPr lang="en-US" sz="2400" dirty="0"/>
              <a:t>;</a:t>
            </a:r>
          </a:p>
          <a:p>
            <a:pPr marL="457200" indent="-457200">
              <a:buFont typeface="+mj-lt"/>
              <a:buAutoNum type="arabicPeriod"/>
            </a:pPr>
            <a:r>
              <a:rPr lang="en-US" sz="2400" dirty="0"/>
              <a:t>I like baking. </a:t>
            </a:r>
          </a:p>
          <a:p>
            <a:pPr marL="457200" indent="-457200">
              <a:buFont typeface="+mj-lt"/>
              <a:buAutoNum type="arabicPeriod"/>
            </a:pPr>
            <a:r>
              <a:rPr lang="en-US" sz="2400" dirty="0" err="1"/>
              <a:t>Larvin</a:t>
            </a:r>
            <a:r>
              <a:rPr lang="en-US" sz="2400" dirty="0"/>
              <a:t> </a:t>
            </a:r>
            <a:r>
              <a:rPr lang="en-US" sz="2400" dirty="0" err="1"/>
              <a:t>Mulimu</a:t>
            </a:r>
            <a:r>
              <a:rPr lang="en-US" sz="2400" dirty="0"/>
              <a:t> thinks it is a waste of time.</a:t>
            </a:r>
          </a:p>
          <a:p>
            <a:pPr marL="457200" indent="-457200">
              <a:buFont typeface="+mj-lt"/>
              <a:buAutoNum type="arabicPeriod"/>
            </a:pPr>
            <a:r>
              <a:rPr lang="en-US" sz="2400" dirty="0" err="1"/>
              <a:t>Kibali</a:t>
            </a:r>
            <a:r>
              <a:rPr lang="en-US" sz="2400" dirty="0"/>
              <a:t> seems happy.</a:t>
            </a:r>
          </a:p>
          <a:p>
            <a:pPr marL="457200" indent="-457200">
              <a:buFont typeface="+mj-lt"/>
              <a:buAutoNum type="arabicPeriod"/>
            </a:pPr>
            <a:r>
              <a:rPr lang="en-US" sz="2400" dirty="0"/>
              <a:t>Pauline owns a lot of property.</a:t>
            </a:r>
          </a:p>
          <a:p>
            <a:pPr marL="457200" indent="-457200">
              <a:buFont typeface="+mj-lt"/>
              <a:buAutoNum type="arabicPeriod"/>
            </a:pPr>
            <a:r>
              <a:rPr lang="en-US" sz="2400" dirty="0"/>
              <a:t>Shirley resembles her mother Judith. </a:t>
            </a:r>
          </a:p>
        </p:txBody>
      </p:sp>
    </p:spTree>
    <p:extLst>
      <p:ext uri="{BB962C8B-B14F-4D97-AF65-F5344CB8AC3E}">
        <p14:creationId xmlns:p14="http://schemas.microsoft.com/office/powerpoint/2010/main" val="306923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9144000" cy="6063198"/>
          </a:xfrm>
          <a:prstGeom prst="rect">
            <a:avLst/>
          </a:prstGeom>
        </p:spPr>
        <p:txBody>
          <a:bodyPr wrap="square">
            <a:spAutoFit/>
          </a:bodyPr>
          <a:lstStyle/>
          <a:p>
            <a:pPr lvl="0"/>
            <a:r>
              <a:rPr lang="en-US" sz="2400" b="1" u="sng" dirty="0">
                <a:solidFill>
                  <a:schemeClr val="accent6">
                    <a:lumMod val="50000"/>
                  </a:schemeClr>
                </a:solidFill>
              </a:rPr>
              <a:t>Present perfect</a:t>
            </a:r>
            <a:endParaRPr lang="en-US" sz="2400" b="1" dirty="0">
              <a:solidFill>
                <a:schemeClr val="accent6">
                  <a:lumMod val="50000"/>
                </a:schemeClr>
              </a:solidFill>
            </a:endParaRPr>
          </a:p>
          <a:p>
            <a:pPr lvl="0"/>
            <a:r>
              <a:rPr lang="en-US" sz="2400" dirty="0"/>
              <a:t>Completed actions (indefinite period of time) </a:t>
            </a:r>
            <a:r>
              <a:rPr lang="en-US" sz="2400" dirty="0" err="1"/>
              <a:t>e.g</a:t>
            </a:r>
            <a:r>
              <a:rPr lang="en-US" sz="2400" dirty="0"/>
              <a:t>;</a:t>
            </a:r>
          </a:p>
          <a:p>
            <a:pPr lvl="0"/>
            <a:r>
              <a:rPr lang="en-US" sz="2400" dirty="0"/>
              <a:t>-	</a:t>
            </a:r>
            <a:r>
              <a:rPr lang="en-US" sz="2400" dirty="0" err="1"/>
              <a:t>Owino</a:t>
            </a:r>
            <a:r>
              <a:rPr lang="en-US" sz="2400" dirty="0"/>
              <a:t> has washed his hands. </a:t>
            </a:r>
          </a:p>
          <a:p>
            <a:r>
              <a:rPr lang="en-US" sz="2400" dirty="0"/>
              <a:t> </a:t>
            </a:r>
          </a:p>
          <a:p>
            <a:pPr lvl="0"/>
            <a:r>
              <a:rPr lang="en-US" sz="2400" dirty="0"/>
              <a:t>Completed actions (unfinished period of time) </a:t>
            </a:r>
            <a:r>
              <a:rPr lang="en-US" sz="2400" dirty="0" err="1"/>
              <a:t>e.g</a:t>
            </a:r>
            <a:r>
              <a:rPr lang="en-US" sz="2400" dirty="0"/>
              <a:t>;</a:t>
            </a:r>
          </a:p>
          <a:p>
            <a:pPr lvl="0"/>
            <a:r>
              <a:rPr lang="en-US" sz="2400" dirty="0"/>
              <a:t>-	So far, </a:t>
            </a:r>
            <a:r>
              <a:rPr lang="en-US" sz="2400" dirty="0" err="1"/>
              <a:t>Sagalla</a:t>
            </a:r>
            <a:r>
              <a:rPr lang="en-US" sz="2400" dirty="0"/>
              <a:t> has borrowed a thousand shillings from </a:t>
            </a:r>
            <a:r>
              <a:rPr lang="en-US" sz="2400" dirty="0" err="1"/>
              <a:t>Macharia</a:t>
            </a:r>
            <a:r>
              <a:rPr lang="en-US" sz="2400" dirty="0"/>
              <a:t> 	this term. </a:t>
            </a:r>
          </a:p>
          <a:p>
            <a:r>
              <a:rPr lang="en-US" sz="2400" dirty="0"/>
              <a:t> </a:t>
            </a:r>
          </a:p>
          <a:p>
            <a:pPr lvl="0"/>
            <a:r>
              <a:rPr lang="en-US" sz="2400" dirty="0"/>
              <a:t>Actions that began in the past but are on going </a:t>
            </a:r>
            <a:r>
              <a:rPr lang="en-US" sz="2400" dirty="0" err="1"/>
              <a:t>e.g</a:t>
            </a:r>
            <a:r>
              <a:rPr lang="en-US" sz="2400" dirty="0"/>
              <a:t>;</a:t>
            </a:r>
          </a:p>
          <a:p>
            <a:pPr lvl="0"/>
            <a:r>
              <a:rPr lang="en-US" sz="2400" dirty="0"/>
              <a:t>-	I have taught English for over 15 years.</a:t>
            </a:r>
          </a:p>
          <a:p>
            <a:r>
              <a:rPr lang="en-US" sz="2400" dirty="0"/>
              <a:t> </a:t>
            </a:r>
          </a:p>
          <a:p>
            <a:r>
              <a:rPr lang="en-US" sz="2800" b="1" u="sng" dirty="0">
                <a:solidFill>
                  <a:schemeClr val="accent6">
                    <a:lumMod val="50000"/>
                  </a:schemeClr>
                </a:solidFill>
              </a:rPr>
              <a:t>Present perfect continuous </a:t>
            </a:r>
            <a:endParaRPr lang="en-US" sz="2800" b="1" dirty="0">
              <a:solidFill>
                <a:schemeClr val="accent6">
                  <a:lumMod val="50000"/>
                </a:schemeClr>
              </a:solidFill>
            </a:endParaRPr>
          </a:p>
          <a:p>
            <a:r>
              <a:rPr lang="en-US" sz="2400" b="1" i="1" dirty="0"/>
              <a:t>(has/have + been + </a:t>
            </a:r>
            <a:r>
              <a:rPr lang="en-US" sz="2400" b="1" i="1" dirty="0" err="1"/>
              <a:t>ing</a:t>
            </a:r>
            <a:r>
              <a:rPr lang="en-US" sz="2400" b="1" i="1" dirty="0"/>
              <a:t>)</a:t>
            </a:r>
            <a:endParaRPr lang="en-US" sz="2400" dirty="0"/>
          </a:p>
          <a:p>
            <a:pPr lvl="0"/>
            <a:r>
              <a:rPr lang="en-US" sz="2400" dirty="0"/>
              <a:t>Used in the same way as the perfect form but gives the idea of a continuous action/uninterrupted action e.g.</a:t>
            </a:r>
          </a:p>
          <a:p>
            <a:pPr lvl="0"/>
            <a:r>
              <a:rPr lang="en-US" sz="2400" dirty="0"/>
              <a:t>	I have been teaching since 1997.</a:t>
            </a:r>
          </a:p>
        </p:txBody>
      </p:sp>
    </p:spTree>
    <p:extLst>
      <p:ext uri="{BB962C8B-B14F-4D97-AF65-F5344CB8AC3E}">
        <p14:creationId xmlns:p14="http://schemas.microsoft.com/office/powerpoint/2010/main" val="3601438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52400"/>
            <a:ext cx="9067800" cy="5940088"/>
          </a:xfrm>
          <a:prstGeom prst="rect">
            <a:avLst/>
          </a:prstGeom>
        </p:spPr>
        <p:txBody>
          <a:bodyPr wrap="square">
            <a:spAutoFit/>
          </a:bodyPr>
          <a:lstStyle/>
          <a:p>
            <a:r>
              <a:rPr lang="en-US" sz="3600" b="1" u="sng" dirty="0">
                <a:solidFill>
                  <a:schemeClr val="accent6">
                    <a:lumMod val="50000"/>
                  </a:schemeClr>
                </a:solidFill>
              </a:rPr>
              <a:t>PAST TENSE </a:t>
            </a:r>
            <a:endParaRPr lang="en-US" sz="3600" b="1" dirty="0">
              <a:solidFill>
                <a:schemeClr val="accent6">
                  <a:lumMod val="50000"/>
                </a:schemeClr>
              </a:solidFill>
            </a:endParaRPr>
          </a:p>
          <a:p>
            <a:pPr lvl="0"/>
            <a:r>
              <a:rPr lang="en-US" sz="2800" b="1" u="sng" dirty="0">
                <a:solidFill>
                  <a:schemeClr val="accent6">
                    <a:lumMod val="50000"/>
                  </a:schemeClr>
                </a:solidFill>
              </a:rPr>
              <a:t>Past simple </a:t>
            </a:r>
            <a:endParaRPr lang="en-US" sz="2800" b="1" dirty="0">
              <a:solidFill>
                <a:schemeClr val="accent6">
                  <a:lumMod val="50000"/>
                </a:schemeClr>
              </a:solidFill>
            </a:endParaRPr>
          </a:p>
          <a:p>
            <a:pPr lvl="0"/>
            <a:r>
              <a:rPr lang="en-US" sz="2400" dirty="0"/>
              <a:t>Expresses actions that took place at a definite period in the past and are completed and have a connection to the present e.g.</a:t>
            </a:r>
          </a:p>
          <a:p>
            <a:pPr lvl="0"/>
            <a:r>
              <a:rPr lang="en-US" sz="2400" dirty="0"/>
              <a:t>	Sir </a:t>
            </a:r>
            <a:r>
              <a:rPr lang="en-US" sz="2400" dirty="0" err="1"/>
              <a:t>Njos</a:t>
            </a:r>
            <a:r>
              <a:rPr lang="en-US" sz="2400" dirty="0"/>
              <a:t> visited the church in </a:t>
            </a:r>
            <a:r>
              <a:rPr lang="en-US" sz="2400" dirty="0" err="1"/>
              <a:t>Matete</a:t>
            </a:r>
            <a:r>
              <a:rPr lang="en-US" sz="2400" dirty="0"/>
              <a:t> three days ago. </a:t>
            </a:r>
          </a:p>
          <a:p>
            <a:pPr lvl="0"/>
            <a:r>
              <a:rPr lang="en-US" sz="2400" dirty="0"/>
              <a:t>Habitual actions in the past</a:t>
            </a:r>
          </a:p>
          <a:p>
            <a:pPr lvl="0"/>
            <a:r>
              <a:rPr lang="en-US" sz="2400" dirty="0"/>
              <a:t>	We used to swim every morning when we lived in Mombasa.</a:t>
            </a:r>
          </a:p>
          <a:p>
            <a:r>
              <a:rPr lang="en-US" sz="2400" dirty="0"/>
              <a:t> </a:t>
            </a:r>
          </a:p>
          <a:p>
            <a:pPr lvl="0"/>
            <a:r>
              <a:rPr lang="en-US" sz="2800" b="1" u="sng" dirty="0">
                <a:solidFill>
                  <a:schemeClr val="accent6">
                    <a:lumMod val="50000"/>
                  </a:schemeClr>
                </a:solidFill>
              </a:rPr>
              <a:t>Past continuous </a:t>
            </a:r>
            <a:endParaRPr lang="en-US" sz="2800" b="1" dirty="0">
              <a:solidFill>
                <a:schemeClr val="accent6">
                  <a:lumMod val="50000"/>
                </a:schemeClr>
              </a:solidFill>
            </a:endParaRPr>
          </a:p>
          <a:p>
            <a:pPr lvl="0"/>
            <a:r>
              <a:rPr lang="en-US" sz="2400" dirty="0"/>
              <a:t>For interrupted actions in the past </a:t>
            </a:r>
            <a:r>
              <a:rPr lang="en-US" sz="2400" dirty="0" err="1"/>
              <a:t>e.g</a:t>
            </a:r>
            <a:r>
              <a:rPr lang="en-US" sz="2400" dirty="0"/>
              <a:t>;</a:t>
            </a:r>
          </a:p>
          <a:p>
            <a:pPr lvl="0"/>
            <a:r>
              <a:rPr lang="en-US" sz="2400" dirty="0"/>
              <a:t>It was teeming when mother returned home.  </a:t>
            </a:r>
          </a:p>
          <a:p>
            <a:pPr lvl="0"/>
            <a:r>
              <a:rPr lang="en-US" sz="2400" dirty="0"/>
              <a:t>Simultaneous actions in the past.</a:t>
            </a:r>
          </a:p>
          <a:p>
            <a:pPr lvl="0"/>
            <a:r>
              <a:rPr lang="en-US" sz="2400" dirty="0"/>
              <a:t>Torres was reading a magazine while his sister was cleaning the room.</a:t>
            </a:r>
          </a:p>
          <a:p>
            <a:pPr lvl="0"/>
            <a:r>
              <a:rPr lang="en-US" sz="2400" dirty="0"/>
              <a:t> Continuous actions in the past. </a:t>
            </a:r>
          </a:p>
          <a:p>
            <a:pPr lvl="0"/>
            <a:r>
              <a:rPr lang="en-US" sz="2400" dirty="0"/>
              <a:t>Sketch was drawing all day yesterday. </a:t>
            </a:r>
          </a:p>
        </p:txBody>
      </p:sp>
    </p:spTree>
    <p:extLst>
      <p:ext uri="{BB962C8B-B14F-4D97-AF65-F5344CB8AC3E}">
        <p14:creationId xmlns:p14="http://schemas.microsoft.com/office/powerpoint/2010/main" val="2153663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35316"/>
            <a:ext cx="9067800" cy="6494085"/>
          </a:xfrm>
          <a:prstGeom prst="rect">
            <a:avLst/>
          </a:prstGeom>
        </p:spPr>
        <p:txBody>
          <a:bodyPr wrap="square">
            <a:spAutoFit/>
          </a:bodyPr>
          <a:lstStyle/>
          <a:p>
            <a:r>
              <a:rPr lang="en-US" sz="3600" b="1" u="sng" dirty="0">
                <a:solidFill>
                  <a:schemeClr val="accent6">
                    <a:lumMod val="50000"/>
                  </a:schemeClr>
                </a:solidFill>
              </a:rPr>
              <a:t>FUTURE TENSE </a:t>
            </a:r>
            <a:endParaRPr lang="en-US" sz="3600" b="1" dirty="0">
              <a:solidFill>
                <a:schemeClr val="accent6">
                  <a:lumMod val="50000"/>
                </a:schemeClr>
              </a:solidFill>
            </a:endParaRPr>
          </a:p>
          <a:p>
            <a:pPr lvl="0"/>
            <a:r>
              <a:rPr lang="en-US" sz="3600" b="1" u="sng" dirty="0">
                <a:solidFill>
                  <a:schemeClr val="accent6">
                    <a:lumMod val="50000"/>
                  </a:schemeClr>
                </a:solidFill>
              </a:rPr>
              <a:t>Future simple tense </a:t>
            </a:r>
            <a:endParaRPr lang="en-US" sz="3600" b="1" dirty="0">
              <a:solidFill>
                <a:schemeClr val="accent6">
                  <a:lumMod val="50000"/>
                </a:schemeClr>
              </a:solidFill>
            </a:endParaRPr>
          </a:p>
          <a:p>
            <a:pPr lvl="0"/>
            <a:r>
              <a:rPr lang="en-US" sz="2400" b="1" dirty="0"/>
              <a:t>To express actions that will happen in the future </a:t>
            </a:r>
            <a:r>
              <a:rPr lang="en-US" sz="2400" b="1" dirty="0" err="1"/>
              <a:t>e.g</a:t>
            </a:r>
            <a:r>
              <a:rPr lang="en-US" sz="2400" b="1" dirty="0"/>
              <a:t>;</a:t>
            </a:r>
            <a:endParaRPr lang="en-US" sz="2400" dirty="0"/>
          </a:p>
          <a:p>
            <a:pPr lvl="0"/>
            <a:r>
              <a:rPr lang="en-US" sz="2400" dirty="0"/>
              <a:t>1</a:t>
            </a:r>
            <a:r>
              <a:rPr lang="en-US" sz="2400" baseline="30000" dirty="0"/>
              <a:t>st</a:t>
            </a:r>
            <a:r>
              <a:rPr lang="en-US" sz="2400" dirty="0"/>
              <a:t> person I/we shall. </a:t>
            </a:r>
          </a:p>
          <a:p>
            <a:pPr lvl="0"/>
            <a:r>
              <a:rPr lang="en-US" sz="2400" dirty="0"/>
              <a:t>2</a:t>
            </a:r>
            <a:r>
              <a:rPr lang="en-US" sz="2400" baseline="30000" dirty="0"/>
              <a:t>nd</a:t>
            </a:r>
            <a:r>
              <a:rPr lang="en-US" sz="2400" dirty="0"/>
              <a:t> person You will.</a:t>
            </a:r>
          </a:p>
          <a:p>
            <a:pPr lvl="0"/>
            <a:r>
              <a:rPr lang="en-US" sz="2400" dirty="0"/>
              <a:t>3</a:t>
            </a:r>
            <a:r>
              <a:rPr lang="en-US" sz="2400" baseline="30000" dirty="0"/>
              <a:t>rd</a:t>
            </a:r>
            <a:r>
              <a:rPr lang="en-US" sz="2400" dirty="0"/>
              <a:t> person He/she/they will. </a:t>
            </a:r>
          </a:p>
          <a:p>
            <a:pPr lvl="0"/>
            <a:r>
              <a:rPr lang="en-US" sz="2400" b="1" dirty="0"/>
              <a:t>To express futurity and obligation </a:t>
            </a:r>
            <a:r>
              <a:rPr lang="en-US" sz="2400" b="1" dirty="0" err="1"/>
              <a:t>e.g</a:t>
            </a:r>
            <a:r>
              <a:rPr lang="en-US" sz="2400" b="1" dirty="0"/>
              <a:t>;</a:t>
            </a:r>
            <a:endParaRPr lang="en-US" sz="2400" dirty="0"/>
          </a:p>
          <a:p>
            <a:pPr lvl="0"/>
            <a:r>
              <a:rPr lang="en-US" sz="2400" dirty="0"/>
              <a:t>	Will you see me at eight?</a:t>
            </a:r>
          </a:p>
          <a:p>
            <a:pPr lvl="0"/>
            <a:r>
              <a:rPr lang="en-US" sz="2400" dirty="0"/>
              <a:t>	I shall see you at eight. </a:t>
            </a:r>
            <a:endParaRPr lang="en-US" sz="2000" dirty="0"/>
          </a:p>
          <a:p>
            <a:pPr lvl="0"/>
            <a:r>
              <a:rPr lang="en-US" sz="3600" b="1" u="sng" dirty="0">
                <a:solidFill>
                  <a:schemeClr val="accent6">
                    <a:lumMod val="50000"/>
                  </a:schemeClr>
                </a:solidFill>
              </a:rPr>
              <a:t>Future continuous </a:t>
            </a:r>
            <a:endParaRPr lang="en-US" sz="3600" b="1" dirty="0">
              <a:solidFill>
                <a:schemeClr val="accent6">
                  <a:lumMod val="50000"/>
                </a:schemeClr>
              </a:solidFill>
            </a:endParaRPr>
          </a:p>
          <a:p>
            <a:pPr lvl="0"/>
            <a:r>
              <a:rPr lang="en-US" sz="2400" dirty="0"/>
              <a:t>For actions that will take place at a certain time in future e.g.</a:t>
            </a:r>
          </a:p>
          <a:p>
            <a:pPr lvl="0"/>
            <a:r>
              <a:rPr lang="en-US" sz="2400" dirty="0"/>
              <a:t>	They will be starting the show at nine at night.</a:t>
            </a:r>
          </a:p>
          <a:p>
            <a:endParaRPr lang="en-US" sz="2000" dirty="0"/>
          </a:p>
          <a:p>
            <a:pPr lvl="0"/>
            <a:r>
              <a:rPr lang="en-US" sz="2400" dirty="0"/>
              <a:t>For started durations in the future e.g. </a:t>
            </a:r>
          </a:p>
          <a:p>
            <a:pPr lvl="0"/>
            <a:r>
              <a:rPr lang="en-US" sz="2400" dirty="0"/>
              <a:t>	Examiners will be making the scripts all through the December 	holiday. </a:t>
            </a:r>
          </a:p>
        </p:txBody>
      </p:sp>
    </p:spTree>
    <p:extLst>
      <p:ext uri="{BB962C8B-B14F-4D97-AF65-F5344CB8AC3E}">
        <p14:creationId xmlns:p14="http://schemas.microsoft.com/office/powerpoint/2010/main" val="40078855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57200"/>
            <a:ext cx="8839200" cy="5509200"/>
          </a:xfrm>
          <a:prstGeom prst="rect">
            <a:avLst/>
          </a:prstGeom>
        </p:spPr>
        <p:txBody>
          <a:bodyPr wrap="square">
            <a:spAutoFit/>
          </a:bodyPr>
          <a:lstStyle/>
          <a:p>
            <a:pPr lvl="0"/>
            <a:r>
              <a:rPr lang="en-US" sz="4400" b="1" u="sng" dirty="0">
                <a:solidFill>
                  <a:schemeClr val="accent6">
                    <a:lumMod val="50000"/>
                  </a:schemeClr>
                </a:solidFill>
              </a:rPr>
              <a:t>Future perfect</a:t>
            </a:r>
            <a:endParaRPr lang="en-US" sz="4400" b="1" dirty="0">
              <a:solidFill>
                <a:schemeClr val="accent6">
                  <a:lumMod val="50000"/>
                </a:schemeClr>
              </a:solidFill>
            </a:endParaRPr>
          </a:p>
          <a:p>
            <a:r>
              <a:rPr lang="en-US" sz="3200" dirty="0"/>
              <a:t>For action which comes up to a certain point in the future </a:t>
            </a:r>
            <a:r>
              <a:rPr lang="en-US" sz="3200" dirty="0" err="1"/>
              <a:t>e.g</a:t>
            </a:r>
            <a:endParaRPr lang="en-US" sz="3200" dirty="0"/>
          </a:p>
          <a:p>
            <a:pPr lvl="0"/>
            <a:r>
              <a:rPr lang="en-US" sz="3200" dirty="0"/>
              <a:t>I shall have finished reading this book by the end of the week</a:t>
            </a:r>
            <a:r>
              <a:rPr lang="en-US" sz="2000" dirty="0"/>
              <a:t>.</a:t>
            </a:r>
          </a:p>
          <a:p>
            <a:r>
              <a:rPr lang="en-US" sz="2000" dirty="0"/>
              <a:t> </a:t>
            </a:r>
          </a:p>
          <a:p>
            <a:r>
              <a:rPr lang="en-US" sz="2000" dirty="0">
                <a:solidFill>
                  <a:schemeClr val="accent6">
                    <a:lumMod val="50000"/>
                  </a:schemeClr>
                </a:solidFill>
              </a:rPr>
              <a:t> </a:t>
            </a:r>
          </a:p>
          <a:p>
            <a:pPr lvl="0"/>
            <a:r>
              <a:rPr lang="en-US" sz="4400" b="1" u="sng" dirty="0">
                <a:solidFill>
                  <a:schemeClr val="accent6">
                    <a:lumMod val="50000"/>
                  </a:schemeClr>
                </a:solidFill>
              </a:rPr>
              <a:t>Future perfect continuous </a:t>
            </a:r>
            <a:endParaRPr lang="en-US" sz="4400" b="1" dirty="0">
              <a:solidFill>
                <a:schemeClr val="accent6">
                  <a:lumMod val="50000"/>
                </a:schemeClr>
              </a:solidFill>
            </a:endParaRPr>
          </a:p>
          <a:p>
            <a:pPr lvl="0"/>
            <a:r>
              <a:rPr lang="en-US" sz="3200" dirty="0"/>
              <a:t>Indicates continuation of the future </a:t>
            </a:r>
            <a:r>
              <a:rPr lang="en-US" sz="3200" dirty="0" err="1"/>
              <a:t>e.g</a:t>
            </a:r>
            <a:r>
              <a:rPr lang="en-US" sz="3200" dirty="0"/>
              <a:t>;</a:t>
            </a:r>
          </a:p>
          <a:p>
            <a:pPr lvl="0"/>
            <a:r>
              <a:rPr lang="en-US" sz="3200" dirty="0"/>
              <a:t>They will have been dancing for hours by the time we arrived.</a:t>
            </a:r>
          </a:p>
        </p:txBody>
      </p:sp>
    </p:spTree>
    <p:extLst>
      <p:ext uri="{BB962C8B-B14F-4D97-AF65-F5344CB8AC3E}">
        <p14:creationId xmlns:p14="http://schemas.microsoft.com/office/powerpoint/2010/main" val="905389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19551594"/>
              </p:ext>
            </p:extLst>
          </p:nvPr>
        </p:nvGraphicFramePr>
        <p:xfrm>
          <a:off x="1295400" y="1219200"/>
          <a:ext cx="8534399" cy="5212080"/>
        </p:xfrm>
        <a:graphic>
          <a:graphicData uri="http://schemas.openxmlformats.org/drawingml/2006/table">
            <a:tbl>
              <a:tblPr firstRow="1" firstCol="1" bandRow="1">
                <a:tableStyleId>{5C22544A-7EE6-4342-B048-85BDC9FD1C3A}</a:tableStyleId>
              </a:tblPr>
              <a:tblGrid>
                <a:gridCol w="1588182">
                  <a:extLst>
                    <a:ext uri="{9D8B030D-6E8A-4147-A177-3AD203B41FA5}">
                      <a16:colId xmlns:a16="http://schemas.microsoft.com/office/drawing/2014/main" val="20000"/>
                    </a:ext>
                  </a:extLst>
                </a:gridCol>
                <a:gridCol w="2322342">
                  <a:extLst>
                    <a:ext uri="{9D8B030D-6E8A-4147-A177-3AD203B41FA5}">
                      <a16:colId xmlns:a16="http://schemas.microsoft.com/office/drawing/2014/main" val="20001"/>
                    </a:ext>
                  </a:extLst>
                </a:gridCol>
                <a:gridCol w="2322342">
                  <a:extLst>
                    <a:ext uri="{9D8B030D-6E8A-4147-A177-3AD203B41FA5}">
                      <a16:colId xmlns:a16="http://schemas.microsoft.com/office/drawing/2014/main" val="20002"/>
                    </a:ext>
                  </a:extLst>
                </a:gridCol>
                <a:gridCol w="2301533">
                  <a:extLst>
                    <a:ext uri="{9D8B030D-6E8A-4147-A177-3AD203B41FA5}">
                      <a16:colId xmlns:a16="http://schemas.microsoft.com/office/drawing/2014/main" val="20003"/>
                    </a:ext>
                  </a:extLst>
                </a:gridCol>
              </a:tblGrid>
              <a:tr h="242787">
                <a:tc>
                  <a:txBody>
                    <a:bodyPr/>
                    <a:lstStyle/>
                    <a:p>
                      <a:pPr marL="0" marR="0" algn="ctr">
                        <a:spcBef>
                          <a:spcPts val="0"/>
                        </a:spcBef>
                        <a:spcAft>
                          <a:spcPts val="0"/>
                        </a:spcAft>
                      </a:pPr>
                      <a:r>
                        <a:rPr lang="en-US" sz="1800" dirty="0">
                          <a:effectLst/>
                        </a:rPr>
                        <a:t>TENSE FORM</a:t>
                      </a:r>
                      <a:endParaRPr lang="en-US" sz="18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dirty="0">
                          <a:effectLst/>
                        </a:rPr>
                        <a:t>PRESENT</a:t>
                      </a:r>
                      <a:endParaRPr lang="en-US" sz="18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a:effectLst/>
                        </a:rPr>
                        <a:t>PAST</a:t>
                      </a:r>
                      <a:endParaRPr lang="en-US" sz="180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a:effectLst/>
                        </a:rPr>
                        <a:t>FUTURE</a:t>
                      </a:r>
                      <a:endParaRPr lang="en-US"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370170">
                <a:tc>
                  <a:txBody>
                    <a:bodyPr/>
                    <a:lstStyle/>
                    <a:p>
                      <a:pPr marL="342900" marR="0" lvl="0" indent="-342900">
                        <a:spcBef>
                          <a:spcPts val="0"/>
                        </a:spcBef>
                        <a:spcAft>
                          <a:spcPts val="0"/>
                        </a:spcAft>
                        <a:buFont typeface="+mj-lt"/>
                        <a:buAutoNum type="arabicPeriod"/>
                      </a:pPr>
                      <a:r>
                        <a:rPr lang="en-US" sz="1800" dirty="0">
                          <a:effectLst/>
                        </a:rPr>
                        <a:t>Simple form </a:t>
                      </a:r>
                      <a:endParaRPr lang="en-US" sz="18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 habitual actions </a:t>
                      </a:r>
                      <a:r>
                        <a:rPr lang="en-US" sz="1800" dirty="0" err="1">
                          <a:effectLst/>
                        </a:rPr>
                        <a:t>e.g</a:t>
                      </a:r>
                      <a:r>
                        <a:rPr lang="en-US" sz="1800" dirty="0">
                          <a:effectLst/>
                        </a:rPr>
                        <a:t>               I play football every Sunday.</a:t>
                      </a:r>
                    </a:p>
                    <a:p>
                      <a:pPr marL="342900" marR="0" lvl="0" indent="-342900">
                        <a:spcBef>
                          <a:spcPts val="0"/>
                        </a:spcBef>
                        <a:spcAft>
                          <a:spcPts val="0"/>
                        </a:spcAft>
                        <a:buFont typeface="Symbol"/>
                        <a:buChar char=""/>
                      </a:pPr>
                      <a:r>
                        <a:rPr lang="en-US" sz="1800" dirty="0">
                          <a:effectLst/>
                        </a:rPr>
                        <a:t>For general truths e.g.              The earth is oval. </a:t>
                      </a:r>
                    </a:p>
                    <a:p>
                      <a:pPr marL="102870" marR="0">
                        <a:spcBef>
                          <a:spcPts val="0"/>
                        </a:spcBef>
                        <a:spcAft>
                          <a:spcPts val="0"/>
                        </a:spcAft>
                      </a:pPr>
                      <a:r>
                        <a:rPr lang="en-US" sz="1800" dirty="0">
                          <a:effectLst/>
                        </a:rPr>
                        <a:t>The monkeys eat bananas.</a:t>
                      </a:r>
                    </a:p>
                    <a:p>
                      <a:pPr marL="102870" marR="0">
                        <a:spcBef>
                          <a:spcPts val="0"/>
                        </a:spcBef>
                        <a:spcAft>
                          <a:spcPts val="0"/>
                        </a:spcAft>
                      </a:pPr>
                      <a:r>
                        <a:rPr lang="en-US" sz="1800" u="sng" dirty="0">
                          <a:effectLst/>
                        </a:rPr>
                        <a:t>NB:</a:t>
                      </a:r>
                      <a:r>
                        <a:rPr lang="en-US" sz="1800" dirty="0">
                          <a:effectLst/>
                        </a:rPr>
                        <a:t> Attention be</a:t>
                      </a:r>
                    </a:p>
                    <a:p>
                      <a:pPr marL="102870" marR="0">
                        <a:spcBef>
                          <a:spcPts val="0"/>
                        </a:spcBef>
                        <a:spcAft>
                          <a:spcPts val="0"/>
                        </a:spcAft>
                      </a:pPr>
                      <a:r>
                        <a:rPr lang="en-US" sz="1800" dirty="0">
                          <a:effectLst/>
                        </a:rPr>
                        <a:t> paid on subject and verbs agreement. </a:t>
                      </a:r>
                    </a:p>
                    <a:p>
                      <a:pPr marL="342900" marR="0" lvl="0" indent="-342900">
                        <a:spcBef>
                          <a:spcPts val="0"/>
                        </a:spcBef>
                        <a:spcAft>
                          <a:spcPts val="0"/>
                        </a:spcAft>
                        <a:buFont typeface="Symbol"/>
                        <a:buChar char=""/>
                      </a:pPr>
                      <a:r>
                        <a:rPr lang="en-US" sz="1800" dirty="0">
                          <a:effectLst/>
                        </a:rPr>
                        <a:t>For abilities e.g.                        I can dance.</a:t>
                      </a:r>
                    </a:p>
                    <a:p>
                      <a:pPr marL="342900" marR="0" lvl="0" indent="-342900">
                        <a:spcBef>
                          <a:spcPts val="0"/>
                        </a:spcBef>
                        <a:spcAft>
                          <a:spcPts val="0"/>
                        </a:spcAft>
                        <a:buFont typeface="Symbol"/>
                        <a:buChar char=""/>
                      </a:pPr>
                      <a:r>
                        <a:rPr lang="en-US" sz="1800" dirty="0">
                          <a:effectLst/>
                        </a:rPr>
                        <a:t>For plan future events </a:t>
                      </a:r>
                      <a:r>
                        <a:rPr lang="en-US" sz="1800" dirty="0" err="1">
                          <a:effectLst/>
                        </a:rPr>
                        <a:t>e.g</a:t>
                      </a:r>
                      <a:r>
                        <a:rPr lang="en-US" sz="1800" dirty="0">
                          <a:effectLst/>
                        </a:rPr>
                        <a:t> The plane leaves in an hours time. </a:t>
                      </a:r>
                      <a:endParaRPr lang="en-US" sz="18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 the past or complete events e.g. </a:t>
                      </a:r>
                    </a:p>
                    <a:p>
                      <a:pPr marL="160020" marR="0">
                        <a:spcBef>
                          <a:spcPts val="0"/>
                        </a:spcBef>
                        <a:spcAft>
                          <a:spcPts val="0"/>
                        </a:spcAft>
                      </a:pPr>
                      <a:r>
                        <a:rPr lang="en-US" sz="1800" dirty="0">
                          <a:effectLst/>
                        </a:rPr>
                        <a:t>I played football yesterday. </a:t>
                      </a:r>
                    </a:p>
                    <a:p>
                      <a:pPr marL="342900" marR="0" lvl="0" indent="-342900">
                        <a:spcBef>
                          <a:spcPts val="0"/>
                        </a:spcBef>
                        <a:spcAft>
                          <a:spcPts val="0"/>
                        </a:spcAft>
                        <a:buFont typeface="Symbol"/>
                        <a:buChar char=""/>
                      </a:pPr>
                      <a:r>
                        <a:rPr lang="en-US" sz="1800" dirty="0">
                          <a:effectLst/>
                        </a:rPr>
                        <a:t> The monkeys ate bananas.</a:t>
                      </a:r>
                    </a:p>
                    <a:p>
                      <a:pPr marL="342900" marR="0" lvl="0" indent="-342900">
                        <a:spcBef>
                          <a:spcPts val="0"/>
                        </a:spcBef>
                        <a:spcAft>
                          <a:spcPts val="0"/>
                        </a:spcAft>
                        <a:buFont typeface="Symbol"/>
                        <a:buChar char=""/>
                      </a:pPr>
                      <a:r>
                        <a:rPr lang="en-US" sz="1800" dirty="0">
                          <a:effectLst/>
                        </a:rPr>
                        <a:t>For imaginary events </a:t>
                      </a:r>
                      <a:r>
                        <a:rPr lang="en-US" sz="1800" dirty="0" err="1">
                          <a:effectLst/>
                        </a:rPr>
                        <a:t>e.g</a:t>
                      </a:r>
                      <a:endParaRPr lang="en-US" sz="1800" dirty="0">
                        <a:effectLst/>
                      </a:endParaRPr>
                    </a:p>
                    <a:p>
                      <a:pPr marL="160020" marR="0">
                        <a:spcBef>
                          <a:spcPts val="0"/>
                        </a:spcBef>
                        <a:spcAft>
                          <a:spcPts val="0"/>
                        </a:spcAft>
                      </a:pPr>
                      <a:r>
                        <a:rPr lang="en-US" sz="1800" dirty="0">
                          <a:effectLst/>
                        </a:rPr>
                        <a:t>It would be fun at the zoo.  </a:t>
                      </a:r>
                    </a:p>
                    <a:p>
                      <a:pPr marL="160020" marR="0">
                        <a:spcBef>
                          <a:spcPts val="0"/>
                        </a:spcBef>
                        <a:spcAft>
                          <a:spcPts val="0"/>
                        </a:spcAft>
                      </a:pPr>
                      <a:r>
                        <a:rPr lang="en-US" sz="1800" u="sng" dirty="0">
                          <a:effectLst/>
                        </a:rPr>
                        <a:t>NB:</a:t>
                      </a:r>
                      <a:r>
                        <a:rPr lang="en-US" sz="1800" dirty="0">
                          <a:effectLst/>
                        </a:rPr>
                        <a:t> Be able to distinguish between past tense of regular and irregular verbs. </a:t>
                      </a:r>
                      <a:endParaRPr lang="en-US" sz="18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 actions in the future </a:t>
                      </a:r>
                      <a:r>
                        <a:rPr lang="en-US" sz="1800" dirty="0" err="1">
                          <a:effectLst/>
                        </a:rPr>
                        <a:t>e.g</a:t>
                      </a:r>
                      <a:r>
                        <a:rPr lang="en-US" sz="1800" dirty="0">
                          <a:effectLst/>
                        </a:rPr>
                        <a:t>                                                The monkey will eat a banana. </a:t>
                      </a:r>
                    </a:p>
                    <a:p>
                      <a:pPr marL="160020" marR="0">
                        <a:spcBef>
                          <a:spcPts val="0"/>
                        </a:spcBef>
                        <a:spcAft>
                          <a:spcPts val="0"/>
                        </a:spcAft>
                      </a:pPr>
                      <a:r>
                        <a:rPr lang="en-US" sz="1800" dirty="0">
                          <a:effectLst/>
                        </a:rPr>
                        <a:t>The team will play football.</a:t>
                      </a:r>
                    </a:p>
                    <a:p>
                      <a:pPr marL="160020" marR="0">
                        <a:spcBef>
                          <a:spcPts val="0"/>
                        </a:spcBef>
                        <a:spcAft>
                          <a:spcPts val="0"/>
                        </a:spcAft>
                      </a:pPr>
                      <a:r>
                        <a:rPr lang="en-US" sz="1800" u="sng" dirty="0">
                          <a:effectLst/>
                        </a:rPr>
                        <a:t>NB:</a:t>
                      </a:r>
                      <a:r>
                        <a:rPr lang="en-US" sz="1800" dirty="0">
                          <a:effectLst/>
                        </a:rPr>
                        <a:t> Uses the word will for all second and Third person and shall for first person. </a:t>
                      </a:r>
                    </a:p>
                    <a:p>
                      <a:pPr marL="160020" marR="0">
                        <a:spcBef>
                          <a:spcPts val="0"/>
                        </a:spcBef>
                        <a:spcAft>
                          <a:spcPts val="0"/>
                        </a:spcAft>
                      </a:pPr>
                      <a:r>
                        <a:rPr lang="en-US" sz="1800" dirty="0">
                          <a:effectLst/>
                        </a:rPr>
                        <a:t> </a:t>
                      </a:r>
                    </a:p>
                    <a:p>
                      <a:pPr marL="160020" marR="0">
                        <a:spcBef>
                          <a:spcPts val="0"/>
                        </a:spcBef>
                        <a:spcAft>
                          <a:spcPts val="0"/>
                        </a:spcAft>
                      </a:pPr>
                      <a:r>
                        <a:rPr lang="en-US" sz="1800" dirty="0">
                          <a:effectLst/>
                        </a:rPr>
                        <a:t>I/we shall play football.</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5" name="Rectangle 4"/>
          <p:cNvSpPr/>
          <p:nvPr/>
        </p:nvSpPr>
        <p:spPr>
          <a:xfrm>
            <a:off x="2743200" y="76200"/>
            <a:ext cx="4231204" cy="492443"/>
          </a:xfrm>
          <a:prstGeom prst="rect">
            <a:avLst/>
          </a:prstGeom>
        </p:spPr>
        <p:txBody>
          <a:bodyPr wrap="square">
            <a:spAutoFit/>
          </a:bodyPr>
          <a:lstStyle/>
          <a:p>
            <a:r>
              <a:rPr lang="en-US" sz="2600" b="1" u="sng" dirty="0">
                <a:solidFill>
                  <a:schemeClr val="accent6">
                    <a:lumMod val="50000"/>
                  </a:schemeClr>
                </a:solidFill>
              </a:rPr>
              <a:t>SUMMARY TABLE OF TENSES:</a:t>
            </a:r>
            <a:endParaRPr lang="en-US" sz="2600" b="1" dirty="0">
              <a:solidFill>
                <a:schemeClr val="accent6">
                  <a:lumMod val="50000"/>
                </a:schemeClr>
              </a:solidFill>
            </a:endParaRPr>
          </a:p>
        </p:txBody>
      </p:sp>
    </p:spTree>
    <p:extLst>
      <p:ext uri="{BB962C8B-B14F-4D97-AF65-F5344CB8AC3E}">
        <p14:creationId xmlns:p14="http://schemas.microsoft.com/office/powerpoint/2010/main" val="33466223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68829908"/>
              </p:ext>
            </p:extLst>
          </p:nvPr>
        </p:nvGraphicFramePr>
        <p:xfrm>
          <a:off x="1981200" y="381000"/>
          <a:ext cx="8458200" cy="6309360"/>
        </p:xfrm>
        <a:graphic>
          <a:graphicData uri="http://schemas.openxmlformats.org/drawingml/2006/table">
            <a:tbl>
              <a:tblPr firstRow="1" firstCol="1" bandRow="1">
                <a:tableStyleId>{5C22544A-7EE6-4342-B048-85BDC9FD1C3A}</a:tableStyleId>
              </a:tblPr>
              <a:tblGrid>
                <a:gridCol w="1574002">
                  <a:extLst>
                    <a:ext uri="{9D8B030D-6E8A-4147-A177-3AD203B41FA5}">
                      <a16:colId xmlns:a16="http://schemas.microsoft.com/office/drawing/2014/main" val="20000"/>
                    </a:ext>
                  </a:extLst>
                </a:gridCol>
                <a:gridCol w="2301607">
                  <a:extLst>
                    <a:ext uri="{9D8B030D-6E8A-4147-A177-3AD203B41FA5}">
                      <a16:colId xmlns:a16="http://schemas.microsoft.com/office/drawing/2014/main" val="20001"/>
                    </a:ext>
                  </a:extLst>
                </a:gridCol>
                <a:gridCol w="2301607">
                  <a:extLst>
                    <a:ext uri="{9D8B030D-6E8A-4147-A177-3AD203B41FA5}">
                      <a16:colId xmlns:a16="http://schemas.microsoft.com/office/drawing/2014/main" val="20002"/>
                    </a:ext>
                  </a:extLst>
                </a:gridCol>
                <a:gridCol w="2280984">
                  <a:extLst>
                    <a:ext uri="{9D8B030D-6E8A-4147-A177-3AD203B41FA5}">
                      <a16:colId xmlns:a16="http://schemas.microsoft.com/office/drawing/2014/main" val="20003"/>
                    </a:ext>
                  </a:extLst>
                </a:gridCol>
              </a:tblGrid>
              <a:tr h="519545">
                <a:tc>
                  <a:txBody>
                    <a:bodyPr/>
                    <a:lstStyle/>
                    <a:p>
                      <a:pPr marL="342900" marR="0" lvl="0" indent="-342900">
                        <a:spcBef>
                          <a:spcPts val="0"/>
                        </a:spcBef>
                        <a:spcAft>
                          <a:spcPts val="0"/>
                        </a:spcAft>
                        <a:buFont typeface="+mj-lt"/>
                        <a:buAutoNum type="arabicPeriod"/>
                      </a:pPr>
                      <a:r>
                        <a:rPr lang="en-US" sz="1800" dirty="0">
                          <a:effectLst/>
                        </a:rPr>
                        <a:t>Continuous form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dirty="0">
                          <a:effectLst/>
                        </a:rPr>
                        <a:t>Present continuous form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Past continuous form </a:t>
                      </a:r>
                      <a:endParaRPr lang="en-US" sz="16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Future continuous form</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195455">
                <a:tc>
                  <a:txBody>
                    <a:bodyPr/>
                    <a:lstStyle/>
                    <a:p>
                      <a:pPr marL="0" marR="0">
                        <a:spcBef>
                          <a:spcPts val="0"/>
                        </a:spcBef>
                        <a:spcAft>
                          <a:spcPts val="0"/>
                        </a:spcAft>
                      </a:pPr>
                      <a:r>
                        <a:rPr lang="en-US" sz="1800">
                          <a:effectLst/>
                        </a:rPr>
                        <a:t> </a:t>
                      </a:r>
                      <a:endParaRPr lang="en-US" sz="160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Formed by helping verbs + verbs + </a:t>
                      </a:r>
                      <a:r>
                        <a:rPr lang="en-US" sz="1800" dirty="0" err="1">
                          <a:effectLst/>
                        </a:rPr>
                        <a:t>ing</a:t>
                      </a:r>
                      <a:endParaRPr lang="en-US" sz="1600" dirty="0">
                        <a:effectLst/>
                      </a:endParaRPr>
                    </a:p>
                    <a:p>
                      <a:pPr marL="160020" marR="0">
                        <a:spcBef>
                          <a:spcPts val="0"/>
                        </a:spcBef>
                        <a:spcAft>
                          <a:spcPts val="0"/>
                        </a:spcAft>
                      </a:pPr>
                      <a:r>
                        <a:rPr lang="en-US" sz="1800" dirty="0" err="1">
                          <a:effectLst/>
                        </a:rPr>
                        <a:t>e.g</a:t>
                      </a:r>
                      <a:r>
                        <a:rPr lang="en-US" sz="1800" dirty="0">
                          <a:effectLst/>
                        </a:rPr>
                        <a:t> The monkey is eating the banana. </a:t>
                      </a:r>
                      <a:endParaRPr lang="en-US" sz="1600" dirty="0">
                        <a:effectLst/>
                      </a:endParaRPr>
                    </a:p>
                    <a:p>
                      <a:pPr marL="160020" marR="0">
                        <a:spcBef>
                          <a:spcPts val="0"/>
                        </a:spcBef>
                        <a:spcAft>
                          <a:spcPts val="0"/>
                        </a:spcAft>
                      </a:pPr>
                      <a:r>
                        <a:rPr lang="en-US" sz="1800" dirty="0">
                          <a:effectLst/>
                        </a:rPr>
                        <a:t>The monkeys are eating bananas. </a:t>
                      </a:r>
                      <a:endParaRPr lang="en-US" sz="1600" dirty="0">
                        <a:effectLst/>
                      </a:endParaRPr>
                    </a:p>
                    <a:p>
                      <a:pPr marL="342900" marR="0" lvl="0" indent="-342900">
                        <a:spcBef>
                          <a:spcPts val="0"/>
                        </a:spcBef>
                        <a:spcAft>
                          <a:spcPts val="0"/>
                        </a:spcAft>
                        <a:buFont typeface="Symbol"/>
                        <a:buChar char=""/>
                      </a:pPr>
                      <a:r>
                        <a:rPr lang="en-US" sz="1800" dirty="0">
                          <a:effectLst/>
                        </a:rPr>
                        <a:t>Uses for activities happening at the moment one is speaking (now).</a:t>
                      </a:r>
                      <a:endParaRPr lang="en-US" sz="1600" dirty="0">
                        <a:effectLst/>
                      </a:endParaRPr>
                    </a:p>
                    <a:p>
                      <a:pPr marL="342900" marR="0" lvl="0" indent="-342900">
                        <a:spcBef>
                          <a:spcPts val="0"/>
                        </a:spcBef>
                        <a:spcAft>
                          <a:spcPts val="0"/>
                        </a:spcAft>
                        <a:buFont typeface="Symbol"/>
                        <a:buChar char=""/>
                      </a:pPr>
                      <a:r>
                        <a:rPr lang="en-US" sz="1800" dirty="0">
                          <a:effectLst/>
                        </a:rPr>
                        <a:t>For habitual but with limited period </a:t>
                      </a:r>
                      <a:r>
                        <a:rPr lang="en-US" sz="1800" dirty="0" err="1">
                          <a:effectLst/>
                        </a:rPr>
                        <a:t>e.g</a:t>
                      </a:r>
                      <a:endParaRPr lang="en-US" sz="1600" dirty="0">
                        <a:effectLst/>
                      </a:endParaRPr>
                    </a:p>
                    <a:p>
                      <a:pPr marL="160020" marR="0">
                        <a:spcBef>
                          <a:spcPts val="0"/>
                        </a:spcBef>
                        <a:spcAft>
                          <a:spcPts val="0"/>
                        </a:spcAft>
                      </a:pPr>
                      <a:r>
                        <a:rPr lang="en-US" sz="1800" dirty="0">
                          <a:effectLst/>
                        </a:rPr>
                        <a:t>Eliza is studying Spanish this term. </a:t>
                      </a:r>
                      <a:endParaRPr lang="en-US" sz="1600" dirty="0">
                        <a:effectLst/>
                      </a:endParaRPr>
                    </a:p>
                    <a:p>
                      <a:pPr marL="342900" marR="0" lvl="0" indent="-342900">
                        <a:spcBef>
                          <a:spcPts val="0"/>
                        </a:spcBef>
                        <a:spcAft>
                          <a:spcPts val="0"/>
                        </a:spcAft>
                        <a:buFont typeface="Symbol"/>
                        <a:buChar char=""/>
                      </a:pPr>
                      <a:r>
                        <a:rPr lang="en-US" sz="1800" dirty="0">
                          <a:effectLst/>
                        </a:rPr>
                        <a:t>For action in future </a:t>
                      </a:r>
                      <a:r>
                        <a:rPr lang="en-US" sz="1800" dirty="0" err="1">
                          <a:effectLst/>
                        </a:rPr>
                        <a:t>esp</a:t>
                      </a:r>
                      <a:r>
                        <a:rPr lang="en-US" sz="1800" dirty="0">
                          <a:effectLst/>
                        </a:rPr>
                        <a:t> with verbs of movements </a:t>
                      </a:r>
                      <a:r>
                        <a:rPr lang="en-US" sz="1800" dirty="0" err="1">
                          <a:effectLst/>
                        </a:rPr>
                        <a:t>e.g</a:t>
                      </a:r>
                      <a:r>
                        <a:rPr lang="en-US" sz="1800" dirty="0">
                          <a:effectLst/>
                        </a:rPr>
                        <a:t> Molly is leaving for China. </a:t>
                      </a:r>
                      <a:endParaRPr lang="en-US" sz="16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Formed by helping verbs (was/were) + verbs + </a:t>
                      </a:r>
                      <a:r>
                        <a:rPr lang="en-US" sz="1800" dirty="0" err="1">
                          <a:effectLst/>
                        </a:rPr>
                        <a:t>ing</a:t>
                      </a:r>
                      <a:r>
                        <a:rPr lang="en-US" sz="1800" dirty="0">
                          <a:effectLst/>
                        </a:rPr>
                        <a:t> </a:t>
                      </a:r>
                      <a:r>
                        <a:rPr lang="en-US" sz="1800" dirty="0" err="1">
                          <a:effectLst/>
                        </a:rPr>
                        <a:t>e.g</a:t>
                      </a:r>
                      <a:r>
                        <a:rPr lang="en-US" sz="1800" dirty="0">
                          <a:effectLst/>
                        </a:rPr>
                        <a:t> The monkey was eating a banana. </a:t>
                      </a:r>
                      <a:endParaRPr lang="en-US" sz="1600" dirty="0">
                        <a:effectLst/>
                      </a:endParaRPr>
                    </a:p>
                    <a:p>
                      <a:pPr marL="342900" marR="0" lvl="0" indent="-342900">
                        <a:spcBef>
                          <a:spcPts val="0"/>
                        </a:spcBef>
                        <a:spcAft>
                          <a:spcPts val="0"/>
                        </a:spcAft>
                        <a:buFont typeface="Symbol"/>
                        <a:buChar char=""/>
                      </a:pPr>
                      <a:r>
                        <a:rPr lang="en-US" sz="1800" dirty="0">
                          <a:effectLst/>
                        </a:rPr>
                        <a:t>For interrupted in the actions in the past </a:t>
                      </a:r>
                      <a:r>
                        <a:rPr lang="en-US" sz="1800" dirty="0" err="1">
                          <a:effectLst/>
                        </a:rPr>
                        <a:t>e.g</a:t>
                      </a:r>
                      <a:r>
                        <a:rPr lang="en-US" sz="1800" dirty="0">
                          <a:effectLst/>
                        </a:rPr>
                        <a:t> it was raining when my father returned home. </a:t>
                      </a:r>
                      <a:endParaRPr lang="en-US" sz="1600" dirty="0">
                        <a:effectLst/>
                      </a:endParaRPr>
                    </a:p>
                    <a:p>
                      <a:pPr marL="342900" marR="0" lvl="0" indent="-342900">
                        <a:spcBef>
                          <a:spcPts val="0"/>
                        </a:spcBef>
                        <a:spcAft>
                          <a:spcPts val="0"/>
                        </a:spcAft>
                        <a:buFont typeface="Symbol"/>
                        <a:buChar char=""/>
                      </a:pPr>
                      <a:r>
                        <a:rPr lang="en-US" sz="1800" dirty="0">
                          <a:effectLst/>
                        </a:rPr>
                        <a:t>For simultaneous actions in the past </a:t>
                      </a:r>
                      <a:r>
                        <a:rPr lang="en-US" sz="1800" dirty="0" err="1">
                          <a:effectLst/>
                        </a:rPr>
                        <a:t>e.g</a:t>
                      </a:r>
                      <a:r>
                        <a:rPr lang="en-US" sz="1800" dirty="0">
                          <a:effectLst/>
                        </a:rPr>
                        <a:t> Father was reading a newspaper while mother was cooking.</a:t>
                      </a:r>
                      <a:endParaRPr lang="en-US" sz="1600" dirty="0">
                        <a:effectLst/>
                      </a:endParaRPr>
                    </a:p>
                    <a:p>
                      <a:pPr marL="342900" marR="0" lvl="0" indent="-342900">
                        <a:spcBef>
                          <a:spcPts val="0"/>
                        </a:spcBef>
                        <a:spcAft>
                          <a:spcPts val="0"/>
                        </a:spcAft>
                        <a:buFont typeface="Symbol"/>
                        <a:buChar char=""/>
                      </a:pPr>
                      <a:r>
                        <a:rPr lang="en-US" sz="1800" dirty="0">
                          <a:effectLst/>
                        </a:rPr>
                        <a:t>For continuous actions.  </a:t>
                      </a:r>
                      <a:endParaRPr lang="en-US" sz="1600" dirty="0">
                        <a:effectLst/>
                      </a:endParaRPr>
                    </a:p>
                    <a:p>
                      <a:pPr marL="0" marR="0">
                        <a:spcBef>
                          <a:spcPts val="0"/>
                        </a:spcBef>
                        <a:spcAft>
                          <a:spcPts val="0"/>
                        </a:spcAft>
                      </a:pPr>
                      <a:r>
                        <a:rPr lang="en-US" sz="1800" dirty="0">
                          <a:effectLst/>
                        </a:rPr>
                        <a:t> </a:t>
                      </a:r>
                      <a:endParaRPr lang="en-US" sz="16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Formed by will /shall + be + verb + </a:t>
                      </a:r>
                      <a:r>
                        <a:rPr lang="en-US" sz="1800" dirty="0" err="1">
                          <a:effectLst/>
                        </a:rPr>
                        <a:t>ing</a:t>
                      </a:r>
                      <a:r>
                        <a:rPr lang="en-US" sz="1800" dirty="0">
                          <a:effectLst/>
                        </a:rPr>
                        <a:t> </a:t>
                      </a:r>
                      <a:r>
                        <a:rPr lang="en-US" sz="1800" dirty="0" err="1">
                          <a:effectLst/>
                        </a:rPr>
                        <a:t>e.g</a:t>
                      </a:r>
                      <a:r>
                        <a:rPr lang="en-US" sz="1800" dirty="0">
                          <a:effectLst/>
                        </a:rPr>
                        <a:t> I/we shall be playing football. </a:t>
                      </a:r>
                      <a:endParaRPr lang="en-US" sz="1600" dirty="0">
                        <a:effectLst/>
                      </a:endParaRPr>
                    </a:p>
                    <a:p>
                      <a:pPr marL="342900" marR="0" lvl="0" indent="-342900">
                        <a:spcBef>
                          <a:spcPts val="0"/>
                        </a:spcBef>
                        <a:spcAft>
                          <a:spcPts val="0"/>
                        </a:spcAft>
                        <a:buFont typeface="Symbol"/>
                        <a:buChar char=""/>
                      </a:pPr>
                      <a:r>
                        <a:rPr lang="en-US" sz="1800" dirty="0">
                          <a:effectLst/>
                        </a:rPr>
                        <a:t>For actions in future with specified time frame </a:t>
                      </a:r>
                      <a:r>
                        <a:rPr lang="en-US" sz="1800" dirty="0" err="1">
                          <a:effectLst/>
                        </a:rPr>
                        <a:t>e.g</a:t>
                      </a:r>
                      <a:r>
                        <a:rPr lang="en-US" sz="1800" dirty="0">
                          <a:effectLst/>
                        </a:rPr>
                        <a:t> He will be eating lunch by this time tomorrow. </a:t>
                      </a:r>
                      <a:endParaRPr lang="en-US" sz="1600" dirty="0">
                        <a:effectLst/>
                      </a:endParaRPr>
                    </a:p>
                    <a:p>
                      <a:pPr marL="0" marR="0">
                        <a:spcBef>
                          <a:spcPts val="0"/>
                        </a:spcBef>
                        <a:spcAft>
                          <a:spcPts val="0"/>
                        </a:spcAft>
                      </a:pPr>
                      <a:r>
                        <a:rPr lang="en-US" sz="1800" dirty="0">
                          <a:effectLst/>
                        </a:rPr>
                        <a:t> </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305416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48943394"/>
              </p:ext>
            </p:extLst>
          </p:nvPr>
        </p:nvGraphicFramePr>
        <p:xfrm>
          <a:off x="1752599" y="457200"/>
          <a:ext cx="8686800" cy="6309360"/>
        </p:xfrm>
        <a:graphic>
          <a:graphicData uri="http://schemas.openxmlformats.org/drawingml/2006/table">
            <a:tbl>
              <a:tblPr firstRow="1" firstCol="1" bandRow="1">
                <a:tableStyleId>{5C22544A-7EE6-4342-B048-85BDC9FD1C3A}</a:tableStyleId>
              </a:tblPr>
              <a:tblGrid>
                <a:gridCol w="1616543">
                  <a:extLst>
                    <a:ext uri="{9D8B030D-6E8A-4147-A177-3AD203B41FA5}">
                      <a16:colId xmlns:a16="http://schemas.microsoft.com/office/drawing/2014/main" val="20000"/>
                    </a:ext>
                  </a:extLst>
                </a:gridCol>
                <a:gridCol w="2363813">
                  <a:extLst>
                    <a:ext uri="{9D8B030D-6E8A-4147-A177-3AD203B41FA5}">
                      <a16:colId xmlns:a16="http://schemas.microsoft.com/office/drawing/2014/main" val="20001"/>
                    </a:ext>
                  </a:extLst>
                </a:gridCol>
                <a:gridCol w="2363813">
                  <a:extLst>
                    <a:ext uri="{9D8B030D-6E8A-4147-A177-3AD203B41FA5}">
                      <a16:colId xmlns:a16="http://schemas.microsoft.com/office/drawing/2014/main" val="20002"/>
                    </a:ext>
                  </a:extLst>
                </a:gridCol>
                <a:gridCol w="2342631">
                  <a:extLst>
                    <a:ext uri="{9D8B030D-6E8A-4147-A177-3AD203B41FA5}">
                      <a16:colId xmlns:a16="http://schemas.microsoft.com/office/drawing/2014/main" val="20003"/>
                    </a:ext>
                  </a:extLst>
                </a:gridCol>
              </a:tblGrid>
              <a:tr h="292768">
                <a:tc>
                  <a:txBody>
                    <a:bodyPr/>
                    <a:lstStyle/>
                    <a:p>
                      <a:pPr marL="0" marR="0" algn="ctr">
                        <a:spcBef>
                          <a:spcPts val="0"/>
                        </a:spcBef>
                        <a:spcAft>
                          <a:spcPts val="0"/>
                        </a:spcAft>
                      </a:pPr>
                      <a:r>
                        <a:rPr lang="en-US" sz="1800" dirty="0">
                          <a:effectLst/>
                        </a:rPr>
                        <a:t>PERFECT FORMS</a:t>
                      </a:r>
                      <a:endParaRPr lang="en-US" sz="18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a:effectLst/>
                        </a:rPr>
                        <a:t>PRESENT PERFECT TENSE</a:t>
                      </a:r>
                      <a:endParaRPr lang="en-US" sz="180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a:effectLst/>
                        </a:rPr>
                        <a:t>PAST PERFECT TENSE</a:t>
                      </a:r>
                      <a:endParaRPr lang="en-US" sz="180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dirty="0">
                          <a:effectLst/>
                        </a:rPr>
                        <a:t>FUTURE PERFECT TENSE</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269832">
                <a:tc>
                  <a:txBody>
                    <a:bodyPr/>
                    <a:lstStyle/>
                    <a:p>
                      <a:pPr marL="0" marR="0">
                        <a:spcBef>
                          <a:spcPts val="0"/>
                        </a:spcBef>
                        <a:spcAft>
                          <a:spcPts val="0"/>
                        </a:spcAft>
                      </a:pPr>
                      <a:r>
                        <a:rPr lang="en-US" sz="1800" dirty="0">
                          <a:effectLst/>
                        </a:rPr>
                        <a:t> </a:t>
                      </a:r>
                      <a:endParaRPr lang="en-US" sz="18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Formed by has/have + past participle </a:t>
                      </a:r>
                      <a:r>
                        <a:rPr lang="en-US" sz="1800" dirty="0" err="1">
                          <a:effectLst/>
                        </a:rPr>
                        <a:t>e.g</a:t>
                      </a:r>
                      <a:r>
                        <a:rPr lang="en-US" sz="1800" dirty="0">
                          <a:effectLst/>
                        </a:rPr>
                        <a:t> The team has already played the game.</a:t>
                      </a:r>
                    </a:p>
                    <a:p>
                      <a:pPr marL="342900" marR="0" lvl="0" indent="-342900">
                        <a:spcBef>
                          <a:spcPts val="0"/>
                        </a:spcBef>
                        <a:spcAft>
                          <a:spcPts val="0"/>
                        </a:spcAft>
                        <a:buFont typeface="Symbol"/>
                        <a:buChar char=""/>
                      </a:pPr>
                      <a:r>
                        <a:rPr lang="en-US" sz="1800" dirty="0">
                          <a:effectLst/>
                        </a:rPr>
                        <a:t>For completed actions </a:t>
                      </a:r>
                      <a:r>
                        <a:rPr lang="en-US" sz="1800" dirty="0" err="1">
                          <a:effectLst/>
                        </a:rPr>
                        <a:t>e.g</a:t>
                      </a:r>
                      <a:r>
                        <a:rPr lang="en-US" sz="1800" dirty="0">
                          <a:effectLst/>
                        </a:rPr>
                        <a:t> he has washed his hands. </a:t>
                      </a:r>
                    </a:p>
                    <a:p>
                      <a:pPr marL="342900" marR="0" lvl="0" indent="-342900">
                        <a:spcBef>
                          <a:spcPts val="0"/>
                        </a:spcBef>
                        <a:spcAft>
                          <a:spcPts val="0"/>
                        </a:spcAft>
                        <a:buFont typeface="Symbol"/>
                        <a:buChar char=""/>
                      </a:pPr>
                      <a:r>
                        <a:rPr lang="en-US" sz="1800" dirty="0">
                          <a:effectLst/>
                        </a:rPr>
                        <a:t>For unfinished period of time </a:t>
                      </a:r>
                      <a:r>
                        <a:rPr lang="en-US" sz="1800" dirty="0" err="1">
                          <a:effectLst/>
                        </a:rPr>
                        <a:t>e.g</a:t>
                      </a:r>
                      <a:r>
                        <a:rPr lang="en-US" sz="1800" dirty="0">
                          <a:effectLst/>
                        </a:rPr>
                        <a:t> so far Samson has borrowed a million shillings.</a:t>
                      </a:r>
                    </a:p>
                    <a:p>
                      <a:pPr marL="342900" marR="0" lvl="0" indent="-342900">
                        <a:spcBef>
                          <a:spcPts val="0"/>
                        </a:spcBef>
                        <a:spcAft>
                          <a:spcPts val="0"/>
                        </a:spcAft>
                        <a:buFont typeface="Symbol"/>
                        <a:buChar char=""/>
                      </a:pPr>
                      <a:r>
                        <a:rPr lang="en-US" sz="1800" dirty="0">
                          <a:effectLst/>
                        </a:rPr>
                        <a:t>For actions that began in the past and are still going on </a:t>
                      </a:r>
                      <a:r>
                        <a:rPr lang="en-US" sz="1800" dirty="0" err="1">
                          <a:effectLst/>
                        </a:rPr>
                        <a:t>i.e</a:t>
                      </a:r>
                      <a:r>
                        <a:rPr lang="en-US" sz="1800" dirty="0">
                          <a:effectLst/>
                        </a:rPr>
                        <a:t> </a:t>
                      </a:r>
                    </a:p>
                    <a:p>
                      <a:pPr marL="217170" marR="0">
                        <a:spcBef>
                          <a:spcPts val="0"/>
                        </a:spcBef>
                        <a:spcAft>
                          <a:spcPts val="0"/>
                        </a:spcAft>
                      </a:pPr>
                      <a:r>
                        <a:rPr lang="en-US" sz="1800" dirty="0">
                          <a:effectLst/>
                        </a:rPr>
                        <a:t>Mr. </a:t>
                      </a:r>
                      <a:r>
                        <a:rPr lang="en-US" sz="1800" dirty="0" err="1">
                          <a:effectLst/>
                        </a:rPr>
                        <a:t>Chacha</a:t>
                      </a:r>
                      <a:r>
                        <a:rPr lang="en-US" sz="1800" dirty="0">
                          <a:effectLst/>
                        </a:rPr>
                        <a:t> has taught English for 12 years.   </a:t>
                      </a:r>
                    </a:p>
                    <a:p>
                      <a:pPr marL="217170" marR="0">
                        <a:spcBef>
                          <a:spcPts val="0"/>
                        </a:spcBef>
                        <a:spcAft>
                          <a:spcPts val="0"/>
                        </a:spcAft>
                      </a:pPr>
                      <a:r>
                        <a:rPr lang="en-US" sz="1800" dirty="0">
                          <a:effectLst/>
                        </a:rPr>
                        <a:t> </a:t>
                      </a:r>
                      <a:endParaRPr lang="en-US" sz="18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Formed by had + past participle e.g. The monkeys had </a:t>
                      </a:r>
                      <a:r>
                        <a:rPr lang="en-US" sz="1800" dirty="0" err="1">
                          <a:effectLst/>
                        </a:rPr>
                        <a:t>eated</a:t>
                      </a:r>
                      <a:r>
                        <a:rPr lang="en-US" sz="1800" dirty="0">
                          <a:effectLst/>
                        </a:rPr>
                        <a:t> the bananas.</a:t>
                      </a:r>
                    </a:p>
                    <a:p>
                      <a:pPr marL="342900" marR="0" lvl="0" indent="-342900">
                        <a:spcBef>
                          <a:spcPts val="0"/>
                        </a:spcBef>
                        <a:spcAft>
                          <a:spcPts val="0"/>
                        </a:spcAft>
                        <a:buFont typeface="Symbol"/>
                        <a:buChar char=""/>
                      </a:pPr>
                      <a:r>
                        <a:rPr lang="en-US" sz="1800" dirty="0">
                          <a:effectLst/>
                        </a:rPr>
                        <a:t>It is also used for actions that took place before another one begun.                  </a:t>
                      </a:r>
                      <a:r>
                        <a:rPr lang="en-US" sz="1800" dirty="0" err="1">
                          <a:effectLst/>
                        </a:rPr>
                        <a:t>e.g</a:t>
                      </a:r>
                      <a:r>
                        <a:rPr lang="en-US" sz="1800" dirty="0">
                          <a:effectLst/>
                        </a:rPr>
                        <a:t> The lights had gone when the visitors arrived. </a:t>
                      </a:r>
                      <a:endParaRPr lang="en-US" sz="18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800" dirty="0">
                          <a:effectLst/>
                        </a:rPr>
                        <a:t>Formed by will/shall + past participle </a:t>
                      </a:r>
                      <a:r>
                        <a:rPr lang="en-US" sz="1800" dirty="0" err="1">
                          <a:effectLst/>
                        </a:rPr>
                        <a:t>e.g</a:t>
                      </a:r>
                      <a:r>
                        <a:rPr lang="en-US" sz="1800" dirty="0">
                          <a:effectLst/>
                        </a:rPr>
                        <a:t> we shall have eaten by this time tomorrow.</a:t>
                      </a:r>
                    </a:p>
                    <a:p>
                      <a:pPr marL="342900" marR="0" lvl="0" indent="-342900">
                        <a:spcBef>
                          <a:spcPts val="0"/>
                        </a:spcBef>
                        <a:spcAft>
                          <a:spcPts val="0"/>
                        </a:spcAft>
                        <a:buFont typeface="Symbol"/>
                        <a:buChar char=""/>
                      </a:pPr>
                      <a:r>
                        <a:rPr lang="en-US" sz="1800" dirty="0">
                          <a:effectLst/>
                        </a:rPr>
                        <a:t>The team will have played when we arrived.</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3" name="Rectangle 1"/>
          <p:cNvSpPr>
            <a:spLocks noChangeArrowheads="1"/>
          </p:cNvSpPr>
          <p:nvPr/>
        </p:nvSpPr>
        <p:spPr bwMode="auto">
          <a:xfrm>
            <a:off x="2840039" y="2169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Tree>
    <p:extLst>
      <p:ext uri="{BB962C8B-B14F-4D97-AF65-F5344CB8AC3E}">
        <p14:creationId xmlns:p14="http://schemas.microsoft.com/office/powerpoint/2010/main" val="47548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1"/>
            <a:ext cx="8915400" cy="6678751"/>
          </a:xfrm>
          <a:prstGeom prst="rect">
            <a:avLst/>
          </a:prstGeom>
        </p:spPr>
        <p:txBody>
          <a:bodyPr wrap="square">
            <a:spAutoFit/>
          </a:bodyPr>
          <a:lstStyle/>
          <a:p>
            <a:r>
              <a:rPr lang="en-US" sz="2400" b="1" u="sng" dirty="0">
                <a:solidFill>
                  <a:schemeClr val="accent6">
                    <a:lumMod val="50000"/>
                  </a:schemeClr>
                </a:solidFill>
                <a:latin typeface="Adobe Gothic Std B" pitchFamily="34" charset="-128"/>
                <a:ea typeface="Adobe Gothic Std B" pitchFamily="34" charset="-128"/>
              </a:rPr>
              <a:t>Exercise:</a:t>
            </a:r>
          </a:p>
          <a:p>
            <a:pPr marL="800100" lvl="1" indent="-342900">
              <a:buFont typeface="+mj-lt"/>
              <a:buAutoNum type="arabicPeriod"/>
            </a:pPr>
            <a:r>
              <a:rPr lang="en-US" sz="2400" dirty="0"/>
              <a:t>Mother asked, “</a:t>
            </a:r>
            <a:r>
              <a:rPr lang="en-US" sz="2400" b="1" dirty="0"/>
              <a:t>W</a:t>
            </a:r>
            <a:r>
              <a:rPr lang="en-US" sz="2400" dirty="0"/>
              <a:t>hen were schools closing?”</a:t>
            </a:r>
          </a:p>
          <a:p>
            <a:pPr marL="800100" lvl="1" indent="-342900">
              <a:buFont typeface="+mj-lt"/>
              <a:buAutoNum type="arabicPeriod"/>
            </a:pPr>
            <a:r>
              <a:rPr lang="en-US" sz="2400" b="1" dirty="0"/>
              <a:t>I</a:t>
            </a:r>
            <a:r>
              <a:rPr lang="en-US" sz="2400" dirty="0"/>
              <a:t> telephoned him last night. </a:t>
            </a:r>
          </a:p>
          <a:p>
            <a:pPr marL="800100" lvl="1" indent="-342900">
              <a:buFont typeface="+mj-lt"/>
              <a:buAutoNum type="arabicPeriod"/>
            </a:pPr>
            <a:r>
              <a:rPr lang="en-US" sz="2400" b="1" dirty="0"/>
              <a:t>T</a:t>
            </a:r>
            <a:r>
              <a:rPr lang="en-US" sz="2400" dirty="0"/>
              <a:t>he </a:t>
            </a:r>
            <a:r>
              <a:rPr lang="en-US" sz="2400" b="1" dirty="0"/>
              <a:t>S</a:t>
            </a:r>
            <a:r>
              <a:rPr lang="en-US" sz="2400" dirty="0"/>
              <a:t>peaker went on until five o’clock.</a:t>
            </a:r>
          </a:p>
          <a:p>
            <a:pPr marL="800100" lvl="1" indent="-342900">
              <a:buFont typeface="+mj-lt"/>
              <a:buAutoNum type="arabicPeriod"/>
            </a:pPr>
            <a:r>
              <a:rPr lang="en-US" sz="2400" b="1" dirty="0"/>
              <a:t>I</a:t>
            </a:r>
            <a:r>
              <a:rPr lang="en-US" sz="2400" dirty="0"/>
              <a:t> find </a:t>
            </a:r>
            <a:r>
              <a:rPr lang="en-US" sz="2400" b="1" dirty="0"/>
              <a:t>E</a:t>
            </a:r>
            <a:r>
              <a:rPr lang="en-US" sz="2400" dirty="0"/>
              <a:t>nglish lessons fun these days.</a:t>
            </a:r>
          </a:p>
          <a:p>
            <a:pPr marL="800100" lvl="1" indent="-342900">
              <a:buFont typeface="+mj-lt"/>
              <a:buAutoNum type="arabicPeriod"/>
            </a:pPr>
            <a:r>
              <a:rPr lang="en-US" sz="2400" b="1" dirty="0"/>
              <a:t>A</a:t>
            </a:r>
            <a:r>
              <a:rPr lang="en-US" sz="2400" dirty="0"/>
              <a:t>mboko completed reading, ‘</a:t>
            </a:r>
            <a:r>
              <a:rPr lang="en-US" sz="2400" b="1" dirty="0"/>
              <a:t>T</a:t>
            </a:r>
            <a:r>
              <a:rPr lang="en-US" sz="2400" dirty="0"/>
              <a:t>he </a:t>
            </a:r>
            <a:r>
              <a:rPr lang="en-US" sz="2400" b="1" dirty="0"/>
              <a:t>D</a:t>
            </a:r>
            <a:r>
              <a:rPr lang="en-US" sz="2400" dirty="0"/>
              <a:t>angers of </a:t>
            </a:r>
            <a:r>
              <a:rPr lang="en-US" sz="2400" b="1" dirty="0"/>
              <a:t>C</a:t>
            </a:r>
            <a:r>
              <a:rPr lang="en-US" sz="2400" dirty="0"/>
              <a:t>orruption’.</a:t>
            </a:r>
          </a:p>
          <a:p>
            <a:pPr marL="800100" lvl="1" indent="-342900">
              <a:buFont typeface="+mj-lt"/>
              <a:buAutoNum type="arabicPeriod"/>
            </a:pPr>
            <a:r>
              <a:rPr lang="en-US" sz="2400" b="1" dirty="0"/>
              <a:t>H</a:t>
            </a:r>
            <a:r>
              <a:rPr lang="en-US" sz="2400" dirty="0"/>
              <a:t>e lives in </a:t>
            </a:r>
            <a:r>
              <a:rPr lang="en-US" sz="2400" b="1" dirty="0" err="1"/>
              <a:t>A</a:t>
            </a:r>
            <a:r>
              <a:rPr lang="en-US" sz="2400" dirty="0" err="1"/>
              <a:t>bardares</a:t>
            </a:r>
            <a:r>
              <a:rPr lang="en-US" sz="2400" dirty="0"/>
              <a:t> </a:t>
            </a:r>
            <a:r>
              <a:rPr lang="en-US" sz="2400" b="1" dirty="0"/>
              <a:t>H</a:t>
            </a:r>
            <a:r>
              <a:rPr lang="en-US" sz="2400" dirty="0"/>
              <a:t>ills.</a:t>
            </a:r>
          </a:p>
          <a:p>
            <a:pPr marL="800100" lvl="1" indent="-342900">
              <a:buFont typeface="+mj-lt"/>
              <a:buAutoNum type="arabicPeriod"/>
            </a:pPr>
            <a:r>
              <a:rPr lang="en-US" sz="2400" b="1" dirty="0" err="1"/>
              <a:t>W</a:t>
            </a:r>
            <a:r>
              <a:rPr lang="en-US" sz="2400" dirty="0" err="1"/>
              <a:t>abuko</a:t>
            </a:r>
            <a:r>
              <a:rPr lang="en-US" sz="2400" dirty="0"/>
              <a:t> said, “</a:t>
            </a:r>
            <a:r>
              <a:rPr lang="en-US" sz="2400" b="1" dirty="0"/>
              <a:t>I</a:t>
            </a:r>
            <a:r>
              <a:rPr lang="en-US" sz="2400" dirty="0"/>
              <a:t> look forward to </a:t>
            </a:r>
            <a:r>
              <a:rPr lang="en-US" sz="2400" b="1" dirty="0"/>
              <a:t>C</a:t>
            </a:r>
            <a:r>
              <a:rPr lang="en-US" sz="2400" dirty="0"/>
              <a:t>hristmas holiday”.</a:t>
            </a:r>
          </a:p>
          <a:p>
            <a:pPr marL="800100" lvl="1" indent="-342900">
              <a:buFont typeface="+mj-lt"/>
              <a:buAutoNum type="arabicPeriod"/>
            </a:pPr>
            <a:r>
              <a:rPr lang="en-US" sz="2400" b="1" dirty="0"/>
              <a:t>R</a:t>
            </a:r>
            <a:r>
              <a:rPr lang="en-US" sz="2400" dirty="0"/>
              <a:t>ift </a:t>
            </a:r>
            <a:r>
              <a:rPr lang="en-US" sz="2400" b="1" dirty="0"/>
              <a:t>V</a:t>
            </a:r>
            <a:r>
              <a:rPr lang="en-US" sz="2400" dirty="0"/>
              <a:t>alley </a:t>
            </a:r>
            <a:r>
              <a:rPr lang="en-US" sz="2400" b="1" dirty="0"/>
              <a:t>P</a:t>
            </a:r>
            <a:r>
              <a:rPr lang="en-US" sz="2400" dirty="0"/>
              <a:t>rovince breeds famous </a:t>
            </a:r>
            <a:r>
              <a:rPr lang="en-US" sz="2400" b="1" dirty="0"/>
              <a:t>A</a:t>
            </a:r>
            <a:r>
              <a:rPr lang="en-US" sz="2400" dirty="0"/>
              <a:t>thletes. </a:t>
            </a:r>
          </a:p>
          <a:p>
            <a:pPr marL="800100" lvl="1" indent="-342900">
              <a:buFont typeface="+mj-lt"/>
              <a:buAutoNum type="arabicPeriod"/>
            </a:pPr>
            <a:r>
              <a:rPr lang="en-US" sz="2400" b="1" dirty="0"/>
              <a:t>M</a:t>
            </a:r>
            <a:r>
              <a:rPr lang="en-US" sz="2400" dirty="0"/>
              <a:t>anchester </a:t>
            </a:r>
            <a:r>
              <a:rPr lang="en-US" sz="2400" b="1" dirty="0"/>
              <a:t>U</a:t>
            </a:r>
            <a:r>
              <a:rPr lang="en-US" sz="2400" dirty="0"/>
              <a:t>nited beat their arch rivals </a:t>
            </a:r>
            <a:r>
              <a:rPr lang="en-US" sz="2400" b="1" dirty="0"/>
              <a:t>L</a:t>
            </a:r>
            <a:r>
              <a:rPr lang="en-US" sz="2400" dirty="0"/>
              <a:t>iverpool. </a:t>
            </a:r>
          </a:p>
          <a:p>
            <a:pPr marL="800100" lvl="1" indent="-342900">
              <a:buFont typeface="+mj-lt"/>
              <a:buAutoNum type="arabicPeriod"/>
            </a:pPr>
            <a:r>
              <a:rPr lang="en-US" sz="2400" b="1" dirty="0"/>
              <a:t>S</a:t>
            </a:r>
            <a:r>
              <a:rPr lang="en-US" sz="2400" dirty="0"/>
              <a:t>top it! </a:t>
            </a:r>
            <a:r>
              <a:rPr lang="en-US" sz="2400" b="1" dirty="0"/>
              <a:t>I</a:t>
            </a:r>
            <a:r>
              <a:rPr lang="en-US" sz="2400" dirty="0"/>
              <a:t>t is time you learn to respect them.</a:t>
            </a:r>
          </a:p>
          <a:p>
            <a:r>
              <a:rPr lang="en-US" sz="2000" dirty="0"/>
              <a:t> </a:t>
            </a:r>
          </a:p>
          <a:p>
            <a:r>
              <a:rPr lang="en-US" sz="2400" b="1" u="sng" dirty="0">
                <a:solidFill>
                  <a:schemeClr val="accent6">
                    <a:lumMod val="50000"/>
                  </a:schemeClr>
                </a:solidFill>
                <a:latin typeface="Adobe Gothic Std B" pitchFamily="34" charset="-128"/>
                <a:ea typeface="Adobe Gothic Std B" pitchFamily="34" charset="-128"/>
              </a:rPr>
              <a:t>FULL STOP /PERIOD</a:t>
            </a:r>
          </a:p>
          <a:p>
            <a:pPr marL="285750" indent="-285750">
              <a:buFont typeface="Wingdings" pitchFamily="2" charset="2"/>
              <a:buChar char="q"/>
            </a:pPr>
            <a:r>
              <a:rPr lang="en-US" sz="2400" dirty="0"/>
              <a:t>Referred to as a period, a full stop is used to punctuate the end of a sentence. </a:t>
            </a:r>
          </a:p>
          <a:p>
            <a:pPr marL="285750" indent="-285750">
              <a:buFont typeface="Wingdings" pitchFamily="2" charset="2"/>
              <a:buChar char="q"/>
            </a:pPr>
            <a:r>
              <a:rPr lang="en-US" sz="2400" dirty="0"/>
              <a:t>It signals the end of a sentence or a statement </a:t>
            </a:r>
            <a:r>
              <a:rPr lang="en-US" sz="2400" dirty="0" err="1"/>
              <a:t>e.g</a:t>
            </a:r>
            <a:r>
              <a:rPr lang="en-US" sz="2400" dirty="0"/>
              <a:t> </a:t>
            </a:r>
          </a:p>
          <a:p>
            <a:pPr marL="1200150" lvl="2" indent="-285750">
              <a:buFont typeface="Wingdings" pitchFamily="2" charset="2"/>
              <a:buChar char="Ø"/>
            </a:pPr>
            <a:r>
              <a:rPr lang="en-US" sz="2400" dirty="0" err="1"/>
              <a:t>Praxides</a:t>
            </a:r>
            <a:r>
              <a:rPr lang="en-US" sz="2400" dirty="0"/>
              <a:t> can read fluently. </a:t>
            </a:r>
          </a:p>
          <a:p>
            <a:pPr marL="1200150" lvl="2" indent="-285750">
              <a:buFont typeface="Wingdings" pitchFamily="2" charset="2"/>
              <a:buChar char="Ø"/>
            </a:pPr>
            <a:r>
              <a:rPr lang="en-US" sz="2400" dirty="0"/>
              <a:t>Please, tell us a story. </a:t>
            </a:r>
          </a:p>
        </p:txBody>
      </p:sp>
    </p:spTree>
    <p:extLst>
      <p:ext uri="{BB962C8B-B14F-4D97-AF65-F5344CB8AC3E}">
        <p14:creationId xmlns:p14="http://schemas.microsoft.com/office/powerpoint/2010/main" val="10311695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23385"/>
              </p:ext>
            </p:extLst>
          </p:nvPr>
        </p:nvGraphicFramePr>
        <p:xfrm>
          <a:off x="1600199" y="228600"/>
          <a:ext cx="8623300" cy="4389120"/>
        </p:xfrm>
        <a:graphic>
          <a:graphicData uri="http://schemas.openxmlformats.org/drawingml/2006/table">
            <a:tbl>
              <a:tblPr firstRow="1" firstCol="1" bandRow="1">
                <a:tableStyleId>{5C22544A-7EE6-4342-B048-85BDC9FD1C3A}</a:tableStyleId>
              </a:tblPr>
              <a:tblGrid>
                <a:gridCol w="1458622">
                  <a:extLst>
                    <a:ext uri="{9D8B030D-6E8A-4147-A177-3AD203B41FA5}">
                      <a16:colId xmlns:a16="http://schemas.microsoft.com/office/drawing/2014/main" val="20000"/>
                    </a:ext>
                  </a:extLst>
                </a:gridCol>
                <a:gridCol w="2132891">
                  <a:extLst>
                    <a:ext uri="{9D8B030D-6E8A-4147-A177-3AD203B41FA5}">
                      <a16:colId xmlns:a16="http://schemas.microsoft.com/office/drawing/2014/main" val="20001"/>
                    </a:ext>
                  </a:extLst>
                </a:gridCol>
                <a:gridCol w="2132891">
                  <a:extLst>
                    <a:ext uri="{9D8B030D-6E8A-4147-A177-3AD203B41FA5}">
                      <a16:colId xmlns:a16="http://schemas.microsoft.com/office/drawing/2014/main" val="20002"/>
                    </a:ext>
                  </a:extLst>
                </a:gridCol>
                <a:gridCol w="2898896">
                  <a:extLst>
                    <a:ext uri="{9D8B030D-6E8A-4147-A177-3AD203B41FA5}">
                      <a16:colId xmlns:a16="http://schemas.microsoft.com/office/drawing/2014/main" val="20003"/>
                    </a:ext>
                  </a:extLst>
                </a:gridCol>
              </a:tblGrid>
              <a:tr h="672353">
                <a:tc>
                  <a:txBody>
                    <a:bodyPr/>
                    <a:lstStyle/>
                    <a:p>
                      <a:pPr marL="0" marR="0" algn="ctr">
                        <a:spcBef>
                          <a:spcPts val="0"/>
                        </a:spcBef>
                        <a:spcAft>
                          <a:spcPts val="0"/>
                        </a:spcAft>
                      </a:pPr>
                      <a:r>
                        <a:rPr lang="en-US" sz="1600" dirty="0">
                          <a:effectLst/>
                        </a:rPr>
                        <a:t>PERFECT CONTINUOUS FORM</a:t>
                      </a:r>
                      <a:endParaRPr lang="en-US" sz="16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a:effectLst/>
                        </a:rPr>
                        <a:t>PRESENT PERFECT CONTINUOUS</a:t>
                      </a:r>
                      <a:endParaRPr lang="en-US" sz="160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a:effectLst/>
                        </a:rPr>
                        <a:t>PAST PERFECT CONTINUOUS</a:t>
                      </a:r>
                      <a:endParaRPr lang="en-US" sz="160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a:effectLst/>
                        </a:rPr>
                        <a:t>FUTURE PERFECT CONTINUOUS</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137647">
                <a:tc>
                  <a:txBody>
                    <a:bodyPr/>
                    <a:lstStyle/>
                    <a:p>
                      <a:pPr marL="0" marR="0">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600" dirty="0">
                          <a:effectLst/>
                        </a:rPr>
                        <a:t>Formed by has/have + been + </a:t>
                      </a:r>
                      <a:r>
                        <a:rPr lang="en-US" sz="1600" dirty="0" err="1">
                          <a:effectLst/>
                        </a:rPr>
                        <a:t>ing</a:t>
                      </a:r>
                      <a:r>
                        <a:rPr lang="en-US" sz="1600" dirty="0">
                          <a:effectLst/>
                        </a:rPr>
                        <a:t> </a:t>
                      </a:r>
                      <a:r>
                        <a:rPr lang="en-US" sz="1600" dirty="0" err="1">
                          <a:effectLst/>
                        </a:rPr>
                        <a:t>e.g</a:t>
                      </a:r>
                      <a:r>
                        <a:rPr lang="en-US" sz="1600" dirty="0">
                          <a:effectLst/>
                        </a:rPr>
                        <a:t> The monkey has been eating a banana. </a:t>
                      </a:r>
                    </a:p>
                    <a:p>
                      <a:pPr marL="342900" marR="0" lvl="0" indent="-342900">
                        <a:spcBef>
                          <a:spcPts val="0"/>
                        </a:spcBef>
                        <a:spcAft>
                          <a:spcPts val="0"/>
                        </a:spcAft>
                        <a:buFont typeface="Symbol"/>
                        <a:buChar char=""/>
                      </a:pPr>
                      <a:r>
                        <a:rPr lang="en-US" sz="1600" dirty="0">
                          <a:effectLst/>
                        </a:rPr>
                        <a:t>For un-interrupted activity e.g. I have been learning here since last year. </a:t>
                      </a:r>
                    </a:p>
                    <a:p>
                      <a:pPr marL="342900" marR="0" lvl="0" indent="-342900">
                        <a:spcBef>
                          <a:spcPts val="0"/>
                        </a:spcBef>
                        <a:spcAft>
                          <a:spcPts val="0"/>
                        </a:spcAft>
                        <a:buFont typeface="Symbol"/>
                        <a:buChar char=""/>
                      </a:pPr>
                      <a:r>
                        <a:rPr lang="en-US" sz="1600" dirty="0">
                          <a:effectLst/>
                        </a:rPr>
                        <a:t>It indicates a continuous action.</a:t>
                      </a:r>
                    </a:p>
                    <a:p>
                      <a:pPr marL="342900" marR="0" lvl="0" indent="-342900">
                        <a:spcBef>
                          <a:spcPts val="0"/>
                        </a:spcBef>
                        <a:spcAft>
                          <a:spcPts val="0"/>
                        </a:spcAft>
                        <a:buFont typeface="Symbol"/>
                        <a:buChar char=""/>
                      </a:pPr>
                      <a:r>
                        <a:rPr lang="en-US" sz="1600" dirty="0">
                          <a:effectLst/>
                        </a:rPr>
                        <a:t>Shows that the activity has just ended. </a:t>
                      </a:r>
                    </a:p>
                    <a:p>
                      <a:pPr marL="217170" marR="0">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dirty="0">
                          <a:effectLst/>
                        </a:rPr>
                        <a:t>Actions that had been done</a:t>
                      </a:r>
                    </a:p>
                    <a:p>
                      <a:pPr marL="342900" marR="0" lvl="0" indent="-342900">
                        <a:spcBef>
                          <a:spcPts val="0"/>
                        </a:spcBef>
                        <a:spcAft>
                          <a:spcPts val="0"/>
                        </a:spcAft>
                        <a:buFont typeface="Symbol"/>
                        <a:buChar char=""/>
                      </a:pPr>
                      <a:r>
                        <a:rPr lang="en-US" sz="1600" dirty="0">
                          <a:effectLst/>
                        </a:rPr>
                        <a:t>Formed by had + been + </a:t>
                      </a:r>
                      <a:r>
                        <a:rPr lang="en-US" sz="1600" dirty="0" err="1">
                          <a:effectLst/>
                        </a:rPr>
                        <a:t>ing</a:t>
                      </a:r>
                      <a:r>
                        <a:rPr lang="en-US" sz="1600" dirty="0">
                          <a:effectLst/>
                        </a:rPr>
                        <a:t> </a:t>
                      </a:r>
                      <a:r>
                        <a:rPr lang="en-US" sz="1600" dirty="0" err="1">
                          <a:effectLst/>
                        </a:rPr>
                        <a:t>e.g</a:t>
                      </a:r>
                      <a:r>
                        <a:rPr lang="en-US" sz="1600" dirty="0">
                          <a:effectLst/>
                        </a:rPr>
                        <a:t> The team has been playing football.</a:t>
                      </a:r>
                    </a:p>
                    <a:p>
                      <a:pPr marL="342900" marR="0" lvl="0" indent="-342900">
                        <a:spcBef>
                          <a:spcPts val="0"/>
                        </a:spcBef>
                        <a:spcAft>
                          <a:spcPts val="0"/>
                        </a:spcAft>
                        <a:buFont typeface="Symbol"/>
                        <a:buChar char=""/>
                      </a:pPr>
                      <a:r>
                        <a:rPr lang="en-US" sz="1600" dirty="0">
                          <a:effectLst/>
                        </a:rPr>
                        <a:t>For an action happening long before the current one e.g. we had been playing for hours when he came.</a:t>
                      </a:r>
                      <a:endParaRPr lang="en-US" sz="1600" dirty="0">
                        <a:effectLst/>
                        <a:latin typeface="Calibri"/>
                        <a:ea typeface="Calibri"/>
                        <a:cs typeface="Times New Roman"/>
                      </a:endParaRPr>
                    </a:p>
                  </a:txBody>
                  <a:tcPr marL="68580" marR="68580" marT="0" marB="0"/>
                </a:tc>
                <a:tc>
                  <a:txBody>
                    <a:bodyPr/>
                    <a:lstStyle/>
                    <a:p>
                      <a:pPr marL="342900" marR="0" lvl="0" indent="-342900">
                        <a:spcBef>
                          <a:spcPts val="0"/>
                        </a:spcBef>
                        <a:spcAft>
                          <a:spcPts val="0"/>
                        </a:spcAft>
                        <a:buFont typeface="Symbol"/>
                        <a:buChar char=""/>
                      </a:pPr>
                      <a:r>
                        <a:rPr lang="en-US" sz="1600" dirty="0">
                          <a:effectLst/>
                        </a:rPr>
                        <a:t>Formed by: will/shall + have + been + </a:t>
                      </a:r>
                      <a:r>
                        <a:rPr lang="en-US" sz="1600" dirty="0" err="1">
                          <a:effectLst/>
                        </a:rPr>
                        <a:t>ing</a:t>
                      </a:r>
                      <a:r>
                        <a:rPr lang="en-US" sz="1600" dirty="0">
                          <a:effectLst/>
                        </a:rPr>
                        <a:t> </a:t>
                      </a:r>
                      <a:r>
                        <a:rPr lang="en-US" sz="1600" dirty="0" err="1">
                          <a:effectLst/>
                        </a:rPr>
                        <a:t>e.g</a:t>
                      </a:r>
                      <a:r>
                        <a:rPr lang="en-US" sz="1600" dirty="0">
                          <a:effectLst/>
                        </a:rPr>
                        <a:t> The monkey will have been eating the banana.</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4" name="Rectangle 1"/>
          <p:cNvSpPr>
            <a:spLocks noChangeArrowheads="1"/>
          </p:cNvSpPr>
          <p:nvPr/>
        </p:nvSpPr>
        <p:spPr bwMode="auto">
          <a:xfrm>
            <a:off x="1600200" y="4647456"/>
            <a:ext cx="8915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571500" algn="l"/>
                <a:tab pos="1371600" algn="l"/>
              </a:tabLst>
            </a:pPr>
            <a:r>
              <a:rPr lang="en-US" sz="2000" dirty="0">
                <a:latin typeface="Arial" pitchFamily="34" charset="0"/>
                <a:ea typeface="Calibri" pitchFamily="34" charset="0"/>
                <a:cs typeface="Arial" pitchFamily="34" charset="0"/>
              </a:rPr>
              <a:t>	</a:t>
            </a:r>
            <a:endParaRPr lang="en-US" sz="2000" dirty="0">
              <a:latin typeface="Arial" pitchFamily="34" charset="0"/>
              <a:cs typeface="Arial" pitchFamily="34" charset="0"/>
            </a:endParaRPr>
          </a:p>
          <a:p>
            <a:pPr eaLnBrk="0" fontAlgn="base" hangingPunct="0">
              <a:spcBef>
                <a:spcPct val="0"/>
              </a:spcBef>
              <a:spcAft>
                <a:spcPct val="0"/>
              </a:spcAft>
              <a:tabLst>
                <a:tab pos="571500" algn="l"/>
                <a:tab pos="1371600" algn="l"/>
              </a:tabLst>
            </a:pPr>
            <a:r>
              <a:rPr lang="en-US" sz="2000" b="1" u="sng" dirty="0">
                <a:solidFill>
                  <a:schemeClr val="accent6">
                    <a:lumMod val="50000"/>
                  </a:schemeClr>
                </a:solidFill>
                <a:latin typeface="Gill Sans Ultra Bold" pitchFamily="34" charset="0"/>
                <a:ea typeface="Calibri" pitchFamily="34" charset="0"/>
                <a:cs typeface="Arial" pitchFamily="34" charset="0"/>
              </a:rPr>
              <a:t>NB:</a:t>
            </a:r>
            <a:r>
              <a:rPr lang="en-US" sz="2000" dirty="0">
                <a:solidFill>
                  <a:schemeClr val="accent6">
                    <a:lumMod val="50000"/>
                  </a:schemeClr>
                </a:solidFill>
                <a:latin typeface="Arial" pitchFamily="34" charset="0"/>
                <a:ea typeface="Calibri" pitchFamily="34" charset="0"/>
                <a:cs typeface="Arial" pitchFamily="34" charset="0"/>
              </a:rPr>
              <a:t> </a:t>
            </a:r>
            <a:r>
              <a:rPr lang="en-US" sz="2000" dirty="0">
                <a:latin typeface="Arial" pitchFamily="34" charset="0"/>
                <a:ea typeface="Calibri" pitchFamily="34" charset="0"/>
                <a:cs typeface="Arial" pitchFamily="34" charset="0"/>
              </a:rPr>
              <a:t>The most commonly used tenses are:-</a:t>
            </a:r>
            <a:endParaRPr lang="en-US" sz="2000" dirty="0">
              <a:latin typeface="Arial" pitchFamily="34" charset="0"/>
              <a:cs typeface="Arial" pitchFamily="34" charset="0"/>
            </a:endParaRPr>
          </a:p>
          <a:p>
            <a:pPr eaLnBrk="0" fontAlgn="base" hangingPunct="0">
              <a:spcBef>
                <a:spcPct val="0"/>
              </a:spcBef>
              <a:spcAft>
                <a:spcPct val="0"/>
              </a:spcAft>
              <a:tabLst>
                <a:tab pos="571500" algn="l"/>
                <a:tab pos="1371600" algn="l"/>
              </a:tabLst>
            </a:pPr>
            <a:r>
              <a:rPr lang="en-US" sz="2000" b="1" dirty="0">
                <a:latin typeface="Arial" pitchFamily="34" charset="0"/>
                <a:ea typeface="Calibri" pitchFamily="34" charset="0"/>
                <a:cs typeface="Arial" pitchFamily="34" charset="0"/>
              </a:rPr>
              <a:t>	</a:t>
            </a:r>
            <a:r>
              <a:rPr lang="en-US" sz="2000" b="1" u="sng" dirty="0">
                <a:solidFill>
                  <a:schemeClr val="accent6">
                    <a:lumMod val="50000"/>
                  </a:schemeClr>
                </a:solidFill>
                <a:latin typeface="Arial" pitchFamily="34" charset="0"/>
                <a:ea typeface="Calibri" pitchFamily="34" charset="0"/>
                <a:cs typeface="Arial" pitchFamily="34" charset="0"/>
              </a:rPr>
              <a:t>PRESENT TENSE</a:t>
            </a:r>
            <a:r>
              <a:rPr lang="en-US" sz="2000" b="1" dirty="0">
                <a:solidFill>
                  <a:schemeClr val="accent6">
                    <a:lumMod val="50000"/>
                  </a:schemeClr>
                </a:solidFill>
                <a:latin typeface="Arial" pitchFamily="34" charset="0"/>
                <a:ea typeface="Calibri" pitchFamily="34" charset="0"/>
                <a:cs typeface="Arial" pitchFamily="34" charset="0"/>
              </a:rPr>
              <a:t>		</a:t>
            </a:r>
            <a:r>
              <a:rPr lang="en-US" sz="2000" b="1" u="sng" dirty="0">
                <a:solidFill>
                  <a:schemeClr val="accent6">
                    <a:lumMod val="50000"/>
                  </a:schemeClr>
                </a:solidFill>
                <a:latin typeface="Arial" pitchFamily="34" charset="0"/>
                <a:ea typeface="Calibri" pitchFamily="34" charset="0"/>
                <a:cs typeface="Arial" pitchFamily="34" charset="0"/>
              </a:rPr>
              <a:t>PAST</a:t>
            </a:r>
            <a:r>
              <a:rPr lang="en-US" sz="2000" b="1" dirty="0">
                <a:solidFill>
                  <a:schemeClr val="accent6">
                    <a:lumMod val="50000"/>
                  </a:schemeClr>
                </a:solidFill>
                <a:latin typeface="Arial" pitchFamily="34" charset="0"/>
                <a:ea typeface="Calibri" pitchFamily="34" charset="0"/>
                <a:cs typeface="Arial" pitchFamily="34" charset="0"/>
              </a:rPr>
              <a:t> 		</a:t>
            </a:r>
            <a:r>
              <a:rPr lang="en-US" sz="2000" b="1" u="sng" dirty="0">
                <a:solidFill>
                  <a:schemeClr val="accent6">
                    <a:lumMod val="50000"/>
                  </a:schemeClr>
                </a:solidFill>
                <a:latin typeface="Arial" pitchFamily="34" charset="0"/>
                <a:ea typeface="Calibri" pitchFamily="34" charset="0"/>
                <a:cs typeface="Arial" pitchFamily="34" charset="0"/>
              </a:rPr>
              <a:t>PAST PARTICIPLE</a:t>
            </a:r>
            <a:endParaRPr lang="en-US" sz="2000" dirty="0">
              <a:solidFill>
                <a:schemeClr val="accent6">
                  <a:lumMod val="50000"/>
                </a:schemeClr>
              </a:solidFill>
              <a:latin typeface="Arial" pitchFamily="34" charset="0"/>
              <a:cs typeface="Arial" pitchFamily="34" charset="0"/>
            </a:endParaRPr>
          </a:p>
          <a:p>
            <a:pPr eaLnBrk="0" fontAlgn="base" hangingPunct="0">
              <a:spcBef>
                <a:spcPct val="0"/>
              </a:spcBef>
              <a:spcAft>
                <a:spcPct val="0"/>
              </a:spcAft>
              <a:tabLst>
                <a:tab pos="571500" algn="l"/>
                <a:tab pos="1371600" algn="l"/>
              </a:tabLst>
            </a:pPr>
            <a:r>
              <a:rPr lang="en-US" sz="2000" dirty="0">
                <a:latin typeface="Arial" pitchFamily="34" charset="0"/>
                <a:ea typeface="Calibri" pitchFamily="34" charset="0"/>
                <a:cs typeface="Arial" pitchFamily="34" charset="0"/>
              </a:rPr>
              <a:t>	Dance 			danced 		danced</a:t>
            </a:r>
            <a:endParaRPr lang="en-US" sz="2000" dirty="0">
              <a:latin typeface="Arial" pitchFamily="34" charset="0"/>
              <a:cs typeface="Arial" pitchFamily="34" charset="0"/>
            </a:endParaRPr>
          </a:p>
          <a:p>
            <a:pPr eaLnBrk="0" fontAlgn="base" hangingPunct="0">
              <a:spcBef>
                <a:spcPct val="0"/>
              </a:spcBef>
              <a:spcAft>
                <a:spcPct val="0"/>
              </a:spcAft>
              <a:tabLst>
                <a:tab pos="571500" algn="l"/>
                <a:tab pos="1371600" algn="l"/>
              </a:tabLst>
            </a:pPr>
            <a:r>
              <a:rPr lang="en-US" sz="2000" dirty="0">
                <a:latin typeface="Arial" pitchFamily="34" charset="0"/>
                <a:ea typeface="Calibri" pitchFamily="34" charset="0"/>
                <a:cs typeface="Arial" pitchFamily="34" charset="0"/>
              </a:rPr>
              <a:t>	Rise 				rose 		risen </a:t>
            </a:r>
            <a:endParaRPr lang="en-US" sz="2000" dirty="0">
              <a:latin typeface="Arial" pitchFamily="34" charset="0"/>
              <a:cs typeface="Arial" pitchFamily="34" charset="0"/>
            </a:endParaRPr>
          </a:p>
          <a:p>
            <a:pPr eaLnBrk="0" fontAlgn="base" hangingPunct="0">
              <a:spcBef>
                <a:spcPct val="0"/>
              </a:spcBef>
              <a:spcAft>
                <a:spcPct val="0"/>
              </a:spcAft>
              <a:tabLst>
                <a:tab pos="571500" algn="l"/>
                <a:tab pos="1371600" algn="l"/>
              </a:tabLst>
            </a:pPr>
            <a:r>
              <a:rPr lang="en-US" sz="2000" dirty="0">
                <a:latin typeface="Arial" pitchFamily="34" charset="0"/>
                <a:ea typeface="Calibri" pitchFamily="34" charset="0"/>
                <a:cs typeface="Arial" pitchFamily="34" charset="0"/>
              </a:rPr>
              <a:t>	Write 				wrote 		written </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8054710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1" y="1"/>
            <a:ext cx="8915399" cy="6740307"/>
          </a:xfrm>
          <a:prstGeom prst="rect">
            <a:avLst/>
          </a:prstGeom>
        </p:spPr>
        <p:txBody>
          <a:bodyPr wrap="square">
            <a:spAutoFit/>
          </a:bodyPr>
          <a:lstStyle/>
          <a:p>
            <a:pPr lvl="0"/>
            <a:r>
              <a:rPr lang="en-US" sz="2700" b="1" u="sng" dirty="0">
                <a:solidFill>
                  <a:schemeClr val="accent6">
                    <a:lumMod val="50000"/>
                  </a:schemeClr>
                </a:solidFill>
              </a:rPr>
              <a:t>ADVERBS</a:t>
            </a:r>
          </a:p>
          <a:p>
            <a:pPr lvl="0"/>
            <a:r>
              <a:rPr lang="en-US" sz="2700" dirty="0"/>
              <a:t>Adverbs are words that modifies verbs by telling us the extend to which, where, how, when and how often an action took place. </a:t>
            </a:r>
          </a:p>
          <a:p>
            <a:pPr lvl="0"/>
            <a:r>
              <a:rPr lang="en-US" sz="2700" dirty="0"/>
              <a:t>Adverbs therefore help us understand action word </a:t>
            </a:r>
            <a:r>
              <a:rPr lang="en-US" sz="2700" dirty="0" err="1"/>
              <a:t>e.g</a:t>
            </a:r>
            <a:r>
              <a:rPr lang="en-US" sz="2700" dirty="0"/>
              <a:t> </a:t>
            </a:r>
          </a:p>
          <a:p>
            <a:pPr marL="457200" indent="-457200">
              <a:buFont typeface="Arial" pitchFamily="34" charset="0"/>
              <a:buChar char="•"/>
            </a:pPr>
            <a:r>
              <a:rPr lang="en-US" sz="2700" dirty="0" err="1"/>
              <a:t>Maraga</a:t>
            </a:r>
            <a:r>
              <a:rPr lang="en-US" sz="2700" dirty="0"/>
              <a:t> </a:t>
            </a:r>
            <a:r>
              <a:rPr lang="en-US" sz="2700" b="1" u="sng" dirty="0"/>
              <a:t>rarely</a:t>
            </a:r>
            <a:r>
              <a:rPr lang="en-US" sz="2700" dirty="0"/>
              <a:t> attends class.</a:t>
            </a:r>
          </a:p>
          <a:p>
            <a:pPr marL="457200" indent="-457200">
              <a:buFont typeface="Arial" pitchFamily="34" charset="0"/>
              <a:buChar char="•"/>
            </a:pPr>
            <a:r>
              <a:rPr lang="en-US" sz="2700" dirty="0"/>
              <a:t>We are waiting </a:t>
            </a:r>
            <a:r>
              <a:rPr lang="en-US" sz="2700" b="1" u="sng" dirty="0"/>
              <a:t>patiently</a:t>
            </a:r>
            <a:r>
              <a:rPr lang="en-US" sz="2700" dirty="0"/>
              <a:t> for the coming of Christ.</a:t>
            </a:r>
          </a:p>
          <a:p>
            <a:pPr marL="457200" indent="-457200">
              <a:buFont typeface="Arial" pitchFamily="34" charset="0"/>
              <a:buChar char="•"/>
            </a:pPr>
            <a:r>
              <a:rPr lang="en-US" sz="2700" dirty="0"/>
              <a:t>Today the pupils reported to school </a:t>
            </a:r>
            <a:r>
              <a:rPr lang="en-US" sz="2700" b="1" u="sng" dirty="0"/>
              <a:t>early</a:t>
            </a:r>
            <a:r>
              <a:rPr lang="en-US" sz="2700" dirty="0"/>
              <a:t>.</a:t>
            </a:r>
          </a:p>
          <a:p>
            <a:pPr marL="457200" indent="-457200">
              <a:buFont typeface="Arial" pitchFamily="34" charset="0"/>
              <a:buChar char="•"/>
            </a:pPr>
            <a:r>
              <a:rPr lang="en-US" sz="2700" dirty="0"/>
              <a:t>The teacher said that we are </a:t>
            </a:r>
            <a:r>
              <a:rPr lang="en-US" sz="2700" b="1" u="sng" dirty="0"/>
              <a:t>completely</a:t>
            </a:r>
            <a:r>
              <a:rPr lang="en-US" sz="2700" dirty="0"/>
              <a:t> behind our resolve. </a:t>
            </a:r>
          </a:p>
          <a:p>
            <a:pPr marL="457200" indent="-457200">
              <a:buFont typeface="Arial" pitchFamily="34" charset="0"/>
              <a:buChar char="•"/>
            </a:pPr>
            <a:r>
              <a:rPr lang="en-US" sz="2700" dirty="0"/>
              <a:t>A cheetah runs very </a:t>
            </a:r>
            <a:r>
              <a:rPr lang="en-US" sz="2700" b="1" u="sng" dirty="0"/>
              <a:t>fast</a:t>
            </a:r>
            <a:r>
              <a:rPr lang="en-US" sz="2700" dirty="0"/>
              <a:t>.</a:t>
            </a:r>
          </a:p>
          <a:p>
            <a:pPr marL="457200" indent="-457200">
              <a:buFont typeface="Arial" pitchFamily="34" charset="0"/>
              <a:buChar char="•"/>
            </a:pPr>
            <a:r>
              <a:rPr lang="en-US" sz="2700" dirty="0" err="1"/>
              <a:t>Aseka</a:t>
            </a:r>
            <a:r>
              <a:rPr lang="en-US" sz="2700" dirty="0"/>
              <a:t> typed the letter very </a:t>
            </a:r>
            <a:r>
              <a:rPr lang="en-US" sz="2700" b="1" u="sng" dirty="0"/>
              <a:t>carefully</a:t>
            </a:r>
            <a:r>
              <a:rPr lang="en-US" sz="2700" dirty="0"/>
              <a:t>. </a:t>
            </a:r>
          </a:p>
          <a:p>
            <a:pPr lvl="0"/>
            <a:r>
              <a:rPr lang="en-US" sz="2700" dirty="0"/>
              <a:t>Adverbs also modify adjectives or other adverbs as intensifiers e.g. </a:t>
            </a:r>
          </a:p>
          <a:p>
            <a:pPr marL="457200" indent="-457200">
              <a:buFont typeface="Arial" pitchFamily="34" charset="0"/>
              <a:buChar char="•"/>
            </a:pPr>
            <a:r>
              <a:rPr lang="en-US" sz="2700" dirty="0"/>
              <a:t>	Carlson is </a:t>
            </a:r>
            <a:r>
              <a:rPr lang="en-US" sz="2700" b="1" u="sng" dirty="0"/>
              <a:t>rather</a:t>
            </a:r>
            <a:r>
              <a:rPr lang="en-US" sz="2700" dirty="0"/>
              <a:t> </a:t>
            </a:r>
            <a:r>
              <a:rPr lang="en-US" sz="2700" b="1" u="sng" dirty="0"/>
              <a:t>late</a:t>
            </a:r>
            <a:r>
              <a:rPr lang="en-US" sz="2700" dirty="0"/>
              <a:t> today. </a:t>
            </a:r>
          </a:p>
          <a:p>
            <a:pPr marL="457200" indent="-457200">
              <a:buFont typeface="Arial" pitchFamily="34" charset="0"/>
              <a:buChar char="•"/>
            </a:pPr>
            <a:r>
              <a:rPr lang="en-US" sz="2700" dirty="0"/>
              <a:t>	The weather is </a:t>
            </a:r>
            <a:r>
              <a:rPr lang="en-US" sz="2700" b="1" u="sng" dirty="0"/>
              <a:t>extremely</a:t>
            </a:r>
            <a:r>
              <a:rPr lang="en-US" sz="2700" dirty="0"/>
              <a:t> </a:t>
            </a:r>
            <a:r>
              <a:rPr lang="en-US" sz="2700" b="1" u="sng" dirty="0"/>
              <a:t>cold</a:t>
            </a:r>
            <a:r>
              <a:rPr lang="en-US" sz="2700" dirty="0"/>
              <a:t>. </a:t>
            </a:r>
          </a:p>
        </p:txBody>
      </p:sp>
    </p:spTree>
    <p:extLst>
      <p:ext uri="{BB962C8B-B14F-4D97-AF65-F5344CB8AC3E}">
        <p14:creationId xmlns:p14="http://schemas.microsoft.com/office/powerpoint/2010/main" val="21980574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1" y="76201"/>
            <a:ext cx="8954069" cy="5816977"/>
          </a:xfrm>
          <a:prstGeom prst="rect">
            <a:avLst/>
          </a:prstGeom>
        </p:spPr>
        <p:txBody>
          <a:bodyPr wrap="square">
            <a:spAutoFit/>
          </a:bodyPr>
          <a:lstStyle/>
          <a:p>
            <a:r>
              <a:rPr lang="en-US" sz="3600" b="1" u="sng" dirty="0">
                <a:solidFill>
                  <a:schemeClr val="accent6">
                    <a:lumMod val="50000"/>
                  </a:schemeClr>
                </a:solidFill>
              </a:rPr>
              <a:t>Types of a noun adverbs.</a:t>
            </a:r>
            <a:endParaRPr lang="en-US" sz="3600" b="1" dirty="0">
              <a:solidFill>
                <a:schemeClr val="accent6">
                  <a:lumMod val="50000"/>
                </a:schemeClr>
              </a:solidFill>
            </a:endParaRPr>
          </a:p>
          <a:p>
            <a:pPr lvl="0"/>
            <a:r>
              <a:rPr lang="en-US" sz="2800" dirty="0"/>
              <a:t>Adverbs can be divided into these categories:-</a:t>
            </a:r>
          </a:p>
          <a:p>
            <a:pPr lvl="0"/>
            <a:endParaRPr lang="en-US" sz="2800" b="1" dirty="0"/>
          </a:p>
          <a:p>
            <a:pPr lvl="0"/>
            <a:r>
              <a:rPr lang="en-US" sz="2800" b="1" dirty="0"/>
              <a:t>Adverb of time:</a:t>
            </a:r>
            <a:endParaRPr lang="en-US" sz="2800" dirty="0"/>
          </a:p>
          <a:p>
            <a:r>
              <a:rPr lang="en-US" sz="2800" dirty="0"/>
              <a:t>They tell us when the action took place. </a:t>
            </a:r>
          </a:p>
          <a:p>
            <a:r>
              <a:rPr lang="en-US" sz="2800" dirty="0"/>
              <a:t>	</a:t>
            </a:r>
            <a:r>
              <a:rPr lang="en-US" sz="2800" dirty="0" err="1"/>
              <a:t>e.g</a:t>
            </a:r>
            <a:r>
              <a:rPr lang="en-US" sz="2800" dirty="0"/>
              <a:t> 	- Soon			- Evening </a:t>
            </a:r>
          </a:p>
          <a:p>
            <a:r>
              <a:rPr lang="en-US" sz="2800" dirty="0"/>
              <a:t>		- Eventually</a:t>
            </a:r>
          </a:p>
          <a:p>
            <a:r>
              <a:rPr lang="en-US" sz="2800" dirty="0"/>
              <a:t>		- After			- Morning</a:t>
            </a:r>
          </a:p>
          <a:p>
            <a:r>
              <a:rPr lang="en-US" sz="2800" dirty="0"/>
              <a:t>		- Early				- Dawn</a:t>
            </a:r>
          </a:p>
          <a:p>
            <a:r>
              <a:rPr lang="en-US" sz="2800" dirty="0"/>
              <a:t>		- Already			- Dusk </a:t>
            </a:r>
          </a:p>
          <a:p>
            <a:r>
              <a:rPr lang="en-US" sz="2800" dirty="0"/>
              <a:t>		- Annually 			- Break time</a:t>
            </a:r>
          </a:p>
          <a:p>
            <a:r>
              <a:rPr lang="en-US" sz="2800" dirty="0"/>
              <a:t>		- Weekly 			- 3 O’clock</a:t>
            </a:r>
          </a:p>
          <a:p>
            <a:r>
              <a:rPr lang="en-US" sz="2800" dirty="0"/>
              <a:t>		- Daily 			- Finally</a:t>
            </a:r>
          </a:p>
        </p:txBody>
      </p:sp>
    </p:spTree>
    <p:extLst>
      <p:ext uri="{BB962C8B-B14F-4D97-AF65-F5344CB8AC3E}">
        <p14:creationId xmlns:p14="http://schemas.microsoft.com/office/powerpoint/2010/main" val="5645062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3700" y="457201"/>
            <a:ext cx="8851900" cy="5324535"/>
          </a:xfrm>
          <a:prstGeom prst="rect">
            <a:avLst/>
          </a:prstGeom>
        </p:spPr>
        <p:txBody>
          <a:bodyPr wrap="square">
            <a:spAutoFit/>
          </a:bodyPr>
          <a:lstStyle/>
          <a:p>
            <a:pPr lvl="0"/>
            <a:r>
              <a:rPr lang="en-US" sz="3200" b="1" u="sng" dirty="0">
                <a:solidFill>
                  <a:schemeClr val="accent6">
                    <a:lumMod val="50000"/>
                  </a:schemeClr>
                </a:solidFill>
              </a:rPr>
              <a:t>Adverb of frequency</a:t>
            </a:r>
          </a:p>
          <a:p>
            <a:r>
              <a:rPr lang="en-US" sz="2800" dirty="0"/>
              <a:t>They tell how often an action happens </a:t>
            </a:r>
            <a:r>
              <a:rPr lang="en-US" sz="2800" dirty="0" err="1"/>
              <a:t>e.g</a:t>
            </a:r>
            <a:r>
              <a:rPr lang="en-US" sz="2800" dirty="0"/>
              <a:t> </a:t>
            </a:r>
          </a:p>
          <a:p>
            <a:r>
              <a:rPr lang="en-US" sz="2800" dirty="0"/>
              <a:t>		- Rarely.</a:t>
            </a:r>
          </a:p>
          <a:p>
            <a:r>
              <a:rPr lang="en-US" sz="2800" dirty="0"/>
              <a:t>		- Sometime.</a:t>
            </a:r>
          </a:p>
          <a:p>
            <a:r>
              <a:rPr lang="en-US" sz="2800" dirty="0"/>
              <a:t>		- Scarcely.</a:t>
            </a:r>
          </a:p>
          <a:p>
            <a:r>
              <a:rPr lang="en-US" sz="2800" dirty="0"/>
              <a:t>		- Frequently.</a:t>
            </a:r>
          </a:p>
          <a:p>
            <a:r>
              <a:rPr lang="en-US" sz="2800" dirty="0"/>
              <a:t>		- Often.</a:t>
            </a:r>
          </a:p>
          <a:p>
            <a:r>
              <a:rPr lang="en-US" sz="2800" dirty="0"/>
              <a:t>		- Always.</a:t>
            </a:r>
          </a:p>
          <a:p>
            <a:r>
              <a:rPr lang="en-US" sz="2800" dirty="0"/>
              <a:t>		- Once.</a:t>
            </a:r>
          </a:p>
          <a:p>
            <a:r>
              <a:rPr lang="en-US" sz="2800" dirty="0"/>
              <a:t>		- Seldom.</a:t>
            </a:r>
          </a:p>
          <a:p>
            <a:r>
              <a:rPr lang="en-US" sz="2800" dirty="0"/>
              <a:t>		- Again.</a:t>
            </a:r>
          </a:p>
          <a:p>
            <a:r>
              <a:rPr lang="en-US" sz="2800" dirty="0"/>
              <a:t> </a:t>
            </a:r>
          </a:p>
        </p:txBody>
      </p:sp>
    </p:spTree>
    <p:extLst>
      <p:ext uri="{BB962C8B-B14F-4D97-AF65-F5344CB8AC3E}">
        <p14:creationId xmlns:p14="http://schemas.microsoft.com/office/powerpoint/2010/main" val="1772297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1"/>
            <a:ext cx="8686800" cy="5816977"/>
          </a:xfrm>
          <a:prstGeom prst="rect">
            <a:avLst/>
          </a:prstGeom>
        </p:spPr>
        <p:txBody>
          <a:bodyPr wrap="square">
            <a:spAutoFit/>
          </a:bodyPr>
          <a:lstStyle/>
          <a:p>
            <a:pPr lvl="0"/>
            <a:r>
              <a:rPr lang="en-US" sz="3600" b="1" u="sng" dirty="0">
                <a:solidFill>
                  <a:schemeClr val="accent6">
                    <a:lumMod val="50000"/>
                  </a:schemeClr>
                </a:solidFill>
              </a:rPr>
              <a:t>Adverbs of manner</a:t>
            </a:r>
          </a:p>
          <a:p>
            <a:r>
              <a:rPr lang="en-US" sz="2800" dirty="0"/>
              <a:t>They describes the manner in which an action took place e.g. </a:t>
            </a:r>
          </a:p>
          <a:p>
            <a:r>
              <a:rPr lang="en-US" sz="2800" dirty="0"/>
              <a:t>		- Carelessly.		</a:t>
            </a:r>
          </a:p>
          <a:p>
            <a:r>
              <a:rPr lang="en-US" sz="2800" dirty="0"/>
              <a:t>		- Carefully.			</a:t>
            </a:r>
          </a:p>
          <a:p>
            <a:r>
              <a:rPr lang="en-US" sz="2800" dirty="0"/>
              <a:t>		- Correctly</a:t>
            </a:r>
          </a:p>
          <a:p>
            <a:r>
              <a:rPr lang="en-US" sz="2800" dirty="0"/>
              <a:t>		- Politely.</a:t>
            </a:r>
          </a:p>
          <a:p>
            <a:r>
              <a:rPr lang="en-US" sz="2800" dirty="0"/>
              <a:t>		- Softness.</a:t>
            </a:r>
          </a:p>
          <a:p>
            <a:r>
              <a:rPr lang="en-US" sz="2800" dirty="0"/>
              <a:t>		- Ruthlessly.</a:t>
            </a:r>
          </a:p>
          <a:p>
            <a:r>
              <a:rPr lang="en-US" sz="2800" dirty="0"/>
              <a:t>		- Bravery.</a:t>
            </a:r>
          </a:p>
          <a:p>
            <a:r>
              <a:rPr lang="en-US" sz="2800" dirty="0"/>
              <a:t>		- Greedy</a:t>
            </a:r>
          </a:p>
          <a:p>
            <a:r>
              <a:rPr lang="en-US" sz="2800" dirty="0"/>
              <a:t>		- Brightly</a:t>
            </a:r>
          </a:p>
          <a:p>
            <a:endParaRPr lang="en-US" sz="2800" dirty="0"/>
          </a:p>
        </p:txBody>
      </p:sp>
    </p:spTree>
    <p:extLst>
      <p:ext uri="{BB962C8B-B14F-4D97-AF65-F5344CB8AC3E}">
        <p14:creationId xmlns:p14="http://schemas.microsoft.com/office/powerpoint/2010/main" val="2237465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
            <a:ext cx="8839200" cy="6678751"/>
          </a:xfrm>
          <a:prstGeom prst="rect">
            <a:avLst/>
          </a:prstGeom>
        </p:spPr>
        <p:txBody>
          <a:bodyPr wrap="square">
            <a:spAutoFit/>
          </a:bodyPr>
          <a:lstStyle/>
          <a:p>
            <a:pPr lvl="0"/>
            <a:r>
              <a:rPr lang="en-US" sz="3600" b="1" u="sng" dirty="0">
                <a:solidFill>
                  <a:schemeClr val="accent6">
                    <a:lumMod val="50000"/>
                  </a:schemeClr>
                </a:solidFill>
              </a:rPr>
              <a:t>Adverbs of a place.</a:t>
            </a:r>
          </a:p>
          <a:p>
            <a:r>
              <a:rPr lang="en-US" sz="2800" dirty="0"/>
              <a:t>They focus on where the action took place </a:t>
            </a:r>
            <a:r>
              <a:rPr lang="en-US" sz="2800" dirty="0" err="1"/>
              <a:t>e.g</a:t>
            </a:r>
            <a:r>
              <a:rPr lang="en-US" sz="2800" dirty="0"/>
              <a:t> </a:t>
            </a:r>
          </a:p>
          <a:p>
            <a:r>
              <a:rPr lang="en-US" sz="2800" dirty="0"/>
              <a:t>		- Here</a:t>
            </a:r>
          </a:p>
          <a:p>
            <a:r>
              <a:rPr lang="en-US" sz="2800" dirty="0"/>
              <a:t>		- There. </a:t>
            </a:r>
          </a:p>
          <a:p>
            <a:r>
              <a:rPr lang="en-US" sz="2800" dirty="0"/>
              <a:t>		- Up</a:t>
            </a:r>
          </a:p>
          <a:p>
            <a:r>
              <a:rPr lang="en-US" sz="2800" dirty="0"/>
              <a:t>		- Down</a:t>
            </a:r>
          </a:p>
          <a:p>
            <a:r>
              <a:rPr lang="en-US" sz="2800" dirty="0"/>
              <a:t>		- Along </a:t>
            </a:r>
          </a:p>
          <a:p>
            <a:r>
              <a:rPr lang="en-US" sz="2800" dirty="0"/>
              <a:t>		- Near by </a:t>
            </a:r>
          </a:p>
          <a:p>
            <a:r>
              <a:rPr lang="en-US" sz="2800" dirty="0"/>
              <a:t>		- Everywhere</a:t>
            </a:r>
          </a:p>
          <a:p>
            <a:r>
              <a:rPr lang="en-US" sz="2800" dirty="0"/>
              <a:t>		- Nowhere </a:t>
            </a:r>
          </a:p>
          <a:p>
            <a:r>
              <a:rPr lang="en-US" sz="2800" dirty="0"/>
              <a:t>		- Away</a:t>
            </a:r>
          </a:p>
          <a:p>
            <a:r>
              <a:rPr lang="en-US" sz="2800" dirty="0"/>
              <a:t>		- Across </a:t>
            </a:r>
          </a:p>
          <a:p>
            <a:r>
              <a:rPr lang="en-US" sz="2800" dirty="0"/>
              <a:t>		- Downtown </a:t>
            </a:r>
          </a:p>
          <a:p>
            <a:r>
              <a:rPr lang="en-US" sz="2800" dirty="0"/>
              <a:t>		- </a:t>
            </a:r>
            <a:r>
              <a:rPr lang="en-US" sz="2800" dirty="0" err="1"/>
              <a:t>Upstair</a:t>
            </a:r>
            <a:r>
              <a:rPr lang="en-US" sz="2800" dirty="0"/>
              <a:t> </a:t>
            </a:r>
          </a:p>
          <a:p>
            <a:r>
              <a:rPr lang="en-US" sz="2800" dirty="0"/>
              <a:t>		- Beneath </a:t>
            </a:r>
          </a:p>
        </p:txBody>
      </p:sp>
    </p:spTree>
    <p:extLst>
      <p:ext uri="{BB962C8B-B14F-4D97-AF65-F5344CB8AC3E}">
        <p14:creationId xmlns:p14="http://schemas.microsoft.com/office/powerpoint/2010/main" val="34204029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3207189"/>
              </p:ext>
            </p:extLst>
          </p:nvPr>
        </p:nvGraphicFramePr>
        <p:xfrm>
          <a:off x="2006600" y="3962400"/>
          <a:ext cx="8280400" cy="2514600"/>
        </p:xfrm>
        <a:graphic>
          <a:graphicData uri="http://schemas.openxmlformats.org/drawingml/2006/table">
            <a:tbl>
              <a:tblPr firstRow="1" firstCol="1" bandRow="1">
                <a:tableStyleId>{5C22544A-7EE6-4342-B048-85BDC9FD1C3A}</a:tableStyleId>
              </a:tblPr>
              <a:tblGrid>
                <a:gridCol w="2122918">
                  <a:extLst>
                    <a:ext uri="{9D8B030D-6E8A-4147-A177-3AD203B41FA5}">
                      <a16:colId xmlns:a16="http://schemas.microsoft.com/office/drawing/2014/main" val="20000"/>
                    </a:ext>
                  </a:extLst>
                </a:gridCol>
                <a:gridCol w="2886213">
                  <a:extLst>
                    <a:ext uri="{9D8B030D-6E8A-4147-A177-3AD203B41FA5}">
                      <a16:colId xmlns:a16="http://schemas.microsoft.com/office/drawing/2014/main" val="20001"/>
                    </a:ext>
                  </a:extLst>
                </a:gridCol>
                <a:gridCol w="3271269">
                  <a:extLst>
                    <a:ext uri="{9D8B030D-6E8A-4147-A177-3AD203B41FA5}">
                      <a16:colId xmlns:a16="http://schemas.microsoft.com/office/drawing/2014/main" val="20002"/>
                    </a:ext>
                  </a:extLst>
                </a:gridCol>
              </a:tblGrid>
              <a:tr h="628650">
                <a:tc>
                  <a:txBody>
                    <a:bodyPr/>
                    <a:lstStyle/>
                    <a:p>
                      <a:pPr marL="0" marR="0" algn="ctr">
                        <a:spcBef>
                          <a:spcPts val="0"/>
                        </a:spcBef>
                        <a:spcAft>
                          <a:spcPts val="0"/>
                        </a:spcAft>
                        <a:tabLst>
                          <a:tab pos="914400" algn="l"/>
                        </a:tabLst>
                      </a:pPr>
                      <a:r>
                        <a:rPr lang="en-US" sz="2400" dirty="0">
                          <a:effectLst/>
                        </a:rPr>
                        <a:t>Positive</a:t>
                      </a:r>
                      <a:endParaRPr lang="en-US" sz="24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2400" dirty="0">
                          <a:effectLst/>
                        </a:rPr>
                        <a:t>Comparative</a:t>
                      </a:r>
                      <a:endParaRPr lang="en-US" sz="2400" dirty="0">
                        <a:effectLst/>
                        <a:latin typeface="Calibri"/>
                        <a:ea typeface="Calibri"/>
                        <a:cs typeface="Times New Roman"/>
                      </a:endParaRPr>
                    </a:p>
                  </a:txBody>
                  <a:tcPr marL="68580" marR="68580" marT="0" marB="0"/>
                </a:tc>
                <a:tc>
                  <a:txBody>
                    <a:bodyPr/>
                    <a:lstStyle/>
                    <a:p>
                      <a:pPr marL="0" marR="0" algn="ctr">
                        <a:spcBef>
                          <a:spcPts val="0"/>
                        </a:spcBef>
                        <a:spcAft>
                          <a:spcPts val="0"/>
                        </a:spcAft>
                        <a:tabLst>
                          <a:tab pos="914400" algn="l"/>
                        </a:tabLst>
                      </a:pPr>
                      <a:r>
                        <a:rPr lang="en-US" sz="2400" dirty="0">
                          <a:effectLst/>
                        </a:rPr>
                        <a:t>Superlative</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28650">
                <a:tc>
                  <a:txBody>
                    <a:bodyPr/>
                    <a:lstStyle/>
                    <a:p>
                      <a:pPr marL="0" marR="0">
                        <a:spcBef>
                          <a:spcPts val="0"/>
                        </a:spcBef>
                        <a:spcAft>
                          <a:spcPts val="0"/>
                        </a:spcAft>
                        <a:tabLst>
                          <a:tab pos="914400" algn="l"/>
                        </a:tabLst>
                      </a:pPr>
                      <a:r>
                        <a:rPr lang="en-US" sz="2400">
                          <a:effectLst/>
                        </a:rPr>
                        <a:t>Fast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Faster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Fastest </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28650">
                <a:tc>
                  <a:txBody>
                    <a:bodyPr/>
                    <a:lstStyle/>
                    <a:p>
                      <a:pPr marL="0" marR="0">
                        <a:spcBef>
                          <a:spcPts val="0"/>
                        </a:spcBef>
                        <a:spcAft>
                          <a:spcPts val="0"/>
                        </a:spcAft>
                        <a:tabLst>
                          <a:tab pos="914400" algn="l"/>
                        </a:tabLst>
                      </a:pPr>
                      <a:r>
                        <a:rPr lang="en-US" sz="2400">
                          <a:effectLst/>
                        </a:rPr>
                        <a:t>Lazy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More lazy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Most lazy </a:t>
                      </a:r>
                      <a:endParaRPr lang="en-US" sz="24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28650">
                <a:tc>
                  <a:txBody>
                    <a:bodyPr/>
                    <a:lstStyle/>
                    <a:p>
                      <a:pPr marL="0" marR="0">
                        <a:spcBef>
                          <a:spcPts val="0"/>
                        </a:spcBef>
                        <a:spcAft>
                          <a:spcPts val="0"/>
                        </a:spcAft>
                        <a:tabLst>
                          <a:tab pos="914400" algn="l"/>
                        </a:tabLst>
                      </a:pPr>
                      <a:r>
                        <a:rPr lang="en-US" sz="2400">
                          <a:effectLst/>
                        </a:rPr>
                        <a:t>Gratefully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a:effectLst/>
                        </a:rPr>
                        <a:t>More gratefully </a:t>
                      </a:r>
                      <a:endParaRPr lang="en-US" sz="2400">
                        <a:effectLst/>
                        <a:latin typeface="Calibri"/>
                        <a:ea typeface="Calibri"/>
                        <a:cs typeface="Times New Roman"/>
                      </a:endParaRPr>
                    </a:p>
                  </a:txBody>
                  <a:tcPr marL="68580" marR="68580" marT="0" marB="0"/>
                </a:tc>
                <a:tc>
                  <a:txBody>
                    <a:bodyPr/>
                    <a:lstStyle/>
                    <a:p>
                      <a:pPr marL="0" marR="0">
                        <a:spcBef>
                          <a:spcPts val="0"/>
                        </a:spcBef>
                        <a:spcAft>
                          <a:spcPts val="0"/>
                        </a:spcAft>
                        <a:tabLst>
                          <a:tab pos="914400" algn="l"/>
                        </a:tabLst>
                      </a:pPr>
                      <a:r>
                        <a:rPr lang="en-US" sz="2400" dirty="0">
                          <a:effectLst/>
                        </a:rPr>
                        <a:t>Most gratefully</a:t>
                      </a:r>
                      <a:endParaRPr lang="en-US"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3" name="Rectangle 1"/>
          <p:cNvSpPr>
            <a:spLocks noChangeArrowheads="1"/>
          </p:cNvSpPr>
          <p:nvPr/>
        </p:nvSpPr>
        <p:spPr bwMode="auto">
          <a:xfrm>
            <a:off x="1752600" y="152401"/>
            <a:ext cx="87630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tabLst>
                <a:tab pos="914400" algn="l"/>
              </a:tabLst>
            </a:pPr>
            <a:r>
              <a:rPr lang="en-US" sz="2400" b="1" dirty="0">
                <a:solidFill>
                  <a:schemeClr val="accent6">
                    <a:lumMod val="50000"/>
                  </a:schemeClr>
                </a:solidFill>
                <a:latin typeface="Arial" pitchFamily="34" charset="0"/>
                <a:ea typeface="Calibri" pitchFamily="34" charset="0"/>
                <a:cs typeface="Arial" pitchFamily="34" charset="0"/>
              </a:rPr>
              <a:t>Adverbs of degrees (Intensifiers) </a:t>
            </a:r>
            <a:endParaRPr lang="en-US" sz="1100" dirty="0">
              <a:solidFill>
                <a:schemeClr val="accent6">
                  <a:lumMod val="50000"/>
                </a:schemeClr>
              </a:solidFill>
              <a:latin typeface="Arial" pitchFamily="34" charset="0"/>
              <a:cs typeface="Arial" pitchFamily="34" charset="0"/>
            </a:endParaRPr>
          </a:p>
          <a:p>
            <a:pPr eaLnBrk="0" fontAlgn="base" hangingPunct="0">
              <a:spcBef>
                <a:spcPct val="0"/>
              </a:spcBef>
              <a:spcAft>
                <a:spcPct val="0"/>
              </a:spcAft>
              <a:tabLst>
                <a:tab pos="914400" algn="l"/>
              </a:tabLst>
            </a:pPr>
            <a:r>
              <a:rPr lang="en-US" sz="2400" dirty="0">
                <a:latin typeface="Arial" pitchFamily="34" charset="0"/>
                <a:ea typeface="Calibri" pitchFamily="34" charset="0"/>
                <a:cs typeface="Arial" pitchFamily="34" charset="0"/>
              </a:rPr>
              <a:t>To what extend did something happen e.g.</a:t>
            </a:r>
            <a:endParaRPr lang="en-US" sz="1100" dirty="0">
              <a:latin typeface="Arial" pitchFamily="34" charset="0"/>
              <a:cs typeface="Arial" pitchFamily="34" charset="0"/>
            </a:endParaRPr>
          </a:p>
          <a:p>
            <a:pPr eaLnBrk="0" fontAlgn="base" hangingPunct="0">
              <a:spcBef>
                <a:spcPct val="0"/>
              </a:spcBef>
              <a:spcAft>
                <a:spcPct val="0"/>
              </a:spcAft>
              <a:tabLst>
                <a:tab pos="914400" algn="l"/>
              </a:tabLst>
            </a:pPr>
            <a:r>
              <a:rPr lang="en-US" sz="2400" dirty="0">
                <a:latin typeface="Arial" pitchFamily="34" charset="0"/>
                <a:ea typeface="Calibri" pitchFamily="34" charset="0"/>
                <a:cs typeface="Arial" pitchFamily="34" charset="0"/>
              </a:rPr>
              <a:t>	- Quite 	- Very 			- Completely </a:t>
            </a:r>
            <a:endParaRPr lang="en-US" sz="1100" dirty="0">
              <a:latin typeface="Arial" pitchFamily="34" charset="0"/>
              <a:cs typeface="Arial" pitchFamily="34" charset="0"/>
            </a:endParaRPr>
          </a:p>
          <a:p>
            <a:pPr eaLnBrk="0" fontAlgn="base" hangingPunct="0">
              <a:spcBef>
                <a:spcPct val="0"/>
              </a:spcBef>
              <a:spcAft>
                <a:spcPct val="0"/>
              </a:spcAft>
              <a:tabLst>
                <a:tab pos="914400" algn="l"/>
              </a:tabLst>
            </a:pPr>
            <a:r>
              <a:rPr lang="en-US" sz="2400" dirty="0">
                <a:latin typeface="Arial" pitchFamily="34" charset="0"/>
                <a:ea typeface="Calibri" pitchFamily="34" charset="0"/>
                <a:cs typeface="Arial" pitchFamily="34" charset="0"/>
              </a:rPr>
              <a:t>	- Rather 	- Extremely 		- Fully</a:t>
            </a:r>
            <a:endParaRPr lang="en-US" sz="1100" dirty="0">
              <a:latin typeface="Arial" pitchFamily="34" charset="0"/>
              <a:cs typeface="Arial" pitchFamily="34" charset="0"/>
            </a:endParaRPr>
          </a:p>
          <a:p>
            <a:pPr eaLnBrk="0" fontAlgn="base" hangingPunct="0">
              <a:spcBef>
                <a:spcPct val="0"/>
              </a:spcBef>
              <a:spcAft>
                <a:spcPct val="0"/>
              </a:spcAft>
              <a:tabLst>
                <a:tab pos="914400" algn="l"/>
              </a:tabLst>
            </a:pPr>
            <a:r>
              <a:rPr lang="en-US" sz="2400" b="1" dirty="0">
                <a:latin typeface="Arial" pitchFamily="34" charset="0"/>
                <a:ea typeface="Calibri" pitchFamily="34" charset="0"/>
                <a:cs typeface="Arial" pitchFamily="34" charset="0"/>
              </a:rPr>
              <a:t>Comparing with adverbs</a:t>
            </a:r>
            <a:endParaRPr lang="en-US" sz="11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Just as adjectives, adverbs are categorized into three:-</a:t>
            </a:r>
            <a:endParaRPr lang="en-US" sz="1100" dirty="0">
              <a:latin typeface="Arial" pitchFamily="34" charset="0"/>
              <a:cs typeface="Arial" pitchFamily="34" charset="0"/>
            </a:endParaRPr>
          </a:p>
          <a:p>
            <a:pPr eaLnBrk="0" fontAlgn="base" hangingPunct="0">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Positive, comparatives and superlative to compare place, </a:t>
            </a:r>
          </a:p>
          <a:p>
            <a:pPr eaLnBrk="0" fontAlgn="base" hangingPunct="0">
              <a:spcBef>
                <a:spcPct val="0"/>
              </a:spcBef>
              <a:spcAft>
                <a:spcPct val="0"/>
              </a:spcAft>
              <a:buFontTx/>
              <a:buChar char="•"/>
              <a:tabLst>
                <a:tab pos="914400" algn="l"/>
              </a:tabLst>
            </a:pPr>
            <a:r>
              <a:rPr lang="en-US" sz="2400" dirty="0">
                <a:latin typeface="Arial" pitchFamily="34" charset="0"/>
                <a:ea typeface="Calibri" pitchFamily="34" charset="0"/>
                <a:cs typeface="Arial" pitchFamily="34" charset="0"/>
              </a:rPr>
              <a:t>thing and places</a:t>
            </a:r>
            <a:r>
              <a:rPr lang="en-US" sz="1400" dirty="0">
                <a:latin typeface="Arial" pitchFamily="34" charset="0"/>
                <a:ea typeface="Calibri" pitchFamily="34" charset="0"/>
                <a:cs typeface="Arial" pitchFamily="34" charset="0"/>
              </a:rPr>
              <a:t>. </a:t>
            </a:r>
            <a:endParaRPr lang="en-US" sz="800" dirty="0">
              <a:latin typeface="Arial" pitchFamily="34" charset="0"/>
              <a:cs typeface="Arial" pitchFamily="34" charset="0"/>
            </a:endParaRPr>
          </a:p>
          <a:p>
            <a:pPr eaLnBrk="0" fontAlgn="base" hangingPunct="0">
              <a:spcBef>
                <a:spcPct val="0"/>
              </a:spcBef>
              <a:spcAft>
                <a:spcPct val="0"/>
              </a:spcAft>
              <a:tabLst>
                <a:tab pos="914400" algn="l"/>
              </a:tabLst>
            </a:pPr>
            <a:endParaRPr lang="en-US" dirty="0">
              <a:latin typeface="Arial" pitchFamily="34" charset="0"/>
              <a:cs typeface="Arial" pitchFamily="34" charset="0"/>
            </a:endParaRPr>
          </a:p>
        </p:txBody>
      </p:sp>
    </p:spTree>
    <p:extLst>
      <p:ext uri="{BB962C8B-B14F-4D97-AF65-F5344CB8AC3E}">
        <p14:creationId xmlns:p14="http://schemas.microsoft.com/office/powerpoint/2010/main" val="3748781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1"/>
            <a:ext cx="8686800" cy="4524315"/>
          </a:xfrm>
          <a:prstGeom prst="rect">
            <a:avLst/>
          </a:prstGeom>
        </p:spPr>
        <p:txBody>
          <a:bodyPr wrap="square">
            <a:spAutoFit/>
          </a:bodyPr>
          <a:lstStyle/>
          <a:p>
            <a:r>
              <a:rPr lang="en-US" sz="3200" dirty="0"/>
              <a:t>The position of an adverb in a sentence may be: </a:t>
            </a:r>
          </a:p>
          <a:p>
            <a:pPr lvl="0"/>
            <a:r>
              <a:rPr lang="en-US" sz="3200" dirty="0"/>
              <a:t>After an </a:t>
            </a:r>
            <a:r>
              <a:rPr lang="en-US" sz="3200" dirty="0" err="1"/>
              <a:t>auxillary</a:t>
            </a:r>
            <a:r>
              <a:rPr lang="en-US" sz="3200" dirty="0"/>
              <a:t> verb </a:t>
            </a:r>
            <a:r>
              <a:rPr lang="en-US" sz="3200" dirty="0" err="1"/>
              <a:t>i.e</a:t>
            </a:r>
            <a:r>
              <a:rPr lang="en-US" sz="3200" dirty="0"/>
              <a:t> I have </a:t>
            </a:r>
            <a:r>
              <a:rPr lang="en-US" sz="3200" b="1" u="sng" dirty="0"/>
              <a:t>almost</a:t>
            </a:r>
            <a:r>
              <a:rPr lang="en-US" sz="3200" dirty="0"/>
              <a:t> finished. </a:t>
            </a:r>
          </a:p>
          <a:p>
            <a:pPr lvl="0"/>
            <a:r>
              <a:rPr lang="en-US" sz="3200" dirty="0"/>
              <a:t>After main verbs </a:t>
            </a:r>
            <a:r>
              <a:rPr lang="en-US" sz="3200" dirty="0" err="1"/>
              <a:t>i.e</a:t>
            </a:r>
            <a:r>
              <a:rPr lang="en-US" sz="3200" dirty="0"/>
              <a:t> you need to read </a:t>
            </a:r>
            <a:r>
              <a:rPr lang="en-US" sz="3200" b="1" u="sng" dirty="0"/>
              <a:t>widely</a:t>
            </a:r>
            <a:r>
              <a:rPr lang="en-US" sz="3200" dirty="0"/>
              <a:t> to remain relevant.  </a:t>
            </a:r>
          </a:p>
          <a:p>
            <a:pPr lvl="0"/>
            <a:r>
              <a:rPr lang="en-US" sz="3200" dirty="0"/>
              <a:t>Use an adjective after verbs such as; taste, smell, feel, touch; and not adverbs </a:t>
            </a:r>
            <a:r>
              <a:rPr lang="en-US" sz="3200" dirty="0" err="1"/>
              <a:t>e.g</a:t>
            </a:r>
            <a:r>
              <a:rPr lang="en-US" sz="3200" dirty="0"/>
              <a:t> The food tastes nice. </a:t>
            </a:r>
          </a:p>
          <a:p>
            <a:pPr lvl="0"/>
            <a:r>
              <a:rPr lang="en-US" sz="3200" dirty="0"/>
              <a:t>To intensify a comparison </a:t>
            </a:r>
            <a:r>
              <a:rPr lang="en-US" sz="3200" dirty="0" err="1"/>
              <a:t>i.e</a:t>
            </a:r>
            <a:r>
              <a:rPr lang="en-US" sz="3200" dirty="0"/>
              <a:t> </a:t>
            </a:r>
            <a:r>
              <a:rPr lang="en-US" sz="3200" dirty="0" err="1"/>
              <a:t>Triza</a:t>
            </a:r>
            <a:r>
              <a:rPr lang="en-US" sz="3200" dirty="0"/>
              <a:t> sings much better than her mother.</a:t>
            </a:r>
          </a:p>
        </p:txBody>
      </p:sp>
    </p:spTree>
    <p:extLst>
      <p:ext uri="{BB962C8B-B14F-4D97-AF65-F5344CB8AC3E}">
        <p14:creationId xmlns:p14="http://schemas.microsoft.com/office/powerpoint/2010/main" val="25328580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04801"/>
            <a:ext cx="8686800" cy="4924425"/>
          </a:xfrm>
          <a:prstGeom prst="rect">
            <a:avLst/>
          </a:prstGeom>
        </p:spPr>
        <p:txBody>
          <a:bodyPr wrap="square">
            <a:spAutoFit/>
          </a:bodyPr>
          <a:lstStyle/>
          <a:p>
            <a:r>
              <a:rPr lang="en-US" sz="3600" u="sng" dirty="0">
                <a:solidFill>
                  <a:schemeClr val="accent6">
                    <a:lumMod val="50000"/>
                  </a:schemeClr>
                </a:solidFill>
              </a:rPr>
              <a:t>CONJUNCTIONS </a:t>
            </a:r>
            <a:endParaRPr lang="en-US" sz="3600" dirty="0">
              <a:solidFill>
                <a:schemeClr val="accent6">
                  <a:lumMod val="50000"/>
                </a:schemeClr>
              </a:solidFill>
            </a:endParaRPr>
          </a:p>
          <a:p>
            <a:pPr lvl="0"/>
            <a:r>
              <a:rPr lang="en-US" sz="2800" dirty="0"/>
              <a:t>Also known as connectives.</a:t>
            </a:r>
          </a:p>
          <a:p>
            <a:pPr lvl="0"/>
            <a:r>
              <a:rPr lang="en-US" sz="2800" dirty="0"/>
              <a:t>A conjunction therefore joins a word, words, a clause of a phrase together in a sentence. </a:t>
            </a:r>
          </a:p>
          <a:p>
            <a:pPr lvl="0"/>
            <a:r>
              <a:rPr lang="en-US" sz="2800" dirty="0"/>
              <a:t>Conjunctions too perform the co-relative functions such as, prefer ….. to, too….. to. </a:t>
            </a:r>
          </a:p>
          <a:p>
            <a:r>
              <a:rPr lang="en-US" dirty="0"/>
              <a:t> </a:t>
            </a:r>
            <a:endParaRPr lang="en-US" dirty="0">
              <a:solidFill>
                <a:schemeClr val="accent6">
                  <a:lumMod val="50000"/>
                </a:schemeClr>
              </a:solidFill>
            </a:endParaRPr>
          </a:p>
          <a:p>
            <a:r>
              <a:rPr lang="en-US" sz="3600" u="sng" dirty="0">
                <a:solidFill>
                  <a:schemeClr val="accent6">
                    <a:lumMod val="50000"/>
                  </a:schemeClr>
                </a:solidFill>
              </a:rPr>
              <a:t>Areas concerned with conjunctions: </a:t>
            </a:r>
            <a:endParaRPr lang="en-US" sz="3600" dirty="0">
              <a:solidFill>
                <a:schemeClr val="accent6">
                  <a:lumMod val="50000"/>
                </a:schemeClr>
              </a:solidFill>
            </a:endParaRPr>
          </a:p>
          <a:p>
            <a:pPr lvl="0"/>
            <a:r>
              <a:rPr lang="en-US" sz="2800" dirty="0"/>
              <a:t>Types of conjunctions.</a:t>
            </a:r>
          </a:p>
          <a:p>
            <a:pPr lvl="0"/>
            <a:r>
              <a:rPr lang="en-US" sz="2800" dirty="0"/>
              <a:t>Co-relatives.</a:t>
            </a:r>
          </a:p>
          <a:p>
            <a:pPr lvl="0"/>
            <a:r>
              <a:rPr lang="en-US" sz="2800" dirty="0"/>
              <a:t>Functions of conjunction in a sentence. </a:t>
            </a:r>
          </a:p>
        </p:txBody>
      </p:sp>
    </p:spTree>
    <p:extLst>
      <p:ext uri="{BB962C8B-B14F-4D97-AF65-F5344CB8AC3E}">
        <p14:creationId xmlns:p14="http://schemas.microsoft.com/office/powerpoint/2010/main" val="22096521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58846"/>
            <a:ext cx="8458200" cy="6093976"/>
          </a:xfrm>
          <a:prstGeom prst="rect">
            <a:avLst/>
          </a:prstGeom>
        </p:spPr>
        <p:txBody>
          <a:bodyPr wrap="square">
            <a:spAutoFit/>
          </a:bodyPr>
          <a:lstStyle/>
          <a:p>
            <a:r>
              <a:rPr lang="en-US" sz="2800" b="1" u="sng" dirty="0">
                <a:solidFill>
                  <a:schemeClr val="accent6">
                    <a:lumMod val="50000"/>
                  </a:schemeClr>
                </a:solidFill>
              </a:rPr>
              <a:t>Types:</a:t>
            </a:r>
            <a:endParaRPr lang="en-US" sz="2800" dirty="0">
              <a:solidFill>
                <a:schemeClr val="accent6">
                  <a:lumMod val="50000"/>
                </a:schemeClr>
              </a:solidFill>
            </a:endParaRPr>
          </a:p>
          <a:p>
            <a:pPr lvl="0"/>
            <a:r>
              <a:rPr lang="en-US" sz="2800" b="1" u="sng" dirty="0">
                <a:solidFill>
                  <a:schemeClr val="accent6">
                    <a:lumMod val="50000"/>
                  </a:schemeClr>
                </a:solidFill>
              </a:rPr>
              <a:t>Contrast conjunctions  </a:t>
            </a:r>
            <a:endParaRPr lang="en-US" sz="2800" dirty="0">
              <a:solidFill>
                <a:schemeClr val="accent6">
                  <a:lumMod val="50000"/>
                </a:schemeClr>
              </a:solidFill>
            </a:endParaRPr>
          </a:p>
          <a:p>
            <a:pPr lvl="0"/>
            <a:r>
              <a:rPr lang="en-US" sz="2400" dirty="0"/>
              <a:t>Such conjunctions gives a contrast opinion or idea of what have been said earlier. </a:t>
            </a:r>
            <a:r>
              <a:rPr lang="en-US" sz="2400" dirty="0" err="1"/>
              <a:t>i.e</a:t>
            </a:r>
            <a:r>
              <a:rPr lang="en-US" sz="2400" dirty="0"/>
              <a:t> </a:t>
            </a:r>
          </a:p>
          <a:p>
            <a:pPr lvl="0"/>
            <a:r>
              <a:rPr lang="en-US" sz="2400" dirty="0" err="1"/>
              <a:t>LuckyWayne</a:t>
            </a:r>
            <a:r>
              <a:rPr lang="en-US" sz="2400" dirty="0"/>
              <a:t> is quite intelligent but plays a lot in class.</a:t>
            </a:r>
          </a:p>
          <a:p>
            <a:pPr lvl="0"/>
            <a:r>
              <a:rPr lang="en-US" sz="2400" dirty="0"/>
              <a:t>Examples include:- but, moreover, however, despite, in spite, although, all the same, whereas, nevertheless, nonetheless.</a:t>
            </a:r>
          </a:p>
          <a:p>
            <a:r>
              <a:rPr lang="en-US" dirty="0">
                <a:solidFill>
                  <a:schemeClr val="accent6">
                    <a:lumMod val="50000"/>
                  </a:schemeClr>
                </a:solidFill>
              </a:rPr>
              <a:t> </a:t>
            </a:r>
          </a:p>
          <a:p>
            <a:pPr lvl="0"/>
            <a:r>
              <a:rPr lang="en-US" sz="2800" b="1" u="sng" dirty="0">
                <a:solidFill>
                  <a:schemeClr val="accent6">
                    <a:lumMod val="50000"/>
                  </a:schemeClr>
                </a:solidFill>
              </a:rPr>
              <a:t>Additional conjunctions.</a:t>
            </a:r>
            <a:endParaRPr lang="en-US" sz="2800" dirty="0">
              <a:solidFill>
                <a:schemeClr val="accent6">
                  <a:lumMod val="50000"/>
                </a:schemeClr>
              </a:solidFill>
            </a:endParaRPr>
          </a:p>
          <a:p>
            <a:pPr lvl="0"/>
            <a:r>
              <a:rPr lang="en-US" sz="2400" dirty="0"/>
              <a:t>These conjunction add more information to the one existing;</a:t>
            </a:r>
          </a:p>
          <a:p>
            <a:pPr lvl="0"/>
            <a:r>
              <a:rPr lang="en-US" sz="2400" dirty="0"/>
              <a:t>We stopped under a mango tree to have our snack.</a:t>
            </a:r>
          </a:p>
          <a:p>
            <a:pPr lvl="0"/>
            <a:r>
              <a:rPr lang="en-US" sz="2400" dirty="0"/>
              <a:t>Other examples 	-	And</a:t>
            </a:r>
          </a:p>
          <a:p>
            <a:r>
              <a:rPr lang="en-US" sz="2400" dirty="0"/>
              <a:t>			-	In addition </a:t>
            </a:r>
          </a:p>
          <a:p>
            <a:r>
              <a:rPr lang="en-US" sz="2400" dirty="0"/>
              <a:t>			-	What’s more </a:t>
            </a:r>
          </a:p>
          <a:p>
            <a:r>
              <a:rPr lang="en-US" sz="2400" dirty="0"/>
              <a:t>			- 	Moreover </a:t>
            </a:r>
          </a:p>
          <a:p>
            <a:r>
              <a:rPr lang="en-US" sz="2400" dirty="0"/>
              <a:t>			- 	Not only but also </a:t>
            </a:r>
          </a:p>
        </p:txBody>
      </p:sp>
    </p:spTree>
    <p:extLst>
      <p:ext uri="{BB962C8B-B14F-4D97-AF65-F5344CB8AC3E}">
        <p14:creationId xmlns:p14="http://schemas.microsoft.com/office/powerpoint/2010/main" val="4132746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AIM Projects">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A37AE1A3-1DCF-479A-90BD-006A7A6E3496}" vid="{8882451A-4E67-4DF0-8DDF-C42789A910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AIM Projects</Template>
  <TotalTime>5545</TotalTime>
  <Words>34721</Words>
  <Application>Microsoft Office PowerPoint</Application>
  <PresentationFormat>Widescreen</PresentationFormat>
  <Paragraphs>7705</Paragraphs>
  <Slides>582</Slides>
  <Notes>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582</vt:i4>
      </vt:variant>
    </vt:vector>
  </HeadingPairs>
  <TitlesOfParts>
    <vt:vector size="598" baseType="lpstr">
      <vt:lpstr>Adobe Fan Heiti Std B</vt:lpstr>
      <vt:lpstr>Adobe Gothic Std B</vt:lpstr>
      <vt:lpstr>Adobe Hebrew</vt:lpstr>
      <vt:lpstr>Adobe Heiti Std R</vt:lpstr>
      <vt:lpstr>Arial</vt:lpstr>
      <vt:lpstr>Calibri</vt:lpstr>
      <vt:lpstr>Calibri Light</vt:lpstr>
      <vt:lpstr>CiscoSans ExtraLight</vt:lpstr>
      <vt:lpstr>Elephant</vt:lpstr>
      <vt:lpstr>Gill Sans SemiBold</vt:lpstr>
      <vt:lpstr>Gill Sans Ultra Bold</vt:lpstr>
      <vt:lpstr>Segoe UI Semibold</vt:lpstr>
      <vt:lpstr>Symbol</vt:lpstr>
      <vt:lpstr>Times New Roman</vt:lpstr>
      <vt:lpstr>Wingdings</vt:lpstr>
      <vt:lpstr>AIM Projects</vt:lpstr>
      <vt:lpstr>A COMPREHENSIVE   ENGLISH GUIDE </vt:lpstr>
      <vt:lpstr>The text covers the following areas among others.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PAST PAPER 1990 </vt:lpstr>
      <vt:lpstr>PowerPoint Presentation</vt:lpstr>
      <vt:lpstr>PowerPoint Presentation</vt:lpstr>
      <vt:lpstr>PowerPoint Presentation</vt:lpstr>
      <vt:lpstr>PowerPoint Presentation</vt:lpstr>
      <vt:lpstr>PAST PAPER 1991 </vt:lpstr>
      <vt:lpstr>PowerPoint Presentation</vt:lpstr>
      <vt:lpstr>PowerPoint Presentation</vt:lpstr>
      <vt:lpstr>PAST PAPER 1992 </vt:lpstr>
      <vt:lpstr>PowerPoint Presentation</vt:lpstr>
      <vt:lpstr>PowerPoint Presentation</vt:lpstr>
      <vt:lpstr>PowerPoint Presentation</vt:lpstr>
      <vt:lpstr>PAST PAPER 1993 </vt:lpstr>
      <vt:lpstr>PowerPoint Presentation</vt:lpstr>
      <vt:lpstr>PowerPoint Presentation</vt:lpstr>
      <vt:lpstr>PowerPoint Presentation</vt:lpstr>
      <vt:lpstr>PowerPoint Presentation</vt:lpstr>
      <vt:lpstr>PAST PAPER 1994 </vt:lpstr>
      <vt:lpstr>PowerPoint Presentation</vt:lpstr>
      <vt:lpstr>PowerPoint Presentation</vt:lpstr>
      <vt:lpstr>PowerPoint Presentation</vt:lpstr>
      <vt:lpstr>PowerPoint Presentation</vt:lpstr>
      <vt:lpstr>PAST PAPER 1995 </vt:lpstr>
      <vt:lpstr>PowerPoint Presentation</vt:lpstr>
      <vt:lpstr>PowerPoint Presentation</vt:lpstr>
      <vt:lpstr>PowerPoint Presentation</vt:lpstr>
      <vt:lpstr>PAST PAPER 1996 </vt:lpstr>
      <vt:lpstr>PowerPoint Presentation</vt:lpstr>
      <vt:lpstr>PowerPoint Presentation</vt:lpstr>
      <vt:lpstr>PAST PAPER 1997 </vt:lpstr>
      <vt:lpstr>PowerPoint Presentation</vt:lpstr>
      <vt:lpstr>PowerPoint Presentation</vt:lpstr>
      <vt:lpstr>PAST PAPER 1998 </vt:lpstr>
      <vt:lpstr>PowerPoint Presentation</vt:lpstr>
      <vt:lpstr>PowerPoint Presentation</vt:lpstr>
      <vt:lpstr>PAST PAPER 1999 </vt:lpstr>
      <vt:lpstr>PowerPoint Presentation</vt:lpstr>
      <vt:lpstr>PowerPoint Presentation</vt:lpstr>
      <vt:lpstr>PAST PAPER 2000 </vt:lpstr>
      <vt:lpstr>PowerPoint Presentation</vt:lpstr>
      <vt:lpstr>PowerPoint Presentation</vt:lpstr>
      <vt:lpstr>PAST PAPER 2001 </vt:lpstr>
      <vt:lpstr>PowerPoint Presentation</vt:lpstr>
      <vt:lpstr>PowerPoint Presentation</vt:lpstr>
      <vt:lpstr>PAST PAPER 2002 </vt:lpstr>
      <vt:lpstr>PowerPoint Presentation</vt:lpstr>
      <vt:lpstr>PowerPoint Presentation</vt:lpstr>
      <vt:lpstr>PAST PAPER 2003 </vt:lpstr>
      <vt:lpstr>PowerPoint Presentation</vt:lpstr>
      <vt:lpstr>PowerPoint Presentation</vt:lpstr>
      <vt:lpstr>PAST PAPER 2004 </vt:lpstr>
      <vt:lpstr>PowerPoint Presentation</vt:lpstr>
      <vt:lpstr>PowerPoint Presentation</vt:lpstr>
      <vt:lpstr>PAST PAPER 2005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Calnexus Solutions</cp:lastModifiedBy>
  <cp:revision>225</cp:revision>
  <dcterms:created xsi:type="dcterms:W3CDTF">2016-12-15T19:01:01Z</dcterms:created>
  <dcterms:modified xsi:type="dcterms:W3CDTF">2019-07-02T17:14:06Z</dcterms:modified>
</cp:coreProperties>
</file>