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257" r:id="rId5"/>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74" autoAdjust="0"/>
  </p:normalViewPr>
  <p:slideViewPr>
    <p:cSldViewPr snapToGrid="0" showGuides="1">
      <p:cViewPr varScale="1">
        <p:scale>
          <a:sx n="57" d="100"/>
          <a:sy n="57" d="100"/>
        </p:scale>
        <p:origin x="102" y="148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24-04-2019</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24-04-2019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smtClean="0"/>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343043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48131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22678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2653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2614302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10" name="Text Placeholder 9"/>
          <p:cNvSpPr>
            <a:spLocks noGrp="1"/>
          </p:cNvSpPr>
          <p:nvPr>
            <p:ph type="body" sz="quarter" idx="12"/>
          </p:nvPr>
        </p:nvSpPr>
        <p:spPr>
          <a:xfrm>
            <a:off x="134536" y="621052"/>
            <a:ext cx="8637587" cy="613049"/>
          </a:xfrm>
          <a:prstGeom prst="rect">
            <a:avLst/>
          </a:prstGeom>
        </p:spPr>
        <p:txBody>
          <a:bodyPr/>
          <a:lstStyle>
            <a:lvl1pPr marL="0" indent="0">
              <a:buFontTx/>
              <a:buNone/>
              <a:defRPr/>
            </a:lvl1pPr>
          </a:lstStyle>
          <a:p>
            <a:pPr lvl="0"/>
            <a:r>
              <a:rPr lang="en-US" smtClean="0"/>
              <a:t>Edit Master text styles</a:t>
            </a:r>
          </a:p>
        </p:txBody>
      </p:sp>
      <p:sp>
        <p:nvSpPr>
          <p:cNvPr id="12" name="Text Placeholder 11"/>
          <p:cNvSpPr>
            <a:spLocks noGrp="1"/>
          </p:cNvSpPr>
          <p:nvPr>
            <p:ph type="body" sz="quarter" idx="13"/>
          </p:nvPr>
        </p:nvSpPr>
        <p:spPr>
          <a:xfrm>
            <a:off x="530092" y="2326437"/>
            <a:ext cx="1964191" cy="890133"/>
          </a:xfrm>
          <a:prstGeom prst="rect">
            <a:avLst/>
          </a:prstGeom>
        </p:spPr>
        <p:txBody>
          <a:bodyPr/>
          <a:lstStyle>
            <a:lvl1pPr marL="457200" indent="-457200">
              <a:buFont typeface="+mj-lt"/>
              <a:buAutoNum type="alphaUcPeriod"/>
              <a:defRPr/>
            </a:lvl1pPr>
          </a:lstStyle>
          <a:p>
            <a:pPr lvl="0"/>
            <a:r>
              <a:rPr lang="en-US" smtClean="0"/>
              <a:t>Edit Master text styles</a:t>
            </a:r>
          </a:p>
        </p:txBody>
      </p:sp>
      <p:sp>
        <p:nvSpPr>
          <p:cNvPr id="18" name="Text Placeholder 11"/>
          <p:cNvSpPr>
            <a:spLocks noGrp="1"/>
          </p:cNvSpPr>
          <p:nvPr>
            <p:ph type="body" sz="quarter" idx="14"/>
          </p:nvPr>
        </p:nvSpPr>
        <p:spPr>
          <a:xfrm>
            <a:off x="6057289" y="2326437"/>
            <a:ext cx="1964191" cy="890133"/>
          </a:xfrm>
          <a:prstGeom prst="rect">
            <a:avLst/>
          </a:prstGeom>
        </p:spPr>
        <p:txBody>
          <a:bodyPr/>
          <a:lstStyle>
            <a:lvl1pPr marL="457200" indent="-457200">
              <a:buFont typeface="+mj-lt"/>
              <a:buAutoNum type="alphaUcPeriod" startAt="2"/>
              <a:defRPr/>
            </a:lvl1pPr>
          </a:lstStyle>
          <a:p>
            <a:pPr lvl="0"/>
            <a:r>
              <a:rPr lang="en-US" smtClean="0"/>
              <a:t>Edit Master text styles</a:t>
            </a:r>
          </a:p>
        </p:txBody>
      </p:sp>
      <p:sp>
        <p:nvSpPr>
          <p:cNvPr id="19" name="Text Placeholder 11"/>
          <p:cNvSpPr>
            <a:spLocks noGrp="1"/>
          </p:cNvSpPr>
          <p:nvPr>
            <p:ph type="body" sz="quarter" idx="15"/>
          </p:nvPr>
        </p:nvSpPr>
        <p:spPr>
          <a:xfrm>
            <a:off x="530092" y="4295331"/>
            <a:ext cx="1964191" cy="890133"/>
          </a:xfrm>
          <a:prstGeom prst="rect">
            <a:avLst/>
          </a:prstGeom>
        </p:spPr>
        <p:txBody>
          <a:bodyPr/>
          <a:lstStyle>
            <a:lvl1pPr marL="457200" indent="-457200">
              <a:buFont typeface="+mj-lt"/>
              <a:buAutoNum type="alphaUcPeriod" startAt="3"/>
              <a:defRPr/>
            </a:lvl1pPr>
          </a:lstStyle>
          <a:p>
            <a:pPr lvl="0"/>
            <a:r>
              <a:rPr lang="en-US" smtClean="0"/>
              <a:t>Edit Master text styles</a:t>
            </a:r>
          </a:p>
        </p:txBody>
      </p:sp>
      <p:sp>
        <p:nvSpPr>
          <p:cNvPr id="20" name="Text Placeholder 11"/>
          <p:cNvSpPr>
            <a:spLocks noGrp="1"/>
          </p:cNvSpPr>
          <p:nvPr>
            <p:ph type="body" sz="quarter" idx="16"/>
          </p:nvPr>
        </p:nvSpPr>
        <p:spPr>
          <a:xfrm>
            <a:off x="6057290" y="4338246"/>
            <a:ext cx="1964191" cy="890133"/>
          </a:xfrm>
          <a:prstGeom prst="rect">
            <a:avLst/>
          </a:prstGeom>
        </p:spPr>
        <p:txBody>
          <a:bodyPr/>
          <a:lstStyle>
            <a:lvl1pPr marL="457200" indent="-457200">
              <a:buFont typeface="+mj-lt"/>
              <a:buAutoNum type="alphaUcPeriod" startAt="4"/>
              <a:defRPr/>
            </a:lvl1pPr>
          </a:lstStyle>
          <a:p>
            <a:pPr lvl="0"/>
            <a:r>
              <a:rPr lang="en-US" smtClean="0"/>
              <a:t>Edit Master text styles</a:t>
            </a:r>
          </a:p>
        </p:txBody>
      </p:sp>
    </p:spTree>
    <p:extLst>
      <p:ext uri="{BB962C8B-B14F-4D97-AF65-F5344CB8AC3E}">
        <p14:creationId xmlns:p14="http://schemas.microsoft.com/office/powerpoint/2010/main" val="231506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 intro">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IN" dirty="0" smtClean="0"/>
              <a:t>Add a footer</a:t>
            </a:r>
            <a:endParaRPr lang="en-IN" dirty="0"/>
          </a:p>
        </p:txBody>
      </p:sp>
      <p:sp>
        <p:nvSpPr>
          <p:cNvPr id="4" name="Slide Number Placeholder 3"/>
          <p:cNvSpPr>
            <a:spLocks noGrp="1"/>
          </p:cNvSpPr>
          <p:nvPr>
            <p:ph type="sldNum" sz="quarter" idx="11"/>
          </p:nvPr>
        </p:nvSpPr>
        <p:spPr/>
        <p:txBody>
          <a:bodyPr/>
          <a:lstStyle/>
          <a:p>
            <a:fld id="{8699F50C-BE38-4BD0-BA84-9B090E1F2B9B}" type="slidenum">
              <a:rPr lang="en-IN" smtClean="0"/>
              <a:pPr/>
              <a:t>‹#›</a:t>
            </a:fld>
            <a:endParaRPr lang="en-IN"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2894" y="0"/>
            <a:ext cx="4846211" cy="6858000"/>
          </a:xfrm>
          <a:prstGeom prst="rect">
            <a:avLst/>
          </a:prstGeom>
        </p:spPr>
      </p:pic>
    </p:spTree>
    <p:extLst>
      <p:ext uri="{BB962C8B-B14F-4D97-AF65-F5344CB8AC3E}">
        <p14:creationId xmlns:p14="http://schemas.microsoft.com/office/powerpoint/2010/main" val="1263847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IN" dirty="0" smtClean="0"/>
              <a:t>Add a footer</a:t>
            </a:r>
            <a:endParaRPr lang="en-IN" dirty="0"/>
          </a:p>
        </p:txBody>
      </p:sp>
      <p:sp>
        <p:nvSpPr>
          <p:cNvPr id="4" name="Slide Number Placeholder 3"/>
          <p:cNvSpPr>
            <a:spLocks noGrp="1"/>
          </p:cNvSpPr>
          <p:nvPr>
            <p:ph type="sldNum" sz="quarter" idx="11"/>
          </p:nvPr>
        </p:nvSpPr>
        <p:spPr/>
        <p:txBody>
          <a:bodyPr/>
          <a:lstStyle/>
          <a:p>
            <a:fld id="{8699F50C-BE38-4BD0-BA84-9B090E1F2B9B}" type="slidenum">
              <a:rPr lang="en-IN" smtClean="0"/>
              <a:pPr/>
              <a:t>‹#›</a:t>
            </a:fld>
            <a:endParaRPr lang="en-IN" dirty="0"/>
          </a:p>
        </p:txBody>
      </p:sp>
    </p:spTree>
    <p:extLst>
      <p:ext uri="{BB962C8B-B14F-4D97-AF65-F5344CB8AC3E}">
        <p14:creationId xmlns:p14="http://schemas.microsoft.com/office/powerpoint/2010/main" val="282045461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dirty="0"/>
              <a:t>Click to Edit Master Title Style </a:t>
            </a: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6584190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dirty="0" smtClean="0"/>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dirty="0" smtClean="0"/>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dirty="0" smtClean="0"/>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42831109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smtClean="0"/>
              <a:t>Edit Master text styles</a:t>
            </a:r>
          </a:p>
          <a:p>
            <a:pPr lvl="1">
              <a:buClr>
                <a:schemeClr val="accent2"/>
              </a:buClr>
            </a:pPr>
            <a:r>
              <a:rPr lang="en-US" smtClean="0"/>
              <a:t>Second level</a:t>
            </a:r>
          </a:p>
          <a:p>
            <a:pPr lvl="2">
              <a:buClr>
                <a:schemeClr val="accent2"/>
              </a:buClr>
            </a:pPr>
            <a:r>
              <a:rPr lang="en-US" smtClean="0"/>
              <a:t>Third level</a:t>
            </a:r>
          </a:p>
          <a:p>
            <a:pPr lvl="3">
              <a:buClr>
                <a:schemeClr val="accent2"/>
              </a:buClr>
            </a:pPr>
            <a:r>
              <a:rPr lang="en-US" smtClean="0"/>
              <a:t>Fourth level</a:t>
            </a:r>
          </a:p>
          <a:p>
            <a:pPr lvl="4">
              <a:buClr>
                <a:schemeClr val="accent2"/>
              </a:buClr>
            </a:pPr>
            <a:r>
              <a:rPr lang="en-US" smtClean="0"/>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smtClean="0"/>
              <a:t>Click icon to add table</a:t>
            </a:r>
            <a:endParaRPr lang="en-GB" noProof="0" dirty="0"/>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41506091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51" r:id="rId3"/>
    <p:sldLayoutId id="2147483685" r:id="rId4"/>
    <p:sldLayoutId id="2147483706" r:id="rId5"/>
    <p:sldLayoutId id="2147483708" r:id="rId6"/>
    <p:sldLayoutId id="2147483704" r:id="rId7"/>
    <p:sldLayoutId id="2147483689" r:id="rId8"/>
    <p:sldLayoutId id="2147483668" r:id="rId9"/>
    <p:sldLayoutId id="2147483707" r:id="rId10"/>
    <p:sldLayoutId id="2147483710" r:id="rId11"/>
    <p:sldLayoutId id="2147483711" r:id="rId12"/>
    <p:sldLayoutId id="2147483712" r:id="rId13"/>
    <p:sldLayoutId id="2147483713" r:id="rId14"/>
    <p:sldLayoutId id="2147483714" r:id="rId15"/>
    <p:sldLayoutId id="2147483715" r:id="rId16"/>
    <p:sldLayoutId id="2147483716" r:id="rId17"/>
    <p:sldLayoutId id="2147483692" r:id="rId18"/>
    <p:sldLayoutId id="2147483717" r:id="rId19"/>
    <p:sldLayoutId id="2147483718" r:id="rId20"/>
    <p:sldLayoutId id="2147483697" r:id="rId21"/>
    <p:sldLayoutId id="2147483674" r:id="rId2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lang="en-IN" sz="4400" b="1" kern="1200">
          <a:solidFill>
            <a:schemeClr val="accent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05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Red Blood Cells</a:t>
            </a:r>
            <a:endParaRPr lang="en-US" dirty="0"/>
          </a:p>
        </p:txBody>
      </p:sp>
      <p:sp>
        <p:nvSpPr>
          <p:cNvPr id="3" name="Content Placeholder 2"/>
          <p:cNvSpPr>
            <a:spLocks noGrp="1"/>
          </p:cNvSpPr>
          <p:nvPr>
            <p:ph idx="1"/>
          </p:nvPr>
        </p:nvSpPr>
        <p:spPr/>
        <p:txBody>
          <a:bodyPr/>
          <a:lstStyle/>
          <a:p>
            <a:r>
              <a:rPr lang="en-US" dirty="0" smtClean="0"/>
              <a:t>They’re biconcave in shape</a:t>
            </a:r>
          </a:p>
          <a:p>
            <a:r>
              <a:rPr lang="en-US" dirty="0" smtClean="0"/>
              <a:t>They do not have a nucleus</a:t>
            </a:r>
          </a:p>
          <a:p>
            <a:r>
              <a:rPr lang="en-US" dirty="0" smtClean="0"/>
              <a:t>Their life span is very short only 120 days</a:t>
            </a:r>
          </a:p>
          <a:p>
            <a:r>
              <a:rPr lang="en-US" dirty="0" smtClean="0"/>
              <a:t>They’re made in the red bone marrow and destroyed in the liver and in the spleen</a:t>
            </a:r>
          </a:p>
          <a:p>
            <a:r>
              <a:rPr lang="en-US" dirty="0" smtClean="0"/>
              <a:t>They carry oxygen from the lungs to the body tissues</a:t>
            </a:r>
          </a:p>
          <a:p>
            <a:r>
              <a:rPr lang="en-US" dirty="0" smtClean="0"/>
              <a:t>They are broken down in the spleen and in the liver</a:t>
            </a:r>
          </a:p>
          <a:p>
            <a:r>
              <a:rPr lang="en-US" dirty="0" smtClean="0"/>
              <a:t>Ration of red blood cell to white blood cells is 600:1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926" y="3826933"/>
            <a:ext cx="3814939" cy="2861204"/>
          </a:xfrm>
          <a:prstGeom prst="rect">
            <a:avLst/>
          </a:prstGeom>
        </p:spPr>
      </p:pic>
    </p:spTree>
    <p:extLst>
      <p:ext uri="{BB962C8B-B14F-4D97-AF65-F5344CB8AC3E}">
        <p14:creationId xmlns:p14="http://schemas.microsoft.com/office/powerpoint/2010/main" val="365750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blood cells</a:t>
            </a:r>
            <a:endParaRPr lang="en-US" dirty="0"/>
          </a:p>
        </p:txBody>
      </p:sp>
      <p:sp>
        <p:nvSpPr>
          <p:cNvPr id="3" name="Content Placeholder 2"/>
          <p:cNvSpPr>
            <a:spLocks noGrp="1"/>
          </p:cNvSpPr>
          <p:nvPr>
            <p:ph idx="1"/>
          </p:nvPr>
        </p:nvSpPr>
        <p:spPr/>
        <p:txBody>
          <a:bodyPr/>
          <a:lstStyle/>
          <a:p>
            <a:r>
              <a:rPr lang="en-US" dirty="0" smtClean="0"/>
              <a:t>They fight germs (disease causing organisms)</a:t>
            </a:r>
            <a:endParaRPr lang="en-US" dirty="0"/>
          </a:p>
        </p:txBody>
      </p:sp>
    </p:spTree>
    <p:extLst>
      <p:ext uri="{BB962C8B-B14F-4D97-AF65-F5344CB8AC3E}">
        <p14:creationId xmlns:p14="http://schemas.microsoft.com/office/powerpoint/2010/main" val="904687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white blood cells</a:t>
            </a:r>
            <a:endParaRPr lang="en-US" dirty="0"/>
          </a:p>
        </p:txBody>
      </p:sp>
      <p:sp>
        <p:nvSpPr>
          <p:cNvPr id="3" name="Content Placeholder 2"/>
          <p:cNvSpPr>
            <a:spLocks noGrp="1"/>
          </p:cNvSpPr>
          <p:nvPr>
            <p:ph idx="1"/>
          </p:nvPr>
        </p:nvSpPr>
        <p:spPr/>
        <p:txBody>
          <a:bodyPr/>
          <a:lstStyle/>
          <a:p>
            <a:r>
              <a:rPr lang="en-US" dirty="0" smtClean="0"/>
              <a:t>Are colorless and have a nucleus</a:t>
            </a:r>
          </a:p>
          <a:p>
            <a:r>
              <a:rPr lang="en-US" dirty="0" smtClean="0"/>
              <a:t>Are irregular and keep changing shape</a:t>
            </a:r>
          </a:p>
          <a:p>
            <a:r>
              <a:rPr lang="en-US" dirty="0" smtClean="0"/>
              <a:t>They either eat the germ by engulfing or digesting them</a:t>
            </a:r>
          </a:p>
          <a:p>
            <a:r>
              <a:rPr lang="en-US" dirty="0" smtClean="0"/>
              <a:t>They are larger than red blood cells</a:t>
            </a:r>
          </a:p>
          <a:p>
            <a:r>
              <a:rPr lang="en-US" dirty="0" smtClean="0"/>
              <a:t>They are made in the bone marrow, spleen and lymph nodes</a:t>
            </a:r>
          </a:p>
          <a:p>
            <a:r>
              <a:rPr lang="en-US" dirty="0" smtClean="0"/>
              <a:t>They are about 600 red blood cells in one white blood cell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668" y="3285068"/>
            <a:ext cx="3454399" cy="3454399"/>
          </a:xfrm>
          <a:prstGeom prst="rect">
            <a:avLst/>
          </a:prstGeom>
        </p:spPr>
      </p:pic>
    </p:spTree>
    <p:extLst>
      <p:ext uri="{BB962C8B-B14F-4D97-AF65-F5344CB8AC3E}">
        <p14:creationId xmlns:p14="http://schemas.microsoft.com/office/powerpoint/2010/main" val="3633937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Platelets </a:t>
            </a:r>
            <a:endParaRPr lang="en-US" dirty="0"/>
          </a:p>
        </p:txBody>
      </p:sp>
      <p:sp>
        <p:nvSpPr>
          <p:cNvPr id="3" name="Content Placeholder 2"/>
          <p:cNvSpPr>
            <a:spLocks noGrp="1"/>
          </p:cNvSpPr>
          <p:nvPr>
            <p:ph idx="1"/>
          </p:nvPr>
        </p:nvSpPr>
        <p:spPr/>
        <p:txBody>
          <a:bodyPr/>
          <a:lstStyle/>
          <a:p>
            <a:r>
              <a:rPr lang="en-US" dirty="0" smtClean="0"/>
              <a:t>Platelets help in blood clotting when one gets injured</a:t>
            </a:r>
          </a:p>
          <a:p>
            <a:r>
              <a:rPr lang="en-US" dirty="0" smtClean="0"/>
              <a:t>As the blood clot it stops further bleeding</a:t>
            </a:r>
          </a:p>
          <a:p>
            <a:r>
              <a:rPr lang="en-US" dirty="0" smtClean="0"/>
              <a:t>They are oval in shape </a:t>
            </a:r>
            <a:endParaRPr lang="en-US" dirty="0"/>
          </a:p>
        </p:txBody>
      </p:sp>
    </p:spTree>
    <p:extLst>
      <p:ext uri="{BB962C8B-B14F-4D97-AF65-F5344CB8AC3E}">
        <p14:creationId xmlns:p14="http://schemas.microsoft.com/office/powerpoint/2010/main" val="19799610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are functions </a:t>
            </a:r>
            <a:br>
              <a:rPr lang="en-US" dirty="0" smtClean="0"/>
            </a:br>
            <a:r>
              <a:rPr lang="en-US" dirty="0" smtClean="0"/>
              <a:t>of the blood</a:t>
            </a:r>
            <a:endParaRPr lang="en-US" dirty="0"/>
          </a:p>
        </p:txBody>
      </p:sp>
      <p:sp>
        <p:nvSpPr>
          <p:cNvPr id="3" name="Content Placeholder 2"/>
          <p:cNvSpPr>
            <a:spLocks noGrp="1"/>
          </p:cNvSpPr>
          <p:nvPr>
            <p:ph idx="1"/>
          </p:nvPr>
        </p:nvSpPr>
        <p:spPr/>
        <p:txBody>
          <a:bodyPr/>
          <a:lstStyle/>
          <a:p>
            <a:r>
              <a:rPr lang="en-US" dirty="0" smtClean="0"/>
              <a:t>Transport digested food from small intestine to the other body parts</a:t>
            </a:r>
          </a:p>
          <a:p>
            <a:r>
              <a:rPr lang="en-US" dirty="0" smtClean="0"/>
              <a:t>Distribute heat throughout the body</a:t>
            </a:r>
          </a:p>
          <a:p>
            <a:r>
              <a:rPr lang="en-US" dirty="0" smtClean="0"/>
              <a:t>Transport oxygen from the lungs to the other body parts</a:t>
            </a:r>
          </a:p>
          <a:p>
            <a:r>
              <a:rPr lang="en-US" dirty="0" smtClean="0"/>
              <a:t>Transport carbon dioxide from the other body parts to the lungs</a:t>
            </a:r>
          </a:p>
          <a:p>
            <a:r>
              <a:rPr lang="en-US" dirty="0" smtClean="0"/>
              <a:t>Help to defend our body against diseases</a:t>
            </a:r>
          </a:p>
          <a:p>
            <a:r>
              <a:rPr lang="en-US" dirty="0" smtClean="0"/>
              <a:t>To remove waste products from other body parts to the kidney </a:t>
            </a:r>
            <a:endParaRPr lang="en-US" dirty="0"/>
          </a:p>
        </p:txBody>
      </p:sp>
    </p:spTree>
    <p:extLst>
      <p:ext uri="{BB962C8B-B14F-4D97-AF65-F5344CB8AC3E}">
        <p14:creationId xmlns:p14="http://schemas.microsoft.com/office/powerpoint/2010/main" val="1346623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vessels</a:t>
            </a:r>
            <a:endParaRPr lang="en-US" dirty="0"/>
          </a:p>
        </p:txBody>
      </p:sp>
      <p:sp>
        <p:nvSpPr>
          <p:cNvPr id="3" name="Content Placeholder 2"/>
          <p:cNvSpPr>
            <a:spLocks noGrp="1"/>
          </p:cNvSpPr>
          <p:nvPr>
            <p:ph idx="1"/>
          </p:nvPr>
        </p:nvSpPr>
        <p:spPr/>
        <p:txBody>
          <a:bodyPr/>
          <a:lstStyle/>
          <a:p>
            <a:r>
              <a:rPr lang="en-US" dirty="0"/>
              <a:t>The blood vessels are a part of the circulatory </a:t>
            </a:r>
            <a:r>
              <a:rPr lang="en-US" dirty="0" smtClean="0"/>
              <a:t>system that </a:t>
            </a:r>
            <a:r>
              <a:rPr lang="en-US" dirty="0"/>
              <a:t>transports blood throughout the human body</a:t>
            </a:r>
            <a:r>
              <a:rPr lang="en-US" dirty="0" smtClean="0"/>
              <a:t>. </a:t>
            </a:r>
            <a:r>
              <a:rPr lang="en-US" dirty="0"/>
              <a:t>These vessels are designed to transport nutrients and oxygen to the tissues of the body. They also take waste and carbon dioxide and carry them away from the tissues and back to the heart. Blood vessels are needed to sustain life as all of the body’s tissues rely on their functionality</a:t>
            </a:r>
            <a:r>
              <a:rPr lang="en-US" dirty="0" smtClean="0"/>
              <a:t>.</a:t>
            </a:r>
          </a:p>
          <a:p>
            <a:r>
              <a:rPr lang="en-US" dirty="0"/>
              <a:t>There are three major types of blood </a:t>
            </a:r>
            <a:r>
              <a:rPr lang="en-US" dirty="0" smtClean="0"/>
              <a:t>vessels: the </a:t>
            </a:r>
            <a:r>
              <a:rPr lang="en-US" dirty="0" smtClean="0">
                <a:solidFill>
                  <a:srgbClr val="FF0000"/>
                </a:solidFill>
              </a:rPr>
              <a:t>arteries</a:t>
            </a:r>
            <a:r>
              <a:rPr lang="en-US" dirty="0" smtClean="0"/>
              <a:t>, the </a:t>
            </a:r>
            <a:r>
              <a:rPr lang="en-US" dirty="0" smtClean="0">
                <a:solidFill>
                  <a:srgbClr val="FF0000"/>
                </a:solidFill>
              </a:rPr>
              <a:t>capillaries</a:t>
            </a:r>
            <a:r>
              <a:rPr lang="en-US" dirty="0" smtClean="0"/>
              <a:t> and the </a:t>
            </a:r>
            <a:r>
              <a:rPr lang="en-US" dirty="0" smtClean="0">
                <a:solidFill>
                  <a:srgbClr val="FF0000"/>
                </a:solidFill>
              </a:rPr>
              <a:t>veins</a:t>
            </a:r>
            <a:endParaRPr lang="en-US" dirty="0">
              <a:solidFill>
                <a:srgbClr val="FF0000"/>
              </a:solidFill>
            </a:endParaRPr>
          </a:p>
        </p:txBody>
      </p:sp>
    </p:spTree>
    <p:extLst>
      <p:ext uri="{BB962C8B-B14F-4D97-AF65-F5344CB8AC3E}">
        <p14:creationId xmlns:p14="http://schemas.microsoft.com/office/powerpoint/2010/main" val="2520745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Arteries </a:t>
            </a:r>
            <a:endParaRPr lang="en-US" dirty="0"/>
          </a:p>
        </p:txBody>
      </p:sp>
      <p:sp>
        <p:nvSpPr>
          <p:cNvPr id="3" name="Content Placeholder 2"/>
          <p:cNvSpPr>
            <a:spLocks noGrp="1"/>
          </p:cNvSpPr>
          <p:nvPr>
            <p:ph idx="1"/>
          </p:nvPr>
        </p:nvSpPr>
        <p:spPr/>
        <p:txBody>
          <a:bodyPr/>
          <a:lstStyle/>
          <a:p>
            <a:r>
              <a:rPr lang="en-US" dirty="0" smtClean="0"/>
              <a:t>Arteries have thick walls, are muscular and elastic</a:t>
            </a:r>
          </a:p>
          <a:p>
            <a:r>
              <a:rPr lang="en-US" dirty="0" smtClean="0"/>
              <a:t>All arteries except </a:t>
            </a:r>
            <a:r>
              <a:rPr lang="en-US" dirty="0" smtClean="0">
                <a:solidFill>
                  <a:srgbClr val="FF0000"/>
                </a:solidFill>
              </a:rPr>
              <a:t>pulmonary artery </a:t>
            </a:r>
            <a:r>
              <a:rPr lang="en-US" dirty="0" smtClean="0"/>
              <a:t>carry oxygenated blood </a:t>
            </a:r>
          </a:p>
          <a:p>
            <a:r>
              <a:rPr lang="en-US" dirty="0" smtClean="0"/>
              <a:t>Their structure enables them to withstand high blood pressure</a:t>
            </a:r>
          </a:p>
          <a:p>
            <a:r>
              <a:rPr lang="en-US" dirty="0" smtClean="0"/>
              <a:t>Pulmonary artery carry </a:t>
            </a:r>
            <a:r>
              <a:rPr lang="en-US" dirty="0" smtClean="0">
                <a:solidFill>
                  <a:srgbClr val="FF0000"/>
                </a:solidFill>
              </a:rPr>
              <a:t>deoxygenated</a:t>
            </a:r>
            <a:r>
              <a:rPr lang="en-US" dirty="0" smtClean="0"/>
              <a:t> blood from the heart to the lungs </a:t>
            </a:r>
          </a:p>
        </p:txBody>
      </p:sp>
    </p:spTree>
    <p:extLst>
      <p:ext uri="{BB962C8B-B14F-4D97-AF65-F5344CB8AC3E}">
        <p14:creationId xmlns:p14="http://schemas.microsoft.com/office/powerpoint/2010/main" val="4211821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arteries</a:t>
            </a:r>
            <a:endParaRPr lang="en-US" dirty="0"/>
          </a:p>
        </p:txBody>
      </p:sp>
      <p:sp>
        <p:nvSpPr>
          <p:cNvPr id="3" name="Content Placeholder 2"/>
          <p:cNvSpPr>
            <a:spLocks noGrp="1"/>
          </p:cNvSpPr>
          <p:nvPr>
            <p:ph idx="1"/>
          </p:nvPr>
        </p:nvSpPr>
        <p:spPr/>
        <p:txBody>
          <a:bodyPr/>
          <a:lstStyle/>
          <a:p>
            <a:r>
              <a:rPr lang="en-US" dirty="0" smtClean="0"/>
              <a:t>Arteries carry oxygenated blood from the heart to all other parts of the body except the </a:t>
            </a:r>
            <a:r>
              <a:rPr lang="en-US" dirty="0" smtClean="0">
                <a:solidFill>
                  <a:srgbClr val="FF0000"/>
                </a:solidFill>
              </a:rPr>
              <a:t>pulmonary artery </a:t>
            </a:r>
            <a:r>
              <a:rPr lang="en-US" dirty="0" smtClean="0"/>
              <a:t>which carries deoxynated blood from the heart to the lungs</a:t>
            </a:r>
          </a:p>
          <a:p>
            <a:r>
              <a:rPr lang="en-US" dirty="0" smtClean="0"/>
              <a:t>The main artery is the aorta</a:t>
            </a:r>
            <a:endParaRPr lang="en-US" dirty="0"/>
          </a:p>
        </p:txBody>
      </p:sp>
    </p:spTree>
    <p:extLst>
      <p:ext uri="{BB962C8B-B14F-4D97-AF65-F5344CB8AC3E}">
        <p14:creationId xmlns:p14="http://schemas.microsoft.com/office/powerpoint/2010/main" val="3761640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Veins </a:t>
            </a:r>
            <a:endParaRPr lang="en-US" dirty="0"/>
          </a:p>
        </p:txBody>
      </p:sp>
      <p:sp>
        <p:nvSpPr>
          <p:cNvPr id="3" name="Content Placeholder 2"/>
          <p:cNvSpPr>
            <a:spLocks noGrp="1"/>
          </p:cNvSpPr>
          <p:nvPr>
            <p:ph idx="1"/>
          </p:nvPr>
        </p:nvSpPr>
        <p:spPr/>
        <p:txBody>
          <a:bodyPr/>
          <a:lstStyle/>
          <a:p>
            <a:r>
              <a:rPr lang="en-US" dirty="0" smtClean="0"/>
              <a:t>Veins have thinner walls than arteries </a:t>
            </a:r>
          </a:p>
          <a:p>
            <a:r>
              <a:rPr lang="en-US" dirty="0" smtClean="0"/>
              <a:t>Blood in the veins flow at a lower pressure than in the arteries</a:t>
            </a:r>
          </a:p>
          <a:p>
            <a:r>
              <a:rPr lang="en-US" dirty="0" smtClean="0"/>
              <a:t>Veins carry blood to the heart </a:t>
            </a:r>
          </a:p>
          <a:p>
            <a:endParaRPr lang="en-US" dirty="0"/>
          </a:p>
          <a:p>
            <a:endParaRPr lang="en-US" dirty="0" smtClean="0"/>
          </a:p>
          <a:p>
            <a:pPr marL="0" indent="0">
              <a:buNone/>
            </a:pPr>
            <a:r>
              <a:rPr lang="en-US" dirty="0" smtClean="0"/>
              <a:t>NOTE</a:t>
            </a:r>
            <a:endParaRPr lang="en-US" dirty="0"/>
          </a:p>
          <a:p>
            <a:r>
              <a:rPr lang="en-US" dirty="0" smtClean="0"/>
              <a:t>Veins have </a:t>
            </a:r>
            <a:r>
              <a:rPr lang="en-US" dirty="0" smtClean="0">
                <a:solidFill>
                  <a:srgbClr val="FF0000"/>
                </a:solidFill>
              </a:rPr>
              <a:t>valves</a:t>
            </a:r>
            <a:r>
              <a:rPr lang="en-US" dirty="0" smtClean="0"/>
              <a:t> to prevent blood flowing backwards</a:t>
            </a:r>
          </a:p>
          <a:p>
            <a:r>
              <a:rPr lang="en-US" dirty="0" smtClean="0"/>
              <a:t>All veins except the </a:t>
            </a:r>
            <a:r>
              <a:rPr lang="en-US" dirty="0" smtClean="0">
                <a:solidFill>
                  <a:srgbClr val="FF0000"/>
                </a:solidFill>
              </a:rPr>
              <a:t>pulmonary vein </a:t>
            </a:r>
            <a:r>
              <a:rPr lang="en-US" dirty="0" smtClean="0"/>
              <a:t>carry oxygenated blood from the lungs to the heart</a:t>
            </a:r>
            <a:endParaRPr lang="en-US" dirty="0"/>
          </a:p>
        </p:txBody>
      </p:sp>
    </p:spTree>
    <p:extLst>
      <p:ext uri="{BB962C8B-B14F-4D97-AF65-F5344CB8AC3E}">
        <p14:creationId xmlns:p14="http://schemas.microsoft.com/office/powerpoint/2010/main" val="4269997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the veins </a:t>
            </a:r>
            <a:endParaRPr lang="en-US" dirty="0"/>
          </a:p>
        </p:txBody>
      </p:sp>
      <p:sp>
        <p:nvSpPr>
          <p:cNvPr id="3" name="Content Placeholder 2"/>
          <p:cNvSpPr>
            <a:spLocks noGrp="1"/>
          </p:cNvSpPr>
          <p:nvPr>
            <p:ph idx="1"/>
          </p:nvPr>
        </p:nvSpPr>
        <p:spPr/>
        <p:txBody>
          <a:bodyPr/>
          <a:lstStyle/>
          <a:p>
            <a:r>
              <a:rPr lang="en-US" dirty="0" smtClean="0"/>
              <a:t>Carry deoxygenated blood from the body organs to the heart, except the pulmonary vein which carries oxygenated blood from the lungs to the heart</a:t>
            </a:r>
          </a:p>
          <a:p>
            <a:r>
              <a:rPr lang="en-US" dirty="0" smtClean="0"/>
              <a:t>The main vein is the </a:t>
            </a:r>
            <a:r>
              <a:rPr lang="en-US" dirty="0" smtClean="0">
                <a:solidFill>
                  <a:srgbClr val="FF0000"/>
                </a:solidFill>
              </a:rPr>
              <a:t>venacava</a:t>
            </a:r>
          </a:p>
        </p:txBody>
      </p:sp>
    </p:spTree>
    <p:extLst>
      <p:ext uri="{BB962C8B-B14F-4D97-AF65-F5344CB8AC3E}">
        <p14:creationId xmlns:p14="http://schemas.microsoft.com/office/powerpoint/2010/main" val="1976002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3398" b="13398"/>
          <a:stretch>
            <a:fillRect/>
          </a:stretch>
        </p:blipFill>
        <p:spPr/>
      </p:pic>
      <p:sp>
        <p:nvSpPr>
          <p:cNvPr id="3" name="Title 2"/>
          <p:cNvSpPr>
            <a:spLocks noGrp="1"/>
          </p:cNvSpPr>
          <p:nvPr>
            <p:ph type="ctrTitle"/>
          </p:nvPr>
        </p:nvSpPr>
        <p:spPr/>
        <p:txBody>
          <a:bodyPr/>
          <a:lstStyle/>
          <a:p>
            <a:r>
              <a:rPr lang="en-US" dirty="0" smtClean="0"/>
              <a:t>Human circulatory system</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52217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78" y="533194"/>
            <a:ext cx="8333222" cy="1147969"/>
          </a:xfrm>
        </p:spPr>
        <p:txBody>
          <a:bodyPr>
            <a:normAutofit fontScale="90000"/>
          </a:bodyPr>
          <a:lstStyle/>
          <a:p>
            <a:r>
              <a:rPr lang="en-US" dirty="0" smtClean="0"/>
              <a:t>Comparison between arteries and veins</a:t>
            </a:r>
            <a:endParaRPr lang="en-US" dirty="0"/>
          </a:p>
        </p:txBody>
      </p:sp>
      <p:sp>
        <p:nvSpPr>
          <p:cNvPr id="3" name="Text Placeholder 2"/>
          <p:cNvSpPr>
            <a:spLocks noGrp="1"/>
          </p:cNvSpPr>
          <p:nvPr>
            <p:ph type="body" idx="1"/>
          </p:nvPr>
        </p:nvSpPr>
        <p:spPr/>
        <p:txBody>
          <a:bodyPr/>
          <a:lstStyle/>
          <a:p>
            <a:r>
              <a:rPr lang="en-US" dirty="0" smtClean="0"/>
              <a:t>Arteries</a:t>
            </a:r>
            <a:endParaRPr lang="en-US" dirty="0"/>
          </a:p>
        </p:txBody>
      </p:sp>
      <p:sp>
        <p:nvSpPr>
          <p:cNvPr id="4" name="Text Placeholder 3"/>
          <p:cNvSpPr>
            <a:spLocks noGrp="1"/>
          </p:cNvSpPr>
          <p:nvPr>
            <p:ph type="body" sz="quarter" idx="3"/>
          </p:nvPr>
        </p:nvSpPr>
        <p:spPr/>
        <p:txBody>
          <a:bodyPr/>
          <a:lstStyle/>
          <a:p>
            <a:r>
              <a:rPr lang="en-US" dirty="0" smtClean="0"/>
              <a:t>Veins</a:t>
            </a:r>
            <a:endParaRPr lang="en-US" dirty="0"/>
          </a:p>
        </p:txBody>
      </p:sp>
      <p:graphicFrame>
        <p:nvGraphicFramePr>
          <p:cNvPr id="9" name="Content Placeholder 8"/>
          <p:cNvGraphicFramePr>
            <a:graphicFrameLocks noGrp="1"/>
          </p:cNvGraphicFramePr>
          <p:nvPr>
            <p:ph sz="quarter" idx="4"/>
            <p:extLst>
              <p:ext uri="{D42A27DB-BD31-4B8C-83A1-F6EECF244321}">
                <p14:modId xmlns:p14="http://schemas.microsoft.com/office/powerpoint/2010/main" val="3756477791"/>
              </p:ext>
            </p:extLst>
          </p:nvPr>
        </p:nvGraphicFramePr>
        <p:xfrm>
          <a:off x="6172200" y="2505075"/>
          <a:ext cx="5183188" cy="2595880"/>
        </p:xfrm>
        <a:graphic>
          <a:graphicData uri="http://schemas.openxmlformats.org/drawingml/2006/table">
            <a:tbl>
              <a:tblPr bandRow="1">
                <a:tableStyleId>{F5AB1C69-6EDB-4FF4-983F-18BD219EF322}</a:tableStyleId>
              </a:tblPr>
              <a:tblGrid>
                <a:gridCol w="5183188">
                  <a:extLst>
                    <a:ext uri="{9D8B030D-6E8A-4147-A177-3AD203B41FA5}">
                      <a16:colId xmlns:a16="http://schemas.microsoft.com/office/drawing/2014/main" val="2014304703"/>
                    </a:ext>
                  </a:extLst>
                </a:gridCol>
              </a:tblGrid>
              <a:tr h="370840">
                <a:tc>
                  <a:txBody>
                    <a:bodyPr/>
                    <a:lstStyle/>
                    <a:p>
                      <a:r>
                        <a:rPr lang="en-US" dirty="0" smtClean="0"/>
                        <a:t>They carry blood to the heart</a:t>
                      </a:r>
                      <a:endParaRPr lang="en-US" dirty="0"/>
                    </a:p>
                  </a:txBody>
                  <a:tcPr/>
                </a:tc>
                <a:extLst>
                  <a:ext uri="{0D108BD9-81ED-4DB2-BD59-A6C34878D82A}">
                    <a16:rowId xmlns:a16="http://schemas.microsoft.com/office/drawing/2014/main" val="4272173296"/>
                  </a:ext>
                </a:extLst>
              </a:tr>
              <a:tr h="370840">
                <a:tc>
                  <a:txBody>
                    <a:bodyPr/>
                    <a:lstStyle/>
                    <a:p>
                      <a:r>
                        <a:rPr lang="en-US" dirty="0" smtClean="0"/>
                        <a:t>They have valves</a:t>
                      </a:r>
                      <a:endParaRPr lang="en-US" dirty="0"/>
                    </a:p>
                  </a:txBody>
                  <a:tcPr/>
                </a:tc>
                <a:extLst>
                  <a:ext uri="{0D108BD9-81ED-4DB2-BD59-A6C34878D82A}">
                    <a16:rowId xmlns:a16="http://schemas.microsoft.com/office/drawing/2014/main" val="1400750498"/>
                  </a:ext>
                </a:extLst>
              </a:tr>
              <a:tr h="370840">
                <a:tc>
                  <a:txBody>
                    <a:bodyPr/>
                    <a:lstStyle/>
                    <a:p>
                      <a:r>
                        <a:rPr lang="en-US" dirty="0" smtClean="0"/>
                        <a:t>Are often superficial</a:t>
                      </a:r>
                      <a:endParaRPr lang="en-US" dirty="0"/>
                    </a:p>
                  </a:txBody>
                  <a:tcPr/>
                </a:tc>
                <a:extLst>
                  <a:ext uri="{0D108BD9-81ED-4DB2-BD59-A6C34878D82A}">
                    <a16:rowId xmlns:a16="http://schemas.microsoft.com/office/drawing/2014/main" val="3802048033"/>
                  </a:ext>
                </a:extLst>
              </a:tr>
              <a:tr h="370840">
                <a:tc>
                  <a:txBody>
                    <a:bodyPr/>
                    <a:lstStyle/>
                    <a:p>
                      <a:r>
                        <a:rPr lang="en-US" dirty="0" smtClean="0"/>
                        <a:t>Have no impulse</a:t>
                      </a:r>
                      <a:endParaRPr lang="en-US" dirty="0"/>
                    </a:p>
                  </a:txBody>
                  <a:tcPr/>
                </a:tc>
                <a:extLst>
                  <a:ext uri="{0D108BD9-81ED-4DB2-BD59-A6C34878D82A}">
                    <a16:rowId xmlns:a16="http://schemas.microsoft.com/office/drawing/2014/main" val="948387689"/>
                  </a:ext>
                </a:extLst>
              </a:tr>
              <a:tr h="370840">
                <a:tc>
                  <a:txBody>
                    <a:bodyPr/>
                    <a:lstStyle/>
                    <a:p>
                      <a:r>
                        <a:rPr lang="en-US" dirty="0" smtClean="0"/>
                        <a:t>Have thin walls</a:t>
                      </a:r>
                      <a:endParaRPr lang="en-US" dirty="0"/>
                    </a:p>
                  </a:txBody>
                  <a:tcPr/>
                </a:tc>
                <a:extLst>
                  <a:ext uri="{0D108BD9-81ED-4DB2-BD59-A6C34878D82A}">
                    <a16:rowId xmlns:a16="http://schemas.microsoft.com/office/drawing/2014/main" val="15298393"/>
                  </a:ext>
                </a:extLst>
              </a:tr>
              <a:tr h="370840">
                <a:tc>
                  <a:txBody>
                    <a:bodyPr/>
                    <a:lstStyle/>
                    <a:p>
                      <a:r>
                        <a:rPr lang="en-US" dirty="0" smtClean="0"/>
                        <a:t>Carry blood in low pressure</a:t>
                      </a:r>
                      <a:endParaRPr lang="en-US" dirty="0"/>
                    </a:p>
                  </a:txBody>
                  <a:tcPr/>
                </a:tc>
                <a:extLst>
                  <a:ext uri="{0D108BD9-81ED-4DB2-BD59-A6C34878D82A}">
                    <a16:rowId xmlns:a16="http://schemas.microsoft.com/office/drawing/2014/main" val="2133071121"/>
                  </a:ext>
                </a:extLst>
              </a:tr>
              <a:tr h="370840">
                <a:tc>
                  <a:txBody>
                    <a:bodyPr/>
                    <a:lstStyle/>
                    <a:p>
                      <a:r>
                        <a:rPr lang="en-US" dirty="0" smtClean="0"/>
                        <a:t>Carry deoxygenated</a:t>
                      </a:r>
                      <a:r>
                        <a:rPr lang="en-US" baseline="0" dirty="0" smtClean="0"/>
                        <a:t> blood except pulmonary vein</a:t>
                      </a:r>
                      <a:endParaRPr lang="en-US" dirty="0"/>
                    </a:p>
                  </a:txBody>
                  <a:tcPr/>
                </a:tc>
                <a:extLst>
                  <a:ext uri="{0D108BD9-81ED-4DB2-BD59-A6C34878D82A}">
                    <a16:rowId xmlns:a16="http://schemas.microsoft.com/office/drawing/2014/main" val="235911801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656997115"/>
              </p:ext>
            </p:extLst>
          </p:nvPr>
        </p:nvGraphicFramePr>
        <p:xfrm>
          <a:off x="519113" y="2505075"/>
          <a:ext cx="5391150" cy="2966720"/>
        </p:xfrm>
        <a:graphic>
          <a:graphicData uri="http://schemas.openxmlformats.org/drawingml/2006/table">
            <a:tbl>
              <a:tblPr bandRow="1">
                <a:tableStyleId>{F5AB1C69-6EDB-4FF4-983F-18BD219EF322}</a:tableStyleId>
              </a:tblPr>
              <a:tblGrid>
                <a:gridCol w="5391150">
                  <a:extLst>
                    <a:ext uri="{9D8B030D-6E8A-4147-A177-3AD203B41FA5}">
                      <a16:colId xmlns:a16="http://schemas.microsoft.com/office/drawing/2014/main" val="1348032429"/>
                    </a:ext>
                  </a:extLst>
                </a:gridCol>
              </a:tblGrid>
              <a:tr h="370840">
                <a:tc>
                  <a:txBody>
                    <a:bodyPr/>
                    <a:lstStyle/>
                    <a:p>
                      <a:r>
                        <a:rPr lang="en-US" dirty="0" smtClean="0"/>
                        <a:t>They carry blood away from the heart</a:t>
                      </a:r>
                    </a:p>
                  </a:txBody>
                  <a:tcPr/>
                </a:tc>
                <a:extLst>
                  <a:ext uri="{0D108BD9-81ED-4DB2-BD59-A6C34878D82A}">
                    <a16:rowId xmlns:a16="http://schemas.microsoft.com/office/drawing/2014/main" val="1806888378"/>
                  </a:ext>
                </a:extLst>
              </a:tr>
              <a:tr h="370840">
                <a:tc>
                  <a:txBody>
                    <a:bodyPr/>
                    <a:lstStyle/>
                    <a:p>
                      <a:r>
                        <a:rPr lang="en-US" dirty="0" smtClean="0"/>
                        <a:t>They have no valves</a:t>
                      </a:r>
                      <a:endParaRPr lang="en-US" dirty="0"/>
                    </a:p>
                  </a:txBody>
                  <a:tcPr/>
                </a:tc>
                <a:extLst>
                  <a:ext uri="{0D108BD9-81ED-4DB2-BD59-A6C34878D82A}">
                    <a16:rowId xmlns:a16="http://schemas.microsoft.com/office/drawing/2014/main" val="953918016"/>
                  </a:ext>
                </a:extLst>
              </a:tr>
              <a:tr h="370840">
                <a:tc>
                  <a:txBody>
                    <a:bodyPr/>
                    <a:lstStyle/>
                    <a:p>
                      <a:r>
                        <a:rPr lang="en-US" dirty="0" smtClean="0"/>
                        <a:t>Are deep seated</a:t>
                      </a:r>
                      <a:endParaRPr lang="en-US" dirty="0"/>
                    </a:p>
                  </a:txBody>
                  <a:tcPr/>
                </a:tc>
                <a:extLst>
                  <a:ext uri="{0D108BD9-81ED-4DB2-BD59-A6C34878D82A}">
                    <a16:rowId xmlns:a16="http://schemas.microsoft.com/office/drawing/2014/main" val="4094912859"/>
                  </a:ext>
                </a:extLst>
              </a:tr>
              <a:tr h="370840">
                <a:tc>
                  <a:txBody>
                    <a:bodyPr/>
                    <a:lstStyle/>
                    <a:p>
                      <a:r>
                        <a:rPr lang="en-US" dirty="0" smtClean="0"/>
                        <a:t>Have impulse</a:t>
                      </a:r>
                      <a:endParaRPr lang="en-US" dirty="0"/>
                    </a:p>
                  </a:txBody>
                  <a:tcPr/>
                </a:tc>
                <a:extLst>
                  <a:ext uri="{0D108BD9-81ED-4DB2-BD59-A6C34878D82A}">
                    <a16:rowId xmlns:a16="http://schemas.microsoft.com/office/drawing/2014/main" val="638538829"/>
                  </a:ext>
                </a:extLst>
              </a:tr>
              <a:tr h="370840">
                <a:tc>
                  <a:txBody>
                    <a:bodyPr/>
                    <a:lstStyle/>
                    <a:p>
                      <a:r>
                        <a:rPr lang="en-US" dirty="0" smtClean="0"/>
                        <a:t>Have thick and elastic walls</a:t>
                      </a:r>
                      <a:endParaRPr lang="en-US" dirty="0"/>
                    </a:p>
                  </a:txBody>
                  <a:tcPr/>
                </a:tc>
                <a:extLst>
                  <a:ext uri="{0D108BD9-81ED-4DB2-BD59-A6C34878D82A}">
                    <a16:rowId xmlns:a16="http://schemas.microsoft.com/office/drawing/2014/main" val="3805479437"/>
                  </a:ext>
                </a:extLst>
              </a:tr>
              <a:tr h="370840">
                <a:tc>
                  <a:txBody>
                    <a:bodyPr/>
                    <a:lstStyle/>
                    <a:p>
                      <a:r>
                        <a:rPr lang="en-US" dirty="0" smtClean="0"/>
                        <a:t>Carry blood in high pressure</a:t>
                      </a:r>
                      <a:endParaRPr lang="en-US" dirty="0"/>
                    </a:p>
                  </a:txBody>
                  <a:tcPr/>
                </a:tc>
                <a:extLst>
                  <a:ext uri="{0D108BD9-81ED-4DB2-BD59-A6C34878D82A}">
                    <a16:rowId xmlns:a16="http://schemas.microsoft.com/office/drawing/2014/main" val="226976200"/>
                  </a:ext>
                </a:extLst>
              </a:tr>
              <a:tr h="370840">
                <a:tc>
                  <a:txBody>
                    <a:bodyPr/>
                    <a:lstStyle/>
                    <a:p>
                      <a:r>
                        <a:rPr lang="en-US" dirty="0" smtClean="0"/>
                        <a:t>They carry oxygenated blood</a:t>
                      </a:r>
                      <a:r>
                        <a:rPr lang="en-US" baseline="0" dirty="0" smtClean="0"/>
                        <a:t> except pulmonary artery</a:t>
                      </a:r>
                      <a:endParaRPr lang="en-US" dirty="0"/>
                    </a:p>
                  </a:txBody>
                  <a:tcPr/>
                </a:tc>
                <a:extLst>
                  <a:ext uri="{0D108BD9-81ED-4DB2-BD59-A6C34878D82A}">
                    <a16:rowId xmlns:a16="http://schemas.microsoft.com/office/drawing/2014/main" val="448744198"/>
                  </a:ext>
                </a:extLst>
              </a:tr>
              <a:tr h="370840">
                <a:tc>
                  <a:txBody>
                    <a:bodyPr/>
                    <a:lstStyle/>
                    <a:p>
                      <a:endParaRPr lang="en-US" dirty="0"/>
                    </a:p>
                  </a:txBody>
                  <a:tcPr/>
                </a:tc>
                <a:extLst>
                  <a:ext uri="{0D108BD9-81ED-4DB2-BD59-A6C34878D82A}">
                    <a16:rowId xmlns:a16="http://schemas.microsoft.com/office/drawing/2014/main" val="508799294"/>
                  </a:ext>
                </a:extLst>
              </a:tr>
            </a:tbl>
          </a:graphicData>
        </a:graphic>
      </p:graphicFrame>
    </p:spTree>
    <p:extLst>
      <p:ext uri="{BB962C8B-B14F-4D97-AF65-F5344CB8AC3E}">
        <p14:creationId xmlns:p14="http://schemas.microsoft.com/office/powerpoint/2010/main" val="962783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Capillaries </a:t>
            </a:r>
            <a:endParaRPr lang="en-US" dirty="0"/>
          </a:p>
        </p:txBody>
      </p:sp>
      <p:sp>
        <p:nvSpPr>
          <p:cNvPr id="3" name="Content Placeholder 2"/>
          <p:cNvSpPr>
            <a:spLocks noGrp="1"/>
          </p:cNvSpPr>
          <p:nvPr>
            <p:ph idx="1"/>
          </p:nvPr>
        </p:nvSpPr>
        <p:spPr/>
        <p:txBody>
          <a:bodyPr/>
          <a:lstStyle/>
          <a:p>
            <a:r>
              <a:rPr lang="en-US" dirty="0" smtClean="0"/>
              <a:t>They are the smallest blood vessels in the body</a:t>
            </a:r>
          </a:p>
          <a:p>
            <a:r>
              <a:rPr lang="en-US" dirty="0" smtClean="0"/>
              <a:t>They are tiny and thin</a:t>
            </a:r>
          </a:p>
          <a:p>
            <a:r>
              <a:rPr lang="en-US" dirty="0" smtClean="0"/>
              <a:t>They are non-elastic</a:t>
            </a:r>
          </a:p>
          <a:p>
            <a:r>
              <a:rPr lang="en-US" dirty="0" smtClean="0"/>
              <a:t>They carry blood to all the body tissues</a:t>
            </a:r>
          </a:p>
          <a:p>
            <a:r>
              <a:rPr lang="en-US" dirty="0" smtClean="0"/>
              <a:t>They are the most abundant components</a:t>
            </a:r>
          </a:p>
          <a:p>
            <a:endParaRPr lang="en-US" dirty="0"/>
          </a:p>
        </p:txBody>
      </p:sp>
    </p:spTree>
    <p:extLst>
      <p:ext uri="{BB962C8B-B14F-4D97-AF65-F5344CB8AC3E}">
        <p14:creationId xmlns:p14="http://schemas.microsoft.com/office/powerpoint/2010/main" val="760935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5" y="-451372"/>
            <a:ext cx="8333222" cy="1215566"/>
          </a:xfrm>
        </p:spPr>
        <p:txBody>
          <a:bodyPr/>
          <a:lstStyle/>
          <a:p>
            <a:r>
              <a:rPr lang="en-US" dirty="0" smtClean="0"/>
              <a:t>Structure of the heart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13667"/>
            <a:ext cx="7061199" cy="6110464"/>
          </a:xfrm>
          <a:prstGeom prst="rect">
            <a:avLst/>
          </a:prstGeom>
        </p:spPr>
      </p:pic>
    </p:spTree>
    <p:extLst>
      <p:ext uri="{BB962C8B-B14F-4D97-AF65-F5344CB8AC3E}">
        <p14:creationId xmlns:p14="http://schemas.microsoft.com/office/powerpoint/2010/main" val="3510718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heart has four chambers</a:t>
            </a:r>
            <a:endParaRPr lang="en-US" dirty="0"/>
          </a:p>
        </p:txBody>
      </p:sp>
      <p:sp>
        <p:nvSpPr>
          <p:cNvPr id="3" name="Content Placeholder 2"/>
          <p:cNvSpPr>
            <a:spLocks noGrp="1"/>
          </p:cNvSpPr>
          <p:nvPr>
            <p:ph idx="1"/>
          </p:nvPr>
        </p:nvSpPr>
        <p:spPr/>
        <p:txBody>
          <a:bodyPr/>
          <a:lstStyle/>
          <a:p>
            <a:r>
              <a:rPr lang="en-US" dirty="0" smtClean="0"/>
              <a:t>Right ventricle</a:t>
            </a:r>
          </a:p>
          <a:p>
            <a:r>
              <a:rPr lang="en-US" dirty="0" smtClean="0"/>
              <a:t>Right auricle</a:t>
            </a:r>
          </a:p>
          <a:p>
            <a:r>
              <a:rPr lang="en-US" dirty="0" smtClean="0"/>
              <a:t>Left ventricle</a:t>
            </a:r>
          </a:p>
          <a:p>
            <a:r>
              <a:rPr lang="en-US" dirty="0" smtClean="0"/>
              <a:t>Left auricle</a:t>
            </a:r>
            <a:endParaRPr lang="en-US" dirty="0"/>
          </a:p>
        </p:txBody>
      </p:sp>
    </p:spTree>
    <p:extLst>
      <p:ext uri="{BB962C8B-B14F-4D97-AF65-F5344CB8AC3E}">
        <p14:creationId xmlns:p14="http://schemas.microsoft.com/office/powerpoint/2010/main" val="1653278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auricle</a:t>
            </a:r>
            <a:endParaRPr lang="en-US" dirty="0"/>
          </a:p>
        </p:txBody>
      </p:sp>
      <p:sp>
        <p:nvSpPr>
          <p:cNvPr id="3" name="Content Placeholder 2"/>
          <p:cNvSpPr>
            <a:spLocks noGrp="1"/>
          </p:cNvSpPr>
          <p:nvPr>
            <p:ph sz="half" idx="1"/>
          </p:nvPr>
        </p:nvSpPr>
        <p:spPr/>
        <p:txBody>
          <a:bodyPr/>
          <a:lstStyle/>
          <a:p>
            <a:r>
              <a:rPr lang="en-US" sz="4400" dirty="0" smtClean="0"/>
              <a:t>Thin walled</a:t>
            </a:r>
            <a:endParaRPr lang="en-US" sz="4400" dirty="0"/>
          </a:p>
        </p:txBody>
      </p:sp>
      <p:sp>
        <p:nvSpPr>
          <p:cNvPr id="4" name="Content Placeholder 3"/>
          <p:cNvSpPr>
            <a:spLocks noGrp="1"/>
          </p:cNvSpPr>
          <p:nvPr>
            <p:ph sz="half" idx="2"/>
          </p:nvPr>
        </p:nvSpPr>
        <p:spPr/>
        <p:txBody>
          <a:bodyPr/>
          <a:lstStyle/>
          <a:p>
            <a:r>
              <a:rPr lang="en-US" sz="4000" dirty="0" smtClean="0"/>
              <a:t>Receive blood from the body parts</a:t>
            </a:r>
            <a:endParaRPr lang="en-US" sz="4000" dirty="0"/>
          </a:p>
        </p:txBody>
      </p:sp>
    </p:spTree>
    <p:extLst>
      <p:ext uri="{BB962C8B-B14F-4D97-AF65-F5344CB8AC3E}">
        <p14:creationId xmlns:p14="http://schemas.microsoft.com/office/powerpoint/2010/main" val="348459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auricle</a:t>
            </a:r>
            <a:endParaRPr lang="en-US" dirty="0"/>
          </a:p>
        </p:txBody>
      </p:sp>
      <p:sp>
        <p:nvSpPr>
          <p:cNvPr id="3" name="Content Placeholder 2"/>
          <p:cNvSpPr>
            <a:spLocks noGrp="1"/>
          </p:cNvSpPr>
          <p:nvPr>
            <p:ph sz="half" idx="1"/>
          </p:nvPr>
        </p:nvSpPr>
        <p:spPr/>
        <p:txBody>
          <a:bodyPr/>
          <a:lstStyle/>
          <a:p>
            <a:r>
              <a:rPr lang="en-US" sz="4400" dirty="0" smtClean="0"/>
              <a:t>Thin walled</a:t>
            </a:r>
            <a:endParaRPr lang="en-US" sz="4400" dirty="0"/>
          </a:p>
        </p:txBody>
      </p:sp>
      <p:sp>
        <p:nvSpPr>
          <p:cNvPr id="4" name="Content Placeholder 3"/>
          <p:cNvSpPr>
            <a:spLocks noGrp="1"/>
          </p:cNvSpPr>
          <p:nvPr>
            <p:ph sz="half" idx="2"/>
          </p:nvPr>
        </p:nvSpPr>
        <p:spPr/>
        <p:txBody>
          <a:bodyPr/>
          <a:lstStyle/>
          <a:p>
            <a:r>
              <a:rPr lang="en-US" sz="4000" dirty="0" smtClean="0"/>
              <a:t>Receive blood from the lungs</a:t>
            </a:r>
            <a:endParaRPr lang="en-US" sz="4000" dirty="0"/>
          </a:p>
        </p:txBody>
      </p:sp>
    </p:spTree>
    <p:extLst>
      <p:ext uri="{BB962C8B-B14F-4D97-AF65-F5344CB8AC3E}">
        <p14:creationId xmlns:p14="http://schemas.microsoft.com/office/powerpoint/2010/main" val="24406984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ventricle</a:t>
            </a:r>
            <a:endParaRPr lang="en-US" dirty="0"/>
          </a:p>
        </p:txBody>
      </p:sp>
      <p:sp>
        <p:nvSpPr>
          <p:cNvPr id="3" name="Content Placeholder 2"/>
          <p:cNvSpPr>
            <a:spLocks noGrp="1"/>
          </p:cNvSpPr>
          <p:nvPr>
            <p:ph sz="half" idx="1"/>
          </p:nvPr>
        </p:nvSpPr>
        <p:spPr/>
        <p:txBody>
          <a:bodyPr/>
          <a:lstStyle/>
          <a:p>
            <a:r>
              <a:rPr lang="en-US" sz="4400" dirty="0" smtClean="0"/>
              <a:t>Thick walled</a:t>
            </a:r>
            <a:endParaRPr lang="en-US" sz="4400" dirty="0"/>
          </a:p>
        </p:txBody>
      </p:sp>
      <p:sp>
        <p:nvSpPr>
          <p:cNvPr id="4" name="Content Placeholder 3"/>
          <p:cNvSpPr>
            <a:spLocks noGrp="1"/>
          </p:cNvSpPr>
          <p:nvPr>
            <p:ph sz="half" idx="2"/>
          </p:nvPr>
        </p:nvSpPr>
        <p:spPr/>
        <p:txBody>
          <a:bodyPr/>
          <a:lstStyle/>
          <a:p>
            <a:r>
              <a:rPr lang="en-US" sz="4000" dirty="0" smtClean="0"/>
              <a:t>Pumps blood to the lungs</a:t>
            </a:r>
            <a:endParaRPr lang="en-US" sz="4000" dirty="0"/>
          </a:p>
        </p:txBody>
      </p:sp>
    </p:spTree>
    <p:extLst>
      <p:ext uri="{BB962C8B-B14F-4D97-AF65-F5344CB8AC3E}">
        <p14:creationId xmlns:p14="http://schemas.microsoft.com/office/powerpoint/2010/main" val="3511388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ventricle</a:t>
            </a:r>
            <a:endParaRPr lang="en-US" dirty="0"/>
          </a:p>
        </p:txBody>
      </p:sp>
      <p:sp>
        <p:nvSpPr>
          <p:cNvPr id="3" name="Content Placeholder 2"/>
          <p:cNvSpPr>
            <a:spLocks noGrp="1"/>
          </p:cNvSpPr>
          <p:nvPr>
            <p:ph sz="half" idx="1"/>
          </p:nvPr>
        </p:nvSpPr>
        <p:spPr/>
        <p:txBody>
          <a:bodyPr/>
          <a:lstStyle/>
          <a:p>
            <a:r>
              <a:rPr lang="en-US" sz="4400" dirty="0" smtClean="0"/>
              <a:t>Thick walled</a:t>
            </a:r>
            <a:endParaRPr lang="en-US" sz="4400" dirty="0"/>
          </a:p>
        </p:txBody>
      </p:sp>
      <p:sp>
        <p:nvSpPr>
          <p:cNvPr id="4" name="Content Placeholder 3"/>
          <p:cNvSpPr>
            <a:spLocks noGrp="1"/>
          </p:cNvSpPr>
          <p:nvPr>
            <p:ph sz="half" idx="2"/>
          </p:nvPr>
        </p:nvSpPr>
        <p:spPr/>
        <p:txBody>
          <a:bodyPr/>
          <a:lstStyle/>
          <a:p>
            <a:r>
              <a:rPr lang="en-US" sz="4000" dirty="0" smtClean="0"/>
              <a:t>Pumps blood to the body parts</a:t>
            </a:r>
            <a:endParaRPr lang="en-US" sz="4000" dirty="0"/>
          </a:p>
        </p:txBody>
      </p:sp>
    </p:spTree>
    <p:extLst>
      <p:ext uri="{BB962C8B-B14F-4D97-AF65-F5344CB8AC3E}">
        <p14:creationId xmlns:p14="http://schemas.microsoft.com/office/powerpoint/2010/main" val="98824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Chambers usually contracts and relax as they pump blood, forming heartbeat</a:t>
            </a:r>
          </a:p>
          <a:p>
            <a:r>
              <a:rPr lang="en-US" dirty="0" smtClean="0"/>
              <a:t>Heart beats are known as pulse</a:t>
            </a:r>
          </a:p>
          <a:p>
            <a:r>
              <a:rPr lang="en-US" dirty="0" smtClean="0"/>
              <a:t>Pulse (heartbeat) is felt above the artery in the wrist</a:t>
            </a:r>
          </a:p>
          <a:p>
            <a:r>
              <a:rPr lang="en-US" dirty="0" smtClean="0"/>
              <a:t>Stethoscope is used in the hospital to hear the heartbeats</a:t>
            </a:r>
          </a:p>
          <a:p>
            <a:r>
              <a:rPr lang="en-US" dirty="0" smtClean="0"/>
              <a:t>In adult under normal conditions, the heart beats about 72 times per minute</a:t>
            </a:r>
            <a:endParaRPr lang="en-US" dirty="0"/>
          </a:p>
        </p:txBody>
      </p:sp>
    </p:spTree>
    <p:extLst>
      <p:ext uri="{BB962C8B-B14F-4D97-AF65-F5344CB8AC3E}">
        <p14:creationId xmlns:p14="http://schemas.microsoft.com/office/powerpoint/2010/main" val="1972805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679"/>
          <a:stretch/>
        </p:blipFill>
        <p:spPr>
          <a:xfrm>
            <a:off x="182785" y="186267"/>
            <a:ext cx="6543229" cy="6468533"/>
          </a:xfrm>
          <a:prstGeom prst="rect">
            <a:avLst/>
          </a:prstGeom>
        </p:spPr>
      </p:pic>
      <p:sp>
        <p:nvSpPr>
          <p:cNvPr id="2" name="Title 1"/>
          <p:cNvSpPr>
            <a:spLocks noGrp="1"/>
          </p:cNvSpPr>
          <p:nvPr>
            <p:ph type="title"/>
          </p:nvPr>
        </p:nvSpPr>
        <p:spPr>
          <a:xfrm>
            <a:off x="7281334" y="3081869"/>
            <a:ext cx="4368800" cy="1981198"/>
          </a:xfrm>
        </p:spPr>
        <p:txBody>
          <a:bodyPr>
            <a:normAutofit/>
          </a:bodyPr>
          <a:lstStyle/>
          <a:p>
            <a:r>
              <a:rPr lang="en-US" dirty="0" smtClean="0"/>
              <a:t>Summary of the circulation of blood</a:t>
            </a:r>
            <a:endParaRPr lang="en-US" dirty="0"/>
          </a:p>
        </p:txBody>
      </p:sp>
    </p:spTree>
    <p:extLst>
      <p:ext uri="{BB962C8B-B14F-4D97-AF65-F5344CB8AC3E}">
        <p14:creationId xmlns:p14="http://schemas.microsoft.com/office/powerpoint/2010/main" val="4287097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811" y="2495028"/>
            <a:ext cx="8333222" cy="1215566"/>
          </a:xfrm>
        </p:spPr>
        <p:txBody>
          <a:bodyPr/>
          <a:lstStyle/>
          <a:p>
            <a:r>
              <a:rPr lang="en-US" dirty="0" smtClean="0"/>
              <a:t>Parts of the circulatory system</a:t>
            </a:r>
            <a:endParaRPr lang="en-US" dirty="0"/>
          </a:p>
        </p:txBody>
      </p:sp>
    </p:spTree>
    <p:extLst>
      <p:ext uri="{BB962C8B-B14F-4D97-AF65-F5344CB8AC3E}">
        <p14:creationId xmlns:p14="http://schemas.microsoft.com/office/powerpoint/2010/main" val="1256214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116" y="1837266"/>
            <a:ext cx="5559955" cy="4682067"/>
          </a:xfrm>
          <a:prstGeom prst="rect">
            <a:avLst/>
          </a:prstGeom>
        </p:spPr>
      </p:pic>
    </p:spTree>
    <p:extLst>
      <p:ext uri="{BB962C8B-B14F-4D97-AF65-F5344CB8AC3E}">
        <p14:creationId xmlns:p14="http://schemas.microsoft.com/office/powerpoint/2010/main" val="2319914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924" y="2985561"/>
            <a:ext cx="9286875" cy="3867150"/>
          </a:xfrm>
          <a:prstGeom prst="rect">
            <a:avLst/>
          </a:prstGeom>
        </p:spPr>
      </p:pic>
    </p:spTree>
    <p:extLst>
      <p:ext uri="{BB962C8B-B14F-4D97-AF65-F5344CB8AC3E}">
        <p14:creationId xmlns:p14="http://schemas.microsoft.com/office/powerpoint/2010/main" val="554603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Vessels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13" y="2252133"/>
            <a:ext cx="8982679" cy="4368800"/>
          </a:xfrm>
          <a:prstGeom prst="rect">
            <a:avLst/>
          </a:prstGeom>
        </p:spPr>
      </p:pic>
    </p:spTree>
    <p:extLst>
      <p:ext uri="{BB962C8B-B14F-4D97-AF65-F5344CB8AC3E}">
        <p14:creationId xmlns:p14="http://schemas.microsoft.com/office/powerpoint/2010/main" val="1164360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Blood components and their functions</a:t>
            </a:r>
            <a:endParaRPr lang="en-US" dirty="0"/>
          </a:p>
        </p:txBody>
      </p:sp>
      <p:sp>
        <p:nvSpPr>
          <p:cNvPr id="3" name="Text Placeholder 2"/>
          <p:cNvSpPr>
            <a:spLocks noGrp="1"/>
          </p:cNvSpPr>
          <p:nvPr>
            <p:ph type="body" idx="1"/>
          </p:nvPr>
        </p:nvSpPr>
        <p:spPr>
          <a:xfrm>
            <a:off x="6283842" y="3792045"/>
            <a:ext cx="4911633" cy="3895687"/>
          </a:xfrm>
        </p:spPr>
        <p:txBody>
          <a:bodyPr>
            <a:normAutofit/>
          </a:bodyPr>
          <a:lstStyle/>
          <a:p>
            <a:r>
              <a:rPr lang="en-US" sz="2400" dirty="0" smtClean="0">
                <a:solidFill>
                  <a:srgbClr val="FF0000"/>
                </a:solidFill>
              </a:rPr>
              <a:t>Blood components include:</a:t>
            </a:r>
          </a:p>
          <a:p>
            <a:r>
              <a:rPr lang="en-US" sz="2400" dirty="0" smtClean="0">
                <a:solidFill>
                  <a:srgbClr val="FF0000"/>
                </a:solidFill>
              </a:rPr>
              <a:t>Plasma </a:t>
            </a:r>
          </a:p>
          <a:p>
            <a:r>
              <a:rPr lang="en-US" sz="2400" dirty="0" smtClean="0">
                <a:solidFill>
                  <a:srgbClr val="FF0000"/>
                </a:solidFill>
              </a:rPr>
              <a:t>Red blood cells</a:t>
            </a:r>
          </a:p>
          <a:p>
            <a:r>
              <a:rPr lang="en-US" sz="2400" dirty="0" smtClean="0">
                <a:solidFill>
                  <a:srgbClr val="FF0000"/>
                </a:solidFill>
              </a:rPr>
              <a:t>White blood cells</a:t>
            </a:r>
          </a:p>
          <a:p>
            <a:r>
              <a:rPr lang="en-US" sz="2400" dirty="0" smtClean="0">
                <a:solidFill>
                  <a:srgbClr val="FF0000"/>
                </a:solidFill>
              </a:rPr>
              <a:t>White blood cells</a:t>
            </a:r>
          </a:p>
          <a:p>
            <a:r>
              <a:rPr lang="en-US" sz="2400" dirty="0" smtClean="0">
                <a:solidFill>
                  <a:srgbClr val="FF0000"/>
                </a:solidFill>
              </a:rPr>
              <a:t>platelets</a:t>
            </a:r>
            <a:endParaRPr lang="en-US" sz="2400" dirty="0">
              <a:solidFill>
                <a:srgbClr val="FF0000"/>
              </a:solidFill>
            </a:endParaRPr>
          </a:p>
        </p:txBody>
      </p:sp>
    </p:spTree>
    <p:extLst>
      <p:ext uri="{BB962C8B-B14F-4D97-AF65-F5344CB8AC3E}">
        <p14:creationId xmlns:p14="http://schemas.microsoft.com/office/powerpoint/2010/main" val="3802533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Plasma</a:t>
            </a:r>
            <a:endParaRPr lang="en-US" dirty="0"/>
          </a:p>
        </p:txBody>
      </p:sp>
      <p:sp>
        <p:nvSpPr>
          <p:cNvPr id="3" name="Content Placeholder 2"/>
          <p:cNvSpPr>
            <a:spLocks noGrp="1"/>
          </p:cNvSpPr>
          <p:nvPr>
            <p:ph idx="1"/>
          </p:nvPr>
        </p:nvSpPr>
        <p:spPr/>
        <p:txBody>
          <a:bodyPr/>
          <a:lstStyle/>
          <a:p>
            <a:r>
              <a:rPr lang="en-US" dirty="0" smtClean="0"/>
              <a:t>Carry digested food substances to the body organs and carbon dioxide to the excretory organs</a:t>
            </a:r>
          </a:p>
          <a:p>
            <a:r>
              <a:rPr lang="en-US" dirty="0" smtClean="0"/>
              <a:t>Also carry red and white blood cells</a:t>
            </a:r>
          </a:p>
          <a:p>
            <a:endParaRPr lang="en-US" dirty="0"/>
          </a:p>
        </p:txBody>
      </p:sp>
    </p:spTree>
    <p:extLst>
      <p:ext uri="{BB962C8B-B14F-4D97-AF65-F5344CB8AC3E}">
        <p14:creationId xmlns:p14="http://schemas.microsoft.com/office/powerpoint/2010/main" val="4267179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blood cells</a:t>
            </a:r>
            <a:endParaRPr lang="en-US" dirty="0"/>
          </a:p>
        </p:txBody>
      </p:sp>
      <p:sp>
        <p:nvSpPr>
          <p:cNvPr id="3" name="Content Placeholder 2"/>
          <p:cNvSpPr>
            <a:spLocks noGrp="1"/>
          </p:cNvSpPr>
          <p:nvPr>
            <p:ph idx="1"/>
          </p:nvPr>
        </p:nvSpPr>
        <p:spPr/>
        <p:txBody>
          <a:bodyPr/>
          <a:lstStyle/>
          <a:p>
            <a:r>
              <a:rPr lang="en-US" dirty="0" smtClean="0"/>
              <a:t>They carry oxygen (through a red coloring substance called haemoglobin)</a:t>
            </a:r>
          </a:p>
          <a:p>
            <a:r>
              <a:rPr lang="en-US" dirty="0" smtClean="0"/>
              <a:t>The blood mixed with haemoglobin is called oxy-haemoglobin</a:t>
            </a:r>
          </a:p>
          <a:p>
            <a:r>
              <a:rPr lang="en-US" dirty="0" smtClean="0"/>
              <a:t>Blood rich in oxygen is bright red; white de-oxygenated blood is dark red</a:t>
            </a:r>
            <a:endParaRPr lang="en-US" dirty="0"/>
          </a:p>
        </p:txBody>
      </p:sp>
    </p:spTree>
    <p:extLst>
      <p:ext uri="{BB962C8B-B14F-4D97-AF65-F5344CB8AC3E}">
        <p14:creationId xmlns:p14="http://schemas.microsoft.com/office/powerpoint/2010/main" val="369738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523D5540-973A-4113-BFD9-A3F54B7835A4}" vid="{B6DF83A7-33A2-4C69-8C7C-278A94FFD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4D15D6-87BC-477C-8E91-9F90829C2FC8}">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microsoft.com/sharepoint/v3"/>
    <ds:schemaRef ds:uri="http://purl.org/dc/dcmitype/"/>
    <ds:schemaRef ds:uri="http://schemas.openxmlformats.org/package/2006/metadata/core-properties"/>
    <ds:schemaRef ds:uri="fb0879af-3eba-417a-a55a-ffe6dcd6ca77"/>
    <ds:schemaRef ds:uri="6dc4bcd6-49db-4c07-9060-8acfc67cef9f"/>
    <ds:schemaRef ds:uri="http://www.w3.org/XML/1998/namespace"/>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Aim Project</Template>
  <TotalTime>0</TotalTime>
  <Words>784</Words>
  <Application>Microsoft Office PowerPoint</Application>
  <PresentationFormat>Widescreen</PresentationFormat>
  <Paragraphs>118</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CiscoSans ExtraLight</vt:lpstr>
      <vt:lpstr>Gill Sans SemiBold</vt:lpstr>
      <vt:lpstr>Segoe UI Semibold</vt:lpstr>
      <vt:lpstr>Times New Roman</vt:lpstr>
      <vt:lpstr>Office Theme</vt:lpstr>
      <vt:lpstr>PowerPoint Presentation</vt:lpstr>
      <vt:lpstr>Human circulatory system</vt:lpstr>
      <vt:lpstr>Parts of the circulatory system</vt:lpstr>
      <vt:lpstr>The Heart</vt:lpstr>
      <vt:lpstr>Blood</vt:lpstr>
      <vt:lpstr>Blood Vessels</vt:lpstr>
      <vt:lpstr>Blood components and their functions</vt:lpstr>
      <vt:lpstr>Plasma</vt:lpstr>
      <vt:lpstr>Red blood cells</vt:lpstr>
      <vt:lpstr>Characteristics of Red Blood Cells</vt:lpstr>
      <vt:lpstr>White blood cells</vt:lpstr>
      <vt:lpstr>Characteristics of white blood cells</vt:lpstr>
      <vt:lpstr>Platelets </vt:lpstr>
      <vt:lpstr>The following are functions  of the blood</vt:lpstr>
      <vt:lpstr>Blood vessels</vt:lpstr>
      <vt:lpstr>Arteries </vt:lpstr>
      <vt:lpstr>Function of arteries</vt:lpstr>
      <vt:lpstr>Veins </vt:lpstr>
      <vt:lpstr>Functions of the veins </vt:lpstr>
      <vt:lpstr>Comparison between arteries and veins</vt:lpstr>
      <vt:lpstr>Capillaries </vt:lpstr>
      <vt:lpstr>Structure of the heart</vt:lpstr>
      <vt:lpstr>The heart has four chambers</vt:lpstr>
      <vt:lpstr>Right auricle</vt:lpstr>
      <vt:lpstr>Left auricle</vt:lpstr>
      <vt:lpstr>Right ventricle</vt:lpstr>
      <vt:lpstr>Left ventricle</vt:lpstr>
      <vt:lpstr>Note</vt:lpstr>
      <vt:lpstr>Summary of the circulation of blood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2019-04-18T10:43:12Z</dcterms:created>
  <dcterms:modified xsi:type="dcterms:W3CDTF">2019-04-24T06:22:12Z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