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2" r:id="rId4"/>
    <p:sldId id="257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성찬" initials="이" lastIdx="1" clrIdx="0">
    <p:extLst>
      <p:ext uri="{19B8F6BF-5375-455C-9EA6-DF929625EA0E}">
        <p15:presenceInfo xmlns:p15="http://schemas.microsoft.com/office/powerpoint/2012/main" userId="6c769a13f0313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82" autoAdjust="0"/>
    <p:restoredTop sz="75246" autoAdjust="0"/>
  </p:normalViewPr>
  <p:slideViewPr>
    <p:cSldViewPr snapToGrid="0">
      <p:cViewPr varScale="1">
        <p:scale>
          <a:sx n="66" d="100"/>
          <a:sy n="66" d="100"/>
        </p:scale>
        <p:origin x="13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15C1E-8A59-4BA2-939B-8D746779688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EDC5D-053F-4F44-AD65-125ED389F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2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Lotka-Volterra</a:t>
            </a:r>
            <a:r>
              <a:rPr lang="en-US" altLang="ko-KR" baseline="0" dirty="0" smtClean="0"/>
              <a:t> Equation</a:t>
            </a:r>
            <a:r>
              <a:rPr lang="ko-KR" altLang="en-US" baseline="0" dirty="0" smtClean="0"/>
              <a:t>에 대해 발표할 컴퓨터공학부 </a:t>
            </a:r>
            <a:r>
              <a:rPr lang="ko-KR" altLang="en-US" baseline="0" dirty="0" err="1" smtClean="0"/>
              <a:t>이성찬입니다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7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방정식의 </a:t>
            </a:r>
            <a:r>
              <a:rPr lang="en-US" altLang="ko-KR" dirty="0" smtClean="0"/>
              <a:t>Direction</a:t>
            </a:r>
            <a:r>
              <a:rPr lang="en-US" altLang="ko-KR" baseline="0" dirty="0" smtClean="0"/>
              <a:t> Field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좌표축이 </a:t>
            </a:r>
            <a:r>
              <a:rPr lang="en-US" altLang="ko-KR" baseline="0" dirty="0" smtClean="0"/>
              <a:t>R, W</a:t>
            </a:r>
            <a:r>
              <a:rPr lang="ko-KR" altLang="en-US" baseline="0" dirty="0" smtClean="0"/>
              <a:t>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그림을 그린 방법은 개체수가 </a:t>
            </a:r>
            <a:r>
              <a:rPr lang="en-US" altLang="ko-KR" baseline="0" dirty="0" smtClean="0"/>
              <a:t>R, W </a:t>
            </a:r>
            <a:r>
              <a:rPr lang="ko-KR" altLang="en-US" baseline="0" dirty="0" smtClean="0"/>
              <a:t>일 때</a:t>
            </a:r>
            <a:endParaRPr lang="en-US" altLang="ko-KR" baseline="0" dirty="0" smtClean="0"/>
          </a:p>
          <a:p>
            <a:r>
              <a:rPr lang="en-US" altLang="ko-KR" baseline="0" dirty="0" smtClean="0"/>
              <a:t>R, W </a:t>
            </a:r>
            <a:r>
              <a:rPr lang="ko-KR" altLang="en-US" baseline="0" dirty="0" smtClean="0"/>
              <a:t>라는 점을 찍고 개체수가 변화하는 방향으로 화살표를 그려준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일종의 </a:t>
            </a:r>
            <a:r>
              <a:rPr lang="ko-KR" altLang="en-US" baseline="0" dirty="0" err="1" smtClean="0"/>
              <a:t>벡터장이라고</a:t>
            </a:r>
            <a:r>
              <a:rPr lang="ko-KR" altLang="en-US" baseline="0" dirty="0" smtClean="0"/>
              <a:t> 볼 수 있죠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그러면 시각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에서 개체수가 </a:t>
            </a:r>
            <a:r>
              <a:rPr lang="en-US" altLang="ko-KR" baseline="0" dirty="0" smtClean="0"/>
              <a:t>R, W</a:t>
            </a:r>
            <a:r>
              <a:rPr lang="ko-KR" altLang="en-US" baseline="0" dirty="0" err="1" smtClean="0"/>
              <a:t>일때</a:t>
            </a:r>
            <a:r>
              <a:rPr lang="ko-KR" altLang="en-US" baseline="0" dirty="0" smtClean="0"/>
              <a:t> 그래프에 점을 찍을 수 있겠죠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점을 찍으면 </a:t>
            </a:r>
            <a:r>
              <a:rPr lang="ko-KR" altLang="en-US" baseline="0" dirty="0" err="1" smtClean="0"/>
              <a:t>그점에</a:t>
            </a:r>
            <a:r>
              <a:rPr lang="ko-KR" altLang="en-US" baseline="0" dirty="0" smtClean="0"/>
              <a:t> 대응하는 </a:t>
            </a:r>
            <a:r>
              <a:rPr lang="en-US" altLang="ko-KR" baseline="0" dirty="0" smtClean="0"/>
              <a:t>direction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있을겁니다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그림이 의미하는 것은 개체수가 </a:t>
            </a:r>
            <a:r>
              <a:rPr lang="en-US" altLang="ko-KR" baseline="0" dirty="0" smtClean="0"/>
              <a:t>R, W</a:t>
            </a:r>
            <a:r>
              <a:rPr lang="ko-KR" altLang="en-US" baseline="0" dirty="0" err="1" smtClean="0"/>
              <a:t>일때</a:t>
            </a:r>
            <a:r>
              <a:rPr lang="ko-KR" altLang="en-US" baseline="0" dirty="0" smtClean="0"/>
              <a:t> 개체수가 그  방향으로 변화하는지를 그려낸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2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가장 가운데에 있는 점은 평형 </a:t>
            </a:r>
            <a:r>
              <a:rPr lang="ko-KR" altLang="en-US" dirty="0" err="1" smtClean="0"/>
              <a:t>점이고요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평형점이</a:t>
            </a:r>
            <a:r>
              <a:rPr lang="ko-KR" altLang="en-US" dirty="0" smtClean="0"/>
              <a:t> 아닌 점에서 시작해서 </a:t>
            </a:r>
            <a:r>
              <a:rPr lang="en-US" altLang="ko-KR" dirty="0" smtClean="0"/>
              <a:t>Direction Field</a:t>
            </a:r>
            <a:r>
              <a:rPr lang="ko-KR" altLang="en-US" dirty="0" smtClean="0"/>
              <a:t>의 화살표를 따라 그려주면 다음과 같은 곡선들이 나옵니다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93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이를 바탕으로 </a:t>
            </a:r>
            <a:r>
              <a:rPr lang="ko-KR" altLang="en-US" dirty="0" err="1" smtClean="0"/>
              <a:t>초기조건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P0</a:t>
            </a:r>
            <a:r>
              <a:rPr lang="ko-KR" altLang="en-US" dirty="0" smtClean="0"/>
              <a:t>로부터 </a:t>
            </a:r>
            <a:r>
              <a:rPr lang="ko-KR" altLang="en-US" dirty="0" err="1" smtClean="0"/>
              <a:t>개체수들의</a:t>
            </a:r>
            <a:r>
              <a:rPr lang="ko-KR" altLang="en-US" dirty="0" smtClean="0"/>
              <a:t> 변화를 추적하면</a:t>
            </a:r>
            <a:endParaRPr lang="en-US" altLang="ko-KR" dirty="0" smtClean="0"/>
          </a:p>
          <a:p>
            <a:r>
              <a:rPr lang="ko-KR" altLang="en-US" dirty="0" smtClean="0"/>
              <a:t>그래프와 같이 개체수가 변화함을 알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 이를 바탕으로 시간에 따라 </a:t>
            </a:r>
            <a:r>
              <a:rPr lang="en-US" altLang="ko-KR" dirty="0" smtClean="0"/>
              <a:t>R, W</a:t>
            </a:r>
            <a:r>
              <a:rPr lang="ko-KR" altLang="en-US" dirty="0" smtClean="0"/>
              <a:t>의 그래프를 그려주면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3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결과를 얻을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그래프를 보면 파란색</a:t>
            </a:r>
            <a:r>
              <a:rPr lang="ko-KR" altLang="en-US" baseline="0" dirty="0" smtClean="0"/>
              <a:t> 곡선의 토끼가 증가하면 먹이가 많아지므로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빨간색의 늑대도 같이 증가함을 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늑대가 토끼를 잡아먹으면 토끼가 감소하며 이에 따라 또 늑대의 수가 감소합니다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늑대의 수가 </a:t>
            </a:r>
            <a:r>
              <a:rPr lang="ko-KR" altLang="en-US" baseline="0" dirty="0" err="1" smtClean="0"/>
              <a:t>감소했으므로</a:t>
            </a:r>
            <a:r>
              <a:rPr lang="ko-KR" altLang="en-US" baseline="0" dirty="0" smtClean="0"/>
              <a:t> 또 토끼의 수는 증가합니다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과정이 계속 반복 되는 것이죠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0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매우 간단한 형태만 살펴봤지만</a:t>
            </a:r>
            <a:r>
              <a:rPr lang="ko-KR" altLang="en-US" baseline="0" dirty="0" smtClean="0"/>
              <a:t> 이방정식에서는 더 많은 것들을 고려할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계로 들어오거나 나가는 동물들</a:t>
            </a:r>
            <a:endParaRPr lang="en-US" altLang="ko-KR" baseline="0" dirty="0" smtClean="0"/>
          </a:p>
          <a:p>
            <a:r>
              <a:rPr lang="ko-KR" altLang="en-US" baseline="0" dirty="0" smtClean="0"/>
              <a:t>계절별로 달라지는 음식의 공급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개체들의 자연사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공생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기생 경쟁관계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계 내에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 가지 동물이 있을 때 등으로 일반화하면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더욱 자세한 분석을 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9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간단히 방정식이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방정식이 어떻게 유도 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푸는지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어디에 활용되는지</a:t>
            </a:r>
            <a:endParaRPr lang="en-US" altLang="ko-KR" dirty="0" smtClean="0"/>
          </a:p>
          <a:p>
            <a:r>
              <a:rPr lang="ko-KR" altLang="en-US" dirty="0" smtClean="0"/>
              <a:t>간단히 살펴보도록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45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Lotka-Volterra</a:t>
            </a:r>
            <a:r>
              <a:rPr lang="en-US" altLang="ko-KR" baseline="0" dirty="0" smtClean="0"/>
              <a:t> Equation</a:t>
            </a:r>
            <a:r>
              <a:rPr lang="ko-KR" altLang="en-US" baseline="0" dirty="0" smtClean="0"/>
              <a:t>은 어떤 생태계 내에서 </a:t>
            </a:r>
            <a:r>
              <a:rPr lang="ko-KR" altLang="en-US" baseline="0" dirty="0" err="1" smtClean="0"/>
              <a:t>개체수</a:t>
            </a:r>
            <a:r>
              <a:rPr lang="ko-KR" altLang="en-US" baseline="0" dirty="0" smtClean="0"/>
              <a:t> 변화를 설명해주는 방정식입니다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Vito Volterra</a:t>
            </a:r>
            <a:r>
              <a:rPr lang="ko-KR" altLang="en-US" baseline="0" dirty="0" smtClean="0"/>
              <a:t>라는 이탈리아 수학자가 </a:t>
            </a:r>
            <a:r>
              <a:rPr lang="ko-KR" altLang="en-US" baseline="0" dirty="0" err="1" smtClean="0"/>
              <a:t>아드리아</a:t>
            </a:r>
            <a:r>
              <a:rPr lang="ko-KR" altLang="en-US" baseline="0" dirty="0" smtClean="0"/>
              <a:t> 해에서 상어와 물고기의 </a:t>
            </a:r>
            <a:r>
              <a:rPr lang="ko-KR" altLang="en-US" baseline="0" dirty="0" err="1" smtClean="0"/>
              <a:t>개체수</a:t>
            </a:r>
            <a:r>
              <a:rPr lang="ko-KR" altLang="en-US" baseline="0" dirty="0" smtClean="0"/>
              <a:t> 변화를 측정하기 위해 고안했습니다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피식자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포식자 방정식으로도 알려져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3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유도과정을 살펴보겠습니다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피식자를 토끼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포식자를 늑대라고 </a:t>
            </a:r>
            <a:r>
              <a:rPr lang="ko-KR" altLang="en-US" dirty="0" err="1" smtClean="0"/>
              <a:t>하겟습니다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시각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토끼 </a:t>
            </a:r>
            <a:r>
              <a:rPr lang="ko-KR" altLang="en-US" dirty="0" err="1" smtClean="0"/>
              <a:t>개체수를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</a:t>
            </a:r>
            <a:r>
              <a:rPr lang="ko-KR" altLang="en-US" dirty="0" smtClean="0"/>
              <a:t>늑대 </a:t>
            </a:r>
            <a:r>
              <a:rPr lang="ko-KR" altLang="en-US" dirty="0" err="1" smtClean="0"/>
              <a:t>개체수를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라고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토끼가 </a:t>
            </a:r>
            <a:r>
              <a:rPr lang="ko-KR" altLang="en-US" dirty="0" err="1" smtClean="0"/>
              <a:t>먹을수있는</a:t>
            </a:r>
            <a:r>
              <a:rPr lang="ko-KR" altLang="en-US" dirty="0" smtClean="0"/>
              <a:t> 먹이는 무한하다고 가정합니다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만약에 늑대가 없으면 토끼들은 당근을 먹고 성장합니다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시각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토끼 개체수의 변화 </a:t>
            </a:r>
            <a:r>
              <a:rPr lang="en-US" altLang="ko-KR" dirty="0" err="1" smtClean="0"/>
              <a:t>dR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는 현재 </a:t>
            </a:r>
            <a:r>
              <a:rPr lang="ko-KR" altLang="en-US" dirty="0" err="1" smtClean="0"/>
              <a:t>개체수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비례합니다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4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만약에 토끼가 없으면 늑대는 굶기 때문에 개체수가 감소합니다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늑대 개체수의 </a:t>
            </a:r>
            <a:r>
              <a:rPr lang="ko-KR" altLang="en-US" dirty="0" err="1" smtClean="0"/>
              <a:t>변화량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dW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는 현재 </a:t>
            </a:r>
            <a:r>
              <a:rPr lang="ko-KR" altLang="en-US" dirty="0" err="1" smtClean="0"/>
              <a:t>개체수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에 비례합니다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마이너스가 붙은 이유는 감소하기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늑대는 토끼를 잡아먹죠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토끼와 늑대가 만날 확률은 각 동물의 </a:t>
            </a:r>
            <a:r>
              <a:rPr lang="ko-KR" altLang="en-US" dirty="0" err="1" smtClean="0"/>
              <a:t>개체수에</a:t>
            </a:r>
            <a:r>
              <a:rPr lang="ko-KR" altLang="en-US" dirty="0" smtClean="0"/>
              <a:t> 비례하겠죠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토끼는 개체수가 감소하므로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aRW</a:t>
            </a:r>
            <a:endParaRPr lang="en-US" altLang="ko-KR" dirty="0" smtClean="0"/>
          </a:p>
          <a:p>
            <a:r>
              <a:rPr lang="ko-KR" altLang="en-US" dirty="0" smtClean="0"/>
              <a:t>늑대는 토끼를 먹고 개체수가</a:t>
            </a:r>
            <a:r>
              <a:rPr lang="ko-KR" altLang="en-US" baseline="0" dirty="0" smtClean="0"/>
              <a:t> 증가하므로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bRW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a b</a:t>
            </a:r>
            <a:r>
              <a:rPr lang="ko-KR" altLang="en-US" dirty="0" smtClean="0"/>
              <a:t>가 다른 이유는 늑대가 토끼를 </a:t>
            </a:r>
            <a:r>
              <a:rPr lang="ko-KR" altLang="en-US" dirty="0" err="1" smtClean="0"/>
              <a:t>한마리만</a:t>
            </a:r>
            <a:r>
              <a:rPr lang="ko-KR" altLang="en-US" dirty="0" smtClean="0"/>
              <a:t> 먹지</a:t>
            </a:r>
            <a:r>
              <a:rPr lang="ko-KR" altLang="en-US" baseline="0" dirty="0" smtClean="0"/>
              <a:t> 않기 때문입니다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결과를 모두 종합하면 다음과 같은 방정식을 얻게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방정식을 풀면 시간에 따른 </a:t>
            </a:r>
            <a:r>
              <a:rPr lang="ko-KR" altLang="en-US" dirty="0" err="1" smtClean="0"/>
              <a:t>개체수</a:t>
            </a:r>
            <a:r>
              <a:rPr lang="ko-KR" altLang="en-US" dirty="0" smtClean="0"/>
              <a:t> 변화를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1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예를 들어 다음과 같은 조건들이 주어졌을 때 방정식을 풀어보도록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그런데 이 방정식은 손으로 풀기는 어렵고 수치적인 방법으로 풀어내야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EDC5D-053F-4F44-AD65-125ED389F1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5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4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54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3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6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51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9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3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8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2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1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BD8F-9CF8-4939-8C8D-0DB3E5D2EF60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13FE-AE51-4A7A-BC26-80D1F762F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0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1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1402" y="4642914"/>
            <a:ext cx="3591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Dynamics of Biological Systems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61402" y="3472873"/>
            <a:ext cx="359101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Lotka – Volterra Equation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3987" y="3472873"/>
            <a:ext cx="117249" cy="147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1679" y="6273225"/>
            <a:ext cx="356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Sungchan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Yi</a:t>
            </a:r>
          </a:p>
          <a:p>
            <a:pPr algn="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Dept. Computer Science and Engineering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Solution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6400" y="1212410"/>
            <a:ext cx="674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Direction Field:</a:t>
            </a:r>
            <a:endParaRPr lang="ko-KR" altLang="en-US" sz="2000" b="1" dirty="0"/>
          </a:p>
        </p:txBody>
      </p:sp>
      <p:pic>
        <p:nvPicPr>
          <p:cNvPr id="3073" name="_x420951256" descr="EMB0000336024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10" y="1738638"/>
            <a:ext cx="6714837" cy="467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_x420950536" descr="EMB00003360240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34"/>
          <a:stretch/>
        </p:blipFill>
        <p:spPr bwMode="auto">
          <a:xfrm>
            <a:off x="504825" y="1760272"/>
            <a:ext cx="7109197" cy="46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Solution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6400" y="1212410"/>
            <a:ext cx="674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Phase Portrait: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00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Solution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6400" y="1212410"/>
            <a:ext cx="674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Phase Trajectory:</a:t>
            </a:r>
            <a:endParaRPr lang="ko-KR" altLang="en-US" sz="2000" b="1" dirty="0"/>
          </a:p>
        </p:txBody>
      </p:sp>
      <p:pic>
        <p:nvPicPr>
          <p:cNvPr id="9217" name="_x283836040" descr="EMB0000336024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01" y="1828801"/>
            <a:ext cx="7207782" cy="45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Solution - Results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r="9899"/>
          <a:stretch/>
        </p:blipFill>
        <p:spPr>
          <a:xfrm>
            <a:off x="455829" y="1406166"/>
            <a:ext cx="8546365" cy="48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Applications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4255" y="1228436"/>
                <a:ext cx="611462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 more Variables!</a:t>
                </a:r>
              </a:p>
              <a:p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Animals moving in/out of the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Seasonal changes in food supply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Natural birth/death of animals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Cooperative/Competitive Animals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Generalization to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ko-KR" alt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animals in the system</a:t>
                </a:r>
              </a:p>
              <a:p>
                <a:r>
                  <a:rPr lang="en-US" altLang="ko-K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ko-KR" sz="2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(See Generalized Lotka – Volterra Eq.)</a:t>
                </a:r>
                <a:endPara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5" y="1228436"/>
                <a:ext cx="6114623" cy="4524315"/>
              </a:xfrm>
              <a:prstGeom prst="rect">
                <a:avLst/>
              </a:prstGeom>
              <a:blipFill>
                <a:blip r:embed="rId3"/>
                <a:stretch>
                  <a:fillRect l="-1595" t="-943" r="-499" b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1402" y="4642914"/>
            <a:ext cx="3591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Dynamics of Biological Systems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61402" y="3472873"/>
            <a:ext cx="359101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Lotka – Volterra Equation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3987" y="3472873"/>
            <a:ext cx="117249" cy="147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1679" y="6273225"/>
            <a:ext cx="356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Sungchan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Yi</a:t>
            </a:r>
          </a:p>
          <a:p>
            <a:pPr algn="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Dept. Computer Science and Engineering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64888"/>
            <a:ext cx="4656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Reference: Stewart, James. Stewart Calculus, 7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 Edition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67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3" y="692727"/>
            <a:ext cx="7524328" cy="1069514"/>
          </a:xfrm>
        </p:spPr>
        <p:txBody>
          <a:bodyPr/>
          <a:lstStyle/>
          <a:p>
            <a:r>
              <a:rPr lang="en-US" altLang="ko-KR" sz="3600" dirty="0" smtClean="0"/>
              <a:t>  Contents</a:t>
            </a:r>
            <a:endParaRPr lang="ko-KR" alt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00301" y="2216726"/>
            <a:ext cx="6563072" cy="2460827"/>
          </a:xfrm>
        </p:spPr>
        <p:txBody>
          <a:bodyPr/>
          <a:lstStyle/>
          <a:p>
            <a:pPr marL="342900" lvl="0" indent="-342900">
              <a:buAutoNum type="arabicPeriod"/>
            </a:pPr>
            <a:r>
              <a:rPr lang="en-US" altLang="ko-KR" sz="2000" b="1" dirty="0" smtClean="0"/>
              <a:t>Lotka – Volterra Equation</a:t>
            </a:r>
          </a:p>
          <a:p>
            <a:pPr marL="342900" lvl="0" indent="-342900">
              <a:buAutoNum type="arabicPeriod"/>
            </a:pPr>
            <a:endParaRPr lang="en-US" altLang="ko-KR" sz="2000" b="1" dirty="0"/>
          </a:p>
          <a:p>
            <a:pPr marL="342900" lvl="0" indent="-342900">
              <a:buAutoNum type="arabicPeriod"/>
            </a:pPr>
            <a:r>
              <a:rPr lang="en-US" altLang="ko-KR" sz="2000" b="1" dirty="0" smtClean="0"/>
              <a:t>Derivation</a:t>
            </a:r>
          </a:p>
          <a:p>
            <a:pPr marL="342900" lvl="0" indent="-342900">
              <a:buAutoNum type="arabicPeriod"/>
            </a:pPr>
            <a:endParaRPr lang="en-US" altLang="ko-KR" sz="2000" b="1" dirty="0"/>
          </a:p>
          <a:p>
            <a:pPr marL="342900" lvl="0" indent="-342900">
              <a:buAutoNum type="arabicPeriod"/>
            </a:pPr>
            <a:r>
              <a:rPr lang="en-US" altLang="ko-KR" sz="2000" b="1" dirty="0" smtClean="0"/>
              <a:t>Solution</a:t>
            </a:r>
          </a:p>
          <a:p>
            <a:pPr marL="342900" lvl="0" indent="-342900">
              <a:buAutoNum type="arabicPeriod"/>
            </a:pPr>
            <a:endParaRPr lang="en-US" altLang="ko-KR" sz="2000" b="1" dirty="0"/>
          </a:p>
          <a:p>
            <a:pPr marL="342900" lvl="0" indent="-342900">
              <a:buAutoNum type="arabicPeriod"/>
            </a:pPr>
            <a:r>
              <a:rPr lang="en-US" altLang="ko-KR" sz="2000" b="1" dirty="0" smtClean="0"/>
              <a:t>Application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277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Lotka – Volterra Equation</a:t>
            </a:r>
            <a:endParaRPr lang="ko-KR" alt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276807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Describes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population change </a:t>
            </a:r>
            <a:r>
              <a:rPr lang="en-US" altLang="ko-KR" sz="2400" b="1" dirty="0" smtClean="0"/>
              <a:t>in a Biological System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Vito Volter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8" y="2126672"/>
            <a:ext cx="2800062" cy="35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295" y="5787184"/>
            <a:ext cx="308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Vito Volterra, 1860 - 1940</a:t>
            </a:r>
            <a:endParaRPr lang="ko-KR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8509" y="2750842"/>
            <a:ext cx="4046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variations in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Shark and Fish in the Adriatic Sea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8509" y="4779892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a.k.a.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Predator – Prey Equation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Derivation</a:t>
            </a:r>
            <a:endParaRPr lang="ko-KR" altLang="en-US" sz="3200" dirty="0"/>
          </a:p>
        </p:txBody>
      </p:sp>
      <p:pic>
        <p:nvPicPr>
          <p:cNvPr id="2050" name="Picture 2" descr="rabbi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37" y="3997803"/>
            <a:ext cx="2084820" cy="26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ro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5" y="1930535"/>
            <a:ext cx="2118612" cy="23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lf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57" y="1804568"/>
            <a:ext cx="3333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652" y="1045748"/>
            <a:ext cx="466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Supposition: Infinite food Supply!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 rot="2966085">
            <a:off x="2420059" y="4399474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9124225">
            <a:off x="5361840" y="4322988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479" y="5911273"/>
                <a:ext cx="9293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479" y="5911273"/>
                <a:ext cx="92935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40897" y="4251230"/>
                <a:ext cx="10615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97" y="4251230"/>
                <a:ext cx="106157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8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Derivation</a:t>
            </a:r>
            <a:endParaRPr lang="ko-KR" altLang="en-US" sz="3200" dirty="0"/>
          </a:p>
        </p:txBody>
      </p:sp>
      <p:pic>
        <p:nvPicPr>
          <p:cNvPr id="2050" name="Picture 2" descr="rabbi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37" y="3997803"/>
            <a:ext cx="2084820" cy="26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ro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5" y="1930535"/>
            <a:ext cx="2118612" cy="23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lf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57" y="1804568"/>
            <a:ext cx="3333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 rot="2966085">
            <a:off x="2420059" y="4399474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9124225">
            <a:off x="5361840" y="4322988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35418" y="1524000"/>
            <a:ext cx="4008582" cy="3657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8421" y="1258379"/>
            <a:ext cx="402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Wolves,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Rabbits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number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37831" y="2261463"/>
                <a:ext cx="2113527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𝑘𝑅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831" y="2261463"/>
                <a:ext cx="2113527" cy="1168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9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Derivation</a:t>
            </a:r>
            <a:endParaRPr lang="ko-KR" altLang="en-US" sz="3200" dirty="0"/>
          </a:p>
        </p:txBody>
      </p:sp>
      <p:pic>
        <p:nvPicPr>
          <p:cNvPr id="2050" name="Picture 2" descr="rabbi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37" y="3997803"/>
            <a:ext cx="2084820" cy="26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ro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5" y="1930535"/>
            <a:ext cx="2118612" cy="23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lf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57" y="1804568"/>
            <a:ext cx="3333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 rot="2966085">
            <a:off x="2420059" y="4399474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9124225">
            <a:off x="5361840" y="4322988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725534"/>
            <a:ext cx="6123708" cy="501701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75549" y="1165326"/>
            <a:ext cx="4066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Rabbits,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Wolves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number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943" y="2264503"/>
                <a:ext cx="2787301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𝑟𝑊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943" y="2264503"/>
                <a:ext cx="2787301" cy="1168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9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Derivation</a:t>
            </a:r>
            <a:endParaRPr lang="ko-KR" altLang="en-US" sz="3200" dirty="0"/>
          </a:p>
        </p:txBody>
      </p:sp>
      <p:pic>
        <p:nvPicPr>
          <p:cNvPr id="2050" name="Picture 2" descr="rabbi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37" y="3997803"/>
            <a:ext cx="2084820" cy="26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ro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5" y="1930535"/>
            <a:ext cx="2118612" cy="23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lf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57" y="1804568"/>
            <a:ext cx="3333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 rot="2966085">
            <a:off x="2420059" y="4399474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9124225">
            <a:off x="5361840" y="4322988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725534"/>
            <a:ext cx="3343564" cy="376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33927" y="2416652"/>
            <a:ext cx="343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Wolves feed on Rabbits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13949" y="5882706"/>
                <a:ext cx="16839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𝑎𝑅𝑊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949" y="5882706"/>
                <a:ext cx="1683987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94475" y="4251230"/>
                <a:ext cx="1675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𝑏𝑅𝑊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75" y="4251230"/>
                <a:ext cx="1675972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61401" y="2987139"/>
                <a:ext cx="31055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Encounter Rate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∝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𝑅𝑊</m:t>
                    </m:r>
                  </m:oMath>
                </a14:m>
                <a:endParaRPr lang="ko-KR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401" y="2987139"/>
                <a:ext cx="3105530" cy="584775"/>
              </a:xfrm>
              <a:prstGeom prst="rect">
                <a:avLst/>
              </a:prstGeom>
              <a:blipFill>
                <a:blip r:embed="rId9"/>
                <a:stretch>
                  <a:fillRect l="-196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Derivation</a:t>
            </a:r>
            <a:endParaRPr lang="ko-KR" altLang="en-US" sz="3200" dirty="0"/>
          </a:p>
        </p:txBody>
      </p:sp>
      <p:pic>
        <p:nvPicPr>
          <p:cNvPr id="2050" name="Picture 2" descr="rabbi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337" y="3997803"/>
            <a:ext cx="2084820" cy="26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ro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5" y="1930535"/>
            <a:ext cx="2118612" cy="23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lf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57" y="1804568"/>
            <a:ext cx="3333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72" y="2171786"/>
                <a:ext cx="67807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 rot="2966085">
            <a:off x="2420059" y="4399474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9124225">
            <a:off x="5361840" y="4322988"/>
            <a:ext cx="858976" cy="7758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7011" y="1719633"/>
            <a:ext cx="8986989" cy="506319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1" y="1181983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 Results,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23117" y="5419189"/>
                <a:ext cx="3480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are positive constants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117" y="5419189"/>
                <a:ext cx="3480761" cy="307777"/>
              </a:xfrm>
              <a:prstGeom prst="rect">
                <a:avLst/>
              </a:prstGeom>
              <a:blipFill>
                <a:blip r:embed="rId7"/>
                <a:stretch>
                  <a:fillRect l="-1751" t="-26000" r="-35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49805" y="2253034"/>
                <a:ext cx="3844386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𝑘𝑅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𝑎𝑅𝑊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05" y="2253034"/>
                <a:ext cx="3844386" cy="11687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4667" y="3810102"/>
                <a:ext cx="4510145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𝑏𝑅𝑊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67" y="3810102"/>
                <a:ext cx="4510145" cy="11687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3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12" y="16778"/>
            <a:ext cx="9144000" cy="1069514"/>
          </a:xfrm>
        </p:spPr>
        <p:txBody>
          <a:bodyPr/>
          <a:lstStyle/>
          <a:p>
            <a:r>
              <a:rPr lang="en-US" altLang="ko-KR" sz="3200" dirty="0" smtClean="0"/>
              <a:t>Solution</a:t>
            </a:r>
            <a:endParaRPr lang="ko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35709" y="1390447"/>
                <a:ext cx="55440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=0.00002,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=0.08,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 months</a:t>
                </a:r>
              </a:p>
              <a:p>
                <a:r>
                  <a:rPr lang="en-US" altLang="ko-KR" b="0" dirty="0" smtClean="0"/>
                  <a:t>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altLang="ko-KR" dirty="0" smtClean="0"/>
                  <a:t> rabbits,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altLang="ko-KR" dirty="0" smtClean="0"/>
                  <a:t> wolves.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9" y="1390447"/>
                <a:ext cx="5544082" cy="553998"/>
              </a:xfrm>
              <a:prstGeom prst="rect">
                <a:avLst/>
              </a:prstGeom>
              <a:blipFill>
                <a:blip r:embed="rId3"/>
                <a:stretch>
                  <a:fillRect l="-2640" t="-14286" r="-1760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0371" y="2156554"/>
                <a:ext cx="4117730" cy="1771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=0.08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−0.001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𝑅𝑊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=−0.02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+0.00002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𝑅𝑊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1" y="2156554"/>
                <a:ext cx="4117730" cy="1771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89530" y="2691828"/>
                <a:ext cx="404367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−0.02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+0.00002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𝑅𝑊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0.08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−0.0001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𝑅𝑊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30" y="2691828"/>
                <a:ext cx="4043671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오른쪽 화살표 10"/>
          <p:cNvSpPr/>
          <p:nvPr/>
        </p:nvSpPr>
        <p:spPr>
          <a:xfrm>
            <a:off x="4356475" y="2857772"/>
            <a:ext cx="503251" cy="4437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8073" y="4417428"/>
            <a:ext cx="6742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Use Graphical Methods: 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Direction Fields, Phase Portrait, Phase Trajectory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73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687</Words>
  <Application>Microsoft Office PowerPoint</Application>
  <PresentationFormat>화면 슬라이드 쇼(4:3)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Office Theme</vt:lpstr>
      <vt:lpstr>PowerPoint 프레젠테이션</vt:lpstr>
      <vt:lpstr>  Contents</vt:lpstr>
      <vt:lpstr>Lotka – Volterra Equation</vt:lpstr>
      <vt:lpstr>Derivation</vt:lpstr>
      <vt:lpstr>Derivation</vt:lpstr>
      <vt:lpstr>Derivation</vt:lpstr>
      <vt:lpstr>Derivation</vt:lpstr>
      <vt:lpstr>Derivation</vt:lpstr>
      <vt:lpstr>Solution</vt:lpstr>
      <vt:lpstr>Solution</vt:lpstr>
      <vt:lpstr>Solution</vt:lpstr>
      <vt:lpstr>Solution</vt:lpstr>
      <vt:lpstr>Solution - Results</vt:lpstr>
      <vt:lpstr>Applications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23</cp:revision>
  <dcterms:created xsi:type="dcterms:W3CDTF">2017-12-11T04:01:15Z</dcterms:created>
  <dcterms:modified xsi:type="dcterms:W3CDTF">2017-12-12T03:44:44Z</dcterms:modified>
</cp:coreProperties>
</file>