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9"/>
  </p:notesMasterIdLst>
  <p:handoutMasterIdLst>
    <p:handoutMasterId r:id="rId30"/>
  </p:handoutMasterIdLst>
  <p:sldIdLst>
    <p:sldId id="264" r:id="rId2"/>
    <p:sldId id="1247" r:id="rId3"/>
    <p:sldId id="1248" r:id="rId4"/>
    <p:sldId id="1249" r:id="rId5"/>
    <p:sldId id="1250" r:id="rId6"/>
    <p:sldId id="1251" r:id="rId7"/>
    <p:sldId id="1252" r:id="rId8"/>
    <p:sldId id="1253" r:id="rId9"/>
    <p:sldId id="1254" r:id="rId10"/>
    <p:sldId id="1255" r:id="rId11"/>
    <p:sldId id="1256" r:id="rId12"/>
    <p:sldId id="1257" r:id="rId13"/>
    <p:sldId id="1258" r:id="rId14"/>
    <p:sldId id="1259" r:id="rId15"/>
    <p:sldId id="1260" r:id="rId16"/>
    <p:sldId id="1261" r:id="rId17"/>
    <p:sldId id="1262" r:id="rId18"/>
    <p:sldId id="1263" r:id="rId19"/>
    <p:sldId id="1264" r:id="rId20"/>
    <p:sldId id="1265" r:id="rId21"/>
    <p:sldId id="1266" r:id="rId22"/>
    <p:sldId id="1267" r:id="rId23"/>
    <p:sldId id="1268" r:id="rId24"/>
    <p:sldId id="1269" r:id="rId25"/>
    <p:sldId id="1270" r:id="rId26"/>
    <p:sldId id="1271" r:id="rId27"/>
    <p:sldId id="276" r:id="rId28"/>
  </p:sldIdLst>
  <p:sldSz cx="9144000" cy="6858000" type="screen4x3"/>
  <p:notesSz cx="9942513" cy="6761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D3903"/>
    <a:srgbClr val="47ABE3"/>
    <a:srgbClr val="CC66FF"/>
    <a:srgbClr val="E9940B"/>
    <a:srgbClr val="CC0000"/>
    <a:srgbClr val="409EC4"/>
    <a:srgbClr val="33C1AD"/>
    <a:srgbClr val="57D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22" autoAdjust="0"/>
  </p:normalViewPr>
  <p:slideViewPr>
    <p:cSldViewPr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fld id="{ABDB16B2-2165-4A2E-9E74-4E16006F72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79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9CB-60E7-40CD-9DB7-889C8E24C0A1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63B5-DA2B-4B2B-A846-51E17698D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7" name="Picture 45" descr="그림3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2349500"/>
            <a:ext cx="8424862" cy="1944688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187450" y="5157788"/>
            <a:ext cx="6769100" cy="3762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945AA838-47F3-4B67-AE11-7DE536ED6A3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3358" name="Picture 4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0" y="5837238"/>
            <a:ext cx="685800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0AC5B-4A05-4A3F-B404-168E47290CB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7663" y="115888"/>
            <a:ext cx="2051050" cy="62087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6005513" cy="62087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6F790-8BCD-4FED-84B5-3430A8A38CB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11BA1FCA-E4EE-489F-BA34-9048046BF48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3960812" cy="23066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188" y="4016375"/>
            <a:ext cx="3960812" cy="2308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724400" y="1557338"/>
            <a:ext cx="3962400" cy="4767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D39B5C5-A68F-4251-B5AE-5FCE9FA315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17DE2-A7FE-486A-859C-66AF5EECDC8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B90A-2471-4EA4-B914-AA6C30F68A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0CBA2-D043-4FD1-A95A-9CB527F8CF5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60812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57338"/>
            <a:ext cx="396240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E49C-1EE4-4AB4-919B-67452997F9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BBF1-E76E-4DFE-AE70-328DF3B3B76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21F8-1750-4DDF-AC44-470B6126B11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699EC-C977-4782-98ED-207BF6EB3A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931D9-7443-4CD5-9CA3-41B7E872221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3DF1-562F-4B22-8EE5-F4826510A2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Rectangle 48"/>
          <p:cNvSpPr>
            <a:spLocks noChangeArrowheads="1"/>
          </p:cNvSpPr>
          <p:nvPr/>
        </p:nvSpPr>
        <p:spPr bwMode="white">
          <a:xfrm>
            <a:off x="11113" y="5661025"/>
            <a:ext cx="9132887" cy="12239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2335" name="Picture 47" descr="nature_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2847975"/>
          </a:xfrm>
          <a:prstGeom prst="rect">
            <a:avLst/>
          </a:prstGeom>
          <a:noFill/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07561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61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4D38CE0-2FD3-490F-8397-00E8242ABC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208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1772816"/>
            <a:ext cx="8624887" cy="1600200"/>
          </a:xfrm>
          <a:noFill/>
          <a:effectLst>
            <a:outerShdw dist="45791" dir="3378596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r>
              <a:rPr lang="ko-KR" altLang="en-US" sz="4800" dirty="0" smtClean="0">
                <a:latin typeface="Arial" charset="0"/>
                <a:ea typeface="굴림" charset="-127"/>
              </a:rPr>
              <a:t>과학과 기술 글쓰기</a:t>
            </a:r>
            <a:r>
              <a:rPr lang="en-US" altLang="ko-KR" sz="4800" dirty="0" smtClean="0">
                <a:latin typeface="Arial" charset="0"/>
                <a:ea typeface="굴림" charset="-127"/>
              </a:rPr>
              <a:t/>
            </a:r>
            <a:br>
              <a:rPr lang="en-US" altLang="ko-KR" sz="4800" dirty="0" smtClean="0">
                <a:latin typeface="Arial" charset="0"/>
                <a:ea typeface="굴림" charset="-127"/>
              </a:rPr>
            </a:br>
            <a:r>
              <a:rPr lang="en-US" altLang="ko-KR" sz="4800" dirty="0" smtClean="0">
                <a:latin typeface="Arial" charset="0"/>
                <a:ea typeface="굴림" charset="-127"/>
              </a:rPr>
              <a:t>(</a:t>
            </a:r>
            <a:r>
              <a:rPr lang="ko-KR" altLang="en-US" sz="4800" dirty="0" err="1">
                <a:latin typeface="Arial" charset="0"/>
                <a:ea typeface="굴림" charset="-127"/>
              </a:rPr>
              <a:t>신</a:t>
            </a:r>
            <a:r>
              <a:rPr lang="ko-KR" altLang="en-US" sz="4800" dirty="0" err="1" smtClean="0">
                <a:latin typeface="Arial" charset="0"/>
                <a:ea typeface="굴림" charset="-127"/>
              </a:rPr>
              <a:t>강좌</a:t>
            </a:r>
            <a:r>
              <a:rPr lang="en-US" altLang="ko-KR" sz="4800" dirty="0" smtClean="0">
                <a:latin typeface="Arial" charset="0"/>
                <a:ea typeface="굴림" charset="-127"/>
              </a:rPr>
              <a:t>)</a:t>
            </a:r>
            <a:endParaRPr lang="ko-KR" altLang="en-US" sz="4800" dirty="0">
              <a:latin typeface="Arial" charset="0"/>
              <a:ea typeface="굴림" charset="-127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3728" y="3789040"/>
            <a:ext cx="5148263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ea typeface="굴림" charset="-127"/>
              </a:rPr>
              <a:t>담당교수</a:t>
            </a:r>
            <a:r>
              <a:rPr lang="en-US" altLang="ko-KR" sz="2800" dirty="0" smtClean="0">
                <a:ea typeface="굴림" charset="-127"/>
              </a:rPr>
              <a:t>: </a:t>
            </a:r>
            <a:r>
              <a:rPr lang="ko-KR" altLang="en-US" sz="2800" dirty="0" smtClean="0">
                <a:ea typeface="굴림" charset="-127"/>
              </a:rPr>
              <a:t>윤선구</a:t>
            </a:r>
            <a:endParaRPr lang="ko-KR" altLang="en-US" sz="2800" dirty="0">
              <a:ea typeface="굴림" charset="-127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ltGray">
          <a:xfrm>
            <a:off x="2268538" y="2760663"/>
            <a:ext cx="4935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ko-KR" altLang="en-US" sz="3600" i="1" dirty="0">
              <a:solidFill>
                <a:schemeClr val="accent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”, “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스마트폰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연료전지“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줄기세포“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진화론“ 중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한 가지 주제를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선택하여 설명하는 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개별 과제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분량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A4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2-3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매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(10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160%,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본문분량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0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101" y="1217613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처리 절차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주제 중 하나를 선택하여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Etl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조별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토론방에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 작성 후 </a:t>
            </a:r>
            <a:r>
              <a:rPr lang="ko-KR" altLang="en-US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과제제출방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제출과 동시에 조별 </a:t>
            </a:r>
            <a:r>
              <a:rPr lang="ko-KR" altLang="en-US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토론방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에도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별도로 게시할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 조별로 수업시간에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비교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분석할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사람의 글을 미리 결정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토론방에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미리 공지함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첨삭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수업시간 토론 내용을 반영하여 </a:t>
            </a:r>
            <a:r>
              <a:rPr lang="ko-KR" altLang="en-US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작성 제출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32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설명문작성 요령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참고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자료를 완전히 자기 생각으로 소화하여 </a:t>
            </a:r>
            <a:r>
              <a:rPr lang="ko-KR" altLang="en-US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자기글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서술할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설명주제에 대한 연구보고서가 아니라 자신이 이미 잘 알고 있는 상태에서 백과 사전의 항목이나 교과서에 실릴 글을 쓴다는 생각으로 서술할 것</a:t>
            </a:r>
          </a:p>
          <a:p>
            <a:pPr lvl="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참고문헌 표기나 인용표시는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 말 것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주의사항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비유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반드시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회 이상 적절히 활용할 것</a:t>
            </a: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26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 주안점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 완성도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중요한 내용을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망라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하였는지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체계성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서술 순서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지면이 허락하는 한 최대한 자세히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정확성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데이터나 서술내용이 정확할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명료성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표현이 명료할 것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63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052736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및 토론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조별로 조별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토론방에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수업시간에 발표할 두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편의 동일 주제에 대한 설명문을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지정함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두 편의 설명문을 읽고 내용을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개조식으로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분석요약하여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두단으로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나눈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A4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양쪽에 각각 서술할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자료실 서식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두 글을 비교하여 어느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글이 더 나은지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왜 더 나은지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더 나은 글은 개선할 점이 없는지에 대해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A4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한쪽 분량으로 서술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숙제한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출력하여 수업시간에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의견을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나눌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2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412776"/>
            <a:ext cx="8075612" cy="476726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숙제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lvl="0" indent="0">
              <a:buNone/>
            </a:pP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앞의 토론할 내용 정리한 것을 조별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토론방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두 글 중 보다 낫다고 생각한 글에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댓글로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게시할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발표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설명문 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편 원문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숙제내용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출력해 와서 수업시간에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활용할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설명문에 대하여 한 번만 숙제가 부과되며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자기조의 글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대해서만 숙제와 토론에 참여함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43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설명문이란 무엇인가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설명문의 종류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marL="0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현상이나 사실의 설명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원인의 설명이 필요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개념이나 사물에 대한 설명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일반적 설명문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5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설명문이란 무엇인가</a:t>
            </a:r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설명할 내용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본질적 성질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대상 자체의 특징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정의와 공통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내적 관계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부분과의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부분품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구성요소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하위 개념 등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외적 관계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사물이나 목적과의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역사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긍정적 부정적 영향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98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설명문이란 무엇인가</a:t>
            </a:r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340768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설명문의 특징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내적 관계와 외적 관계가 무한하므로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완벽한 설명문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불가능함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실제로는 모든 내적 관계와 외적 관계를 다 설명할 필요가 없음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따라서 설명문은 완벽한 설명문은 없고 보다 나은 설명문만 있음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주장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들어가서는 안 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29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설명문의 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설명문의 두 주제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자기가 가장 잘 아는 주제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자기 소개서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사업 구상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자기가 잘 모르는 주제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개념이나 사물의 설명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자세한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연구가 필요함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1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3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배움 윤리</a:t>
            </a:r>
            <a:endParaRPr lang="ko-KR" altLang="en-US" sz="3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 대상 연구하기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923" y="1715316"/>
            <a:ext cx="8075612" cy="47672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설명문을 쓸 때 무엇을 써야 할지 모르는 경우는 대상에 대한 지식이 없기 때문임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지식이 있어도 명확하지 않으면 안 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외적 관계와 내적 관계의 지식을 균형 맞출 것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81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구성하기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구성에 특별한 논리적 제약이 없음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도입부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내용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마무리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내용은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따라 적절히 제한할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논리적인 연관이 있는 내용은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논리적 순서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따르고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연관이 없는 내용은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중요도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순으로 서술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83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서론 쓰기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대상에 대한 관심 환기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도입부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본론에서 설명할 내용의 간단한 요약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78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본문 쓰기 요령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설명해야 할 내용을 생각 나는 대로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열거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지면을 고려하여 꼭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필요한 사항만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남기고 삭제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논리적 관계나 중요도에 따라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 배열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작성된 개요에 구체적인 내용을 서술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사례나 비유를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들어 설명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70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결론 쓰기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대상의 중요성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 내용의 요약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주장을 언급해서는 안 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650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좋은 설명문이란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614066"/>
            <a:ext cx="8075612" cy="4767262"/>
          </a:xfrm>
        </p:spPr>
        <p:txBody>
          <a:bodyPr/>
          <a:lstStyle/>
          <a:p>
            <a:endParaRPr lang="en-US" altLang="ko-KR" sz="1000" dirty="0" smtClean="0"/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중요한 내용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모두 포함해야 함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체계적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이어야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가능한 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해야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해야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이해하기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쉬워야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코끼리 만진 장님의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 </a:t>
            </a:r>
            <a:r>
              <a:rPr lang="ko-KR" altLang="en-US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처럼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서술하지 </a:t>
            </a:r>
            <a:r>
              <a:rPr lang="ko-KR" altLang="en-US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말것</a:t>
            </a:r>
            <a:endParaRPr lang="ko-KR" altLang="en-US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2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표절 피하는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설명문의 내용은 일반적으로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독창적인 지식이 아님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다른 사람이 서술한 문장이나 내용을 그대로 옮겨 쓰면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자료를 읽고 충분히 자기 지식으로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하여 자기 글로 서술할 것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인용이나 각주는 필요 없음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80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8888" y="4365625"/>
            <a:ext cx="6769100" cy="376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굴림" charset="-127"/>
              </a:rPr>
              <a:t>윤선구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1142" name="WordArt 6"/>
          <p:cNvSpPr>
            <a:spLocks noChangeArrowheads="1" noChangeShapeType="1" noTextEdit="1"/>
          </p:cNvSpPr>
          <p:nvPr/>
        </p:nvSpPr>
        <p:spPr bwMode="gray">
          <a:xfrm>
            <a:off x="1763713" y="32131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배움윤리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표절이란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표절의 사례</a:t>
            </a: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표절을 피하는 방법</a:t>
            </a: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서울대학교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배움윤리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서약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2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표절이란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사람의 고유한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출처를 밝히지 않고 사용하는 일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사람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생각이나 결과를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자신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생각이나 결과로 제시하거나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사람의 생각이나 결과와 자신의 생각이나 결과의 구분을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하게 만드는 것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0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표절의 사례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학생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리포트나 논문 등을 자기의 것으로 제출한다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상품으로 판매되는 리포트나 논문 등을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하여 제출한다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출처를 밝히지 않고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다른 글의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자신의 글에 붙인다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출처를 밝히지 않고 핵심이 되는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구나 절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자신의 글에 붙인다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출처를 밝히지 않고 다른 사람의 특정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생각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자신의 글에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생각인 것처럼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제시한다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사례는 “과학과 기술 글쓰기‘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서울대학교 출판문화원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41-55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 참조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2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표절을 피하는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사람의 연구논문을 자신의 것으로 사용하지 말 것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부분적으로 사용하는 경우 올바른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출처 표기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할 것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논문이나 연구결과도 이중으로 게재하거나 사용하면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자기 표절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4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서울대학교 </a:t>
            </a:r>
            <a:r>
              <a:rPr lang="ko-KR" altLang="en-US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배움윤리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서약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배움의 윤리 서약’은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2010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월에 도입되었음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서울대 학생들에게 ‘배움의 윤리’의 중요성을 알리고 이에 대한 인식을 강화시키고자 함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표절과 시험 부정행위가 빈번히 발생하고 있고 이에 대한 학생들의 문제의식이 부재하여 전인교육과 학문의 발전에 큰 걸림돌이 되고 있음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교양교과목 수업에서 학생들이 글쓰기 과제물을 제출할 때 ‘배움의 윤리’ 서약을 과제물 의 표지로 하여 제출하게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4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서울대학교 </a:t>
            </a:r>
            <a:r>
              <a:rPr lang="ko-KR" altLang="en-US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배움윤리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서약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952" y="1217613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배움의 윤리 서약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>
              <a:buNone/>
            </a:pP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과제명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구체적으로 서술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과제물은 내가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우리가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 연구하여 작성한 것이다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정확한 </a:t>
            </a: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출처 제시 없이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사람의 글이나 생각을 가져오지 않았다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인용한 문헌의 내용이나 자료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도표나 데이터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위조 혹은 변조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buNone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하지 않았다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과제물을 다른 사람으로부터 받거나 </a:t>
            </a: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하여 제출하지 않았다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과제물 작성에 </a:t>
            </a: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참여하지 않은 사람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공동 제출자로 명기하지 않았다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과제물은 위의 항목들을 준수하여 작성한 것임을 확인합니다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2016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년 월 일      작성자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_____________(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서명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3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3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설명문 쓰기</a:t>
            </a:r>
            <a:endParaRPr lang="ko-KR" altLang="en-US" sz="3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과학기술글쓰기">
  <a:themeElements>
    <a:clrScheme name="041tgp_figure_blue 3">
      <a:dk1>
        <a:srgbClr val="003300"/>
      </a:dk1>
      <a:lt1>
        <a:srgbClr val="FFFFFF"/>
      </a:lt1>
      <a:dk2>
        <a:srgbClr val="541E1E"/>
      </a:dk2>
      <a:lt2>
        <a:srgbClr val="DDDDDD"/>
      </a:lt2>
      <a:accent1>
        <a:srgbClr val="EBD463"/>
      </a:accent1>
      <a:accent2>
        <a:srgbClr val="7F9C2E"/>
      </a:accent2>
      <a:accent3>
        <a:srgbClr val="FFFFFF"/>
      </a:accent3>
      <a:accent4>
        <a:srgbClr val="002A00"/>
      </a:accent4>
      <a:accent5>
        <a:srgbClr val="F3E6B7"/>
      </a:accent5>
      <a:accent6>
        <a:srgbClr val="728D29"/>
      </a:accent6>
      <a:hlink>
        <a:srgbClr val="907226"/>
      </a:hlink>
      <a:folHlink>
        <a:srgbClr val="CC6600"/>
      </a:folHlink>
    </a:clrScheme>
    <a:fontScheme name="041tgp_figur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41tgp_figure_blue 1">
        <a:dk1>
          <a:srgbClr val="003300"/>
        </a:dk1>
        <a:lt1>
          <a:srgbClr val="FFFFFF"/>
        </a:lt1>
        <a:dk2>
          <a:srgbClr val="175B5B"/>
        </a:dk2>
        <a:lt2>
          <a:srgbClr val="DDDDDD"/>
        </a:lt2>
        <a:accent1>
          <a:srgbClr val="D4D43A"/>
        </a:accent1>
        <a:accent2>
          <a:srgbClr val="B76113"/>
        </a:accent2>
        <a:accent3>
          <a:srgbClr val="FFFFFF"/>
        </a:accent3>
        <a:accent4>
          <a:srgbClr val="002A00"/>
        </a:accent4>
        <a:accent5>
          <a:srgbClr val="E6E6AE"/>
        </a:accent5>
        <a:accent6>
          <a:srgbClr val="A65710"/>
        </a:accent6>
        <a:hlink>
          <a:srgbClr val="467056"/>
        </a:hlink>
        <a:folHlink>
          <a:srgbClr val="6162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D8B776"/>
        </a:accent1>
        <a:accent2>
          <a:srgbClr val="955535"/>
        </a:accent2>
        <a:accent3>
          <a:srgbClr val="FFFFFF"/>
        </a:accent3>
        <a:accent4>
          <a:srgbClr val="002A00"/>
        </a:accent4>
        <a:accent5>
          <a:srgbClr val="E9D8BD"/>
        </a:accent5>
        <a:accent6>
          <a:srgbClr val="874C2F"/>
        </a:accent6>
        <a:hlink>
          <a:srgbClr val="2F6887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EBD463"/>
        </a:accent1>
        <a:accent2>
          <a:srgbClr val="7F9C2E"/>
        </a:accent2>
        <a:accent3>
          <a:srgbClr val="FFFFFF"/>
        </a:accent3>
        <a:accent4>
          <a:srgbClr val="002A00"/>
        </a:accent4>
        <a:accent5>
          <a:srgbClr val="F3E6B7"/>
        </a:accent5>
        <a:accent6>
          <a:srgbClr val="728D29"/>
        </a:accent6>
        <a:hlink>
          <a:srgbClr val="907226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35125</TotalTime>
  <Words>1023</Words>
  <Application>Microsoft Office PowerPoint</Application>
  <PresentationFormat>화면 슬라이드 쇼(4:3)</PresentationFormat>
  <Paragraphs>227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Times New Roman</vt:lpstr>
      <vt:lpstr>Verdana</vt:lpstr>
      <vt:lpstr>Wingdings</vt:lpstr>
      <vt:lpstr>과학기술글쓰기</vt:lpstr>
      <vt:lpstr>과학과 기술 글쓰기 (신강좌)</vt:lpstr>
      <vt:lpstr> </vt:lpstr>
      <vt:lpstr>배움윤리</vt:lpstr>
      <vt:lpstr>표절이란?</vt:lpstr>
      <vt:lpstr>표절의 사례</vt:lpstr>
      <vt:lpstr>표절을 피하는 방법</vt:lpstr>
      <vt:lpstr>서울대학교 배움윤리 서약</vt:lpstr>
      <vt:lpstr>서울대학교 배움윤리 서약</vt:lpstr>
      <vt:lpstr> </vt:lpstr>
      <vt:lpstr>1. 설명문 과제</vt:lpstr>
      <vt:lpstr>1. 설명문 과제</vt:lpstr>
      <vt:lpstr>1. 설명문 과제</vt:lpstr>
      <vt:lpstr>1. 설명문 과제</vt:lpstr>
      <vt:lpstr>1. 설명문 과제</vt:lpstr>
      <vt:lpstr>1. 설명문 과제</vt:lpstr>
      <vt:lpstr>2. 설명문이란 무엇인가?</vt:lpstr>
      <vt:lpstr>2. 설명문이란 무엇인가?</vt:lpstr>
      <vt:lpstr>3. 설명문이란 무엇인가?</vt:lpstr>
      <vt:lpstr>3. 설명문의 주제</vt:lpstr>
      <vt:lpstr>4. 설명 대상 연구하기</vt:lpstr>
      <vt:lpstr>5. 설명문 구성하기</vt:lpstr>
      <vt:lpstr>6. 설명문 서론 쓰기</vt:lpstr>
      <vt:lpstr>7. 설명문 본문 쓰기 요령</vt:lpstr>
      <vt:lpstr>8. 설명문 결론 쓰기 </vt:lpstr>
      <vt:lpstr>9. 좋은 설명문이란?</vt:lpstr>
      <vt:lpstr>10. 표절 피하는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 기술 글쓰기</dc:title>
  <dc:creator>Sunkoo</dc:creator>
  <cp:lastModifiedBy>윤선구</cp:lastModifiedBy>
  <cp:revision>1167</cp:revision>
  <dcterms:created xsi:type="dcterms:W3CDTF">2011-09-01T10:47:02Z</dcterms:created>
  <dcterms:modified xsi:type="dcterms:W3CDTF">2017-03-06T23:50:46Z</dcterms:modified>
</cp:coreProperties>
</file>