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44"/>
  </p:notesMasterIdLst>
  <p:handoutMasterIdLst>
    <p:handoutMasterId r:id="rId45"/>
  </p:handoutMasterIdLst>
  <p:sldIdLst>
    <p:sldId id="1144" r:id="rId2"/>
    <p:sldId id="1145" r:id="rId3"/>
    <p:sldId id="1150" r:id="rId4"/>
    <p:sldId id="1151" r:id="rId5"/>
    <p:sldId id="1152" r:id="rId6"/>
    <p:sldId id="1153" r:id="rId7"/>
    <p:sldId id="1224" r:id="rId8"/>
    <p:sldId id="1146" r:id="rId9"/>
    <p:sldId id="1217" r:id="rId10"/>
    <p:sldId id="1218" r:id="rId11"/>
    <p:sldId id="1210" r:id="rId12"/>
    <p:sldId id="1211" r:id="rId13"/>
    <p:sldId id="1212" r:id="rId14"/>
    <p:sldId id="1213" r:id="rId15"/>
    <p:sldId id="1214" r:id="rId16"/>
    <p:sldId id="1215" r:id="rId17"/>
    <p:sldId id="1196" r:id="rId18"/>
    <p:sldId id="1197" r:id="rId19"/>
    <p:sldId id="1216" r:id="rId20"/>
    <p:sldId id="1219" r:id="rId21"/>
    <p:sldId id="1237" r:id="rId22"/>
    <p:sldId id="1225" r:id="rId23"/>
    <p:sldId id="1234" r:id="rId24"/>
    <p:sldId id="1235" r:id="rId25"/>
    <p:sldId id="1236" r:id="rId26"/>
    <p:sldId id="1180" r:id="rId27"/>
    <p:sldId id="1181" r:id="rId28"/>
    <p:sldId id="1182" r:id="rId29"/>
    <p:sldId id="1183" r:id="rId30"/>
    <p:sldId id="1184" r:id="rId31"/>
    <p:sldId id="1185" r:id="rId32"/>
    <p:sldId id="1186" r:id="rId33"/>
    <p:sldId id="1187" r:id="rId34"/>
    <p:sldId id="1188" r:id="rId35"/>
    <p:sldId id="1189" r:id="rId36"/>
    <p:sldId id="1190" r:id="rId37"/>
    <p:sldId id="1191" r:id="rId38"/>
    <p:sldId id="1192" r:id="rId39"/>
    <p:sldId id="1193" r:id="rId40"/>
    <p:sldId id="1194" r:id="rId41"/>
    <p:sldId id="1195" r:id="rId42"/>
    <p:sldId id="276" r:id="rId43"/>
  </p:sldIdLst>
  <p:sldSz cx="9144000" cy="6858000" type="screen4x3"/>
  <p:notesSz cx="9942513" cy="67611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FD3903"/>
    <a:srgbClr val="47ABE3"/>
    <a:srgbClr val="CC66FF"/>
    <a:srgbClr val="E9940B"/>
    <a:srgbClr val="CC0000"/>
    <a:srgbClr val="409EC4"/>
    <a:srgbClr val="33C1AD"/>
    <a:srgbClr val="57D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222" autoAdjust="0"/>
  </p:normalViewPr>
  <p:slideViewPr>
    <p:cSldViewPr>
      <p:cViewPr varScale="1">
        <p:scale>
          <a:sx n="89" d="100"/>
          <a:sy n="89" d="100"/>
        </p:scale>
        <p:origin x="121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1790" y="0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21932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1790" y="6421932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fld id="{ABDB16B2-2165-4A2E-9E74-4E16006F725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6790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AF9CB-60E7-40CD-9DB7-889C8E24C0A1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08000"/>
            <a:ext cx="3379787" cy="2533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F63B5-DA2B-4B2B-A846-51E17698D6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8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F63B5-DA2B-4B2B-A846-51E17698D637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59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57" name="Picture 45" descr="그림3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395288" y="2349500"/>
            <a:ext cx="8424862" cy="1944688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1187450" y="5157788"/>
            <a:ext cx="6769100" cy="3762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 bwMode="white">
          <a:xfrm>
            <a:off x="457200" y="6553200"/>
            <a:ext cx="2133600" cy="1524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fld id="{945AA838-47F3-4B67-AE11-7DE536ED6A3B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3358" name="Picture 46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0250" y="5837238"/>
            <a:ext cx="685800" cy="904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0AC5B-4A05-4A3F-B404-168E47290CB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7663" y="115888"/>
            <a:ext cx="2051050" cy="62087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9750" y="115888"/>
            <a:ext cx="6005513" cy="62087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6F790-8BCD-4FED-84B5-3430A8A38CB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208963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11188" y="1557338"/>
            <a:ext cx="8075612" cy="4767262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261302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3048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11BA1FCA-E4EE-489F-BA34-9048046BF48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제목, 내용 2개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208963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188" y="1557338"/>
            <a:ext cx="3960812" cy="23066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1188" y="4016375"/>
            <a:ext cx="3960812" cy="23082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724400" y="1557338"/>
            <a:ext cx="3962400" cy="47672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261302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3048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8D39B5C5-A68F-4251-B5AE-5FCE9FA3154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208963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611188" y="1557338"/>
            <a:ext cx="8075612" cy="4767262"/>
          </a:xfrm>
        </p:spPr>
        <p:txBody>
          <a:bodyPr/>
          <a:lstStyle/>
          <a:p>
            <a:r>
              <a:rPr lang="ko-KR" altLang="en-US" smtClean="0"/>
              <a:t>차트를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261302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3048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E2917DE2-A7FE-486A-859C-66AF5EECDC8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AB90A-2471-4EA4-B914-AA6C30F68ABD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0CBA2-D043-4FD1-A95A-9CB527F8CF5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11188" y="1557338"/>
            <a:ext cx="3960812" cy="4767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557338"/>
            <a:ext cx="3962400" cy="4767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FE49C-1EE4-4AB4-919B-67452997F95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4BBF1-E76E-4DFE-AE70-328DF3B3B76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E21F8-1750-4DDF-AC44-470B6126B11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699EC-C977-4782-98ED-207BF6EB3A4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931D9-7443-4CD5-9CA3-41B7E872221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63DF1-562F-4B22-8EE5-F4826510A22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6" name="Rectangle 48"/>
          <p:cNvSpPr>
            <a:spLocks noChangeArrowheads="1"/>
          </p:cNvSpPr>
          <p:nvPr/>
        </p:nvSpPr>
        <p:spPr bwMode="white">
          <a:xfrm>
            <a:off x="11113" y="5661025"/>
            <a:ext cx="9132887" cy="122396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2335" name="Picture 47" descr="nature_p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2847975"/>
          </a:xfrm>
          <a:prstGeom prst="rect">
            <a:avLst/>
          </a:prstGeom>
          <a:noFill/>
        </p:spPr>
      </p:pic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557338"/>
            <a:ext cx="8075612" cy="476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2613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770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</a:defRPr>
            </a:lvl1pPr>
          </a:lstStyle>
          <a:p>
            <a:fld id="{C4D38CE0-2FD3-490F-8397-00E8242ABC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2089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ko-KR" altLang="en-US" sz="4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소논문</a:t>
            </a:r>
            <a:r>
              <a:rPr lang="ko-KR" altLang="en-US" sz="4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쓰기</a:t>
            </a:r>
            <a:endParaRPr lang="ko-KR" altLang="en-US"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주제 정하기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85330"/>
            <a:ext cx="8425308" cy="4823990"/>
          </a:xfrm>
        </p:spPr>
        <p:txBody>
          <a:bodyPr/>
          <a:lstStyle/>
          <a:p>
            <a:pPr algn="just">
              <a:buNone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 해결을 위한 아이디어 제시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buNone/>
            </a:pP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어떻게 하면 모순이 되지 않는지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논거를 완전하게 하려면 무엇을 보충해야 하는지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잘못된 논증 근거를 어떻게 수정해야 하는지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문제의 해결 방안을 제시함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부정확한 서술을 어떻게 수정해야 하는지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962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주제 정하기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주제 정하기 사례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도킨스가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이기적 유전자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아무런 설명 없이 핸디캡이론을 부정함</a:t>
            </a:r>
            <a:endParaRPr lang="en-US" altLang="ko-KR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 err="1" smtClean="0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도킨스의</a:t>
            </a:r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이론인 자연 </a:t>
            </a:r>
            <a:r>
              <a:rPr lang="ko-KR" altLang="en-US" sz="2400" dirty="0" err="1" smtClean="0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선택설과</a:t>
            </a:r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핸디캡 이론이 모순될 경우</a:t>
            </a:r>
            <a:endParaRPr lang="en-US" altLang="ko-KR" sz="2400" dirty="0" smtClean="0">
              <a:solidFill>
                <a:schemeClr val="bg2">
                  <a:lumMod val="1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solidFill>
                <a:schemeClr val="bg2">
                  <a:lumMod val="1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400" dirty="0" err="1" smtClean="0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도킨스의</a:t>
            </a:r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이론인 자연 </a:t>
            </a:r>
            <a:r>
              <a:rPr lang="ko-KR" altLang="en-US" sz="2400" dirty="0" err="1" smtClean="0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선택설과</a:t>
            </a:r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핸디캡 이론이 모순되지 않을 경우</a:t>
            </a:r>
            <a:endParaRPr lang="en-US" altLang="ko-KR" sz="2400" dirty="0" smtClean="0">
              <a:solidFill>
                <a:schemeClr val="bg2">
                  <a:lumMod val="1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925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주제 정하기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주제 정하기 사례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문제제기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도킨스가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이기적 유전자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아무런 설명 없이 핸디캡이론을 부정함</a:t>
            </a:r>
            <a:endParaRPr lang="en-US" altLang="ko-KR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None/>
            </a:pPr>
            <a:endParaRPr lang="en-US" altLang="ko-KR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None/>
            </a:pPr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경우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1: </a:t>
            </a:r>
            <a:r>
              <a:rPr lang="ko-KR" altLang="en-US" sz="2400" dirty="0" err="1" smtClean="0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도킨스의</a:t>
            </a:r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이론인 자연 </a:t>
            </a:r>
            <a:r>
              <a:rPr lang="ko-KR" altLang="en-US" sz="2400" dirty="0" err="1" smtClean="0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선택설과</a:t>
            </a:r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핸디캡 이론이 모순될 경우</a:t>
            </a:r>
            <a:endParaRPr lang="en-US" altLang="ko-KR" sz="2400" dirty="0" smtClean="0">
              <a:solidFill>
                <a:schemeClr val="bg2">
                  <a:lumMod val="1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solidFill>
                <a:schemeClr val="bg2">
                  <a:lumMod val="1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itchFamily="2" charset="2"/>
              </a:rPr>
              <a:t>문제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itchFamily="2" charset="2"/>
              </a:rPr>
              <a:t>: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itchFamily="2" charset="2"/>
              </a:rPr>
              <a:t>왜 모순이 되는지 설명하지 않는 것</a:t>
            </a:r>
            <a:endParaRPr lang="en-US" altLang="ko-KR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sym typeface="Wingdings" pitchFamily="2" charset="2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itchFamily="2" charset="2"/>
              </a:rPr>
              <a:t>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itchFamily="2" charset="2"/>
              </a:rPr>
              <a:t>해결방안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itchFamily="2" charset="2"/>
              </a:rPr>
              <a:t>: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itchFamily="2" charset="2"/>
              </a:rPr>
              <a:t>왜 모순되는지 설명하는 것</a:t>
            </a:r>
            <a:endParaRPr lang="en-US" altLang="ko-KR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2089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주제 정하기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주제 정하기 사례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문제제기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도킨스가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이기적 유전자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아무런 설명 없이 핸디캡이론을 부정함</a:t>
            </a:r>
            <a:endParaRPr lang="en-US" altLang="ko-KR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None/>
            </a:pPr>
            <a:endParaRPr lang="en-US" altLang="ko-KR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None/>
            </a:pPr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경우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2: </a:t>
            </a:r>
            <a:r>
              <a:rPr lang="ko-KR" altLang="en-US" sz="2400" dirty="0" err="1" smtClean="0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도킨스의</a:t>
            </a:r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이론인 자연 </a:t>
            </a:r>
            <a:r>
              <a:rPr lang="ko-KR" altLang="en-US" sz="2400" dirty="0" err="1" smtClean="0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선택설과</a:t>
            </a:r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핸디캡 이론이 모순되지 않을 경우</a:t>
            </a:r>
            <a:endParaRPr lang="en-US" altLang="ko-KR" sz="2400" dirty="0" smtClean="0">
              <a:solidFill>
                <a:schemeClr val="bg2">
                  <a:lumMod val="1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solidFill>
                <a:schemeClr val="bg2">
                  <a:lumMod val="1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itchFamily="2" charset="2"/>
              </a:rPr>
              <a:t>문제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itchFamily="2" charset="2"/>
              </a:rPr>
              <a:t>: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itchFamily="2" charset="2"/>
              </a:rPr>
              <a:t>핸디캡이론을 부정한 것</a:t>
            </a:r>
            <a:endParaRPr lang="en-US" altLang="ko-KR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sym typeface="Wingdings" pitchFamily="2" charset="2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itchFamily="2" charset="2"/>
              </a:rPr>
              <a:t>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itchFamily="2" charset="2"/>
              </a:rPr>
              <a:t>해결방안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itchFamily="2" charset="2"/>
              </a:rPr>
              <a:t>: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itchFamily="2" charset="2"/>
              </a:rPr>
              <a:t>어떻게 조화되는지 설명하는 것</a:t>
            </a:r>
            <a:endParaRPr lang="en-US" altLang="ko-KR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7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구성하기  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11560" y="1254026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목차  구성법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안 좋은 방식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>
              <a:buNone/>
            </a:pP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I.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서론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들어가는 말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571500" indent="-571500">
              <a:buNone/>
            </a:pPr>
            <a:r>
              <a:rPr lang="en-US" altLang="ko-KR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II.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본론</a:t>
            </a:r>
            <a:endParaRPr lang="en-US" altLang="ko-KR" sz="2400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문제제기</a:t>
            </a:r>
            <a:endParaRPr lang="en-US" altLang="ko-KR" sz="2400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또는 아이디어 구체화</a:t>
            </a:r>
            <a:endParaRPr lang="en-US" altLang="ko-KR" sz="2400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또는 아이디어 논증</a:t>
            </a:r>
            <a:endParaRPr lang="en-US" altLang="ko-KR" sz="2400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III.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결론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맺음말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514350" indent="-514350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서론과 결론은 본론과 동일한 비중을 같지 않음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결론은 본론으로부터 도출되는 논문의 결론이 아님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96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구성하기 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11560" y="908720"/>
            <a:ext cx="8075612" cy="4767262"/>
          </a:xfrm>
        </p:spPr>
        <p:txBody>
          <a:bodyPr/>
          <a:lstStyle/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목차  구성법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권장하는 방식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서론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들어가는 말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514350" indent="-514350">
              <a:buNone/>
            </a:pPr>
            <a:r>
              <a:rPr lang="en-US" altLang="ko-KR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문제제기</a:t>
            </a:r>
            <a:endParaRPr lang="en-US" altLang="ko-KR" sz="2400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또는 아이디어 구체화</a:t>
            </a:r>
            <a:endParaRPr lang="en-US" altLang="ko-KR" sz="2400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또는 아이디어 논증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결론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맺음말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514350" indent="-514350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붉은 글씨 부분이 본론에 해당함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본론 부분의 제목은 주제에 따라 적절한 제목으로 달아야 함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16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목차구성하기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340768"/>
            <a:ext cx="8075612" cy="476726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서론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들어가는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말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문제제기와 문제의 정당화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None/>
            </a:pPr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도킨스의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자연선택설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서술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자하비의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핸디캡이론 서술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겉보기의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모순점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6.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핸디캡이론과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자연선택설의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조화가능성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맺음말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1184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서론 쓰기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340768"/>
            <a:ext cx="8075612" cy="4767262"/>
          </a:xfrm>
        </p:spPr>
        <p:txBody>
          <a:bodyPr/>
          <a:lstStyle/>
          <a:p>
            <a:pPr marL="514350" indent="-51435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서론의 내용</a:t>
            </a:r>
          </a:p>
          <a:p>
            <a:pPr marL="514350" indent="-514350"/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문제제기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및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해결방안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제시함으로써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 목적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을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명확하게 서술해야 함</a:t>
            </a: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이와 유사한 문제를 다룬 논문이 있을 경우 소개하고 차이점을 서술하여 독창성을 밝힐 것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연구의 내용의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요점</a:t>
            </a:r>
            <a:r>
              <a:rPr lang="en-US" altLang="ko-KR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결과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소개할 것 </a:t>
            </a: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724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서론 쓰기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연구과제의 명료화</a:t>
            </a: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연구논문 서론에 연구목적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즉 연구의 계기가 된 문제를 분명하게 서술해야 함</a:t>
            </a: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그러나 처음에 설정한 연구목적이 연구를 진행함에 따라 변경될 수도 있음</a:t>
            </a: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따라서 서론은 연구가 종료된 후에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해야 할 경우가 있음</a:t>
            </a: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처음에 서론에서 설명한 연구 목적은 앞으로 수행해야 할 과제를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자신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에게 제시하는 데 의의가 있고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연구종료 후 수정된 연구 목적은 논문을 읽는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독자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들을 위한 작업임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627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본론쓰기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85330"/>
            <a:ext cx="8425308" cy="4823990"/>
          </a:xfrm>
        </p:spPr>
        <p:txBody>
          <a:bodyPr/>
          <a:lstStyle/>
          <a:p>
            <a:pPr algn="just">
              <a:buNone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문제제기에 대한 정당화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buNone/>
            </a:pP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앞의 여러 유형 중 문제가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무엇인지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명확히 서술할 것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그것이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왜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문제인지 설명할 것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그것이 정말 문제인지 설명할 것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문제가 복합적이거나 여러 가지 문제를 동시에 제시할 경우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각각의 문제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대하여 설명할 것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013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과제 설명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1)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과제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lvl="0" indent="-514350">
              <a:buAutoNum type="arabicParenR"/>
            </a:pP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글의 성격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의견을 주장하고 논증하는 글로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문제를 제기하고 이의 해결 방안을 제시하는 글 또는 비판과 대안을 제시하는 글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/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주제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조별로 책 한 권을 선정하여 공동으로 읽고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분석하여 문제를 발굴한 다음 이 문제를 해결하는 방안을 연구함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/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분량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매</a:t>
            </a:r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본론쓰기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85330"/>
            <a:ext cx="8425308" cy="4823990"/>
          </a:xfrm>
        </p:spPr>
        <p:txBody>
          <a:bodyPr/>
          <a:lstStyle/>
          <a:p>
            <a:pPr algn="just"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문제의 해결 방안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buNone/>
            </a:pP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buNone/>
            </a:pP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도킨스의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자하비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핸디캡이론 비판에 대한 반박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buNone/>
            </a:pP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2400">
                <a:latin typeface="굴림" panose="020B0600000101010101" pitchFamily="50" charset="-127"/>
                <a:ea typeface="굴림" panose="020B0600000101010101" pitchFamily="50" charset="-127"/>
              </a:rPr>
              <a:t>도킨스의 자연선택설 서술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400">
                <a:latin typeface="굴림" panose="020B0600000101010101" pitchFamily="50" charset="-127"/>
                <a:ea typeface="굴림" panose="020B0600000101010101" pitchFamily="50" charset="-127"/>
              </a:rPr>
              <a:t>자하비의 핸디캡이론 서술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240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두 이론이 겉보기로만 모순됨</a:t>
            </a:r>
            <a:endParaRPr lang="en-US" altLang="ko-KR" sz="24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2400">
                <a:latin typeface="굴림" panose="020B0600000101010101" pitchFamily="50" charset="-127"/>
                <a:ea typeface="굴림" panose="020B0600000101010101" pitchFamily="50" charset="-127"/>
              </a:rPr>
              <a:t>핸디캡이론과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자연선택설은 실제로 조화가능함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7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본론쓰기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577" y="1484784"/>
            <a:ext cx="8425308" cy="4823990"/>
          </a:xfrm>
        </p:spPr>
        <p:txBody>
          <a:bodyPr/>
          <a:lstStyle/>
          <a:p>
            <a:pPr marL="514350" indent="-514350" algn="just">
              <a:buNone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논증하기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buNone/>
            </a:pPr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문제만 제기하고 </a:t>
            </a:r>
            <a:r>
              <a:rPr lang="ko-KR" altLang="en-US" sz="2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해결방안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ko-KR" altLang="en-US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제시하지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않은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경우</a:t>
            </a: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 해결방안이 불충분한 경우</a:t>
            </a: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해결 방안 전부 또는 일부가 잘 못 된 경우</a:t>
            </a: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현상을 설명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하는 원인을 제시하지 않은 경우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현상에 대한 원인 제시가 불충분한 경우</a:t>
            </a:r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현상에 대한 원인 제시가 잘 못된 경우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저자의 주장에 </a:t>
            </a:r>
            <a:r>
              <a:rPr lang="ko-KR" altLang="en-US" sz="2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모순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 존재하는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경우</a:t>
            </a: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주장이 잘 못 된 경우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64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본론쓰기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405" y="1412776"/>
            <a:ext cx="8425308" cy="4823990"/>
          </a:xfrm>
        </p:spPr>
        <p:txBody>
          <a:bodyPr/>
          <a:lstStyle/>
          <a:p>
            <a:pPr marL="514350" indent="-514350" algn="just">
              <a:buNone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논증하기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buNone/>
            </a:pPr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>
              <a:buAutoNum type="arabicParenBoth"/>
            </a:pP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저자 차원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pPr marL="0" indent="0">
              <a:buNone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과제 차원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2123728" y="2492896"/>
            <a:ext cx="1440160" cy="5040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smtClean="0">
                <a:latin typeface="굴림" pitchFamily="50" charset="-127"/>
                <a:ea typeface="굴림" pitchFamily="50" charset="-127"/>
              </a:rPr>
              <a:t>문제제기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690120" y="2492896"/>
            <a:ext cx="1440160" cy="5040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smtClean="0">
                <a:latin typeface="굴림" pitchFamily="50" charset="-127"/>
                <a:ea typeface="굴림" pitchFamily="50" charset="-127"/>
              </a:rPr>
              <a:t>해결방안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690120" y="3789040"/>
            <a:ext cx="1443236" cy="475229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smtClean="0">
                <a:latin typeface="굴림" pitchFamily="50" charset="-127"/>
                <a:ea typeface="굴림" pitchFamily="50" charset="-127"/>
              </a:rPr>
              <a:t>문제제기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236296" y="3789040"/>
            <a:ext cx="1440160" cy="504056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latin typeface="굴림" pitchFamily="50" charset="-127"/>
                <a:ea typeface="굴림" pitchFamily="50" charset="-127"/>
              </a:rPr>
              <a:t>해결방안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왼쪽 화살표 8"/>
          <p:cNvSpPr/>
          <p:nvPr/>
        </p:nvSpPr>
        <p:spPr bwMode="auto">
          <a:xfrm>
            <a:off x="3779912" y="2636912"/>
            <a:ext cx="756147" cy="21602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왼쪽 화살표 9"/>
          <p:cNvSpPr/>
          <p:nvPr/>
        </p:nvSpPr>
        <p:spPr bwMode="auto">
          <a:xfrm>
            <a:off x="6268706" y="3933056"/>
            <a:ext cx="756147" cy="21602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위쪽 화살표 10"/>
          <p:cNvSpPr/>
          <p:nvPr/>
        </p:nvSpPr>
        <p:spPr bwMode="auto">
          <a:xfrm>
            <a:off x="5302188" y="3032956"/>
            <a:ext cx="216024" cy="72008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44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본론쓰기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405" y="1412776"/>
            <a:ext cx="8425308" cy="4823990"/>
          </a:xfrm>
        </p:spPr>
        <p:txBody>
          <a:bodyPr/>
          <a:lstStyle/>
          <a:p>
            <a:pPr marL="514350" indent="-514350" algn="just">
              <a:buNone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논증하기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buNone/>
            </a:pPr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>
              <a:buAutoNum type="arabicParenBoth"/>
            </a:pP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저자 차원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pPr marL="0" indent="0">
              <a:buNone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과제 차원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23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2123728" y="2492896"/>
            <a:ext cx="1440160" cy="5040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latin typeface="굴림" pitchFamily="50" charset="-127"/>
                <a:ea typeface="굴림" pitchFamily="50" charset="-127"/>
              </a:rPr>
              <a:t>현상지적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690120" y="2492896"/>
            <a:ext cx="1440160" cy="5040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latin typeface="굴림" pitchFamily="50" charset="-127"/>
                <a:ea typeface="굴림" pitchFamily="50" charset="-127"/>
              </a:rPr>
              <a:t>원인제시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690120" y="3789040"/>
            <a:ext cx="1443236" cy="475229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smtClean="0">
                <a:latin typeface="굴림" pitchFamily="50" charset="-127"/>
                <a:ea typeface="굴림" pitchFamily="50" charset="-127"/>
              </a:rPr>
              <a:t>문제제기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236296" y="3789040"/>
            <a:ext cx="1440160" cy="504056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latin typeface="굴림" pitchFamily="50" charset="-127"/>
                <a:ea typeface="굴림" pitchFamily="50" charset="-127"/>
              </a:rPr>
              <a:t>해결방안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왼쪽 화살표 8"/>
          <p:cNvSpPr/>
          <p:nvPr/>
        </p:nvSpPr>
        <p:spPr bwMode="auto">
          <a:xfrm>
            <a:off x="3779912" y="2636912"/>
            <a:ext cx="756147" cy="21602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왼쪽 화살표 9"/>
          <p:cNvSpPr/>
          <p:nvPr/>
        </p:nvSpPr>
        <p:spPr bwMode="auto">
          <a:xfrm>
            <a:off x="6268706" y="3933056"/>
            <a:ext cx="756147" cy="21602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위쪽 화살표 10"/>
          <p:cNvSpPr/>
          <p:nvPr/>
        </p:nvSpPr>
        <p:spPr bwMode="auto">
          <a:xfrm>
            <a:off x="5302188" y="3032956"/>
            <a:ext cx="216024" cy="72008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7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본론쓰기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405" y="1412776"/>
            <a:ext cx="8425308" cy="4823990"/>
          </a:xfrm>
        </p:spPr>
        <p:txBody>
          <a:bodyPr/>
          <a:lstStyle/>
          <a:p>
            <a:pPr marL="514350" indent="-514350" algn="just">
              <a:buNone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논증하기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buNone/>
            </a:pPr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>
              <a:buAutoNum type="arabicParenBoth"/>
            </a:pP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저자 차원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pPr marL="0" indent="0">
              <a:buNone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과제 차원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2123728" y="2492896"/>
            <a:ext cx="1440160" cy="5040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latin typeface="굴림" pitchFamily="50" charset="-127"/>
                <a:ea typeface="굴림" pitchFamily="50" charset="-127"/>
              </a:rPr>
              <a:t>  주  장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690120" y="2492896"/>
            <a:ext cx="1440160" cy="5040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latin typeface="굴림" pitchFamily="50" charset="-127"/>
                <a:ea typeface="굴림" pitchFamily="50" charset="-127"/>
              </a:rPr>
              <a:t>  논  거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123728" y="3776854"/>
            <a:ext cx="1443236" cy="475229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smtClean="0">
                <a:latin typeface="굴림" pitchFamily="50" charset="-127"/>
                <a:ea typeface="굴림" pitchFamily="50" charset="-127"/>
              </a:rPr>
              <a:t>문제제기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690120" y="3788096"/>
            <a:ext cx="1440160" cy="504056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latin typeface="굴림" pitchFamily="50" charset="-127"/>
                <a:ea typeface="굴림" pitchFamily="50" charset="-127"/>
              </a:rPr>
              <a:t>해결방안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왼쪽 화살표 8"/>
          <p:cNvSpPr/>
          <p:nvPr/>
        </p:nvSpPr>
        <p:spPr bwMode="auto">
          <a:xfrm>
            <a:off x="3779912" y="2636912"/>
            <a:ext cx="756147" cy="21602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왼쪽 화살표 9"/>
          <p:cNvSpPr/>
          <p:nvPr/>
        </p:nvSpPr>
        <p:spPr bwMode="auto">
          <a:xfrm>
            <a:off x="3779912" y="3906456"/>
            <a:ext cx="756147" cy="21602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위쪽 화살표 10"/>
          <p:cNvSpPr/>
          <p:nvPr/>
        </p:nvSpPr>
        <p:spPr bwMode="auto">
          <a:xfrm>
            <a:off x="2735796" y="3026863"/>
            <a:ext cx="216024" cy="72008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6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본론쓰기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405" y="1412776"/>
            <a:ext cx="8425308" cy="4823990"/>
          </a:xfrm>
        </p:spPr>
        <p:txBody>
          <a:bodyPr/>
          <a:lstStyle/>
          <a:p>
            <a:pPr marL="514350" indent="-514350" algn="just">
              <a:buNone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논증하기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buNone/>
            </a:pPr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>
              <a:buAutoNum type="arabicParenBoth"/>
            </a:pP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저자 차원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pPr marL="0" indent="0">
              <a:buNone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과제 차원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25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2123728" y="2492896"/>
            <a:ext cx="1440160" cy="5040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latin typeface="굴림" pitchFamily="50" charset="-127"/>
                <a:ea typeface="굴림" pitchFamily="50" charset="-127"/>
              </a:rPr>
              <a:t>  주  장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690120" y="2492896"/>
            <a:ext cx="1440160" cy="5040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latin typeface="굴림" pitchFamily="50" charset="-127"/>
                <a:ea typeface="굴림" pitchFamily="50" charset="-127"/>
              </a:rPr>
              <a:t>  논  거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690120" y="3784702"/>
            <a:ext cx="1443236" cy="475229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latin typeface="굴림" pitchFamily="50" charset="-127"/>
                <a:ea typeface="굴림" pitchFamily="50" charset="-127"/>
              </a:rPr>
              <a:t>문제제기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164288" y="3776854"/>
            <a:ext cx="1440160" cy="504056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latin typeface="굴림" pitchFamily="50" charset="-127"/>
                <a:ea typeface="굴림" pitchFamily="50" charset="-127"/>
              </a:rPr>
              <a:t>해결방안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왼쪽 화살표 8"/>
          <p:cNvSpPr/>
          <p:nvPr/>
        </p:nvSpPr>
        <p:spPr bwMode="auto">
          <a:xfrm>
            <a:off x="3779912" y="2636912"/>
            <a:ext cx="756147" cy="21602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왼쪽 화살표 9"/>
          <p:cNvSpPr/>
          <p:nvPr/>
        </p:nvSpPr>
        <p:spPr bwMode="auto">
          <a:xfrm>
            <a:off x="6263876" y="3920870"/>
            <a:ext cx="756147" cy="21602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위쪽 화살표 10"/>
          <p:cNvSpPr/>
          <p:nvPr/>
        </p:nvSpPr>
        <p:spPr bwMode="auto">
          <a:xfrm>
            <a:off x="5302188" y="3030787"/>
            <a:ext cx="216024" cy="72008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결론쓰기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논증인 삼단논법의 결론과 논문의 결론은 다름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논증의 결론은 본론에 포함되어야 함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논문의 결론에서는 아래 사항을 포함함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연구결과의 요약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논문 결과의 적용 가능성 활용방안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연구의 한계와 후속 연구 제안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622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인용 및 각주 활용법 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인용이 필요한 경우</a:t>
            </a:r>
          </a:p>
          <a:p>
            <a:pPr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올바른 인용방법</a:t>
            </a:r>
          </a:p>
          <a:p>
            <a:pPr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(3)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각주 활용법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30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인용이 필요한 경우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기존 연구 성과의 활용</a:t>
            </a:r>
          </a:p>
          <a:p>
            <a:endParaRPr lang="en-US" altLang="ko-KR" sz="1400" dirty="0" smtClean="0"/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자신의 연구과제의 전제 조건에 해당하는 내용으로서 다른 사람이 이미 연구하였고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 결과를 인정할 경우 반복해서 연구할 필요 없이 타인의 연구결과를 인용하여 쓸 수 있음 </a:t>
            </a: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대개 연구결과가 특수한 입장이 아니라 연구자들 사이에 일반적으로 인정되는 경우에만 해당함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87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인용이 필요한 경우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268760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자신의 주장에 대한 증거로 활용함</a:t>
            </a:r>
          </a:p>
          <a:p>
            <a:endParaRPr lang="en-US" altLang="ko-KR" sz="1400" dirty="0" smtClean="0"/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누가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어떠어떠하게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주장하였다고 말했을 경우 그것이 사실임을 보이기 위해 해당 본문을 직접 제시함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다른 사람의 연구성과를 인용하는 것이 아니라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나의 다른 사람에 대한 주장을 증명하기 위한 인용임 </a:t>
            </a: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누가 거짓말 했다고 주장할 경우 단순히 그렇게 주장만 하지 말고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 거짓말을 인용 하면 증거가 될 수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446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과제 설명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 방식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ko-KR" alt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수강생들은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4-5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명이 한 조가 되어 학기말까지 조별로 활동함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텍스트 연구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주제 선택 및 연구 내용은 조별로 진행하되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논증적 논문의 초고 및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수정본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작성은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개인별로 진행함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학기 시작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 안에 조 편성을 완료하고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2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 안에 읽을 도서를 선정하여 독회 계획을 수립할 것 </a:t>
            </a: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인용이 필요한 경우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352928" cy="4752528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자신의 견해에 대한 보조적 정당화</a:t>
            </a:r>
          </a:p>
          <a:p>
            <a:endParaRPr lang="en-US" altLang="ko-KR" sz="1000" dirty="0" smtClean="0"/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자신의 견해의 정당성을 강화하기 위하여 이에 동의하는 다른 사람의 견해를 인용할 수 있음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다른 사람도 자기와 같은 주장을 한다는 것을 보임으로써 자신의 주장의 정당성을 강화 하는 것임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그러나 이러한 인용은 그 자체로는 충분한 정당화의 근거가 될 수 없으며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단지 보조적인 근거로만 활용할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수 있음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인용되는 견해가 널리 인정되는 견해일수록 더욱 정당화 효과가 큼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70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인용이 필요한 경우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196752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권위에의 호소와의 차이점</a:t>
            </a:r>
          </a:p>
          <a:p>
            <a:endParaRPr lang="en-US" altLang="ko-KR" sz="1400" dirty="0" smtClean="0"/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권위에의 호소는 어떤 주장이 왜 옳은지 알지 못하면서 단지 그것이 유명한 사람이 한 말이기 때문에 옳은 것으로 간주하는 경우임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그러나 동일한 권위자의 말일지라도 올바른 인용을 위해서는 그 말이 왜 옳은지를 스스로 입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증할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수 있어야 함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이미 다른 방법으로 정당화를 한 후 권위자의 말을 인용하면 보조적인 근거가 되지만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권위자의 인용을 통하여 정당화하려 할 경우 권위에의 호소가 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251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인용이 필요한 경우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340768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e.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기피해야 할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직접 인용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ko-KR" altLang="en-US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자신의 언어로 표현해야 할 평이한 내용을 다른 사람의 문장이나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귀절을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직접 인용하여 표현하지 말 것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내용상 중요하지 않으면서도 적절한 표현 방식이 떠오르지 않을 경우 다른 사람의 서술을 직접 인용하는 경우임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글쓰기에 자신이 없는 초심자들이 범하기 쉬운 인용임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주지하다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시피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“물리학은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뉴튼이래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만학의 으뜸가는 지위를 유지해 왔다”고 말할 수 있다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430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올바른 인용법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원문 인용은 본문에 삽입할 수도 있고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각주에 첨부할 수도 있음</a:t>
            </a: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인용문을 본문 안에 삽입할 경우 대개 본문과 사이 앞 뒤에 한 줄을 띄고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왼쪽을 약간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들여쓰며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글자 호수를 작게 하여 본문과 식별되도록 함</a:t>
            </a: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직접 인용을 한 경우 인용문에 대하여 적절한 설명을 해야 함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각주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등을 통하여 반드시 출처를 밝혀야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085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(3)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각주 활용법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614066"/>
            <a:ext cx="8075612" cy="4767262"/>
          </a:xfrm>
        </p:spPr>
        <p:txBody>
          <a:bodyPr/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원칙적으로 각주의 내용은 모두 본문 안에 흡수할 수 있음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대중적인 글에서는 각주가 읽기 불편하다고 기피하는 경향이 있으나 학술적 글에서는 필수적인 요소임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인용문에 대한 출처도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이용하여 본문 안에 표기할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수 있음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순수한 자신의 연구 내용과 그렇지 않은 내용을 구분하기 위하여 각주를 활용하는 것이 권장됨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155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(3)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각주 활용법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830090"/>
            <a:ext cx="8075612" cy="4767262"/>
          </a:xfrm>
        </p:spPr>
        <p:txBody>
          <a:bodyPr/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간접 인용의 경우 각주를 달아 관련 내용이 있는 문헌의 위치를 표시할 것</a:t>
            </a: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인용이 아니더라도 본문 내용과 관련된 참고사항은 각주를 달아 보충 설명을 할 수 있음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본문에서 전개되고 있는 논지와 관련은 있으나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문맥상 본문에 다루기 적절치 않은 다른 사람들의 연구 결과의 경우 각주에서 소개할 수 있음 </a:t>
            </a:r>
          </a:p>
          <a:p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289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참고문헌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참고문헌 목록은 연구논문 맨 뒤에 제시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해야함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연구를 위해 참고문헌을 검색하는 것과 연구논문에 기술하는 참고 문헌 목록은 다를 수 있음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반드시 자신의 연구논문에 언급된 문헌만 제시할 것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서지사항은 저자이름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논문 또는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저서명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논문의 경우 게재된 학술지 또는 논문집 이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름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출판사 또는 출판 도시명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출판연도를 명기해야 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114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참고문헌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학술지의 경우 호수를 기재해야 함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한글 문헌은 앞에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외국 문헌을 뒤에 각각 저자 성의 가나다 또는 알파벳 순으로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열거함 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목록 작성법은 학술지에 따라 다소 차이가 있을 수 있음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논문을 투고하려는 학술지의 원고 작성법을 참고할 것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1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서지사항 표기의 예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340768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1)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논문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이흥동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2000.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우리나라 해양생태자원의 현황 및 가치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                   </a:t>
            </a:r>
          </a:p>
          <a:p>
            <a:pPr>
              <a:buNone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월간 해양수산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119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호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52-62.</a:t>
            </a:r>
            <a:endParaRPr lang="ko-KR" altLang="en-US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Arrow, K. et al, 1995. Economic Growth,      </a:t>
            </a:r>
          </a:p>
          <a:p>
            <a:pPr>
              <a:buNone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Carrying capacity, and the environment, </a:t>
            </a:r>
            <a:r>
              <a:rPr lang="en-US" altLang="ko-KR" sz="2000" i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Science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vol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268: 520-521.</a:t>
            </a:r>
          </a:p>
          <a:p>
            <a:pPr>
              <a:buNone/>
            </a:pP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단행본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드라이젝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1997.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지구환경정치학 담론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정승진 옮김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pPr>
              <a:buNone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</a:t>
            </a: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에크리브르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Hajer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1995 The politics of Environmental discourse; Ecological modernization and the policy process, Oxford, Oxford University Press.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412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초고 수정하기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수정의 주안점</a:t>
            </a:r>
          </a:p>
          <a:p>
            <a:pPr>
              <a:buNone/>
            </a:pPr>
            <a:r>
              <a:rPr lang="en-US" altLang="ko-KR" dirty="0" smtClean="0"/>
              <a:t> </a:t>
            </a: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문제제기와 문제에 대한 해결이 명확히 서술되었는지 살펴볼 것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문단 전후의 논리적 관계가 문제없는지 살펴 볼 것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주장이나 정당화 부분이 충분히 상세하게 서술되었는지 살펴볼 것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문장 표현이 문법에 맞는지 살펴 볼 것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678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과제 설명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 방식</a:t>
            </a:r>
          </a:p>
          <a:p>
            <a:pPr lvl="0"/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추천도서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이기적 유전자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400" err="1" smtClean="0">
                <a:latin typeface="굴림" panose="020B0600000101010101" pitchFamily="50" charset="-127"/>
                <a:ea typeface="굴림" panose="020B0600000101010101" pitchFamily="50" charset="-127"/>
              </a:rPr>
              <a:t>도킨스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lvl="0"/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조별로 책을 함께 읽고 토론을 통하여 문제점을 찾고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이에 대한 해결방안을 연구하여 발표할 것 </a:t>
            </a: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초고 수정하기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문제점 발견 요령</a:t>
            </a:r>
          </a:p>
          <a:p>
            <a:endParaRPr lang="en-US" altLang="ko-KR" sz="1000" dirty="0" smtClean="0"/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전체 논문의 논리적 흐름을 메모 해놓고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논문이 이에 맞게 서술되었는지 살펴 볼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것 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처음에는 문제가 없이 잘 쓴 글인 것처럼 보여도 다시 읽고 생각하면 문제가 보임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쓴 글을 반복해서 읽고 생각할 것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며칠 쉬었다가 다시 읽고 생각할 것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017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초고 수정하기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(3)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논문의 논리적 흐름 잡기</a:t>
            </a:r>
          </a:p>
          <a:p>
            <a:endParaRPr lang="en-US" altLang="ko-KR" dirty="0" smtClean="0"/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논문에서 서술해야 할 중요 사항을 빠짐없이 열거함</a:t>
            </a: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열거된 사항들을 논리적인 순서에 따라 재배열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8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58888" y="4365625"/>
            <a:ext cx="6769100" cy="376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 dirty="0" smtClean="0">
                <a:ea typeface="굴림" charset="-127"/>
              </a:rPr>
              <a:t>윤선구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91142" name="WordArt 6"/>
          <p:cNvSpPr>
            <a:spLocks noChangeArrowheads="1" noChangeShapeType="1" noTextEdit="1"/>
          </p:cNvSpPr>
          <p:nvPr/>
        </p:nvSpPr>
        <p:spPr bwMode="gray">
          <a:xfrm>
            <a:off x="1763713" y="3213100"/>
            <a:ext cx="5715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 dirty="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 dirty="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과제 설명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3)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평가 주안점</a:t>
            </a: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연구주제의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유의미성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연구주제가 사소한 문제가 아니라 유의미한 주제를 다루고 있는가</a:t>
            </a: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연구과제의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독창성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문제를 해결하는데 독창적인 아이디어가 드러나 있는가 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해결방안의 적절성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제시된 해결방안이 문제를 적절히 해결하는가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논문의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완결성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논리적 체계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문제해결 방안에 대한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논증 과정이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논리적인가</a:t>
            </a:r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과제 설명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3)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평가 주안점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형식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인용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각주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참고 문헌 등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논문작성법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잘 맞추어 작성하였는가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표현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문장 표현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자연스럽고 문법에 맞는가</a:t>
            </a: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주제 정하기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405" y="1412776"/>
            <a:ext cx="8425308" cy="4823990"/>
          </a:xfrm>
        </p:spPr>
        <p:txBody>
          <a:bodyPr/>
          <a:lstStyle/>
          <a:p>
            <a:pPr marL="514350" indent="-514350" algn="just"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1)</a:t>
            </a:r>
            <a:r>
              <a:rPr lang="ko-KR" alt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문제제기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buNone/>
            </a:pPr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문제만 제기하고 </a:t>
            </a:r>
            <a:r>
              <a:rPr lang="ko-KR" altLang="en-US" sz="2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해결방안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ko-KR" altLang="en-US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제시하지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않은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경우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 해결방안이 불충분한 경우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해결 방안 전부 또는 일부가 잘 못 된 경우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현상을 설명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하는 원인을 제시하지 않은 경우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현상에 대한 원인 제시가 불충분한 경우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현상에 대한 원인 제시가 잘 못된 경우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42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주제 정하기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577" y="1268760"/>
            <a:ext cx="8425308" cy="4823990"/>
          </a:xfrm>
        </p:spPr>
        <p:txBody>
          <a:bodyPr/>
          <a:lstStyle/>
          <a:p>
            <a:pPr marL="514350" indent="-514350" algn="just"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1)</a:t>
            </a:r>
            <a:r>
              <a:rPr lang="ko-KR" alt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문제제기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저자의 주장에 </a:t>
            </a:r>
            <a:r>
              <a:rPr lang="ko-KR" altLang="en-US" sz="2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모순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 존재하는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경우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주장이 잘 못 된 경우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1000" dirty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645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주제 정하기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85330"/>
            <a:ext cx="8425308" cy="4823990"/>
          </a:xfrm>
        </p:spPr>
        <p:txBody>
          <a:bodyPr/>
          <a:lstStyle/>
          <a:p>
            <a:pPr algn="just">
              <a:buNone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 해결을 위한 아이디어 제시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buNone/>
            </a:pP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제시된 문제를 어떤 방법으로 해결할 수 있는지 해결 방안에 대한 아이디어를 제시할 것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만일 제시된 문제가 복합적인 문제라면 문제 종류별로 별도의 해결 방안을 제시할 것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문제가 확실해도 해결방안에 대한 아이디어가 없으면 논문 주제가 될 수 없음 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15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과학기술글쓰기">
  <a:themeElements>
    <a:clrScheme name="041tgp_figure_blue 3">
      <a:dk1>
        <a:srgbClr val="003300"/>
      </a:dk1>
      <a:lt1>
        <a:srgbClr val="FFFFFF"/>
      </a:lt1>
      <a:dk2>
        <a:srgbClr val="541E1E"/>
      </a:dk2>
      <a:lt2>
        <a:srgbClr val="DDDDDD"/>
      </a:lt2>
      <a:accent1>
        <a:srgbClr val="EBD463"/>
      </a:accent1>
      <a:accent2>
        <a:srgbClr val="7F9C2E"/>
      </a:accent2>
      <a:accent3>
        <a:srgbClr val="FFFFFF"/>
      </a:accent3>
      <a:accent4>
        <a:srgbClr val="002A00"/>
      </a:accent4>
      <a:accent5>
        <a:srgbClr val="F3E6B7"/>
      </a:accent5>
      <a:accent6>
        <a:srgbClr val="728D29"/>
      </a:accent6>
      <a:hlink>
        <a:srgbClr val="907226"/>
      </a:hlink>
      <a:folHlink>
        <a:srgbClr val="CC6600"/>
      </a:folHlink>
    </a:clrScheme>
    <a:fontScheme name="041tgp_figure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041tgp_figure_blue 1">
        <a:dk1>
          <a:srgbClr val="003300"/>
        </a:dk1>
        <a:lt1>
          <a:srgbClr val="FFFFFF"/>
        </a:lt1>
        <a:dk2>
          <a:srgbClr val="175B5B"/>
        </a:dk2>
        <a:lt2>
          <a:srgbClr val="DDDDDD"/>
        </a:lt2>
        <a:accent1>
          <a:srgbClr val="D4D43A"/>
        </a:accent1>
        <a:accent2>
          <a:srgbClr val="B76113"/>
        </a:accent2>
        <a:accent3>
          <a:srgbClr val="FFFFFF"/>
        </a:accent3>
        <a:accent4>
          <a:srgbClr val="002A00"/>
        </a:accent4>
        <a:accent5>
          <a:srgbClr val="E6E6AE"/>
        </a:accent5>
        <a:accent6>
          <a:srgbClr val="A65710"/>
        </a:accent6>
        <a:hlink>
          <a:srgbClr val="467056"/>
        </a:hlink>
        <a:folHlink>
          <a:srgbClr val="61623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003300"/>
        </a:dk1>
        <a:lt1>
          <a:srgbClr val="FFFFFF"/>
        </a:lt1>
        <a:dk2>
          <a:srgbClr val="541E1E"/>
        </a:dk2>
        <a:lt2>
          <a:srgbClr val="DDDDDD"/>
        </a:lt2>
        <a:accent1>
          <a:srgbClr val="D8B776"/>
        </a:accent1>
        <a:accent2>
          <a:srgbClr val="955535"/>
        </a:accent2>
        <a:accent3>
          <a:srgbClr val="FFFFFF"/>
        </a:accent3>
        <a:accent4>
          <a:srgbClr val="002A00"/>
        </a:accent4>
        <a:accent5>
          <a:srgbClr val="E9D8BD"/>
        </a:accent5>
        <a:accent6>
          <a:srgbClr val="874C2F"/>
        </a:accent6>
        <a:hlink>
          <a:srgbClr val="2F6887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03300"/>
        </a:dk1>
        <a:lt1>
          <a:srgbClr val="FFFFFF"/>
        </a:lt1>
        <a:dk2>
          <a:srgbClr val="541E1E"/>
        </a:dk2>
        <a:lt2>
          <a:srgbClr val="DDDDDD"/>
        </a:lt2>
        <a:accent1>
          <a:srgbClr val="EBD463"/>
        </a:accent1>
        <a:accent2>
          <a:srgbClr val="7F9C2E"/>
        </a:accent2>
        <a:accent3>
          <a:srgbClr val="FFFFFF"/>
        </a:accent3>
        <a:accent4>
          <a:srgbClr val="002A00"/>
        </a:accent4>
        <a:accent5>
          <a:srgbClr val="F3E6B7"/>
        </a:accent5>
        <a:accent6>
          <a:srgbClr val="728D29"/>
        </a:accent6>
        <a:hlink>
          <a:srgbClr val="907226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35296</TotalTime>
  <Words>1824</Words>
  <Application>Microsoft Office PowerPoint</Application>
  <PresentationFormat>화면 슬라이드 쇼(4:3)</PresentationFormat>
  <Paragraphs>434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굴림</vt:lpstr>
      <vt:lpstr>맑은 고딕</vt:lpstr>
      <vt:lpstr>Arial</vt:lpstr>
      <vt:lpstr>Times New Roman</vt:lpstr>
      <vt:lpstr>Verdana</vt:lpstr>
      <vt:lpstr>Wingdings</vt:lpstr>
      <vt:lpstr>과학기술글쓰기</vt:lpstr>
      <vt:lpstr>  </vt:lpstr>
      <vt:lpstr>1. 과제 설명</vt:lpstr>
      <vt:lpstr>1. 과제 설명</vt:lpstr>
      <vt:lpstr>1. 과제 설명</vt:lpstr>
      <vt:lpstr>1. 과제 설명</vt:lpstr>
      <vt:lpstr>1. 과제 설명</vt:lpstr>
      <vt:lpstr>2. 주제 정하기</vt:lpstr>
      <vt:lpstr>2. 주제 정하기</vt:lpstr>
      <vt:lpstr>2. 주제 정하기</vt:lpstr>
      <vt:lpstr>2. 주제 정하기</vt:lpstr>
      <vt:lpstr>2. 주제 정하기</vt:lpstr>
      <vt:lpstr>2. 주제 정하기</vt:lpstr>
      <vt:lpstr>2. 주제 정하기</vt:lpstr>
      <vt:lpstr>3. 목차 구성하기  </vt:lpstr>
      <vt:lpstr>3. 목차 구성하기 </vt:lpstr>
      <vt:lpstr>3. 목차구성하기</vt:lpstr>
      <vt:lpstr>4. 서론 쓰기</vt:lpstr>
      <vt:lpstr>4. 서론 쓰기</vt:lpstr>
      <vt:lpstr>5. 본론쓰기</vt:lpstr>
      <vt:lpstr>5. 본론쓰기</vt:lpstr>
      <vt:lpstr>5. 본론쓰기</vt:lpstr>
      <vt:lpstr>5. 본론쓰기</vt:lpstr>
      <vt:lpstr>5. 본론쓰기</vt:lpstr>
      <vt:lpstr>5. 본론쓰기</vt:lpstr>
      <vt:lpstr>5. 본론쓰기</vt:lpstr>
      <vt:lpstr>6. 결론쓰기</vt:lpstr>
      <vt:lpstr>7. 인용 및 각주 활용법 </vt:lpstr>
      <vt:lpstr>(1) 인용이 필요한 경우</vt:lpstr>
      <vt:lpstr>(1) 인용이 필요한 경우</vt:lpstr>
      <vt:lpstr>(1) 인용이 필요한 경우</vt:lpstr>
      <vt:lpstr>(1) 인용이 필요한 경우</vt:lpstr>
      <vt:lpstr>(1) 인용이 필요한 경우</vt:lpstr>
      <vt:lpstr>(2) 올바른 인용법</vt:lpstr>
      <vt:lpstr>(3) 각주 활용법</vt:lpstr>
      <vt:lpstr>(3) 각주 활용법</vt:lpstr>
      <vt:lpstr>8. 참고문헌</vt:lpstr>
      <vt:lpstr>8. 참고문헌</vt:lpstr>
      <vt:lpstr>서지사항 표기의 예</vt:lpstr>
      <vt:lpstr>9. 초고 수정하기</vt:lpstr>
      <vt:lpstr>9. 초고 수정하기</vt:lpstr>
      <vt:lpstr>9. 초고 수정하기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과학과 기술 글쓰기</dc:title>
  <dc:creator>Sunkoo</dc:creator>
  <cp:lastModifiedBy>윤선구</cp:lastModifiedBy>
  <cp:revision>1181</cp:revision>
  <dcterms:created xsi:type="dcterms:W3CDTF">2011-09-01T10:47:02Z</dcterms:created>
  <dcterms:modified xsi:type="dcterms:W3CDTF">2017-03-21T14:38:37Z</dcterms:modified>
</cp:coreProperties>
</file>