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42"/>
  </p:notesMasterIdLst>
  <p:handoutMasterIdLst>
    <p:handoutMasterId r:id="rId43"/>
  </p:handoutMasterIdLst>
  <p:sldIdLst>
    <p:sldId id="688" r:id="rId2"/>
    <p:sldId id="1204" r:id="rId3"/>
    <p:sldId id="777" r:id="rId4"/>
    <p:sldId id="579" r:id="rId5"/>
    <p:sldId id="1205" r:id="rId6"/>
    <p:sldId id="580" r:id="rId7"/>
    <p:sldId id="1286" r:id="rId8"/>
    <p:sldId id="1285" r:id="rId9"/>
    <p:sldId id="347" r:id="rId10"/>
    <p:sldId id="356" r:id="rId11"/>
    <p:sldId id="523" r:id="rId12"/>
    <p:sldId id="1199" r:id="rId13"/>
    <p:sldId id="1200" r:id="rId14"/>
    <p:sldId id="1239" r:id="rId15"/>
    <p:sldId id="1240" r:id="rId16"/>
    <p:sldId id="1244" r:id="rId17"/>
    <p:sldId id="1246" r:id="rId18"/>
    <p:sldId id="1241" r:id="rId19"/>
    <p:sldId id="1245" r:id="rId20"/>
    <p:sldId id="348" r:id="rId21"/>
    <p:sldId id="1287" r:id="rId22"/>
    <p:sldId id="511" r:id="rId23"/>
    <p:sldId id="800" r:id="rId24"/>
    <p:sldId id="1206" r:id="rId25"/>
    <p:sldId id="1207" r:id="rId26"/>
    <p:sldId id="399" r:id="rId27"/>
    <p:sldId id="349" r:id="rId28"/>
    <p:sldId id="1288" r:id="rId29"/>
    <p:sldId id="512" r:id="rId30"/>
    <p:sldId id="513" r:id="rId31"/>
    <p:sldId id="934" r:id="rId32"/>
    <p:sldId id="402" r:id="rId33"/>
    <p:sldId id="401" r:id="rId34"/>
    <p:sldId id="355" r:id="rId35"/>
    <p:sldId id="350" r:id="rId36"/>
    <p:sldId id="400" r:id="rId37"/>
    <p:sldId id="351" r:id="rId38"/>
    <p:sldId id="352" r:id="rId39"/>
    <p:sldId id="353" r:id="rId40"/>
    <p:sldId id="276" r:id="rId41"/>
  </p:sldIdLst>
  <p:sldSz cx="9144000" cy="6858000" type="screen4x3"/>
  <p:notesSz cx="9942513" cy="67611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FD3903"/>
    <a:srgbClr val="47ABE3"/>
    <a:srgbClr val="CC66FF"/>
    <a:srgbClr val="E9940B"/>
    <a:srgbClr val="CC0000"/>
    <a:srgbClr val="409EC4"/>
    <a:srgbClr val="33C1AD"/>
    <a:srgbClr val="57D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222" autoAdjust="0"/>
  </p:normalViewPr>
  <p:slideViewPr>
    <p:cSldViewPr>
      <p:cViewPr varScale="1">
        <p:scale>
          <a:sx n="89" d="100"/>
          <a:sy n="89" d="100"/>
        </p:scale>
        <p:origin x="121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1790" y="0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21932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1790" y="6421932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fld id="{ABDB16B2-2165-4A2E-9E74-4E16006F725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790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AF9CB-60E7-40CD-9DB7-889C8E24C0A1}" type="datetimeFigureOut">
              <a:rPr lang="ko-KR" altLang="en-US" smtClean="0"/>
              <a:pPr/>
              <a:t>2017-03-19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08000"/>
            <a:ext cx="3379787" cy="2533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F63B5-DA2B-4B2B-A846-51E17698D6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8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7" name="Picture 45" descr="그림3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395288" y="2349500"/>
            <a:ext cx="8424862" cy="1944688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1187450" y="5157788"/>
            <a:ext cx="6769100" cy="3762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 bwMode="white">
          <a:xfrm>
            <a:off x="457200" y="6553200"/>
            <a:ext cx="2133600" cy="1524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fld id="{945AA838-47F3-4B67-AE11-7DE536ED6A3B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3358" name="Picture 46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0250" y="5837238"/>
            <a:ext cx="685800" cy="904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0AC5B-4A05-4A3F-B404-168E47290CB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7663" y="115888"/>
            <a:ext cx="2051050" cy="62087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9750" y="115888"/>
            <a:ext cx="6005513" cy="62087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6F790-8BCD-4FED-84B5-3430A8A38CB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208963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11188" y="1557338"/>
            <a:ext cx="8075612" cy="4767262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261302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3048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11BA1FCA-E4EE-489F-BA34-9048046BF48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제목, 내용 2개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208963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188" y="1557338"/>
            <a:ext cx="3960812" cy="23066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1188" y="4016375"/>
            <a:ext cx="3960812" cy="23082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724400" y="1557338"/>
            <a:ext cx="3962400" cy="47672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261302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3048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8D39B5C5-A68F-4251-B5AE-5FCE9FA3154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208963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611188" y="1557338"/>
            <a:ext cx="8075612" cy="4767262"/>
          </a:xfrm>
        </p:spPr>
        <p:txBody>
          <a:bodyPr/>
          <a:lstStyle/>
          <a:p>
            <a:r>
              <a:rPr lang="ko-KR" altLang="en-US" smtClean="0"/>
              <a:t>차트를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261302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3048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E2917DE2-A7FE-486A-859C-66AF5EECDC8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AB90A-2471-4EA4-B914-AA6C30F68ABD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0CBA2-D043-4FD1-A95A-9CB527F8CF5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11188" y="1557338"/>
            <a:ext cx="3960812" cy="4767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557338"/>
            <a:ext cx="3962400" cy="4767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FE49C-1EE4-4AB4-919B-67452997F95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4BBF1-E76E-4DFE-AE70-328DF3B3B76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E21F8-1750-4DDF-AC44-470B6126B11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699EC-C977-4782-98ED-207BF6EB3A4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931D9-7443-4CD5-9CA3-41B7E872221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63DF1-562F-4B22-8EE5-F4826510A22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6" name="Rectangle 48"/>
          <p:cNvSpPr>
            <a:spLocks noChangeArrowheads="1"/>
          </p:cNvSpPr>
          <p:nvPr/>
        </p:nvSpPr>
        <p:spPr bwMode="white">
          <a:xfrm>
            <a:off x="11113" y="5661025"/>
            <a:ext cx="9132887" cy="122396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2335" name="Picture 47" descr="nature_p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2847975"/>
          </a:xfrm>
          <a:prstGeom prst="rect">
            <a:avLst/>
          </a:prstGeom>
          <a:noFill/>
        </p:spPr>
      </p:pic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57338"/>
            <a:ext cx="8075612" cy="476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2613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770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</a:defRPr>
            </a:lvl1pPr>
          </a:lstStyle>
          <a:p>
            <a:fld id="{C4D38CE0-2FD3-490F-8397-00E8242ABC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2089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3200" dirty="0" smtClean="0">
              <a:solidFill>
                <a:srgbClr val="002060"/>
              </a:solidFill>
            </a:endParaRPr>
          </a:p>
          <a:p>
            <a:endParaRPr lang="en-US" altLang="ko-KR" sz="3200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ko-KR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 </a:t>
            </a:r>
            <a:endParaRPr lang="ko-KR" altLang="en-US" sz="3600" dirty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연구목적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연구목적은 연구과제 또는 연구주제 분야에 있어서 드러난 문제점을 해결하는 것임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무엇을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연구하는가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?”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라는 질문에 대한 답에 해당함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이러한 과제가 무엇인지를 분명하게 서술해야 함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425" y="1124744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연구목적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즉 연구목적에서 단순한 문제제기만 하고 실제 연구에서 해결책을 찾겠다는 식으로 서술해서는 안 되고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문제해결을 위한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아이디어를 제시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하고 이를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구체화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하며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검증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하는 것을 내용으로 연구목적을 서술해야 함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관악캠퍼스의 강의실 간 이동의 문제점을 지적하고 이에 대한 대안으로 전기 자전거 대여 시스템 도입의 타당성을 연구하는 것이 연구의 목적임을 서술해야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340768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연구목적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문제의 서술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무엇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 문제인지 명확히 밝힐 것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그것이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문제인지 설명할 것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그것이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정말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문제인지 서술할 것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128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340768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연구목적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해결방안 서술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제시된 문제를 해결할 수 있는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아이디어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즉 가설을 제시할 것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가설을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구체화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하고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검증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하는 것이 연구목적임을 서술할 것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515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연구목적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문제제기 요령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제기된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해결방안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일치되어야 함</a:t>
            </a: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1619672" y="3713593"/>
            <a:ext cx="1511982" cy="4433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문제제기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5652120" y="3724945"/>
            <a:ext cx="1584176" cy="4320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해결방안</a:t>
            </a:r>
          </a:p>
        </p:txBody>
      </p:sp>
      <p:sp>
        <p:nvSpPr>
          <p:cNvPr id="8" name="왼쪽/오른쪽 화살표 7"/>
          <p:cNvSpPr/>
          <p:nvPr/>
        </p:nvSpPr>
        <p:spPr bwMode="auto">
          <a:xfrm>
            <a:off x="3779912" y="3861048"/>
            <a:ext cx="1368152" cy="14745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16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연구목적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문제제기 요령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문제를 해결하기 위해 원인을 제거하는 경우 문제는 지적한 원인의 직접적인 결과여야 함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                     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해결방안</a:t>
            </a:r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문제제기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1115616" y="3717032"/>
            <a:ext cx="12961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결 과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6732240" y="3717032"/>
            <a:ext cx="12961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  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원 인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3851920" y="3717032"/>
            <a:ext cx="144016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중간원인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왼쪽 화살표 7"/>
          <p:cNvSpPr/>
          <p:nvPr/>
        </p:nvSpPr>
        <p:spPr bwMode="auto">
          <a:xfrm>
            <a:off x="2771800" y="3861048"/>
            <a:ext cx="792088" cy="144016"/>
          </a:xfrm>
          <a:prstGeom prst="lef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왼쪽 화살표 8"/>
          <p:cNvSpPr/>
          <p:nvPr/>
        </p:nvSpPr>
        <p:spPr bwMode="auto">
          <a:xfrm>
            <a:off x="5580112" y="3861048"/>
            <a:ext cx="792088" cy="144016"/>
          </a:xfrm>
          <a:prstGeom prst="lef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위로 구부러진 화살표 11"/>
          <p:cNvSpPr/>
          <p:nvPr/>
        </p:nvSpPr>
        <p:spPr bwMode="auto">
          <a:xfrm>
            <a:off x="1763688" y="4437112"/>
            <a:ext cx="2736304" cy="648072"/>
          </a:xfrm>
          <a:prstGeom prst="curved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연구목적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문제제기 요령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를 문제로 제기했으면 해결방안은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가 되어야 하고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해결방안을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로 했으면 문제제기를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로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바꾸어야 함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A                          B                          C</a:t>
            </a:r>
          </a:p>
          <a:p>
            <a:pPr marL="0" indent="0">
              <a:buNone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                    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해결방안</a:t>
            </a:r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문제제기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1115616" y="3717032"/>
            <a:ext cx="12961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결 과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6732240" y="3717032"/>
            <a:ext cx="12961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  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원 인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3851920" y="3717032"/>
            <a:ext cx="144016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중간원인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왼쪽 화살표 7"/>
          <p:cNvSpPr/>
          <p:nvPr/>
        </p:nvSpPr>
        <p:spPr bwMode="auto">
          <a:xfrm>
            <a:off x="2771800" y="3861048"/>
            <a:ext cx="792088" cy="144016"/>
          </a:xfrm>
          <a:prstGeom prst="lef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왼쪽 화살표 8"/>
          <p:cNvSpPr/>
          <p:nvPr/>
        </p:nvSpPr>
        <p:spPr bwMode="auto">
          <a:xfrm>
            <a:off x="5580112" y="3861048"/>
            <a:ext cx="792088" cy="144016"/>
          </a:xfrm>
          <a:prstGeom prst="lef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위로 구부러진 화살표 11"/>
          <p:cNvSpPr/>
          <p:nvPr/>
        </p:nvSpPr>
        <p:spPr bwMode="auto">
          <a:xfrm>
            <a:off x="1763688" y="4437112"/>
            <a:ext cx="2736304" cy="648072"/>
          </a:xfrm>
          <a:prstGeom prst="curved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32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연구목적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문제제기 요령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A                          B                          C</a:t>
            </a:r>
          </a:p>
          <a:p>
            <a:pPr marL="0" indent="0">
              <a:buNone/>
            </a:pP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셔틀버스장시간 대기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</a:t>
            </a:r>
            <a:r>
              <a:rPr lang="ko-KR" altLang="en-US" sz="1800" smtClean="0">
                <a:latin typeface="굴림" panose="020B0600000101010101" pitchFamily="50" charset="-127"/>
                <a:ea typeface="굴림" panose="020B0600000101010101" pitchFamily="50" charset="-127"/>
              </a:rPr>
              <a:t>셔틀버스예약제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RF</a:t>
            </a:r>
            <a:r>
              <a:rPr lang="ko-KR" altLang="en-US" sz="1800" smtClean="0">
                <a:latin typeface="굴림" panose="020B0600000101010101" pitchFamily="50" charset="-127"/>
                <a:ea typeface="굴림" panose="020B0600000101010101" pitchFamily="50" charset="-127"/>
              </a:rPr>
              <a:t>키 도입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셔틀버스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대기시간이 긴 것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문제제기이면 해결방안은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셔틀버스 </a:t>
            </a:r>
            <a:r>
              <a:rPr lang="ko-KR" altLang="en-US" sz="2400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예약제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도입임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해결방안을 </a:t>
            </a:r>
            <a:r>
              <a:rPr lang="en-US" altLang="ko-KR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RF</a:t>
            </a:r>
            <a:r>
              <a:rPr lang="ko-KR" altLang="en-US" sz="240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키의 도입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으로 했으면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문제제기를 셔틀버스 예약제 시행시 </a:t>
            </a:r>
            <a:r>
              <a:rPr lang="ko-KR" altLang="en-US" sz="240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버스 출구의 혼잡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으로 바꾸어야 함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1043608" y="2636912"/>
            <a:ext cx="12961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결 과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6732240" y="2636912"/>
            <a:ext cx="12961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  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원 인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3707904" y="2636912"/>
            <a:ext cx="144016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중간원인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왼쪽 화살표 7"/>
          <p:cNvSpPr/>
          <p:nvPr/>
        </p:nvSpPr>
        <p:spPr bwMode="auto">
          <a:xfrm>
            <a:off x="2655939" y="2709193"/>
            <a:ext cx="792088" cy="144016"/>
          </a:xfrm>
          <a:prstGeom prst="lef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왼쪽 화살표 8"/>
          <p:cNvSpPr/>
          <p:nvPr/>
        </p:nvSpPr>
        <p:spPr bwMode="auto">
          <a:xfrm>
            <a:off x="5572490" y="2698287"/>
            <a:ext cx="792088" cy="144016"/>
          </a:xfrm>
          <a:prstGeom prst="lef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57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연구목적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문제제기 요령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하나의 문제를 해결하기 위한 수단이 여러 개 인데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해결방안으로 하나의 수단만 제시하면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문제도 이에 상응하도록 수정해야 함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                   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해결방안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문제제기 수정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1599565" y="3724945"/>
            <a:ext cx="12961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목 적</a:t>
            </a:r>
          </a:p>
        </p:txBody>
      </p:sp>
      <p:sp>
        <p:nvSpPr>
          <p:cNvPr id="6" name="왼쪽 화살표 5"/>
          <p:cNvSpPr/>
          <p:nvPr/>
        </p:nvSpPr>
        <p:spPr bwMode="auto">
          <a:xfrm>
            <a:off x="3577798" y="3861048"/>
            <a:ext cx="792088" cy="144016"/>
          </a:xfrm>
          <a:prstGeom prst="lef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444026" y="4913458"/>
            <a:ext cx="12961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조치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397397" y="4315245"/>
            <a:ext cx="12961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조치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412423" y="3717032"/>
            <a:ext cx="12961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조치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아래쪽 화살표 9"/>
          <p:cNvSpPr/>
          <p:nvPr/>
        </p:nvSpPr>
        <p:spPr bwMode="auto">
          <a:xfrm>
            <a:off x="2195736" y="4315245"/>
            <a:ext cx="144016" cy="913955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1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연구목적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문제제기 요령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장시간 게임이 문제이면 해결방안은 필요한 조치를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모두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제시해야 하고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셧다운제 실시만 해결방안이면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문제제기를 </a:t>
            </a:r>
            <a:r>
              <a:rPr lang="ko-KR" altLang="en-US" sz="240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게임서버의 소속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 등으로 바꾸어야 함 </a:t>
            </a: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                   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셧다운제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장시간게임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1599565" y="3724945"/>
            <a:ext cx="12961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목 적</a:t>
            </a:r>
          </a:p>
        </p:txBody>
      </p:sp>
      <p:sp>
        <p:nvSpPr>
          <p:cNvPr id="6" name="왼쪽 화살표 5"/>
          <p:cNvSpPr/>
          <p:nvPr/>
        </p:nvSpPr>
        <p:spPr bwMode="auto">
          <a:xfrm>
            <a:off x="3577798" y="3861048"/>
            <a:ext cx="792088" cy="144016"/>
          </a:xfrm>
          <a:prstGeom prst="lef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444026" y="4913458"/>
            <a:ext cx="12961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조치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397397" y="4315245"/>
            <a:ext cx="12961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조치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412423" y="3717032"/>
            <a:ext cx="12961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조치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아래쪽 화살표 9"/>
          <p:cNvSpPr/>
          <p:nvPr/>
        </p:nvSpPr>
        <p:spPr bwMode="auto">
          <a:xfrm>
            <a:off x="2195736" y="4315245"/>
            <a:ext cx="144016" cy="913955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7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5593" y="980728"/>
            <a:ext cx="8443119" cy="511256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작성 과제설명</a:t>
            </a:r>
            <a:endParaRPr lang="en-US" altLang="ko-KR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Etl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제시된 관악캠퍼스 주차문제 해결방안에 관한 논문 두 편을 분석하여 연구계획서를 작성함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논문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은 선행 연구논문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논문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는 작성할 연구계획서를 토대로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진행되어야 할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논문임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분량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A4 5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쪽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연구목적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연구필요성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독창성 각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쪽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연구방법 및 내용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쪽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 A4 3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쪽 연구목적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연구필요성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독창성 각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쪽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내용 연구는 조별로 하되 초고 및 </a:t>
            </a: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수정본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작성은 개별 과제로 함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연구목적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문제제기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원인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해결방안이 구체적으로 서술되었는지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연구필요성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문제의 중요성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심각성이 구체적으로 서술되었는지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독창성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선행연구의 제시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차이점이 구체적인지 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526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425" y="1340768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연구의 필요성과 의의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형태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논증에세이의 일종임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즉 필요성을 주장하고 논거를 제시해야 함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연구를 지원하는 사람에게 연구의 필요성을 설득하는 것이 서술의 목적임</a:t>
            </a: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이러한 주제의 연구가 왜 필요한가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계획된 연구를 “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왜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수행하는가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?”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라는 질문에 대한 답변에 해당함</a:t>
            </a:r>
          </a:p>
          <a:p>
            <a:endParaRPr lang="en-US" altLang="ko-KR" sz="1000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425" y="1340768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연구의 필요성과 의의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연구목적을 연구과제로 표현할 경우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연구의 필요성은 과제를 수행하는 목적에 해당함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교재에서는 “연구목적”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으로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표현하고 있음 </a:t>
            </a: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연구목적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“발생한 문제” 해결을 위한 수단을 제시하고 이를 검증하는 것이라면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연구의 필요성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이 수단을 통해 문제를 해결하는 목적임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505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425" y="1217613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연구의 필요성과 의의 </a:t>
            </a: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연구과제를 통해서 해결되는 것이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수단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이라면 연구의 필요성은 이 수단을 통해서 실현될 수 있는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목적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해당함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문제제기에서는 무엇인 문제인지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그것이 왜 문제인지를 서술하고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연구의 필요성에서는 그것이 얼마나 </a:t>
            </a:r>
            <a:r>
              <a:rPr lang="ko-KR" altLang="en-US" sz="240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심각하고 불편한 문제인지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를 서술함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“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관악캠퍼스 전기자전거 대여시스템 도입 검토”에 관한 연구에서 전기자전거를 도입하는 것의 타당성을 검토하는 것이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연구목적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이라면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연구의 필요성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캠퍼스 교통문제를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해결하여 쾌적한 강의실 간 이동을 실현하는 것이 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연구의 필요성과 의의 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 목적                           연구필요성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연구목적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문제해결 수단을 찾는 것임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설명문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연구의 필요성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이 수단을 가지고 문제를 직접 해결하는 것임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논증에세이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연구과제의 유형에 따라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연구의 필요성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제기된 문제해결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과 동일한 경우와 다른 경우로 나누어짐 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611188" y="2348880"/>
            <a:ext cx="3672780" cy="5040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문제 해결 수단을 찾음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209728" y="2348880"/>
            <a:ext cx="3322712" cy="5040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   제기된 문제 해결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 bwMode="auto">
          <a:xfrm>
            <a:off x="4422812" y="2492896"/>
            <a:ext cx="648072" cy="216024"/>
          </a:xfrm>
          <a:prstGeom prst="rightArrow">
            <a:avLst/>
          </a:prstGeom>
          <a:solidFill>
            <a:srgbClr val="FD390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557338"/>
            <a:ext cx="8568952" cy="4679974"/>
          </a:xfrm>
        </p:spPr>
        <p:txBody>
          <a:bodyPr/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연구의 필요성     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        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문제제기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연구의 필요성     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=/=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     문제제기                   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연구목적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323528" y="2348880"/>
            <a:ext cx="2088604" cy="5040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현실</a:t>
            </a:r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문제 해결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97330" y="4041068"/>
            <a:ext cx="2088604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현실</a:t>
            </a:r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문제 해결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235647" y="2348880"/>
            <a:ext cx="2858692" cy="5040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smtClean="0">
                <a:latin typeface="굴림" pitchFamily="50" charset="-127"/>
                <a:ea typeface="굴림" pitchFamily="50" charset="-127"/>
              </a:rPr>
              <a:t>문제해결방안찾음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178377" y="4042004"/>
            <a:ext cx="2915962" cy="49461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선행연구문제점해결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665131" y="4041068"/>
            <a:ext cx="2088604" cy="4955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   대안 찾음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왼쪽 화살표 9"/>
          <p:cNvSpPr/>
          <p:nvPr/>
        </p:nvSpPr>
        <p:spPr bwMode="auto">
          <a:xfrm>
            <a:off x="2632681" y="2492896"/>
            <a:ext cx="432048" cy="21602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왼쪽 화살표 10"/>
          <p:cNvSpPr/>
          <p:nvPr/>
        </p:nvSpPr>
        <p:spPr bwMode="auto">
          <a:xfrm>
            <a:off x="2618773" y="4185084"/>
            <a:ext cx="432048" cy="21602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왼쪽 화살표 11"/>
          <p:cNvSpPr/>
          <p:nvPr/>
        </p:nvSpPr>
        <p:spPr bwMode="auto">
          <a:xfrm>
            <a:off x="6151438" y="4180832"/>
            <a:ext cx="432048" cy="21602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480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문제제기에서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문제의 심각성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서술하였을 경우는 제기된 문제를 해결하는 것이 연구의 필요성임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문제제기 부분에서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문제의 심각성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서술하지 않았을 경우 그 문제가 얼마나 심각하고 왜 해결되어야 하는지 이유를 서술하는 것이 연구의 필요성임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0732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075612" cy="476726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       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연구목적의 애매성 문제</a:t>
            </a:r>
            <a:endParaRPr lang="en-US" altLang="ko-KR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</a:t>
            </a:r>
            <a:r>
              <a:rPr lang="ko-KR" altLang="en-US" sz="24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교재의 표현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sz="24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 재단 서식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</a:t>
            </a:r>
            <a:r>
              <a:rPr lang="ko-KR" altLang="en-US" sz="24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의미</a:t>
            </a:r>
            <a:endParaRPr lang="en-US" altLang="ko-KR" sz="2400" u="sng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 과제         </a:t>
            </a:r>
            <a:r>
              <a:rPr lang="ko-KR" altLang="en-US" sz="240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연구목적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연구하려는 문제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 </a:t>
            </a:r>
            <a:r>
              <a:rPr lang="ko-KR" altLang="en-US" sz="240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목적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      연구의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필요성   연구하려는 이유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5" y="1192774"/>
            <a:ext cx="8353177" cy="4828514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선행연구와의 비교 및 연구의 독창성 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독창성 서술의 형식과 내용</a:t>
            </a: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글의 형식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논증에세이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즉 연구주제가 독창적임을 주장하고 그 논거를 제시해야 함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내용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제시된 연구주제가 독창적인가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선행연구가 있는지 검토할 것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선행연구가 있으며 문제제기에 차이가 있는지 검토할 것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문제제기가 동일하면 해결방안에 차이가 있는지 검토할 것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268760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선행연구와의 비교 및 연구의 독창성 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선행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기존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연구를 검토하는 세 가지 이유</a:t>
            </a: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 영역에서 연구할 </a:t>
            </a:r>
            <a:r>
              <a:rPr lang="ko-KR" altLang="en-US" sz="2400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문제거리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가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있는지 파악하기 위해</a:t>
            </a: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앞으로 연구할 과제에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참고할 자료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찾기 위해</a:t>
            </a: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자신이 연구하려는 과제와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동일한 연구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 이미 수행되었는지 파악하기 위해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독창성 문제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04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340768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선행연구와의 비교 및 연구의 독창성 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선행 연구와의 비교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독창성 서술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독창성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부분에서는 앞의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 번째 경우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와 관련한 검토 결과를 서술함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수행하려는 연구와 동일한 연구가 이미 다른 사람에 의해 수행되었을 경우는 다시 연구할 필요가 없음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따라서 결정된 과제가 이미 연구된 과제인지 조사가 필요함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연구계획서쓰기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196752"/>
            <a:ext cx="8075612" cy="4767262"/>
          </a:xfrm>
        </p:spPr>
        <p:txBody>
          <a:bodyPr/>
          <a:lstStyle/>
          <a:p>
            <a:pPr algn="ctr">
              <a:buNone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연구계획서 쓰기 목차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연구제목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</a:t>
            </a: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연구목적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무엇을 연구할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것인가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3)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연구의 필요성과 의의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왜 연구해야 하나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4)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선행연구와의 비교 및 연구의 독창성 </a:t>
            </a: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5)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 방법 및 내용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연구논문 결론 포함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예상되는 결론에 대한 기대효과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파급효과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7)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연구일정</a:t>
            </a: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8)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연구진 구성 및 역할 분담 </a:t>
            </a: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9)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참고문헌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0" y="1124744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선행연구와의 비교 및 연구의 독창성 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선행 연구와의 비교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독창성 서술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참고 문헌에 대한 예비 검토를 통해 연관되는 연구를 발견하였을 경우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수행하려는 연구와의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유사점과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차이점을 언급할 것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본 과제의 연구가 어떤 점에서 기존의 연구보다 독창적인지 언급할 것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앞으로 과제 해결을 위한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참고자료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로서의 선행연구는 독창성 부분에 서술할 것이 아니라 연구논문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본문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기술하고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인용 표시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하면 됨</a:t>
            </a:r>
          </a:p>
          <a:p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124744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선행연구와의 비교 및 연구의 독창성 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d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독창성의 예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다른 지역이나 기관에서 이미 도입한 기술을 대상만 바꿔 관악캠퍼스에 적용하는 것은 독창성이 아니라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모방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이나 기술의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임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또는 이미 적용하고 있는 기술의 </a:t>
            </a:r>
            <a:r>
              <a:rPr lang="ko-KR" altLang="en-US" sz="2400" dirty="0" err="1" smtClean="0">
                <a:solidFill>
                  <a:srgbClr val="FD390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효과성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을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실험을 통해 </a:t>
            </a:r>
            <a:r>
              <a:rPr lang="ko-KR" altLang="en-US" sz="2400" dirty="0" smtClean="0">
                <a:solidFill>
                  <a:srgbClr val="FD390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검증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하겠다고 하는 것은 불필요한 연구임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이미 검증된 기술이므로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그보다는 기존 기술의 </a:t>
            </a:r>
            <a:r>
              <a:rPr lang="ko-KR" altLang="en-US" sz="2400" dirty="0" smtClean="0">
                <a:solidFill>
                  <a:srgbClr val="FD390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문제점을 제시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하고 이를 </a:t>
            </a:r>
            <a:r>
              <a:rPr lang="ko-KR" altLang="en-US" sz="2400" dirty="0" smtClean="0">
                <a:solidFill>
                  <a:srgbClr val="FD390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개선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하는 연구가 좋은 과제임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32</a:t>
            </a:fld>
            <a:endParaRPr lang="en-US" altLang="ko-KR"/>
          </a:p>
        </p:txBody>
      </p:sp>
      <p:sp>
        <p:nvSpPr>
          <p:cNvPr id="8" name="이등변 삼각형 7"/>
          <p:cNvSpPr/>
          <p:nvPr/>
        </p:nvSpPr>
        <p:spPr bwMode="auto">
          <a:xfrm>
            <a:off x="1331640" y="2564904"/>
            <a:ext cx="2304256" cy="3168352"/>
          </a:xfrm>
          <a:prstGeom prst="triangl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이등변 삼각형 9"/>
          <p:cNvSpPr/>
          <p:nvPr/>
        </p:nvSpPr>
        <p:spPr bwMode="auto">
          <a:xfrm>
            <a:off x="4644008" y="2492896"/>
            <a:ext cx="2304256" cy="3168352"/>
          </a:xfrm>
          <a:prstGeom prst="triangl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4139952" y="2492896"/>
            <a:ext cx="0" cy="316835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763688" y="1772816"/>
            <a:ext cx="69127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lt"/>
              </a:rPr>
              <a:t> </a:t>
            </a:r>
            <a:r>
              <a:rPr lang="en-US" altLang="ko-KR" b="1" dirty="0" smtClean="0">
                <a:latin typeface="+mj-lt"/>
                <a:ea typeface="굴림" pitchFamily="50" charset="-127"/>
              </a:rPr>
              <a:t>A</a:t>
            </a:r>
            <a:r>
              <a:rPr lang="ko-KR" altLang="en-US" b="1" dirty="0" smtClean="0">
                <a:latin typeface="+mj-lt"/>
                <a:ea typeface="굴림" pitchFamily="50" charset="-127"/>
              </a:rPr>
              <a:t>연구자          연구의 깊이       </a:t>
            </a:r>
            <a:r>
              <a:rPr lang="en-US" altLang="ko-KR" b="1" dirty="0" smtClean="0">
                <a:latin typeface="+mj-lt"/>
                <a:ea typeface="굴림" pitchFamily="50" charset="-127"/>
              </a:rPr>
              <a:t>B</a:t>
            </a:r>
            <a:r>
              <a:rPr lang="ko-KR" altLang="en-US" b="1" dirty="0" smtClean="0">
                <a:latin typeface="+mj-lt"/>
                <a:ea typeface="굴림" pitchFamily="50" charset="-127"/>
              </a:rPr>
              <a:t>연구자</a:t>
            </a:r>
            <a:endParaRPr lang="en-US" altLang="ko-KR" b="1" dirty="0" smtClean="0">
              <a:latin typeface="+mj-lt"/>
              <a:ea typeface="굴림" pitchFamily="50" charset="-127"/>
            </a:endParaRPr>
          </a:p>
          <a:p>
            <a:endParaRPr lang="en-US" altLang="ko-KR" b="1" dirty="0" smtClean="0">
              <a:latin typeface="+mj-lt"/>
              <a:ea typeface="굴림" pitchFamily="50" charset="-127"/>
            </a:endParaRPr>
          </a:p>
          <a:p>
            <a:endParaRPr lang="en-US" altLang="ko-KR" b="1" dirty="0" smtClean="0">
              <a:latin typeface="+mj-lt"/>
              <a:ea typeface="굴림" pitchFamily="50" charset="-127"/>
            </a:endParaRPr>
          </a:p>
          <a:p>
            <a:endParaRPr lang="en-US" altLang="ko-KR" b="1" dirty="0" smtClean="0">
              <a:latin typeface="+mj-lt"/>
              <a:ea typeface="굴림" pitchFamily="50" charset="-127"/>
            </a:endParaRPr>
          </a:p>
          <a:p>
            <a:r>
              <a:rPr lang="en-US" altLang="ko-KR" b="1" dirty="0" smtClean="0">
                <a:latin typeface="+mj-lt"/>
                <a:ea typeface="굴림" pitchFamily="50" charset="-127"/>
              </a:rPr>
              <a:t>                                                                    </a:t>
            </a:r>
          </a:p>
          <a:p>
            <a:r>
              <a:rPr lang="en-US" altLang="ko-KR" b="1" dirty="0" smtClean="0">
                <a:latin typeface="+mj-lt"/>
                <a:ea typeface="굴림" pitchFamily="50" charset="-127"/>
              </a:rPr>
              <a:t>                                                            </a:t>
            </a:r>
            <a:r>
              <a:rPr lang="ko-KR" altLang="en-US" b="1" dirty="0" smtClean="0">
                <a:latin typeface="+mj-lt"/>
                <a:ea typeface="굴림" pitchFamily="50" charset="-127"/>
              </a:rPr>
              <a:t>중복 가능성이 많음</a:t>
            </a:r>
            <a:endParaRPr lang="en-US" altLang="ko-KR" b="1" dirty="0" smtClean="0">
              <a:latin typeface="+mj-lt"/>
              <a:ea typeface="굴림" pitchFamily="50" charset="-127"/>
            </a:endParaRPr>
          </a:p>
          <a:p>
            <a:endParaRPr lang="en-US" altLang="ko-KR" b="1" dirty="0" smtClean="0">
              <a:latin typeface="+mj-lt"/>
              <a:ea typeface="굴림" pitchFamily="50" charset="-127"/>
            </a:endParaRPr>
          </a:p>
          <a:p>
            <a:endParaRPr lang="en-US" altLang="ko-KR" b="1" dirty="0" smtClean="0">
              <a:latin typeface="+mj-lt"/>
              <a:ea typeface="굴림" pitchFamily="50" charset="-127"/>
            </a:endParaRPr>
          </a:p>
          <a:p>
            <a:endParaRPr lang="en-US" altLang="ko-KR" sz="1400" b="1" dirty="0" smtClean="0">
              <a:latin typeface="+mj-lt"/>
              <a:ea typeface="굴림" pitchFamily="50" charset="-127"/>
            </a:endParaRPr>
          </a:p>
          <a:p>
            <a:endParaRPr lang="en-US" altLang="ko-KR" b="1" dirty="0" smtClean="0">
              <a:latin typeface="+mj-lt"/>
              <a:ea typeface="굴림" pitchFamily="50" charset="-127"/>
            </a:endParaRPr>
          </a:p>
          <a:p>
            <a:endParaRPr lang="en-US" altLang="ko-KR" b="1" dirty="0" smtClean="0">
              <a:latin typeface="+mj-lt"/>
              <a:ea typeface="굴림" pitchFamily="50" charset="-127"/>
            </a:endParaRPr>
          </a:p>
          <a:p>
            <a:endParaRPr lang="en-US" altLang="ko-KR" sz="1400" b="1" dirty="0" smtClean="0">
              <a:latin typeface="+mj-lt"/>
              <a:ea typeface="굴림" pitchFamily="50" charset="-127"/>
            </a:endParaRPr>
          </a:p>
          <a:p>
            <a:endParaRPr lang="en-US" altLang="ko-KR" b="1" dirty="0" smtClean="0">
              <a:latin typeface="+mj-lt"/>
              <a:ea typeface="굴림" pitchFamily="50" charset="-127"/>
            </a:endParaRPr>
          </a:p>
          <a:p>
            <a:r>
              <a:rPr lang="en-US" altLang="ko-KR" b="1" dirty="0" smtClean="0">
                <a:latin typeface="+mj-lt"/>
                <a:ea typeface="굴림" pitchFamily="50" charset="-127"/>
              </a:rPr>
              <a:t>                                                                    </a:t>
            </a:r>
            <a:r>
              <a:rPr lang="ko-KR" altLang="en-US" b="1" dirty="0" smtClean="0">
                <a:latin typeface="+mj-lt"/>
                <a:ea typeface="굴림" pitchFamily="50" charset="-127"/>
              </a:rPr>
              <a:t>가능성이 적음</a:t>
            </a:r>
            <a:r>
              <a:rPr lang="en-US" altLang="ko-KR" b="1" dirty="0" smtClean="0">
                <a:latin typeface="+mj-lt"/>
                <a:ea typeface="굴림" pitchFamily="50" charset="-127"/>
              </a:rPr>
              <a:t>  </a:t>
            </a:r>
            <a:endParaRPr lang="ko-KR" altLang="en-US" b="1" dirty="0">
              <a:latin typeface="+mj-lt"/>
              <a:ea typeface="굴림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 bwMode="auto">
          <a:xfrm>
            <a:off x="2195736" y="3284984"/>
            <a:ext cx="5760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/>
          <p:nvPr/>
        </p:nvCxnSpPr>
        <p:spPr bwMode="auto">
          <a:xfrm>
            <a:off x="5508104" y="3284984"/>
            <a:ext cx="5760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/>
          <p:nvPr/>
        </p:nvCxnSpPr>
        <p:spPr bwMode="auto">
          <a:xfrm>
            <a:off x="1475656" y="5373216"/>
            <a:ext cx="20162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/>
          <p:nvPr/>
        </p:nvCxnSpPr>
        <p:spPr bwMode="auto">
          <a:xfrm>
            <a:off x="4788024" y="5373216"/>
            <a:ext cx="20162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484784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                    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독창성의 예</a:t>
            </a:r>
            <a:endParaRPr lang="en-US" altLang="ko-KR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선행연구   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새연구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독창성이 강한  연구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중간적인 연구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독창성이 약한 연구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33</a:t>
            </a:fld>
            <a:endParaRPr lang="en-US" altLang="ko-KR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572001" y="3068960"/>
          <a:ext cx="36003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5"/>
                <a:gridCol w="216024"/>
                <a:gridCol w="1800200"/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D390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572000" y="4077072"/>
          <a:ext cx="36003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104122"/>
                <a:gridCol w="1200133"/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572000" y="5151472"/>
          <a:ext cx="35836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2736304"/>
                <a:gridCol w="343272"/>
              </a:tblGrid>
              <a:tr h="3432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268760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 방법 및 내용</a:t>
            </a: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연구방법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연구과제를 해결하기 위한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가설의 구체화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또는 가설 검증을 위한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실험 방법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임</a:t>
            </a: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문헌 연구 또는 실험과 같이 문제를 해결하기 위한 방법을 개략적으로 소개함</a:t>
            </a: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 내용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과제 해결을 위한 연구의 개괄적 내용을 서술함</a:t>
            </a: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부분은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가장 구체적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으로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자세하게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서술해야 함</a:t>
            </a: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예상되는 결론에 대한 기대효과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예상되는 결론이 무엇이며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이러한 결론을 얻게 될 경우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학계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또는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사회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미칠 수 있는 영향에 대하여 서술할 것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연구의 목적 또는 필요성이 연구결과로부터 오는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직접적인 효과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의미한다면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기대효과는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파급적 효과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의미함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연구의 필요성과 기대효과의 구별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연구의 필요성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직접적 효과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학술적 효과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기대효과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간접효과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사회적 경제적 교육적 효과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7)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연구일정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자료수집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연구계획서 작성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자료 검토 및 연구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논문 초고 작성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최종 논문 완성을 위한 일정표를 작성함</a:t>
            </a: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8)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연구진 구성 및 역할 분담 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공동연구원 또는 팀원의 이름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전공분야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해당 연구와 논문 작성에서의 역할 등을 명시할 것</a:t>
            </a: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9)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참고문헌 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 해결을 위한 참고 문헌 목록임</a:t>
            </a: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연구를 통하여 검토할 예정인 자료의 목록임</a:t>
            </a: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연구논문의 참고 문헌 목록은 이중에서 실제로 본문에 언급된 문헌만 수록함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614066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연구제목</a:t>
            </a:r>
          </a:p>
          <a:p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연구계획서에는 반드시 연구제목을 붙여야 함 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 과제를 함축할 수 있는 짧고 간결한 표현을 사용할 것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ko-KR" altLang="en-US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해결방안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동시에 표현하는 것이 좋음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두 가지를 동시에 표현할 수 없어 하나를 생략할 경우 문제를 생략하는 것이 좋음</a:t>
            </a: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4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58888" y="4365625"/>
            <a:ext cx="6769100" cy="376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dirty="0" smtClean="0">
                <a:ea typeface="굴림" charset="-127"/>
              </a:rPr>
              <a:t>윤선구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91142" name="WordArt 6"/>
          <p:cNvSpPr>
            <a:spLocks noChangeArrowheads="1" noChangeShapeType="1" noTextEdit="1"/>
          </p:cNvSpPr>
          <p:nvPr/>
        </p:nvSpPr>
        <p:spPr bwMode="gray">
          <a:xfrm>
            <a:off x="1763713" y="3213100"/>
            <a:ext cx="5715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 dirty="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 dirty="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연구주제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문제제기와 해결방안이 동시에 포함됨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관악캠퍼스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구내 교통문제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해결을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전기자전거 대여 시스템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도입 방안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관한 연구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전기자전거 대여 시스템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도입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통한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관악캠퍼스 구내 교통문제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해결 방안에 관한 연구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01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542058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연구제목</a:t>
            </a:r>
          </a:p>
          <a:p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구체적 표현 예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관악캠퍼스 구내 교통문제 해결 방안 연구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” </a:t>
            </a: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-&gt;</a:t>
            </a: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관악캠퍼스 친환경 전기자전거 대여 시스템 연구”</a:t>
            </a:r>
          </a:p>
          <a:p>
            <a:pPr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-&gt;</a:t>
            </a:r>
          </a:p>
          <a:p>
            <a:pPr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관악캠퍼스 전기자전거 대여 시스템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연구”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398042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연구목적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연구목적은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설명문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형태임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내용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연구주제가 무엇인가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문제와 해결방안을 위한 아이디어를 서술해야 함</a:t>
            </a:r>
          </a:p>
          <a:p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53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0" y="1412776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연구목적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문제제기                                                                 문제서술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연구주제      연구계획서       연구목적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아이디어                                                                 아이디어서술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8</a:t>
            </a:fld>
            <a:endParaRPr lang="en-US" altLang="ko-KR"/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3275856" y="3356992"/>
            <a:ext cx="3600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>
            <a:off x="5076056" y="3355433"/>
            <a:ext cx="3600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 flipV="1">
            <a:off x="6660232" y="3068960"/>
            <a:ext cx="360040" cy="14401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>
            <a:off x="6648047" y="3501008"/>
            <a:ext cx="372225" cy="14401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>
            <a:off x="1619672" y="3076027"/>
            <a:ext cx="432048" cy="27940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 flipV="1">
            <a:off x="1619672" y="3355433"/>
            <a:ext cx="432048" cy="28959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3501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398042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연구목적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연구계획서에서 가장 중요한 부분이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 목적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임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연구목적은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필요성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과 혼동되기도 하는데 필요성 항목이 따로 있을 경우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연구목적은 연구과제에 대한 설명임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즉 연구목적은 특정 주제를 연구해서 얻을 수 있는 목적이 아니라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특정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연구의 대상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임 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교재에서는 “연구문제”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표현하고 있음</a:t>
            </a:r>
          </a:p>
          <a:p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과학기술글쓰기">
  <a:themeElements>
    <a:clrScheme name="041tgp_figure_blue 3">
      <a:dk1>
        <a:srgbClr val="003300"/>
      </a:dk1>
      <a:lt1>
        <a:srgbClr val="FFFFFF"/>
      </a:lt1>
      <a:dk2>
        <a:srgbClr val="541E1E"/>
      </a:dk2>
      <a:lt2>
        <a:srgbClr val="DDDDDD"/>
      </a:lt2>
      <a:accent1>
        <a:srgbClr val="EBD463"/>
      </a:accent1>
      <a:accent2>
        <a:srgbClr val="7F9C2E"/>
      </a:accent2>
      <a:accent3>
        <a:srgbClr val="FFFFFF"/>
      </a:accent3>
      <a:accent4>
        <a:srgbClr val="002A00"/>
      </a:accent4>
      <a:accent5>
        <a:srgbClr val="F3E6B7"/>
      </a:accent5>
      <a:accent6>
        <a:srgbClr val="728D29"/>
      </a:accent6>
      <a:hlink>
        <a:srgbClr val="907226"/>
      </a:hlink>
      <a:folHlink>
        <a:srgbClr val="CC6600"/>
      </a:folHlink>
    </a:clrScheme>
    <a:fontScheme name="041tgp_figure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041tgp_figure_blue 1">
        <a:dk1>
          <a:srgbClr val="003300"/>
        </a:dk1>
        <a:lt1>
          <a:srgbClr val="FFFFFF"/>
        </a:lt1>
        <a:dk2>
          <a:srgbClr val="175B5B"/>
        </a:dk2>
        <a:lt2>
          <a:srgbClr val="DDDDDD"/>
        </a:lt2>
        <a:accent1>
          <a:srgbClr val="D4D43A"/>
        </a:accent1>
        <a:accent2>
          <a:srgbClr val="B76113"/>
        </a:accent2>
        <a:accent3>
          <a:srgbClr val="FFFFFF"/>
        </a:accent3>
        <a:accent4>
          <a:srgbClr val="002A00"/>
        </a:accent4>
        <a:accent5>
          <a:srgbClr val="E6E6AE"/>
        </a:accent5>
        <a:accent6>
          <a:srgbClr val="A65710"/>
        </a:accent6>
        <a:hlink>
          <a:srgbClr val="467056"/>
        </a:hlink>
        <a:folHlink>
          <a:srgbClr val="61623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003300"/>
        </a:dk1>
        <a:lt1>
          <a:srgbClr val="FFFFFF"/>
        </a:lt1>
        <a:dk2>
          <a:srgbClr val="541E1E"/>
        </a:dk2>
        <a:lt2>
          <a:srgbClr val="DDDDDD"/>
        </a:lt2>
        <a:accent1>
          <a:srgbClr val="D8B776"/>
        </a:accent1>
        <a:accent2>
          <a:srgbClr val="955535"/>
        </a:accent2>
        <a:accent3>
          <a:srgbClr val="FFFFFF"/>
        </a:accent3>
        <a:accent4>
          <a:srgbClr val="002A00"/>
        </a:accent4>
        <a:accent5>
          <a:srgbClr val="E9D8BD"/>
        </a:accent5>
        <a:accent6>
          <a:srgbClr val="874C2F"/>
        </a:accent6>
        <a:hlink>
          <a:srgbClr val="2F6887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03300"/>
        </a:dk1>
        <a:lt1>
          <a:srgbClr val="FFFFFF"/>
        </a:lt1>
        <a:dk2>
          <a:srgbClr val="541E1E"/>
        </a:dk2>
        <a:lt2>
          <a:srgbClr val="DDDDDD"/>
        </a:lt2>
        <a:accent1>
          <a:srgbClr val="EBD463"/>
        </a:accent1>
        <a:accent2>
          <a:srgbClr val="7F9C2E"/>
        </a:accent2>
        <a:accent3>
          <a:srgbClr val="FFFFFF"/>
        </a:accent3>
        <a:accent4>
          <a:srgbClr val="002A00"/>
        </a:accent4>
        <a:accent5>
          <a:srgbClr val="F3E6B7"/>
        </a:accent5>
        <a:accent6>
          <a:srgbClr val="728D29"/>
        </a:accent6>
        <a:hlink>
          <a:srgbClr val="907226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35223</TotalTime>
  <Words>1554</Words>
  <Application>Microsoft Office PowerPoint</Application>
  <PresentationFormat>화면 슬라이드 쇼(4:3)</PresentationFormat>
  <Paragraphs>398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굴림</vt:lpstr>
      <vt:lpstr>맑은 고딕</vt:lpstr>
      <vt:lpstr>Arial</vt:lpstr>
      <vt:lpstr>Times New Roman</vt:lpstr>
      <vt:lpstr>Verdana</vt:lpstr>
      <vt:lpstr>Wingdings</vt:lpstr>
      <vt:lpstr>과학기술글쓰기</vt:lpstr>
      <vt:lpstr>  </vt:lpstr>
      <vt:lpstr>연구계획서쓰기</vt:lpstr>
      <vt:lpstr>연구계획서쓰기</vt:lpstr>
      <vt:lpstr>연구계획서 쓰기</vt:lpstr>
      <vt:lpstr>연구계획서 쓰기 </vt:lpstr>
      <vt:lpstr>연구계획서 쓰기 </vt:lpstr>
      <vt:lpstr>연구계획서 쓰기</vt:lpstr>
      <vt:lpstr>연구계획서 쓰기</vt:lpstr>
      <vt:lpstr>연구계획서 쓰기</vt:lpstr>
      <vt:lpstr>연구계획서 쓰기</vt:lpstr>
      <vt:lpstr>연구계획서 쓰기</vt:lpstr>
      <vt:lpstr>연구계획서 쓰기</vt:lpstr>
      <vt:lpstr>연구계획서 쓰기</vt:lpstr>
      <vt:lpstr>연구계획서 쓰기</vt:lpstr>
      <vt:lpstr>연구계획서 쓰기</vt:lpstr>
      <vt:lpstr>연구계획서 쓰기</vt:lpstr>
      <vt:lpstr>연구계획서 쓰기</vt:lpstr>
      <vt:lpstr>연구계획서 쓰기</vt:lpstr>
      <vt:lpstr>연구계획서 쓰기</vt:lpstr>
      <vt:lpstr>연구계획서 쓰기</vt:lpstr>
      <vt:lpstr>연구계획서 쓰기</vt:lpstr>
      <vt:lpstr>연구계획서 쓰기</vt:lpstr>
      <vt:lpstr>연구계획서 쓰기</vt:lpstr>
      <vt:lpstr>연구계획서 쓰기</vt:lpstr>
      <vt:lpstr>연구계획서 쓰기</vt:lpstr>
      <vt:lpstr>연구계획서 쓰기</vt:lpstr>
      <vt:lpstr>연구계획서 쓰기 </vt:lpstr>
      <vt:lpstr>연구계획서 쓰기 </vt:lpstr>
      <vt:lpstr>연구계획서 쓰기 </vt:lpstr>
      <vt:lpstr>연구계획서 쓰기 </vt:lpstr>
      <vt:lpstr>연구계획서 쓰기 </vt:lpstr>
      <vt:lpstr>연구계획서 쓰기</vt:lpstr>
      <vt:lpstr>연구계획서 쓰기</vt:lpstr>
      <vt:lpstr>연구계획서 쓰기</vt:lpstr>
      <vt:lpstr>연구계획서 쓰기</vt:lpstr>
      <vt:lpstr>연구계획서 쓰기</vt:lpstr>
      <vt:lpstr>연구계획서 쓰기</vt:lpstr>
      <vt:lpstr>연구계획서 쓰기</vt:lpstr>
      <vt:lpstr>연구계획서 쓰기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과학과 기술 글쓰기</dc:title>
  <dc:creator>Sunkoo</dc:creator>
  <cp:lastModifiedBy>윤선구</cp:lastModifiedBy>
  <cp:revision>1180</cp:revision>
  <dcterms:created xsi:type="dcterms:W3CDTF">2011-09-01T10:47:02Z</dcterms:created>
  <dcterms:modified xsi:type="dcterms:W3CDTF">2017-03-19T05:42:56Z</dcterms:modified>
</cp:coreProperties>
</file>