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70"/>
  </p:notesMasterIdLst>
  <p:handoutMasterIdLst>
    <p:handoutMasterId r:id="rId71"/>
  </p:handoutMasterIdLst>
  <p:sldIdLst>
    <p:sldId id="264" r:id="rId2"/>
    <p:sldId id="656" r:id="rId3"/>
    <p:sldId id="327" r:id="rId4"/>
    <p:sldId id="1272" r:id="rId5"/>
    <p:sldId id="1281" r:id="rId6"/>
    <p:sldId id="1282" r:id="rId7"/>
    <p:sldId id="1283" r:id="rId8"/>
    <p:sldId id="1284" r:id="rId9"/>
    <p:sldId id="785" r:id="rId10"/>
    <p:sldId id="786" r:id="rId11"/>
    <p:sldId id="787" r:id="rId12"/>
    <p:sldId id="1273" r:id="rId13"/>
    <p:sldId id="1274" r:id="rId14"/>
    <p:sldId id="1275" r:id="rId15"/>
    <p:sldId id="784" r:id="rId16"/>
    <p:sldId id="342" r:id="rId17"/>
    <p:sldId id="945" r:id="rId18"/>
    <p:sldId id="946" r:id="rId19"/>
    <p:sldId id="779" r:id="rId20"/>
    <p:sldId id="780" r:id="rId21"/>
    <p:sldId id="781" r:id="rId22"/>
    <p:sldId id="782" r:id="rId23"/>
    <p:sldId id="783" r:id="rId24"/>
    <p:sldId id="788" r:id="rId25"/>
    <p:sldId id="789" r:id="rId26"/>
    <p:sldId id="790" r:id="rId27"/>
    <p:sldId id="1081" r:id="rId28"/>
    <p:sldId id="1238" r:id="rId29"/>
    <p:sldId id="1277" r:id="rId30"/>
    <p:sldId id="1278" r:id="rId31"/>
    <p:sldId id="1279" r:id="rId32"/>
    <p:sldId id="696" r:id="rId33"/>
    <p:sldId id="697" r:id="rId34"/>
    <p:sldId id="791" r:id="rId35"/>
    <p:sldId id="792" r:id="rId36"/>
    <p:sldId id="793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19" r:id="rId45"/>
    <p:sldId id="720" r:id="rId46"/>
    <p:sldId id="1139" r:id="rId47"/>
    <p:sldId id="997" r:id="rId48"/>
    <p:sldId id="722" r:id="rId49"/>
    <p:sldId id="723" r:id="rId50"/>
    <p:sldId id="524" r:id="rId51"/>
    <p:sldId id="525" r:id="rId52"/>
    <p:sldId id="526" r:id="rId53"/>
    <p:sldId id="535" r:id="rId54"/>
    <p:sldId id="795" r:id="rId55"/>
    <p:sldId id="794" r:id="rId56"/>
    <p:sldId id="514" r:id="rId57"/>
    <p:sldId id="518" r:id="rId58"/>
    <p:sldId id="796" r:id="rId59"/>
    <p:sldId id="517" r:id="rId60"/>
    <p:sldId id="689" r:id="rId61"/>
    <p:sldId id="690" r:id="rId62"/>
    <p:sldId id="687" r:id="rId63"/>
    <p:sldId id="942" r:id="rId64"/>
    <p:sldId id="947" r:id="rId65"/>
    <p:sldId id="527" r:id="rId66"/>
    <p:sldId id="528" r:id="rId67"/>
    <p:sldId id="950" r:id="rId68"/>
    <p:sldId id="276" r:id="rId69"/>
  </p:sldIdLst>
  <p:sldSz cx="9144000" cy="6858000" type="screen4x3"/>
  <p:notesSz cx="9942513" cy="6761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D3903"/>
    <a:srgbClr val="47ABE3"/>
    <a:srgbClr val="CC66FF"/>
    <a:srgbClr val="E9940B"/>
    <a:srgbClr val="CC0000"/>
    <a:srgbClr val="409EC4"/>
    <a:srgbClr val="33C1AD"/>
    <a:srgbClr val="57D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222" autoAdjust="0"/>
  </p:normalViewPr>
  <p:slideViewPr>
    <p:cSldViewPr>
      <p:cViewPr varScale="1">
        <p:scale>
          <a:sx n="89" d="100"/>
          <a:sy n="89" d="100"/>
        </p:scale>
        <p:origin x="12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fld id="{ABDB16B2-2165-4A2E-9E74-4E16006F72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790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F9CB-60E7-40CD-9DB7-889C8E24C0A1}" type="datetimeFigureOut">
              <a:rPr lang="ko-KR" altLang="en-US" smtClean="0"/>
              <a:pPr/>
              <a:t>2017-03-13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F63B5-DA2B-4B2B-A846-51E17698D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7" name="Picture 45" descr="그림3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395288" y="2349500"/>
            <a:ext cx="8424862" cy="1944688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1187450" y="5157788"/>
            <a:ext cx="6769100" cy="3762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945AA838-47F3-4B67-AE11-7DE536ED6A3B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3358" name="Picture 4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0" y="5837238"/>
            <a:ext cx="685800" cy="90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0AC5B-4A05-4A3F-B404-168E47290CB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7663" y="115888"/>
            <a:ext cx="2051050" cy="62087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6005513" cy="62087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6F790-8BCD-4FED-84B5-3430A8A38CB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11BA1FCA-E4EE-489F-BA34-9048046BF48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제목, 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188" y="1557338"/>
            <a:ext cx="3960812" cy="23066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188" y="4016375"/>
            <a:ext cx="3960812" cy="2308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724400" y="1557338"/>
            <a:ext cx="3962400" cy="4767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D39B5C5-A68F-4251-B5AE-5FCE9FA315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08963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11188" y="1557338"/>
            <a:ext cx="8075612" cy="4767262"/>
          </a:xfrm>
        </p:spPr>
        <p:txBody>
          <a:bodyPr/>
          <a:lstStyle/>
          <a:p>
            <a:r>
              <a:rPr lang="ko-KR" altLang="en-US" smtClean="0"/>
              <a:t>차트를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E2917DE2-A7FE-486A-859C-66AF5EECDC8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AB90A-2471-4EA4-B914-AA6C30F68AB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0CBA2-D043-4FD1-A95A-9CB527F8CF5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960812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57338"/>
            <a:ext cx="3962400" cy="4767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FE49C-1EE4-4AB4-919B-67452997F9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4BBF1-E76E-4DFE-AE70-328DF3B3B76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E21F8-1750-4DDF-AC44-470B6126B11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699EC-C977-4782-98ED-207BF6EB3A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931D9-7443-4CD5-9CA3-41B7E872221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3DF1-562F-4B22-8EE5-F4826510A22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6" name="Rectangle 48"/>
          <p:cNvSpPr>
            <a:spLocks noChangeArrowheads="1"/>
          </p:cNvSpPr>
          <p:nvPr/>
        </p:nvSpPr>
        <p:spPr bwMode="white">
          <a:xfrm>
            <a:off x="11113" y="5661025"/>
            <a:ext cx="9132887" cy="122396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2335" name="Picture 47" descr="nature_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2847975"/>
          </a:xfrm>
          <a:prstGeom prst="rect">
            <a:avLst/>
          </a:prstGeom>
          <a:noFill/>
        </p:spPr>
      </p:pic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07561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61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굴림" charset="-127"/>
              </a:defRPr>
            </a:lvl1pPr>
          </a:lstStyle>
          <a:p>
            <a:fld id="{C4D38CE0-2FD3-490F-8397-00E8242ABC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2089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yon.postech.ac.kr/~astro/cd/solar/nep01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kr.srd.yahoo.com/_ylt=A3ehCpGGFMdOfiAAtGS8FfZ6/SIG=13fraau90/EXP=1321698566/**http:/img.blog.yahoo.co.kr/ybi/1/95/a5/thaeok/folder/317/img_317_16763_25?1220657909.jp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c2down.cyworld.co.kr/download?fid=64223346c17bb1e5111633661e42d2fe&amp;name=IMG_1176.jp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23528" y="1772816"/>
            <a:ext cx="8624887" cy="1600200"/>
          </a:xfrm>
          <a:noFill/>
          <a:effectLst>
            <a:outerShdw dist="45791" dir="3378596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r>
              <a:rPr lang="ko-KR" altLang="en-US" sz="4800" dirty="0" smtClean="0">
                <a:latin typeface="Arial" charset="0"/>
                <a:ea typeface="굴림" charset="-127"/>
              </a:rPr>
              <a:t>과학과 기술 글쓰기</a:t>
            </a:r>
            <a:r>
              <a:rPr lang="en-US" altLang="ko-KR" sz="4800" dirty="0" smtClean="0">
                <a:latin typeface="Arial" charset="0"/>
                <a:ea typeface="굴림" charset="-127"/>
              </a:rPr>
              <a:t/>
            </a:r>
            <a:br>
              <a:rPr lang="en-US" altLang="ko-KR" sz="4800" dirty="0" smtClean="0">
                <a:latin typeface="Arial" charset="0"/>
                <a:ea typeface="굴림" charset="-127"/>
              </a:rPr>
            </a:br>
            <a:r>
              <a:rPr lang="en-US" altLang="ko-KR" sz="4800" dirty="0" smtClean="0">
                <a:latin typeface="Arial" charset="0"/>
                <a:ea typeface="굴림" charset="-127"/>
              </a:rPr>
              <a:t>(</a:t>
            </a:r>
            <a:r>
              <a:rPr lang="ko-KR" altLang="en-US" sz="4800" dirty="0" err="1">
                <a:latin typeface="Arial" charset="0"/>
                <a:ea typeface="굴림" charset="-127"/>
              </a:rPr>
              <a:t>신</a:t>
            </a:r>
            <a:r>
              <a:rPr lang="ko-KR" altLang="en-US" sz="4800" dirty="0" err="1" smtClean="0">
                <a:latin typeface="Arial" charset="0"/>
                <a:ea typeface="굴림" charset="-127"/>
              </a:rPr>
              <a:t>강좌</a:t>
            </a:r>
            <a:r>
              <a:rPr lang="en-US" altLang="ko-KR" sz="4800" dirty="0" smtClean="0">
                <a:latin typeface="Arial" charset="0"/>
                <a:ea typeface="굴림" charset="-127"/>
              </a:rPr>
              <a:t>)</a:t>
            </a:r>
            <a:endParaRPr lang="ko-KR" altLang="en-US" sz="4800" dirty="0">
              <a:latin typeface="Arial" charset="0"/>
              <a:ea typeface="굴림" charset="-127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3728" y="3789040"/>
            <a:ext cx="5148263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ea typeface="굴림" charset="-127"/>
              </a:rPr>
              <a:t>담당교수</a:t>
            </a:r>
            <a:r>
              <a:rPr lang="en-US" altLang="ko-KR" sz="2800" dirty="0" smtClean="0">
                <a:ea typeface="굴림" charset="-127"/>
              </a:rPr>
              <a:t>: </a:t>
            </a:r>
            <a:r>
              <a:rPr lang="ko-KR" altLang="en-US" sz="2800" dirty="0" smtClean="0">
                <a:ea typeface="굴림" charset="-127"/>
              </a:rPr>
              <a:t>윤선구</a:t>
            </a:r>
            <a:endParaRPr lang="ko-KR" altLang="en-US" sz="2800" dirty="0">
              <a:ea typeface="굴림" charset="-127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ltGray">
          <a:xfrm>
            <a:off x="2268538" y="2760663"/>
            <a:ext cx="49355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ko-KR" altLang="en-US" sz="3600" i="1" dirty="0">
              <a:solidFill>
                <a:schemeClr val="accent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4088396" y="3521460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문제발견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12975"/>
            <a:ext cx="1603375" cy="1603375"/>
            <a:chOff x="4194" y="1530"/>
            <a:chExt cx="1010" cy="1010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가설수립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아이디어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213778" cy="1944216"/>
            <a:chOff x="249" y="3027"/>
            <a:chExt cx="1485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770" y="3027"/>
              <a:ext cx="416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000" b="1" dirty="0" smtClean="0">
                <a:solidFill>
                  <a:srgbClr val="4D4D4D"/>
                </a:solidFill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>
                  <a:solidFill>
                    <a:srgbClr val="FF0000"/>
                  </a:solidFill>
                </a:rPr>
                <a:t>창의적 사고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</a:rPr>
              <a:t>서론</a:t>
            </a:r>
            <a:endParaRPr lang="en-US" altLang="ko-KR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ko-KR" altLang="en-US" sz="2800" b="1" dirty="0" smtClean="0"/>
              <a:t>연구 및 논문 작성 과정</a:t>
            </a:r>
            <a:endParaRPr lang="en-US" altLang="ko-KR" sz="2800" b="1" dirty="0"/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6826250" y="2797175"/>
            <a:ext cx="1209675" cy="4953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검증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논증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문제발견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12975"/>
            <a:ext cx="1603375" cy="1603375"/>
            <a:chOff x="4194" y="1530"/>
            <a:chExt cx="1010" cy="1010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가설수립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아이디어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ko-KR" altLang="en-US" sz="2800" b="1" dirty="0" smtClean="0"/>
              <a:t>연구 및 논문 작성 과정</a:t>
            </a:r>
            <a:endParaRPr lang="en-US" altLang="ko-KR" sz="2800" b="1" dirty="0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 rot="16200000" flipV="1">
            <a:off x="7040724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7544" y="4436477"/>
            <a:ext cx="8214540" cy="1872208"/>
            <a:chOff x="249" y="2983"/>
            <a:chExt cx="1485" cy="1134"/>
          </a:xfrm>
        </p:grpSpPr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49" y="2983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28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030" y="3027"/>
              <a:ext cx="690" cy="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>
                  <a:solidFill>
                    <a:srgbClr val="FF0000"/>
                  </a:solidFill>
                </a:rPr>
                <a:t>실험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. 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논리적이고 실증적 서술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6826250" y="2797175"/>
            <a:ext cx="1209675" cy="4953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검증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논증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4" y="1549425"/>
            <a:ext cx="8075612" cy="4767262"/>
          </a:xfrm>
          <a:ln w="76200"/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12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 flipV="1">
            <a:off x="827584" y="3622030"/>
            <a:ext cx="7632848" cy="2297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4644230" y="3320968"/>
            <a:ext cx="0" cy="6480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8462664" y="3265360"/>
            <a:ext cx="0" cy="6480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827584" y="3265360"/>
            <a:ext cx="0" cy="6480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2771800" y="3450358"/>
            <a:ext cx="0" cy="4274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516216" y="3408293"/>
            <a:ext cx="0" cy="4274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89248" y="1364958"/>
            <a:ext cx="85095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과정</a:t>
            </a:r>
            <a:endParaRPr lang="en-US" altLang="ko-KR" sz="2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가설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문제발견     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아이디어          아이디어구체화        가설검증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연구주제 선정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작성        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예비연구단계                    본 연구단계             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오른쪽 중괄호 4"/>
          <p:cNvSpPr/>
          <p:nvPr/>
        </p:nvSpPr>
        <p:spPr bwMode="auto">
          <a:xfrm rot="5400000">
            <a:off x="2671292" y="2566217"/>
            <a:ext cx="201015" cy="3024336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위쪽 화살표 6"/>
          <p:cNvSpPr/>
          <p:nvPr/>
        </p:nvSpPr>
        <p:spPr bwMode="auto">
          <a:xfrm>
            <a:off x="4598511" y="4068704"/>
            <a:ext cx="117505" cy="20139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4560795" y="1539969"/>
            <a:ext cx="310442" cy="30963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4" y="1549425"/>
            <a:ext cx="8075612" cy="4767262"/>
          </a:xfrm>
          <a:ln w="76200"/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13</a:t>
            </a:fld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 bwMode="auto">
          <a:xfrm flipV="1">
            <a:off x="827584" y="2772591"/>
            <a:ext cx="7632848" cy="2297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4644008" y="2448555"/>
            <a:ext cx="0" cy="6480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8501853" y="2448555"/>
            <a:ext cx="0" cy="6480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827584" y="2448555"/>
            <a:ext cx="0" cy="64807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2771800" y="2581827"/>
            <a:ext cx="0" cy="4274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588224" y="2581828"/>
            <a:ext cx="0" cy="4274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89248" y="1124744"/>
            <a:ext cx="85095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과정</a:t>
            </a:r>
            <a:endParaRPr lang="en-US" altLang="ko-KR" sz="2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해결방안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문제발견     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아이디어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아이디어구체화         가설검증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관악캠퍼스이동문제 전기자전거 </a:t>
            </a:r>
            <a:r>
              <a:rPr lang="ko-KR" altLang="en-US" b="1" dirty="0" err="1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대여제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모델 결정            비용 비교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수량산정             이동 시간  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대여소 수             편리성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</a:t>
            </a:r>
            <a:r>
              <a:rPr lang="ko-KR" altLang="en-US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대여소 위치          설문조사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대여소 운영 방안       시뮬레이션</a:t>
            </a:r>
            <a:endParaRPr lang="en-US" altLang="ko-KR" b="1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                                              </a:t>
            </a:r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</a:t>
            </a:r>
            <a:endParaRPr lang="en-US" altLang="ko-KR" b="1" dirty="0" smtClean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</a:t>
            </a:r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연구주제 선정</a:t>
            </a:r>
            <a:r>
              <a:rPr lang="en-US" altLang="ko-KR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ko-KR" altLang="en-US" b="1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연구계획서 작성        </a:t>
            </a:r>
            <a:endParaRPr lang="en-US" altLang="ko-KR" b="1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예비연구단계                    본 연구단계</a:t>
            </a:r>
            <a:endParaRPr lang="ko-KR" altLang="en-US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4596799" y="755976"/>
            <a:ext cx="310442" cy="30963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425" y="1217613"/>
            <a:ext cx="8075612" cy="476726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</a:rPr>
              <a:t>연구 및 논문 작성 과정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기성 연구자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들은 대개 다른 연구를 수행하는 동안에 새로운 연구주제를 발견하므로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예비연구과정이 불필요함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연구초심자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들은 새로운 연구주제를 정해야 하므로 예비연구과정이 중요함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80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4298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연구절차</a:t>
            </a:r>
          </a:p>
          <a:p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유형 정하기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학술논문 또는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의견주장 논문</a:t>
            </a:r>
            <a:endParaRPr lang="en-US" altLang="ko-KR" sz="24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연구영역 정하기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관심 영역 정하기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수집 및 검토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참고문헌 수집 및 분석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문제발견 및 선행연구 분석을 위해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 결정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예상 해결책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해결을 위한 아이디어 구상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가설수립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참고문헌 조사 및 수집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 해결을 위한 참고 자료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연구계획서 작성</a:t>
            </a: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문헌 분석을 통한 아이디어 구체화 및 실험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예상 해결책의 검증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 작성</a:t>
            </a:r>
          </a:p>
          <a:p>
            <a:endParaRPr lang="en-US" altLang="ko-KR" sz="14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0"/>
            <a:ext cx="8208963" cy="609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20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 정하기 절차</a:t>
            </a: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논문 유형 정하기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학술논문으로 할지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의견을 주장하는 논문으로 할 것인지를 정함</a:t>
            </a:r>
            <a:endParaRPr lang="en-US" altLang="ko-KR" sz="24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관심 영역 정하기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흥미 있고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어느 정도 사전지식이 있는 분야가 좋음</a:t>
            </a:r>
            <a:endParaRPr lang="en-US" altLang="ko-KR" sz="10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수집 및 검토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선정한 주제영역에 미해결 문제가 있는지 검토함</a:t>
            </a:r>
            <a:endParaRPr lang="en-US" altLang="ko-KR" sz="10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문제가 없는 주제는 연구 대상이 될 수 없음</a:t>
            </a:r>
            <a:endParaRPr lang="en-US" altLang="ko-KR" sz="10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예상 해결책</a:t>
            </a:r>
            <a:r>
              <a:rPr lang="en-US" altLang="ko-KR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발견한 문제에 대하여 해결할 아이디어가 있어야 연구과제로 삼을 수 있음 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0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 내용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아이디어를 구체화하고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실험을 통하여 검증하는 것  </a:t>
            </a:r>
            <a:endParaRPr lang="en-US" altLang="ko-KR" sz="14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연구과제의 유형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1124744"/>
            <a:ext cx="8075612" cy="4767262"/>
          </a:xfrm>
        </p:spPr>
        <p:txBody>
          <a:bodyPr/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학술적 논문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가설 또는 아이디어에 대한 일의적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가능함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직접 관찰이 가능한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사실 발견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경우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직접 관찰이 불가능한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사실 발견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경우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경우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연구과제의 유형 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11560" y="151925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의견을 주장하는 논문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주장에 대해서는 일의적인 증명이 불가능하고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 가능함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단순히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주장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하거나 기존의견에 찬반을 제시하는 논문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문제해결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제시하는 논문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비판과 대안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제시하는 논문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연구영역 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000" dirty="0" smtClean="0"/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영역에 대해서는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기초적인 지식이 있어야 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전혀 내용을 모르는 생소한 영역에서는 연구 주제를 선정할 수 없음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명확하지는 않지만 대체적으로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내포하고 있는 것으로 간주되는 영역이어야 함</a:t>
            </a:r>
          </a:p>
          <a:p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흥미롭고 연구해 볼만한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있는 영역이어야 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3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연구주제</a:t>
            </a:r>
            <a:r>
              <a:rPr lang="en-US" altLang="ko-KR" sz="3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정하기</a:t>
            </a:r>
            <a:endParaRPr lang="ko-KR" altLang="en-US" sz="36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검색 및 수집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자료수집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영역이 정해지면 해당 분야의 연구동향 및 문제를 파악하기 위해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연구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해야 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연구를 위해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수집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해야 함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수집할 자료의 목록과 자료의 위치를 파악해야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검색 및 수집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검색법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도서관의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통합자료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검색란에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주제어를 입력하고 검색함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4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대강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인터넷 포털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구글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사이트에서 주제어로 검색함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대체로 단행본은 쉽게 검색할 수 있으나 논문은 게재된 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학술지나 논문집을 알아야 검색 할 수 있는 경우가 많음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주제와 관련된 학술지의 목차를 검색하면 주제와 관련된 논문을 찾을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검색 및 수집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검색법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구글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검색엔진에서는 논문까지도 검색할 수 있는 경우가 많음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근래에 발표된 논문들은 대개 주요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검색어를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통하여 쉽게 검색할 수 있음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가장 최근에 작성된 논문의 참고문헌은 비교적 최신 논문들을 많이 포함하고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 검색 및 수집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수집 방법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도서관에서 대출하는 것이 가장 일반적인 자료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수집법임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논문의 경우 도서관에서 복사할 수 있음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전자저널에 게재된 논문의 경우 도서관 홈페이지에서 인터넷을 통하여 무료로 다운로드 받거나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유료 서비스의 경우 구매할 수 있음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인터넷에서 검색하여 바로 다운로드 할 수 있은 경우도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출발점으로서의 문제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연구는 문제의 발견으로부터 시작됨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선정한 연구영역이 아무런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 내포하고 있지 않은 경우는 연구영역으로 부적합함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연구영역이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해결되어야 할 문제를 내포하고 있을 때 이 문제를 해결하는 것을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삼을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출발점으로서의 문제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영역       검토       문제가 없음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영역       검토       문제가 없음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영역        검토       문제 발견      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문제해결 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위한 아이디어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오른쪽 화살표 4"/>
          <p:cNvSpPr/>
          <p:nvPr/>
        </p:nvSpPr>
        <p:spPr bwMode="auto">
          <a:xfrm>
            <a:off x="1835696" y="2780928"/>
            <a:ext cx="57606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347864" y="2780928"/>
            <a:ext cx="57606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1763688" y="3789040"/>
            <a:ext cx="57606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3347864" y="3789040"/>
            <a:ext cx="57606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1835696" y="4797152"/>
            <a:ext cx="57606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347864" y="4797152"/>
            <a:ext cx="57606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5796136" y="4797152"/>
            <a:ext cx="576064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rot="10800000" flipV="1">
            <a:off x="1331640" y="3140968"/>
            <a:ext cx="4032448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rot="10800000" flipV="1">
            <a:off x="1259633" y="4149080"/>
            <a:ext cx="4032448" cy="50405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4076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출발점으로서의 문제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발견되지 않으면 연구는 진행될 수 없음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대부분의 발견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발명 또는 제안은 문제의 발견으로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부터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출발함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문제제기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정해지면 연구의 반은 진행된 것이나 마찬가지임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목적이 분명해야 연구가 수월하게 진행될 수 있음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문제의 유형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이론으로 설명되지 않음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실생활에 불편함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기술이 있지만 충분하지 않음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1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발견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사이비 문제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기술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마켓팅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기술의 구체적 현실에 적용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사업 계획 수립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개발된 기술의  종합 정리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건축설계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이론의 적용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84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584" y="2204864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5536" y="4725144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400" b="1" dirty="0" smtClean="0"/>
                <a:t> </a:t>
              </a:r>
              <a:r>
                <a:rPr lang="ko-KR" altLang="en-US" sz="2400" b="1" smtClean="0"/>
                <a:t>물이 얼음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smtClean="0"/>
                <a:t>결빙 현상의 설명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원인을 찾는 법 </a:t>
            </a:r>
            <a:r>
              <a:rPr lang="en-US" altLang="ko-KR" sz="2800" b="1" dirty="0" smtClean="0"/>
              <a:t>(</a:t>
            </a:r>
            <a:r>
              <a:rPr lang="ko-KR" altLang="en-US" sz="2800" b="1" smtClean="0"/>
              <a:t>귀납추리적 </a:t>
            </a:r>
            <a:r>
              <a:rPr lang="ko-KR" altLang="en-US" sz="2800" b="1" dirty="0" smtClean="0"/>
              <a:t>가설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73187" y="2633216"/>
            <a:ext cx="1512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3175" y="298956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가설 제시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 rot="16200000" flipV="1">
            <a:off x="1239180" y="3305435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43608" y="5301208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b="1" dirty="0" smtClean="0">
              <a:solidFill>
                <a:srgbClr val="4D4D4D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87624" y="4907137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2400" b="1" dirty="0" smtClean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검증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12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연구주제 정하기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66213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유형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연구영역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정하기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검색 및 수집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문제의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발견</a:t>
            </a:r>
            <a:endParaRPr lang="en-US" altLang="ko-KR" sz="12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7)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독창성의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584" y="2204864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5536" y="4725144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400" b="1" dirty="0" smtClean="0"/>
                <a:t> </a:t>
              </a:r>
              <a:r>
                <a:rPr lang="ko-KR" altLang="en-US" sz="2400" b="1"/>
                <a:t>가</a:t>
              </a:r>
              <a:r>
                <a:rPr lang="ko-KR" altLang="en-US" sz="2400" b="1" smtClean="0"/>
                <a:t>설 제시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smtClean="0"/>
                <a:t>모든 물은 </a:t>
              </a:r>
              <a:r>
                <a:rPr lang="en-US" altLang="ko-KR" sz="2400" b="1" dirty="0" smtClean="0"/>
                <a:t>0</a:t>
              </a:r>
              <a:r>
                <a:rPr lang="ko-KR" altLang="en-US" sz="2400" b="1" smtClean="0"/>
                <a:t>도에서 얼음</a:t>
              </a:r>
              <a:endParaRPr lang="en-US" altLang="ko-KR" sz="24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>
                  <a:solidFill>
                    <a:srgbClr val="4D4D4D"/>
                  </a:solidFill>
                </a:rPr>
                <a:t>일치법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, </a:t>
              </a:r>
              <a:r>
                <a:rPr lang="ko-KR" altLang="en-US" sz="2400" b="1" smtClean="0">
                  <a:solidFill>
                    <a:srgbClr val="4D4D4D"/>
                  </a:solidFill>
                </a:rPr>
                <a:t>차이법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, </a:t>
              </a:r>
              <a:r>
                <a:rPr lang="ko-KR" altLang="en-US" sz="2400" b="1" smtClean="0">
                  <a:solidFill>
                    <a:srgbClr val="4D4D4D"/>
                  </a:solidFill>
                </a:rPr>
                <a:t>일치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-</a:t>
              </a:r>
              <a:r>
                <a:rPr lang="ko-KR" altLang="en-US" sz="2400" b="1" smtClean="0">
                  <a:solidFill>
                    <a:srgbClr val="4D4D4D"/>
                  </a:solidFill>
                </a:rPr>
                <a:t>차이법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, </a:t>
              </a:r>
              <a:r>
                <a:rPr lang="ko-KR" altLang="en-US" sz="2400" b="1" smtClean="0">
                  <a:solidFill>
                    <a:srgbClr val="4D4D4D"/>
                  </a:solidFill>
                </a:rPr>
                <a:t>잉여법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, </a:t>
              </a:r>
              <a:r>
                <a:rPr lang="ko-KR" altLang="en-US" sz="2400" b="1" smtClean="0">
                  <a:solidFill>
                    <a:srgbClr val="4D4D4D"/>
                  </a:solidFill>
                </a:rPr>
                <a:t>공변법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원인을 찾는 법 </a:t>
            </a:r>
            <a:r>
              <a:rPr lang="en-US" altLang="ko-KR" sz="2800" b="1" dirty="0" smtClean="0"/>
              <a:t>(</a:t>
            </a:r>
            <a:r>
              <a:rPr lang="ko-KR" altLang="en-US" sz="2800" b="1" smtClean="0"/>
              <a:t>귀납추리적 </a:t>
            </a:r>
            <a:r>
              <a:rPr lang="ko-KR" altLang="en-US" sz="2800" b="1" dirty="0" smtClean="0"/>
              <a:t>가설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73187" y="2633216"/>
            <a:ext cx="1512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3175" y="298956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가설 제시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 rot="16200000" flipV="1">
            <a:off x="4139568" y="3597378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43608" y="5301208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b="1" dirty="0" smtClean="0">
              <a:solidFill>
                <a:srgbClr val="4D4D4D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87624" y="4907137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2400" b="1" dirty="0" smtClean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검증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66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584" y="2204864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5536" y="4725144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400" b="1" dirty="0" smtClean="0"/>
                <a:t> </a:t>
              </a:r>
              <a:r>
                <a:rPr lang="ko-KR" altLang="en-US" sz="2400" b="1" smtClean="0"/>
                <a:t>실험을 통한 검증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원인을 찾는 법 </a:t>
            </a:r>
            <a:r>
              <a:rPr lang="en-US" altLang="ko-KR" sz="2800" b="1" dirty="0" smtClean="0"/>
              <a:t>(</a:t>
            </a:r>
            <a:r>
              <a:rPr lang="ko-KR" altLang="en-US" sz="2800" b="1" smtClean="0"/>
              <a:t>귀납추리적 </a:t>
            </a:r>
            <a:r>
              <a:rPr lang="ko-KR" altLang="en-US" sz="2800" b="1" dirty="0" smtClean="0"/>
              <a:t>가설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73187" y="2633216"/>
            <a:ext cx="1512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33175" y="2989560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가설 제시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 rot="16200000" flipV="1">
            <a:off x="7048715" y="3351040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43608" y="5301208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b="1" dirty="0" smtClean="0">
              <a:solidFill>
                <a:srgbClr val="4D4D4D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87624" y="4907137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2400" b="1" dirty="0" smtClean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검증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47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134076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41277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해왕성의 발견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인과추리적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pic>
        <p:nvPicPr>
          <p:cNvPr id="57350" name="Picture 6" descr="http://dyon.postech.ac.kr/~astro/cd/solar/nep0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348880"/>
            <a:ext cx="4176464" cy="41764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134076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41277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해왕성의 발견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인과추리적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827584" y="3212976"/>
            <a:ext cx="5400600" cy="2664296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-480000">
            <a:off x="777290" y="2853721"/>
            <a:ext cx="5730458" cy="278234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해 7"/>
          <p:cNvSpPr/>
          <p:nvPr/>
        </p:nvSpPr>
        <p:spPr>
          <a:xfrm>
            <a:off x="1691680" y="4293096"/>
            <a:ext cx="504056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7개인 별 12"/>
          <p:cNvSpPr/>
          <p:nvPr/>
        </p:nvSpPr>
        <p:spPr>
          <a:xfrm>
            <a:off x="5940152" y="4005064"/>
            <a:ext cx="288032" cy="288032"/>
          </a:xfrm>
          <a:prstGeom prst="star7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7개인 별 13"/>
          <p:cNvSpPr/>
          <p:nvPr/>
        </p:nvSpPr>
        <p:spPr>
          <a:xfrm>
            <a:off x="6084168" y="3212976"/>
            <a:ext cx="288032" cy="288032"/>
          </a:xfrm>
          <a:prstGeom prst="star7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7개인 별 14"/>
          <p:cNvSpPr/>
          <p:nvPr/>
        </p:nvSpPr>
        <p:spPr>
          <a:xfrm>
            <a:off x="7092280" y="2636912"/>
            <a:ext cx="360040" cy="36004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300192" y="2996952"/>
            <a:ext cx="792088" cy="10801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7782" y="5981218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기존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입장</a:t>
            </a:r>
          </a:p>
          <a:p>
            <a:r>
              <a:rPr lang="ko-KR" altLang="en-US" sz="2000" b="1" dirty="0" smtClean="0">
                <a:solidFill>
                  <a:srgbClr val="2E0000"/>
                </a:solidFill>
              </a:rPr>
              <a:t>계산상의 천왕성 궤도</a:t>
            </a:r>
            <a:endParaRPr lang="en-US" altLang="ko-KR" sz="2000" b="1" dirty="0" smtClean="0">
              <a:solidFill>
                <a:srgbClr val="2E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6058" y="5045114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문제점 발견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2E0000"/>
                </a:solidFill>
              </a:rPr>
              <a:t>관측된 천왕성 궤도</a:t>
            </a:r>
            <a:endParaRPr lang="ko-KR" altLang="en-US" sz="2000" b="1" dirty="0">
              <a:solidFill>
                <a:srgbClr val="2E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6516216" y="4365104"/>
            <a:ext cx="2160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5724128" y="5373216"/>
            <a:ext cx="2160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26615" y="3140968"/>
            <a:ext cx="2375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가정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2E0000"/>
                </a:solidFill>
              </a:rPr>
              <a:t>미지의 행성</a:t>
            </a:r>
            <a:endParaRPr lang="en-US" altLang="ko-KR" sz="2000" b="1" dirty="0" smtClean="0">
              <a:solidFill>
                <a:srgbClr val="2E0000"/>
              </a:solidFill>
            </a:endParaRPr>
          </a:p>
          <a:p>
            <a:r>
              <a:rPr lang="en-US" altLang="ko-KR" sz="2000" b="1" dirty="0" smtClean="0">
                <a:solidFill>
                  <a:srgbClr val="2E0000"/>
                </a:solidFill>
              </a:rPr>
              <a:t>(1846 </a:t>
            </a:r>
            <a:r>
              <a:rPr lang="ko-KR" altLang="en-US" sz="2000" b="1" dirty="0" err="1" smtClean="0">
                <a:solidFill>
                  <a:srgbClr val="2E0000"/>
                </a:solidFill>
              </a:rPr>
              <a:t>갈레가</a:t>
            </a:r>
            <a:r>
              <a:rPr lang="ko-KR" altLang="en-US" sz="2000" b="1" dirty="0" smtClean="0">
                <a:solidFill>
                  <a:srgbClr val="2E0000"/>
                </a:solidFill>
              </a:rPr>
              <a:t> 발견</a:t>
            </a:r>
            <a:r>
              <a:rPr lang="en-US" altLang="ko-KR" sz="2000" b="1" dirty="0" smtClean="0">
                <a:solidFill>
                  <a:srgbClr val="2E0000"/>
                </a:solidFill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68913" y="2276872"/>
            <a:ext cx="3897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/>
              <a:t>애덤스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(1843)</a:t>
            </a:r>
            <a:r>
              <a:rPr lang="ko-KR" altLang="en-US" sz="2000" b="1" dirty="0" smtClean="0"/>
              <a:t>와 르베리에</a:t>
            </a:r>
            <a:r>
              <a:rPr lang="en-US" altLang="ko-KR" sz="2000" b="1" dirty="0" smtClean="0"/>
              <a:t>(1845)</a:t>
            </a:r>
            <a:endParaRPr lang="en-US" altLang="ko-KR" sz="20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056" y="4221088"/>
            <a:ext cx="864096" cy="2160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3501008"/>
            <a:ext cx="1008112" cy="9361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08383" y="4221088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천왕성</a:t>
            </a:r>
            <a:endParaRPr lang="en-US" altLang="ko-KR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21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584" y="2204864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애덤스의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가정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5536" y="4725143"/>
            <a:ext cx="8208144" cy="2031654"/>
            <a:chOff x="249" y="3027"/>
            <a:chExt cx="1497" cy="1185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2400" b="1" dirty="0" smtClean="0"/>
                <a:t> </a:t>
              </a:r>
              <a:r>
                <a:rPr lang="ko-KR" altLang="en-US" sz="2400" b="1" dirty="0" smtClean="0"/>
                <a:t>천왕성은 </a:t>
              </a:r>
              <a:r>
                <a:rPr lang="ko-KR" altLang="en-US" sz="2400" b="1" dirty="0" err="1" smtClean="0"/>
                <a:t>케플러법칙과</a:t>
              </a:r>
              <a:r>
                <a:rPr lang="ko-KR" altLang="en-US" sz="2400" b="1" dirty="0" smtClean="0"/>
                <a:t> </a:t>
              </a:r>
              <a:r>
                <a:rPr lang="ko-KR" altLang="en-US" sz="2400" b="1" dirty="0" err="1" smtClean="0"/>
                <a:t>뉴튼의</a:t>
              </a:r>
              <a:r>
                <a:rPr lang="ko-KR" altLang="en-US" sz="2400" b="1" dirty="0" smtClean="0"/>
                <a:t> 만유인력법칙에 따라 정해진 궤도를  </a:t>
              </a:r>
              <a:r>
                <a:rPr lang="ko-KR" altLang="en-US" sz="2400" b="1" dirty="0" err="1" smtClean="0"/>
                <a:t>돌음</a:t>
              </a:r>
              <a:endParaRPr lang="ko-KR" altLang="en-US" sz="24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해왕성의 발견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인과추리적 가설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23319"/>
            <a:ext cx="1512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기존입장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발견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 rot="16200000" flipV="1">
            <a:off x="1239180" y="3305435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43608" y="5301208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b="1" dirty="0" smtClean="0">
              <a:solidFill>
                <a:srgbClr val="4D4D4D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87624" y="4907137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584" y="2204864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애덤스의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가정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5536" y="4725144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/>
                <a:t>원자는 더 이상 쪼갤 수 없는 물질의 최후의 단위임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해왕성의 발견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인과추리적 사설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23319"/>
            <a:ext cx="1512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기존입장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발견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 rot="16200000" flipV="1">
            <a:off x="4160404" y="3593468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95536" y="4725144"/>
            <a:ext cx="8136904" cy="1944216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189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ko-KR" altLang="ko-KR" sz="1600" b="1">
              <a:solidFill>
                <a:srgbClr val="4D4D4D"/>
              </a:solidFill>
              <a:latin typeface="Arial" charset="0"/>
              <a:ea typeface="HY견고딕" pitchFamily="18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43608" y="5301208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b="1" dirty="0" smtClean="0">
              <a:solidFill>
                <a:srgbClr val="4D4D4D"/>
              </a:solidFill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95536" y="4725144"/>
            <a:ext cx="8152160" cy="1944216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18900000" scaled="1"/>
          </a:gradFill>
          <a:ln w="25400" algn="ctr">
            <a:solidFill>
              <a:srgbClr val="969696"/>
            </a:solidFill>
            <a:miter lim="800000"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 sz="1600" dirty="0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87624" y="4907137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24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827584" y="486916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 smtClean="0"/>
              <a:t>예상된 궤도와 다른 위치에서 천왕성이 발견됨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7071829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7584" y="2204864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애덤스의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가정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5536" y="4725144"/>
            <a:ext cx="8142347" cy="1944216"/>
            <a:chOff x="249" y="3027"/>
            <a:chExt cx="1485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59632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해왕성의 발견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인과추리적 사설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23319"/>
            <a:ext cx="1512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기존입장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발견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43608" y="5301208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400" b="1" dirty="0" smtClean="0">
              <a:solidFill>
                <a:srgbClr val="4D4D4D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187624" y="4907137"/>
            <a:ext cx="662473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24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539552" y="4797152"/>
            <a:ext cx="7920880" cy="113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 err="1" smtClean="0"/>
              <a:t>애덤스와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르베리에는</a:t>
            </a:r>
            <a:r>
              <a:rPr lang="ko-KR" altLang="en-US" sz="2400" b="1" dirty="0" smtClean="0"/>
              <a:t> 천왕성 바깥쪽에 새로운 행성이 있을 것이라고 가정함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98072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05273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다윈 진화론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유비추리적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16833"/>
            <a:ext cx="550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상식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2000" b="1" dirty="0" smtClean="0"/>
              <a:t>같은 종류의 새들은 부리 모양이 동일함</a:t>
            </a:r>
          </a:p>
        </p:txBody>
      </p:sp>
      <p:pic>
        <p:nvPicPr>
          <p:cNvPr id="73730" name="Picture 2" descr="http://100.naver.com/bird/birdis/foot_img2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3359392" cy="3888432"/>
          </a:xfrm>
          <a:prstGeom prst="rect">
            <a:avLst/>
          </a:prstGeom>
          <a:noFill/>
        </p:spPr>
      </p:pic>
      <p:pic>
        <p:nvPicPr>
          <p:cNvPr id="73732" name="Picture 4" descr="http://100.naver.com/bird/birdis/foot_img1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420888"/>
            <a:ext cx="3384376" cy="3821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98072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05273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다윈 진화론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유비추리적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3326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110623080" descr="EMB00000f5000d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13" y="1844824"/>
            <a:ext cx="5241267" cy="49411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6400" y="1844824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문제의 발견</a:t>
            </a:r>
          </a:p>
          <a:p>
            <a:r>
              <a:rPr lang="ko-KR" altLang="en-US" sz="2000" b="1" dirty="0" smtClean="0"/>
              <a:t>갈라파고스 섬의 </a:t>
            </a:r>
            <a:r>
              <a:rPr lang="ko-KR" altLang="en-US" sz="2000" b="1" dirty="0" err="1" smtClean="0"/>
              <a:t>핀치새에서</a:t>
            </a:r>
            <a:endParaRPr lang="ko-KR" altLang="en-US" sz="2000" b="1" dirty="0" smtClean="0"/>
          </a:p>
          <a:p>
            <a:r>
              <a:rPr lang="ko-KR" altLang="en-US" sz="2000" b="1" dirty="0" smtClean="0">
                <a:solidFill>
                  <a:srgbClr val="2E0000"/>
                </a:solidFill>
              </a:rPr>
              <a:t>같은 종에서도 사는 섬에 따라 </a:t>
            </a:r>
            <a:endParaRPr lang="en-US" altLang="ko-KR" sz="2000" b="1" dirty="0" smtClean="0">
              <a:solidFill>
                <a:srgbClr val="2E0000"/>
              </a:solidFill>
            </a:endParaRPr>
          </a:p>
          <a:p>
            <a:r>
              <a:rPr lang="ko-KR" altLang="en-US" sz="2000" b="1" dirty="0" smtClean="0">
                <a:solidFill>
                  <a:srgbClr val="2E0000"/>
                </a:solidFill>
              </a:rPr>
              <a:t>부리모양이 다양한 것을 발견</a:t>
            </a:r>
            <a:endParaRPr lang="en-US" altLang="ko-KR" sz="2000" b="1" dirty="0" smtClean="0">
              <a:solidFill>
                <a:srgbClr val="2E0000"/>
              </a:solidFill>
            </a:endParaRPr>
          </a:p>
        </p:txBody>
      </p:sp>
      <p:pic>
        <p:nvPicPr>
          <p:cNvPr id="32772" name="Picture 4" descr="이미지 보기&#10;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56992"/>
            <a:ext cx="3096344" cy="33222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98072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05273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다윈 진화론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유비추리적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5056" y="2132856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핀치새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다윈방울새</a:t>
            </a:r>
            <a:endParaRPr lang="ko-KR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110623080" descr="EMB00000f5000d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16832"/>
            <a:ext cx="5132730" cy="47525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9088" y="836712"/>
            <a:ext cx="8075612" cy="47672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</a:rPr>
              <a:t>및 논문 작성 과정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연구나 논문작성을 위한 정형화된 방법이 있는 것은 아님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일반적으로 연구는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귀납적 방법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이루어진다고 생각하고 있는데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이런 경우는 매우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드믊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귀납적 방법은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의존하는데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이렇게 자연법칙이나 기술이 발견될 가능성은 희박함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실제는 발생된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인식하고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이를 해결하기 위한 방안을 찾는 방식으로 진행됨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1239181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 dirty="0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/>
                <a:t>다윈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smtClean="0"/>
                <a:t>갈라파고스 섬의 </a:t>
              </a:r>
              <a:r>
                <a:rPr lang="ko-KR" altLang="en-US" sz="2400" b="1" dirty="0" err="1" smtClean="0"/>
                <a:t>핀치새는</a:t>
              </a:r>
              <a:r>
                <a:rPr lang="ko-KR" altLang="en-US" sz="2400" b="1" dirty="0" smtClean="0"/>
                <a:t> 같은 종이라도 서식하는 섬에 따라 부리 모양이 다름 </a:t>
              </a:r>
              <a:r>
                <a:rPr lang="en-US" altLang="ko-KR" sz="2400" b="1" dirty="0" smtClean="0"/>
                <a:t>(1836</a:t>
              </a:r>
              <a:r>
                <a:rPr lang="ko-KR" altLang="en-US" sz="2400" b="1" dirty="0" smtClean="0"/>
                <a:t>년</a:t>
              </a:r>
              <a:r>
                <a:rPr lang="en-US" altLang="ko-KR" sz="2400" b="1" dirty="0" smtClean="0"/>
                <a:t>)</a:t>
              </a:r>
              <a:r>
                <a:rPr lang="ko-KR" altLang="en-US" sz="2400" b="1" dirty="0" smtClean="0">
                  <a:solidFill>
                    <a:srgbClr val="4D4D4D"/>
                  </a:solidFill>
                </a:rPr>
                <a:t> 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다윈 진화론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유비추리적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힌트의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208144" cy="2077945"/>
            <a:chOff x="249" y="3027"/>
            <a:chExt cx="1497" cy="1212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1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4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/>
                <a:t>농사에서의 품종 개량</a:t>
              </a:r>
              <a:r>
                <a:rPr lang="en-US" altLang="ko-KR" sz="2400" b="1" dirty="0" smtClean="0"/>
                <a:t>: </a:t>
              </a:r>
              <a:r>
                <a:rPr lang="ko-KR" altLang="en-US" sz="2400" b="1" dirty="0" smtClean="0"/>
                <a:t>매년 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우수한 개체만 선택</a:t>
              </a:r>
              <a:r>
                <a:rPr lang="ko-KR" altLang="en-US" sz="2400" b="1" dirty="0" smtClean="0"/>
                <a:t>하여 우수한 개체끼리 교배하여 종자를 얻으면 점점 우수한 개체들만 </a:t>
              </a:r>
              <a:r>
                <a:rPr lang="ko-KR" altLang="en-US" sz="2400" b="1" smtClean="0"/>
                <a:t>남게 됨 </a:t>
              </a:r>
              <a:r>
                <a:rPr lang="en-US" altLang="ko-KR" sz="2400" b="1" dirty="0" smtClean="0"/>
                <a:t>(</a:t>
              </a:r>
              <a:r>
                <a:rPr lang="ko-KR" altLang="en-US" sz="2400" b="1" smtClean="0">
                  <a:solidFill>
                    <a:srgbClr val="FF0000"/>
                  </a:solidFill>
                </a:rPr>
                <a:t>인위적 선택</a:t>
              </a:r>
              <a:r>
                <a:rPr lang="en-US" altLang="ko-KR" sz="2400" b="1" dirty="0" smtClean="0"/>
                <a:t>)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다윈 진화론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유비추리적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힌트의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 rot="16200000" flipV="1">
            <a:off x="4191509" y="3521460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1"/>
            <a:ext cx="8208144" cy="1683616"/>
            <a:chOff x="249" y="3027"/>
            <a:chExt cx="1497" cy="982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97" cy="982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/>
                <a:t>갈라파고스 군도의 여러 섬에 따라 먹이 종류가 다르고</a:t>
              </a:r>
              <a:r>
                <a:rPr lang="en-US" altLang="ko-KR" sz="2400" b="1" dirty="0" smtClean="0"/>
                <a:t>, </a:t>
              </a:r>
              <a:r>
                <a:rPr lang="ko-KR" altLang="en-US" sz="2400" b="1" dirty="0" smtClean="0"/>
                <a:t>먹이 종류에 의해 선택된 종류만 살아 남게 </a:t>
              </a:r>
              <a:r>
                <a:rPr lang="ko-KR" altLang="en-US" sz="2400" b="1" smtClean="0"/>
                <a:t>됨 </a:t>
              </a:r>
              <a:r>
                <a:rPr lang="en-US" altLang="ko-KR" sz="2400" b="1" dirty="0" smtClean="0"/>
                <a:t>(</a:t>
              </a:r>
              <a:r>
                <a:rPr lang="ko-KR" altLang="en-US" sz="2400" b="1" smtClean="0">
                  <a:solidFill>
                    <a:srgbClr val="FF0000"/>
                  </a:solidFill>
                </a:rPr>
                <a:t>자연에 의한 선택</a:t>
              </a:r>
              <a:r>
                <a:rPr lang="en-US" altLang="ko-KR" sz="2400" b="1" dirty="0" smtClean="0"/>
                <a:t>, </a:t>
              </a:r>
              <a:r>
                <a:rPr lang="ko-KR" altLang="en-US" sz="2400" b="1" smtClean="0"/>
                <a:t>자연도태설</a:t>
              </a:r>
              <a:r>
                <a:rPr lang="en-US" altLang="ko-KR" sz="2400" b="1" dirty="0" smtClean="0"/>
                <a:t>)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다윈 진화론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유비추리적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힌트의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 rot="16200000" flipV="1">
            <a:off x="7040724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70784" cy="453728"/>
          </a:xfr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농사에서의 육종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2636912"/>
            <a:ext cx="3960440" cy="3240360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선택자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농부 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선택되는 개체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우수한 품종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진화원리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우생학적 품종개량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103439" cy="45372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자연에 의한 선택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008" y="2636912"/>
            <a:ext cx="4032448" cy="331236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선택자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먹이 환경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선택되는 개체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먹이를 먹기에 편리한 부리를 가진 개체</a:t>
            </a: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400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진화원리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적자 생존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98072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05273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자유낙하의 법칙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코페르니쿠스적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361074"/>
            <a:ext cx="2113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2E0000"/>
                </a:solidFill>
              </a:rPr>
              <a:t>갈릴레이의</a:t>
            </a:r>
            <a:r>
              <a:rPr lang="ko-KR" altLang="en-US" sz="2000" b="1" dirty="0" smtClean="0">
                <a:solidFill>
                  <a:srgbClr val="2E0000"/>
                </a:solidFill>
              </a:rPr>
              <a:t> 피사 </a:t>
            </a:r>
            <a:endParaRPr lang="en-US" altLang="ko-KR" sz="2000" b="1" dirty="0" smtClean="0">
              <a:solidFill>
                <a:srgbClr val="2E0000"/>
              </a:solidFill>
            </a:endParaRPr>
          </a:p>
          <a:p>
            <a:r>
              <a:rPr lang="ko-KR" altLang="en-US" sz="2000" b="1" dirty="0" smtClean="0">
                <a:solidFill>
                  <a:srgbClr val="2E0000"/>
                </a:solidFill>
              </a:rPr>
              <a:t>사탑 실험</a:t>
            </a:r>
            <a:r>
              <a:rPr lang="en-US" altLang="ko-KR" sz="2000" b="1" dirty="0" smtClean="0">
                <a:solidFill>
                  <a:srgbClr val="2E0000"/>
                </a:solidFill>
              </a:rPr>
              <a:t>?</a:t>
            </a:r>
          </a:p>
        </p:txBody>
      </p:sp>
      <p:pic>
        <p:nvPicPr>
          <p:cNvPr id="85002" name="Picture 10" descr="http://c2down.cyworld.co.kr/download?fid=64223346c17bb1e5111633661e42d2fe&amp;name=IMG_1176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1"/>
            <a:ext cx="3168352" cy="47525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1239181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>
                  <a:solidFill>
                    <a:srgbClr val="4D4D4D"/>
                  </a:solidFill>
                </a:rPr>
                <a:t> </a:t>
              </a: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자유낙하의 법칙</a:t>
            </a:r>
            <a:r>
              <a:rPr lang="en-US" altLang="ko-KR" sz="2800" b="1" dirty="0" smtClean="0"/>
              <a:t> (</a:t>
            </a:r>
            <a:r>
              <a:rPr lang="ko-KR" altLang="en-US" sz="2800" b="1" dirty="0" smtClean="0"/>
              <a:t>코페르니쿠스적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기존입장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115616" y="1988840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5576" y="494116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무거운 물체는 가벼운 물체보다 빨리 낙하함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아리스토텔레스의 운동학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4119501" y="3521460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35896" y="234888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</a:t>
            </a:r>
            <a:r>
              <a:rPr lang="ko-KR" altLang="en-US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수립하기 </a:t>
            </a:r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문제해결 방안</a:t>
            </a:r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자유낙하의 법칙</a:t>
            </a:r>
            <a:r>
              <a:rPr lang="en-US" altLang="ko-KR" sz="2800" b="1" dirty="0" smtClean="0"/>
              <a:t> (</a:t>
            </a:r>
            <a:r>
              <a:rPr lang="ko-KR" altLang="en-US" sz="2800" b="1" dirty="0" smtClean="0"/>
              <a:t>코페르니쿠스적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기존입장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115616" y="1988840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142347" cy="1944216"/>
            <a:chOff x="249" y="3027"/>
            <a:chExt cx="1485" cy="1134"/>
          </a:xfrm>
        </p:grpSpPr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r>
                <a:rPr lang="ko-KR" altLang="en-US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          </a:t>
              </a:r>
              <a:endParaRPr lang="en-US" altLang="ko-KR" sz="1600" b="1" dirty="0" smtClean="0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ko-KR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         </a:t>
              </a:r>
              <a:r>
                <a:rPr lang="ko-KR" altLang="en-US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</a:t>
              </a:r>
              <a:endParaRPr lang="en-US" altLang="ko-KR" sz="1600" b="1" dirty="0" smtClean="0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ko-KR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         </a:t>
              </a:r>
              <a:r>
                <a:rPr lang="ko-KR" altLang="en-US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</a:t>
              </a:r>
              <a:r>
                <a:rPr lang="ko-KR" altLang="en-US" sz="2400" b="1" dirty="0" smtClean="0">
                  <a:solidFill>
                    <a:srgbClr val="4D4D4D"/>
                  </a:solidFill>
                </a:rPr>
                <a:t>무게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:                    </a:t>
              </a:r>
              <a:r>
                <a:rPr lang="en-US" altLang="ko-KR" sz="2800" b="1" dirty="0" smtClean="0">
                  <a:solidFill>
                    <a:srgbClr val="4D4D4D"/>
                  </a:solidFill>
                </a:rPr>
                <a:t>+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                       </a:t>
              </a:r>
              <a:r>
                <a:rPr lang="en-US" altLang="ko-KR" sz="2800" b="1" dirty="0" smtClean="0">
                  <a:solidFill>
                    <a:srgbClr val="4D4D4D"/>
                  </a:solidFill>
                </a:rPr>
                <a:t>=</a:t>
              </a:r>
            </a:p>
            <a:p>
              <a:pPr>
                <a:buFont typeface="Wingdings" pitchFamily="2" charset="2"/>
                <a:buNone/>
              </a:pPr>
              <a:endParaRPr lang="en-US" altLang="ko-KR" sz="1600" b="1" dirty="0" smtClean="0">
                <a:solidFill>
                  <a:srgbClr val="4D4D4D"/>
                </a:solidFill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ko-KR" sz="2400" b="1" dirty="0" smtClean="0">
                  <a:solidFill>
                    <a:srgbClr val="4D4D4D"/>
                  </a:solidFill>
                </a:rPr>
                <a:t>                                                               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모  순</a:t>
              </a:r>
              <a:endParaRPr lang="en-US" altLang="ko-KR" sz="1600" b="1" dirty="0" smtClean="0">
                <a:solidFill>
                  <a:srgbClr val="4D4D4D"/>
                </a:solidFill>
              </a:endParaRPr>
            </a:p>
            <a:p>
              <a:pPr>
                <a:buFont typeface="Wingdings" pitchFamily="2" charset="2"/>
                <a:buNone/>
              </a:pPr>
              <a:r>
                <a:rPr lang="ko-KR" altLang="en-US" sz="2400" b="1" dirty="0" smtClean="0">
                  <a:solidFill>
                    <a:srgbClr val="4D4D4D"/>
                  </a:solidFill>
                </a:rPr>
                <a:t>         속도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: </a:t>
              </a:r>
            </a:p>
            <a:p>
              <a:pPr>
                <a:buFont typeface="Wingdings" pitchFamily="2" charset="2"/>
                <a:buNone/>
              </a:pPr>
              <a:endParaRPr lang="ko-KR" altLang="ko-KR" sz="2400" b="1" dirty="0">
                <a:solidFill>
                  <a:srgbClr val="4D4D4D"/>
                </a:solidFill>
              </a:endParaRPr>
            </a:p>
          </p:txBody>
        </p:sp>
        <p:pic>
          <p:nvPicPr>
            <p:cNvPr id="29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</p:grpSp>
      <p:sp>
        <p:nvSpPr>
          <p:cNvPr id="30" name="포인트가 12개인 별 29"/>
          <p:cNvSpPr/>
          <p:nvPr/>
        </p:nvSpPr>
        <p:spPr>
          <a:xfrm>
            <a:off x="2627784" y="4869160"/>
            <a:ext cx="288032" cy="28803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12개인 별 30"/>
          <p:cNvSpPr/>
          <p:nvPr/>
        </p:nvSpPr>
        <p:spPr>
          <a:xfrm>
            <a:off x="4355976" y="4797152"/>
            <a:ext cx="504056" cy="50405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771800" y="5229200"/>
            <a:ext cx="0" cy="5040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644008" y="5301208"/>
            <a:ext cx="0" cy="108012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876256" y="5229200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004048" y="5445224"/>
            <a:ext cx="15841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포인트가 12개인 별 37"/>
          <p:cNvSpPr/>
          <p:nvPr/>
        </p:nvSpPr>
        <p:spPr>
          <a:xfrm>
            <a:off x="6589340" y="4935167"/>
            <a:ext cx="288032" cy="28803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12개인 별 38"/>
          <p:cNvSpPr/>
          <p:nvPr/>
        </p:nvSpPr>
        <p:spPr>
          <a:xfrm>
            <a:off x="6825780" y="4820397"/>
            <a:ext cx="504056" cy="50405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7077808" y="5301208"/>
            <a:ext cx="0" cy="1080120"/>
          </a:xfrm>
          <a:prstGeom prst="straightConnector1">
            <a:avLst/>
          </a:prstGeom>
          <a:ln w="57150">
            <a:solidFill>
              <a:srgbClr val="47AB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729718" y="5229200"/>
            <a:ext cx="0" cy="504056"/>
          </a:xfrm>
          <a:prstGeom prst="straightConnector1">
            <a:avLst/>
          </a:prstGeom>
          <a:ln w="57150">
            <a:solidFill>
              <a:srgbClr val="47ABE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31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7112732" y="3521460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35896" y="234888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자유낙하의 법칙</a:t>
            </a:r>
            <a:r>
              <a:rPr lang="en-US" altLang="ko-KR" sz="2800" b="1" dirty="0" smtClean="0"/>
              <a:t> (</a:t>
            </a:r>
            <a:r>
              <a:rPr lang="ko-KR" altLang="en-US" sz="2800" b="1" dirty="0" smtClean="0"/>
              <a:t>코페르니쿠스적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기존입장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115616" y="1988840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142347" cy="1944216"/>
            <a:chOff x="249" y="3027"/>
            <a:chExt cx="1485" cy="1134"/>
          </a:xfrm>
        </p:grpSpPr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r>
                <a:rPr lang="ko-KR" altLang="en-US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          </a:t>
              </a:r>
              <a:endParaRPr lang="en-US" altLang="ko-KR" sz="1600" b="1" dirty="0" smtClean="0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ko-KR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         </a:t>
              </a:r>
              <a:r>
                <a:rPr lang="ko-KR" altLang="en-US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</a:t>
              </a:r>
              <a:endParaRPr lang="en-US" altLang="ko-KR" sz="1600" b="1" dirty="0" smtClean="0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ko-KR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          </a:t>
              </a:r>
              <a:r>
                <a:rPr lang="ko-KR" altLang="en-US" sz="1600" b="1" dirty="0" smtClean="0">
                  <a:solidFill>
                    <a:srgbClr val="4D4D4D"/>
                  </a:solidFill>
                  <a:latin typeface="Arial" charset="0"/>
                  <a:ea typeface="HY견고딕" pitchFamily="18" charset="-127"/>
                </a:rPr>
                <a:t> </a:t>
              </a:r>
              <a:r>
                <a:rPr lang="ko-KR" altLang="en-US" sz="2400" b="1" dirty="0" smtClean="0">
                  <a:solidFill>
                    <a:srgbClr val="4D4D4D"/>
                  </a:solidFill>
                </a:rPr>
                <a:t>무게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:                    </a:t>
              </a:r>
              <a:r>
                <a:rPr lang="en-US" altLang="ko-KR" sz="2800" b="1" dirty="0" smtClean="0">
                  <a:solidFill>
                    <a:srgbClr val="4D4D4D"/>
                  </a:solidFill>
                </a:rPr>
                <a:t>+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                       </a:t>
              </a:r>
              <a:r>
                <a:rPr lang="en-US" altLang="ko-KR" sz="2800" b="1" dirty="0" smtClean="0">
                  <a:solidFill>
                    <a:srgbClr val="4D4D4D"/>
                  </a:solidFill>
                </a:rPr>
                <a:t>=</a:t>
              </a:r>
            </a:p>
            <a:p>
              <a:pPr>
                <a:buFont typeface="Wingdings" pitchFamily="2" charset="2"/>
                <a:buNone/>
              </a:pPr>
              <a:endParaRPr lang="en-US" altLang="ko-KR" sz="1600" b="1" dirty="0" smtClean="0">
                <a:solidFill>
                  <a:srgbClr val="4D4D4D"/>
                </a:solidFill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ko-KR" sz="2400" b="1" dirty="0" smtClean="0">
                  <a:solidFill>
                    <a:srgbClr val="4D4D4D"/>
                  </a:solidFill>
                </a:rPr>
                <a:t>                                                         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모순되지 않음</a:t>
              </a:r>
              <a:endParaRPr lang="en-US" altLang="ko-KR" sz="1600" b="1" dirty="0" smtClean="0">
                <a:solidFill>
                  <a:srgbClr val="4D4D4D"/>
                </a:solidFill>
              </a:endParaRPr>
            </a:p>
            <a:p>
              <a:pPr>
                <a:buFont typeface="Wingdings" pitchFamily="2" charset="2"/>
                <a:buNone/>
              </a:pPr>
              <a:r>
                <a:rPr lang="ko-KR" altLang="en-US" sz="2400" b="1" dirty="0" smtClean="0">
                  <a:solidFill>
                    <a:srgbClr val="4D4D4D"/>
                  </a:solidFill>
                </a:rPr>
                <a:t>         속도</a:t>
              </a:r>
              <a:r>
                <a:rPr lang="en-US" altLang="ko-KR" sz="2400" b="1" dirty="0" smtClean="0">
                  <a:solidFill>
                    <a:srgbClr val="4D4D4D"/>
                  </a:solidFill>
                </a:rPr>
                <a:t>: </a:t>
              </a:r>
            </a:p>
            <a:p>
              <a:pPr>
                <a:buFont typeface="Wingdings" pitchFamily="2" charset="2"/>
                <a:buNone/>
              </a:pPr>
              <a:endParaRPr lang="ko-KR" altLang="ko-KR" sz="2400" b="1" dirty="0">
                <a:solidFill>
                  <a:srgbClr val="4D4D4D"/>
                </a:solidFill>
              </a:endParaRPr>
            </a:p>
          </p:txBody>
        </p:sp>
        <p:pic>
          <p:nvPicPr>
            <p:cNvPr id="29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" y="3027"/>
              <a:ext cx="1415" cy="119"/>
            </a:xfrm>
            <a:prstGeom prst="rect">
              <a:avLst/>
            </a:prstGeom>
            <a:noFill/>
          </p:spPr>
        </p:pic>
      </p:grpSp>
      <p:sp>
        <p:nvSpPr>
          <p:cNvPr id="30" name="포인트가 12개인 별 29"/>
          <p:cNvSpPr/>
          <p:nvPr/>
        </p:nvSpPr>
        <p:spPr>
          <a:xfrm>
            <a:off x="2627784" y="4869160"/>
            <a:ext cx="288032" cy="28803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12개인 별 30"/>
          <p:cNvSpPr/>
          <p:nvPr/>
        </p:nvSpPr>
        <p:spPr>
          <a:xfrm>
            <a:off x="4355976" y="4797152"/>
            <a:ext cx="504056" cy="50405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12개인 별 31"/>
          <p:cNvSpPr/>
          <p:nvPr/>
        </p:nvSpPr>
        <p:spPr>
          <a:xfrm>
            <a:off x="6516216" y="4725144"/>
            <a:ext cx="648072" cy="57606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771800" y="5229200"/>
            <a:ext cx="0" cy="108012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644008" y="5301208"/>
            <a:ext cx="0" cy="10081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876256" y="5229200"/>
            <a:ext cx="0" cy="108012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004048" y="5445224"/>
            <a:ext cx="15841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3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7112732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05038"/>
            <a:ext cx="1603375" cy="1611313"/>
            <a:chOff x="4194" y="1525"/>
            <a:chExt cx="1010" cy="1015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25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8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 수립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2" y="4509120"/>
            <a:ext cx="8208144" cy="1944216"/>
            <a:chOff x="249" y="3027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3027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pic>
          <p:nvPicPr>
            <p:cNvPr id="73752" name="Picture 24" descr="Untitled-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" y="3279"/>
              <a:ext cx="1415" cy="119"/>
            </a:xfrm>
            <a:prstGeom prst="rect">
              <a:avLst/>
            </a:prstGeom>
            <a:noFill/>
          </p:spPr>
        </p:pic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err="1" smtClean="0"/>
                <a:t>자유낙하하는</a:t>
              </a:r>
              <a:r>
                <a:rPr lang="ko-KR" altLang="en-US" sz="2400" b="1" dirty="0" smtClean="0"/>
                <a:t> 물체들은 </a:t>
              </a:r>
              <a:r>
                <a:rPr lang="ko-KR" altLang="en-US" sz="2400" b="1" dirty="0" smtClean="0">
                  <a:solidFill>
                    <a:srgbClr val="FF0000"/>
                  </a:solidFill>
                </a:rPr>
                <a:t>무게에 관계없이</a:t>
              </a:r>
              <a:r>
                <a:rPr lang="ko-KR" altLang="en-US" sz="2400" b="1" dirty="0" smtClean="0"/>
                <a:t> 동시에 낙하한다</a:t>
              </a:r>
              <a:endParaRPr lang="en-US" altLang="ko-KR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2400" b="1" dirty="0" smtClean="0"/>
                <a:t> </a:t>
              </a:r>
              <a:r>
                <a:rPr lang="ko-KR" altLang="en-US" sz="2400" b="1" dirty="0" smtClean="0"/>
                <a:t>고 가정함</a:t>
              </a:r>
              <a:endParaRPr lang="en-US" altLang="ko-KR" sz="2400" b="1" dirty="0" smtClean="0"/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자유낙하의 법칙</a:t>
            </a:r>
            <a:r>
              <a:rPr lang="en-US" altLang="ko-KR" sz="2800" b="1" dirty="0" smtClean="0"/>
              <a:t> (</a:t>
            </a:r>
            <a:r>
              <a:rPr lang="ko-KR" altLang="en-US" sz="2800" b="1" dirty="0" smtClean="0"/>
              <a:t>코페르니쿠스적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27585" y="2852936"/>
            <a:ext cx="151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기존입장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27588" y="2996952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문제의 발견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115616" y="1988840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ko-KR" altLang="en-US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 수립하기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115616" y="980728"/>
            <a:ext cx="6912768" cy="792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259632" y="1052736"/>
            <a:ext cx="6657230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 dirty="0" smtClean="0"/>
              <a:t>자유낙하의 법칙</a:t>
            </a:r>
            <a:r>
              <a:rPr lang="en-US" altLang="ko-KR" sz="2800" b="1" dirty="0" smtClean="0"/>
              <a:t> (</a:t>
            </a:r>
            <a:r>
              <a:rPr lang="ko-KR" altLang="en-US" sz="2800" b="1" dirty="0" smtClean="0"/>
              <a:t>코페르니쿠스적 가설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039" y="2132856"/>
            <a:ext cx="2533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낙하법칙의 검증실험</a:t>
            </a:r>
          </a:p>
          <a:p>
            <a:pPr algn="ctr"/>
            <a:r>
              <a:rPr lang="ko-KR" altLang="en-US" sz="2000" b="1" dirty="0" smtClean="0">
                <a:solidFill>
                  <a:srgbClr val="2E0000"/>
                </a:solidFill>
              </a:rPr>
              <a:t>피사 사탑이 아니라 </a:t>
            </a:r>
            <a:endParaRPr lang="en-US" altLang="ko-KR" sz="2000" b="1" dirty="0" smtClean="0">
              <a:solidFill>
                <a:srgbClr val="2E000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2E0000"/>
                </a:solidFill>
              </a:rPr>
              <a:t>경사면에서 실시함</a:t>
            </a:r>
            <a:endParaRPr lang="en-US" altLang="ko-KR" sz="2000" b="1" dirty="0" smtClean="0">
              <a:solidFill>
                <a:srgbClr val="2E0000"/>
              </a:solidFill>
            </a:endParaRPr>
          </a:p>
        </p:txBody>
      </p:sp>
      <p:pic>
        <p:nvPicPr>
          <p:cNvPr id="98306" name="Picture 2" descr="http://postfiles12.naver.net/data33/2008/4/7/43/%B0%A5%B8%B1%B7%B9%BF%C0_%B0%E6%BB%E7%B8%E9_bamiya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88840"/>
            <a:ext cx="5323645" cy="468052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936" y="824484"/>
            <a:ext cx="8075612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네 가지 유형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/>
              <a:t>                       </a:t>
            </a:r>
            <a:r>
              <a:rPr lang="ko-KR" altLang="en-US" sz="18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연구   주제</a:t>
            </a:r>
            <a:endParaRPr lang="en-US" altLang="ko-KR" sz="1800" b="1" dirty="0" smtClean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문제발견            </a:t>
            </a:r>
            <a:r>
              <a:rPr lang="ko-KR" altLang="en-US" sz="24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아이디어           해결방안    </a:t>
            </a:r>
            <a:endParaRPr lang="en-US" altLang="ko-KR" sz="2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4000" dirty="0" smtClean="0"/>
          </a:p>
          <a:p>
            <a:pPr marL="0" indent="0"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과제로서의 연구</a:t>
            </a:r>
            <a:endParaRPr lang="en-US" altLang="ko-KR" sz="1800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27584" y="2635776"/>
            <a:ext cx="180020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출발점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4612555"/>
            <a:ext cx="180020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출발점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3608550"/>
            <a:ext cx="1800200" cy="432048"/>
          </a:xfrm>
          <a:prstGeom prst="rect">
            <a:avLst/>
          </a:prstGeom>
          <a:solidFill>
            <a:srgbClr val="B9F0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9912" y="2635776"/>
            <a:ext cx="1800200" cy="432048"/>
          </a:xfrm>
          <a:prstGeom prst="rect">
            <a:avLst/>
          </a:prstGeom>
          <a:solidFill>
            <a:srgbClr val="B9F0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착 안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32240" y="2635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연구대상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3558080"/>
            <a:ext cx="1800200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연구대상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2240" y="4562998"/>
            <a:ext cx="1800200" cy="432048"/>
          </a:xfrm>
          <a:prstGeom prst="rect">
            <a:avLst/>
          </a:prstGeom>
          <a:solidFill>
            <a:srgbClr val="B9F09A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우연히 발견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3573626"/>
            <a:ext cx="180020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출발점</a:t>
            </a:r>
            <a:endParaRPr lang="ko-KR" altLang="en-US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777" y="5591746"/>
            <a:ext cx="1800200" cy="432048"/>
          </a:xfrm>
          <a:prstGeom prst="rect">
            <a:avLst/>
          </a:prstGeom>
          <a:solidFill>
            <a:srgbClr val="B9F0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240" y="5567916"/>
            <a:ext cx="1800200" cy="432048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출발점우연발견</a:t>
            </a:r>
            <a:endParaRPr lang="en-US" altLang="ko-KR" b="1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71800" y="2851800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724128" y="2851800"/>
            <a:ext cx="8640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203848" y="4828579"/>
            <a:ext cx="29523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22536" y="5949280"/>
            <a:ext cx="3077656" cy="13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771800" y="3770648"/>
            <a:ext cx="845408" cy="34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3194504" y="5715377"/>
            <a:ext cx="3105688" cy="17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813261" y="4077072"/>
            <a:ext cx="37749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 rot="5400000">
            <a:off x="3012623" y="317186"/>
            <a:ext cx="310442" cy="30963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>
            <a:off x="572735" y="2662676"/>
            <a:ext cx="182841" cy="124055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3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독창성의 유형 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 연구가 전혀 다루지 않은 독창적인 연구과제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연구논문들이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전혀 다루지 않은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문제를 발견하여 이 문제를 해결하는 것을 연구과제로 삼을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독창성의  유형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연구에 대한 비판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논문들이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제기만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하고 이 문제를 해결하지 못한 상태로 방치하거나 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문제를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완벽하게 해결하지 못한다고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판단될 때 이 논문을 비판하고 새로운 대안을 제 시하는 것을 연구과제로 설정할 수 있음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독창성의 유형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서로 다른 연구 논문들의 문제 해결 방안이 대립될 때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기존 논문들이 제기된 문제에 대하여 해결책을 제시하고 있지만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서로 다른 논문들의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 방안 사이에 대립 관계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발견될 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대립 관계를 해결하거나 대안을 제시하는 것을 연구과제로 삼을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연구과정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왓슨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DNA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이중 나선구조 발견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자유로운 실제 연구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에서는  관심분야에 대하여 오랫동안 학습하고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문제를 발견하여 해결책을 찾아가는 방식으로 연구함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광의의 주제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그러나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공모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경우에는 문제가 확실하고 해결책에 대한 전망이 있을 경우에만 연구계획서 작성이 가능함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협의의 연구주제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연구과정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왓슨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DNA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이중 나선구조 발견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좁은 의미에서의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 과정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55576" y="2420888"/>
            <a:ext cx="1080120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어려서 생물학에 </a:t>
            </a:r>
            <a:r>
              <a:rPr lang="ko-KR" altLang="en-US" sz="2000" b="1" dirty="0" smtClean="0"/>
              <a:t>관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심을 가짐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411760" y="2420888"/>
            <a:ext cx="1080120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/>
              <a:t>학부 때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유전자에 </a:t>
            </a:r>
            <a:r>
              <a:rPr kumimoji="0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관심가짐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139952" y="2420888"/>
            <a:ext cx="1008112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박사과정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DNA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구조에 관심 가짐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796136" y="2420888"/>
            <a:ext cx="936104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삼중 나선구조</a:t>
            </a:r>
            <a:r>
              <a:rPr kumimoji="0" lang="ko-KR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모델</a:t>
            </a:r>
            <a:endParaRPr kumimoji="0" lang="en-US" altLang="ko-KR" sz="2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baseline="0" dirty="0" smtClean="0"/>
              <a:t>실험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452320" y="2420888"/>
            <a:ext cx="1080120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이중 나선구조 모델 </a:t>
            </a:r>
            <a:r>
              <a:rPr lang="ko-KR" altLang="en-US" sz="2000" b="1" dirty="0" smtClean="0"/>
              <a:t>가설 수립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1907704" y="3068960"/>
            <a:ext cx="504056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6804248" y="3068960"/>
            <a:ext cx="504056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3563888" y="3068960"/>
            <a:ext cx="504056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5220072" y="3068960"/>
            <a:ext cx="504056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오른쪽 중괄호 14"/>
          <p:cNvSpPr/>
          <p:nvPr/>
        </p:nvSpPr>
        <p:spPr bwMode="auto">
          <a:xfrm rot="5400000">
            <a:off x="7020272" y="2924944"/>
            <a:ext cx="288032" cy="2880320"/>
          </a:xfrm>
          <a:prstGeom prst="rightBrac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연구를 위한 출발점으로서의 문제 발견 요령</a:t>
            </a:r>
          </a:p>
          <a:p>
            <a:pPr marL="514350" indent="-514350"/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수집된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비판적으로 읽고 상세히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연구해야 함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선행 연구논문이나 관련 참고 문헌을 꼼꼼히 분석하다 보면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될 수 있음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발견된 문제에 대한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해결 전망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또는 아이디어를 제시할 수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있어야함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창의적이고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비판적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자료를 읽어야 함</a:t>
            </a:r>
          </a:p>
          <a:p>
            <a:pPr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 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4205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연구과제는 단순히 문제만 발견해서는 안 되고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발견된 문제를 해결할 수 있는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가지고 있어야 함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주어진 문제를 해결하기 위하여 떠오른 아이디어를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구체화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하고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검증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하는 것이 연구임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아이디어가 안 떠오르면 문제해결 능력이 없으므로 연구할 수가 없음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아이디어를 생각하는 것도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넓은 의미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연구임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470050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따라서 연구는 문제를 발견하고 이를 해결할 방안을 찾는 것이 아니라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 머릿속에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전부터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가지고 있던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특정 문제를 발견하면서 적용 가능성을 연구하는 것임 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연구행위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기계론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적 행위가 아니라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목적론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적 행위이므로 예상되는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결과를 전제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하고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이를 구체화하고 검증하는 방식으로 연구를 진행하는 것임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470050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기계론적 방법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목적론적 방법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827584" y="2780928"/>
            <a:ext cx="2664296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맹목적인 실험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724128" y="2780928"/>
            <a:ext cx="2376264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우연히 상관관계 발견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27584" y="4581128"/>
            <a:ext cx="26642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상관관계 확인을 위한 실험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24128" y="4581128"/>
            <a:ext cx="2376264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의도한 관계의 확인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3779912" y="2996952"/>
            <a:ext cx="1728192" cy="3600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779912" y="4797152"/>
            <a:ext cx="1728192" cy="36004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48478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내부 교통문제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해결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방안을 강구하다가 전기자전거 도입방안을 선택하는 것이 아니라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교통의 문제점을 보면서 “전기자전거를 도입해 보면 어떨까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라고 생각하고 이의 구체적 적용가능성과 방안을 연구하는 것임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다양한 구내 교통수단에 대한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아이디어 보유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관악캠퍼스 상황 인식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전기자전거 제안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연구자는 </a:t>
            </a:r>
            <a:r>
              <a:rPr lang="ko-KR" altLang="en-US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전문품점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주인과 같음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59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717" y="1196752"/>
            <a:ext cx="8075612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네 가지 유형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5913" y="1772816"/>
          <a:ext cx="8504237" cy="46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16"/>
                <a:gridCol w="2448272"/>
                <a:gridCol w="2520280"/>
                <a:gridCol w="1727869"/>
              </a:tblGrid>
              <a:tr h="727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  형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연구 순서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     </a:t>
                      </a:r>
                      <a:r>
                        <a:rPr lang="ko-KR" altLang="en-US" sz="2400" b="1" dirty="0" err="1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비고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</a:tr>
              <a:tr h="8077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착안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의한 연구</a:t>
                      </a:r>
                      <a:endParaRPr lang="en-US" altLang="ko-KR" sz="2000" b="1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rgbClr val="DCFE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문제제기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해결방안 의 착안 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아이디어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rgbClr val="DCFE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해왕성발견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만유인력발견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자연선택설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발견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자유낙하법칙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상대성이론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DNA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이중나선구조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rgbClr val="DCFEA0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연구계획서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학위논문</a:t>
                      </a:r>
                      <a:endParaRPr lang="en-US" altLang="ko-KR" sz="2000" b="1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기초과학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2000" b="1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rgbClr val="DCFEA0"/>
                    </a:solidFill>
                  </a:tcPr>
                </a:tc>
              </a:tr>
              <a:tr h="807720"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아이디어먼저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문제의 발견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rgbClr val="F6F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인문학 연구</a:t>
                      </a:r>
                    </a:p>
                    <a:p>
                      <a:pPr latinLnBrk="1"/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solidFill>
                      <a:srgbClr val="F6FED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</a:tr>
              <a:tr h="72769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우연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의한 발견</a:t>
                      </a:r>
                      <a:endParaRPr lang="en-US" altLang="ko-KR" sz="2000" b="1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문제제기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해결방안 우연히 발견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증기기관의 발명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다이너마이트 발명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</a:t>
                      </a:r>
                      <a:r>
                        <a:rPr lang="ko-KR" altLang="en-US" sz="2000" b="1" baseline="0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연구</a:t>
                      </a:r>
                      <a:endParaRPr lang="en-US" altLang="ko-KR" sz="2000" b="1" baseline="0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응용과학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2000" b="1" dirty="0" smtClean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latinLnBrk="1"/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</a:tr>
              <a:tr h="7276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해결방안 우연히 발견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문제에 적용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페니실린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err="1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비아그라</a:t>
                      </a:r>
                      <a:r>
                        <a:rPr lang="en-US" altLang="ko-KR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b="1" dirty="0" smtClean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전자레인지</a:t>
                      </a:r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56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?: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학습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!: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풀기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60</a:t>
            </a:fld>
            <a:endParaRPr lang="en-US" altLang="ko-KR"/>
          </a:p>
        </p:txBody>
      </p:sp>
      <p:pic>
        <p:nvPicPr>
          <p:cNvPr id="1026" name="Picture 2" descr="참고 이미지">
            <a:hlinkClick r:id="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3140968"/>
            <a:ext cx="2945775" cy="864096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 bwMode="auto">
          <a:xfrm flipV="1">
            <a:off x="3779912" y="3356992"/>
            <a:ext cx="936104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>
            <a:off x="3779912" y="3645024"/>
            <a:ext cx="1008112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11003"/>
              </p:ext>
            </p:extLst>
          </p:nvPr>
        </p:nvGraphicFramePr>
        <p:xfrm>
          <a:off x="611560" y="2950096"/>
          <a:ext cx="8075613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3024336"/>
                <a:gridCol w="3179069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C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 풀이</a:t>
                      </a:r>
                      <a:endParaRPr lang="ko-KR" altLang="en-US" sz="2400" b="1" dirty="0">
                        <a:solidFill>
                          <a:srgbClr val="C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C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연구 과정</a:t>
                      </a:r>
                      <a:endParaRPr lang="ko-KR" altLang="en-US" sz="2400" b="1" dirty="0">
                        <a:solidFill>
                          <a:srgbClr val="C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출발점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 제시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문제의 발견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550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 풀 아이디어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예상 해결책 </a:t>
                      </a:r>
                      <a:r>
                        <a:rPr lang="en-US" altLang="ko-KR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2400" b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가설</a:t>
                      </a:r>
                      <a:r>
                        <a:rPr lang="en-US" altLang="ko-KR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 풀이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가설의 구체화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검증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검산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실험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59632" y="1916832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</a:t>
            </a:r>
            <a:endParaRPr lang="en-US" altLang="ko-KR" sz="2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284853"/>
              </p:ext>
            </p:extLst>
          </p:nvPr>
        </p:nvGraphicFramePr>
        <p:xfrm>
          <a:off x="611560" y="2348880"/>
          <a:ext cx="8075613" cy="331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3007478"/>
                <a:gridCol w="2691871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C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카메라 전문점주인</a:t>
                      </a:r>
                      <a:endParaRPr lang="ko-KR" altLang="en-US" sz="2400" b="1" dirty="0">
                        <a:solidFill>
                          <a:srgbClr val="C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C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과학기술 전문가</a:t>
                      </a:r>
                      <a:endParaRPr lang="ko-KR" altLang="en-US" sz="2400" b="1" dirty="0">
                        <a:solidFill>
                          <a:srgbClr val="C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전문 지식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점포 내 제품지식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 분야 지식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694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문제의 발견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아이디어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 추천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아이디어 제시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523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연구내용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고객의 만족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아이디어 구체화 및 검증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59632" y="1484784"/>
            <a:ext cx="7529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c. 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구조 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전문품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세일즈와의</a:t>
            </a:r>
            <a:r>
              <a:rPr lang="ko-KR" altLang="en-US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비유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71472" y="112474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d.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바람직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하지 않은 연구 과제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마케팅 제안서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이미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개발된 제품이나 기술의 적용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앞의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전문품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세일즈의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경우는 유사하기는 하지만 연구와 동일한 것은 아님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사업계획서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문제해결 수단만을 상세하게 서술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설문조사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  인터뷰를 통해 연구하는 과제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홍보 전략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문제 해결 수단으로 삼는 경우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공학적 학술 논문의 경우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실험 방법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마땅하지 않은 연구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71472" y="1124744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d.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바람직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하지 않은 연구 과제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마케팅 제안서와 의견을 주장하는 논문의 관계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42670"/>
              </p:ext>
            </p:extLst>
          </p:nvPr>
        </p:nvGraphicFramePr>
        <p:xfrm>
          <a:off x="755576" y="2780928"/>
          <a:ext cx="7920879" cy="323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664296"/>
                <a:gridCol w="3168351"/>
              </a:tblGrid>
              <a:tr h="840093"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마케팅 제안서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의견주장 논문</a:t>
                      </a:r>
                      <a:endParaRPr lang="ko-KR" altLang="en-US" sz="2400" b="1" dirty="0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공통점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상품을 사야 하는 이유를 설득함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의견의 </a:t>
                      </a:r>
                      <a:r>
                        <a:rPr lang="en-US" altLang="ko-KR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selling</a:t>
                      </a:r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차이점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동일한 상품이나 솔루션을 반복적으로 다른 곳에 팔 수 있음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동일한 의견을 반복적으로 주장하면 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자기 표절</a:t>
                      </a:r>
                      <a:r>
                        <a:rPr lang="ko-KR" altLang="en-US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</a:t>
                      </a:r>
                      <a:r>
                        <a:rPr lang="en-US" altLang="ko-KR" sz="24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en-US" altLang="ko-KR" sz="2400" b="1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24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542058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좋은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 설정</a:t>
            </a:r>
          </a:p>
          <a:p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연구과제설정은 “된다 안 된다”가 아니라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보다 나은 설정과 나쁜 설정 사이에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상대적인 차이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있음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구체성을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 가지 단계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구분할 수 있음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398042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연구과제의 등급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문제제기와 해결방안이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없는 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 있는지 없는지 검토해보고 문제가 있으면 해결방안을 모색하는 것을 연구 과제로 설정하는 경우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문제는 제시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되어 있으나 해결방안 제시가 없는 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문제점을 제시하고 이에 대한 해결방안을 찾는 것을 연구과제로 설정하는 경우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문제와 해결방안이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제시된 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제시된 문제에 대하여 대안을 제시하고 이 대 안의 타당성을 입증하는 것을 연구과제로 설정하는 경우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연구과제 설정 방법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75612" cy="476726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연구과제 설정의 예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문제제기와 해결방안이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없는 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etl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 방지 프로그램에 문제가 있는지 알아 보고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문제가 있다면 해결책을 찾는 연구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문제는 제시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되어 있으나 해결방안 제시가 없는 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etl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표절방지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문장을 변형하면 표절을 적발하지 못하는 문제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대한 해결책을 찾는 연구</a:t>
            </a:r>
          </a:p>
          <a:p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구체적인 문제와 해결방안이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제시된 과제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: </a:t>
            </a:r>
            <a:r>
              <a:rPr lang="en-US" altLang="ko-KR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etl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표절방지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프로그램이 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문장을 변형하면 표절을 적발하지 못하는 문제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대해 </a:t>
            </a:r>
            <a:r>
              <a:rPr lang="ko-KR" altLang="en-US" sz="24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언어번역기의 원리를 통해 해결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하려는 연구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B90A-2471-4EA4-B914-AA6C30F68ABD}" type="slidenum">
              <a:rPr lang="ko-KR" altLang="en-US" smtClean="0"/>
              <a:pPr/>
              <a:t>67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58888" y="4365625"/>
            <a:ext cx="6769100" cy="376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dirty="0" smtClean="0">
                <a:ea typeface="굴림" charset="-127"/>
              </a:rPr>
              <a:t>윤선구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91142" name="WordArt 6"/>
          <p:cNvSpPr>
            <a:spLocks noChangeArrowheads="1" noChangeShapeType="1" noTextEdit="1"/>
          </p:cNvSpPr>
          <p:nvPr/>
        </p:nvSpPr>
        <p:spPr bwMode="gray">
          <a:xfrm>
            <a:off x="1763713" y="32131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595" y="1196752"/>
            <a:ext cx="8075612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(3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연구의 우연적 성격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착안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도 우연이므로 모든 발견발명에는 우연의 요소가 있음</a:t>
            </a:r>
            <a:endParaRPr lang="en-US" altLang="ko-KR" sz="1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1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착안 방법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0" indent="0"/>
            <a:r>
              <a:rPr lang="en-US" altLang="ko-KR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인과추리</a:t>
            </a:r>
            <a:r>
              <a:rPr lang="en-US" altLang="ko-KR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해왕성 발견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원자의 구조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유비추리</a:t>
            </a:r>
            <a:r>
              <a:rPr lang="en-US" altLang="ko-KR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만유인력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   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자연선택설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/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발상전환</a:t>
            </a:r>
            <a:r>
              <a:rPr lang="en-US" altLang="ko-KR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자유낙하법칙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특수상대론 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14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발견과정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은 우연적이지만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검증과정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은 논리적 과정임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1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4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(4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바람직한 연구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절차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연구를 운명에 맡길 수 없으므로 첫 번째나 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두번째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유형으로 연구하는 것이 원칙임</a:t>
            </a:r>
            <a:endParaRPr lang="en-US" altLang="ko-KR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1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따라서 연구의 절차는 다음과 </a:t>
            </a:r>
            <a:r>
              <a:rPr lang="ko-KR" altLang="en-US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같음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</a:p>
          <a:p>
            <a:pPr marL="0" indent="0">
              <a:buNone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문제제기 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해결방안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가설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모델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주장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altLang="ko-KR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검증 또는 논증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10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25"/>
          <p:cNvSpPr>
            <a:spLocks noChangeArrowheads="1"/>
          </p:cNvSpPr>
          <p:nvPr/>
        </p:nvSpPr>
        <p:spPr bwMode="auto">
          <a:xfrm rot="16200000" flipV="1">
            <a:off x="1208076" y="3305436"/>
            <a:ext cx="720079" cy="1831304"/>
          </a:xfrm>
          <a:prstGeom prst="homePlate">
            <a:avLst>
              <a:gd name="adj" fmla="val 72769"/>
            </a:avLst>
          </a:prstGeom>
          <a:gradFill rotWithShape="0">
            <a:gsLst>
              <a:gs pos="0">
                <a:srgbClr val="B2B2B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latinLnBrk="0" hangingPunct="0"/>
            <a:endParaRPr kumimoji="0" lang="ko-KR" altLang="ko-KR" sz="1000" b="1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1633538" y="1341438"/>
            <a:ext cx="5667375" cy="197485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092200" y="1941513"/>
            <a:ext cx="6840538" cy="1008062"/>
          </a:xfrm>
          <a:custGeom>
            <a:avLst/>
            <a:gdLst>
              <a:gd name="G0" fmla="+- 3500 0 0"/>
              <a:gd name="G1" fmla="+- 21600 0 3500"/>
              <a:gd name="G2" fmla="*/ 3500 1 2"/>
              <a:gd name="G3" fmla="+- 21600 0 G2"/>
              <a:gd name="G4" fmla="+/ 3500 21600 2"/>
              <a:gd name="G5" fmla="+/ G1 0 2"/>
              <a:gd name="G6" fmla="*/ 21600 21600 3500"/>
              <a:gd name="G7" fmla="*/ G6 1 2"/>
              <a:gd name="G8" fmla="+- 21600 0 G7"/>
              <a:gd name="G9" fmla="*/ 21600 1 2"/>
              <a:gd name="G10" fmla="+- 3500 0 G9"/>
              <a:gd name="G11" fmla="?: G10 G8 0"/>
              <a:gd name="G12" fmla="?: G10 G7 21600"/>
              <a:gd name="T0" fmla="*/ 19850 w 21600"/>
              <a:gd name="T1" fmla="*/ 10800 h 21600"/>
              <a:gd name="T2" fmla="*/ 10800 w 21600"/>
              <a:gd name="T3" fmla="*/ 21600 h 21600"/>
              <a:gd name="T4" fmla="*/ 1750 w 21600"/>
              <a:gd name="T5" fmla="*/ 10800 h 21600"/>
              <a:gd name="T6" fmla="*/ 10800 w 21600"/>
              <a:gd name="T7" fmla="*/ 0 h 21600"/>
              <a:gd name="T8" fmla="*/ 3550 w 21600"/>
              <a:gd name="T9" fmla="*/ 3550 h 21600"/>
              <a:gd name="T10" fmla="*/ 18050 w 21600"/>
              <a:gd name="T11" fmla="*/ 180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500" y="21600"/>
                </a:lnTo>
                <a:lnTo>
                  <a:pt x="181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084263" y="1052513"/>
            <a:ext cx="6840537" cy="936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00"/>
              </a:gs>
              <a:gs pos="100000">
                <a:srgbClr val="EEB000"/>
              </a:gs>
            </a:gsLst>
            <a:lin ang="540000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2212975"/>
            <a:ext cx="1603375" cy="1603375"/>
            <a:chOff x="548" y="1530"/>
            <a:chExt cx="1010" cy="1010"/>
          </a:xfrm>
        </p:grpSpPr>
        <p:sp>
          <p:nvSpPr>
            <p:cNvPr id="73737" name="Oval 9"/>
            <p:cNvSpPr>
              <a:spLocks noChangeArrowheads="1"/>
            </p:cNvSpPr>
            <p:nvPr/>
          </p:nvSpPr>
          <p:spPr bwMode="auto">
            <a:xfrm>
              <a:off x="548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1B416B"/>
                </a:gs>
                <a:gs pos="100000">
                  <a:srgbClr val="2D6CB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607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74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문제발견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26225" y="2212975"/>
            <a:ext cx="1603375" cy="1603375"/>
            <a:chOff x="4194" y="1530"/>
            <a:chExt cx="1010" cy="1010"/>
          </a:xfrm>
        </p:grpSpPr>
        <p:sp>
          <p:nvSpPr>
            <p:cNvPr id="73741" name="Oval 6"/>
            <p:cNvSpPr>
              <a:spLocks noChangeArrowheads="1"/>
            </p:cNvSpPr>
            <p:nvPr/>
          </p:nvSpPr>
          <p:spPr bwMode="auto">
            <a:xfrm>
              <a:off x="4194" y="1530"/>
              <a:ext cx="1010" cy="1010"/>
            </a:xfrm>
            <a:prstGeom prst="ellipse">
              <a:avLst/>
            </a:prstGeom>
            <a:gradFill rotWithShape="1">
              <a:gsLst>
                <a:gs pos="0">
                  <a:srgbClr val="4E7016"/>
                </a:gs>
                <a:gs pos="100000">
                  <a:srgbClr val="8AB52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4248" y="1530"/>
              <a:ext cx="895" cy="82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3" name="AutoShape 12"/>
            <p:cNvSpPr>
              <a:spLocks noChangeArrowheads="1"/>
            </p:cNvSpPr>
            <p:nvPr/>
          </p:nvSpPr>
          <p:spPr bwMode="auto">
            <a:xfrm>
              <a:off x="4320" y="1898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검증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논증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62363" y="2381250"/>
            <a:ext cx="1701800" cy="1701800"/>
            <a:chOff x="2327" y="1636"/>
            <a:chExt cx="1072" cy="1072"/>
          </a:xfrm>
        </p:grpSpPr>
        <p:sp>
          <p:nvSpPr>
            <p:cNvPr id="73745" name="Oval 18"/>
            <p:cNvSpPr>
              <a:spLocks noChangeArrowheads="1"/>
            </p:cNvSpPr>
            <p:nvPr/>
          </p:nvSpPr>
          <p:spPr bwMode="auto">
            <a:xfrm>
              <a:off x="2327" y="1636"/>
              <a:ext cx="1072" cy="1072"/>
            </a:xfrm>
            <a:prstGeom prst="ellipse">
              <a:avLst/>
            </a:prstGeom>
            <a:gradFill rotWithShape="1">
              <a:gsLst>
                <a:gs pos="0">
                  <a:srgbClr val="206659"/>
                </a:gs>
                <a:gs pos="100000">
                  <a:srgbClr val="34AA8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2383" y="1640"/>
              <a:ext cx="951" cy="8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59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0066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47" name="AutoShape 20"/>
            <p:cNvSpPr>
              <a:spLocks noChangeArrowheads="1"/>
            </p:cNvSpPr>
            <p:nvPr/>
          </p:nvSpPr>
          <p:spPr bwMode="auto">
            <a:xfrm>
              <a:off x="2477" y="2029"/>
              <a:ext cx="762" cy="312"/>
            </a:xfrm>
            <a:prstGeom prst="roundRect">
              <a:avLst>
                <a:gd name="adj" fmla="val 0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가설수립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아이디어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7544" y="4437112"/>
            <a:ext cx="8208144" cy="1944216"/>
            <a:chOff x="249" y="2985"/>
            <a:chExt cx="1497" cy="1134"/>
          </a:xfrm>
        </p:grpSpPr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249" y="2985"/>
              <a:ext cx="1485" cy="1134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</a:gsLst>
              <a:lin ang="18900000" scaled="1"/>
            </a:gradFill>
            <a:ln w="25400" algn="ctr">
              <a:solidFill>
                <a:srgbClr val="96969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ko-KR" sz="1600" b="1">
                <a:solidFill>
                  <a:srgbClr val="4D4D4D"/>
                </a:solidFill>
                <a:latin typeface="Arial" charset="0"/>
                <a:ea typeface="HY견고딕" pitchFamily="18" charset="-127"/>
              </a:endParaRPr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49" y="3027"/>
              <a:ext cx="1497" cy="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2400" b="1" dirty="0" smtClean="0">
                  <a:solidFill>
                    <a:srgbClr val="FF0000"/>
                  </a:solidFill>
                </a:rPr>
                <a:t>연구  및  논문 쓰기의 출발점</a:t>
              </a:r>
              <a:endParaRPr lang="en-US" altLang="ko-KR" sz="24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400" b="1" dirty="0" smtClean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229600" cy="6143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서론</a:t>
            </a:r>
            <a:endParaRPr lang="en-US" altLang="ko-KR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227138" y="1124744"/>
            <a:ext cx="6546850" cy="809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ko-KR" altLang="en-US" sz="2800" b="1" dirty="0" smtClean="0"/>
              <a:t>연구 및 논문 작성 과정</a:t>
            </a:r>
            <a:endParaRPr lang="en-US" altLang="ko-KR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과학기술글쓰기">
  <a:themeElements>
    <a:clrScheme name="041tgp_figure_blue 3">
      <a:dk1>
        <a:srgbClr val="003300"/>
      </a:dk1>
      <a:lt1>
        <a:srgbClr val="FFFFFF"/>
      </a:lt1>
      <a:dk2>
        <a:srgbClr val="541E1E"/>
      </a:dk2>
      <a:lt2>
        <a:srgbClr val="DDDDDD"/>
      </a:lt2>
      <a:accent1>
        <a:srgbClr val="EBD463"/>
      </a:accent1>
      <a:accent2>
        <a:srgbClr val="7F9C2E"/>
      </a:accent2>
      <a:accent3>
        <a:srgbClr val="FFFFFF"/>
      </a:accent3>
      <a:accent4>
        <a:srgbClr val="002A00"/>
      </a:accent4>
      <a:accent5>
        <a:srgbClr val="F3E6B7"/>
      </a:accent5>
      <a:accent6>
        <a:srgbClr val="728D29"/>
      </a:accent6>
      <a:hlink>
        <a:srgbClr val="907226"/>
      </a:hlink>
      <a:folHlink>
        <a:srgbClr val="CC6600"/>
      </a:folHlink>
    </a:clrScheme>
    <a:fontScheme name="041tgp_figure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41tgp_figure_blue 1">
        <a:dk1>
          <a:srgbClr val="003300"/>
        </a:dk1>
        <a:lt1>
          <a:srgbClr val="FFFFFF"/>
        </a:lt1>
        <a:dk2>
          <a:srgbClr val="175B5B"/>
        </a:dk2>
        <a:lt2>
          <a:srgbClr val="DDDDDD"/>
        </a:lt2>
        <a:accent1>
          <a:srgbClr val="D4D43A"/>
        </a:accent1>
        <a:accent2>
          <a:srgbClr val="B76113"/>
        </a:accent2>
        <a:accent3>
          <a:srgbClr val="FFFFFF"/>
        </a:accent3>
        <a:accent4>
          <a:srgbClr val="002A00"/>
        </a:accent4>
        <a:accent5>
          <a:srgbClr val="E6E6AE"/>
        </a:accent5>
        <a:accent6>
          <a:srgbClr val="A65710"/>
        </a:accent6>
        <a:hlink>
          <a:srgbClr val="467056"/>
        </a:hlink>
        <a:folHlink>
          <a:srgbClr val="6162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D8B776"/>
        </a:accent1>
        <a:accent2>
          <a:srgbClr val="955535"/>
        </a:accent2>
        <a:accent3>
          <a:srgbClr val="FFFFFF"/>
        </a:accent3>
        <a:accent4>
          <a:srgbClr val="002A00"/>
        </a:accent4>
        <a:accent5>
          <a:srgbClr val="E9D8BD"/>
        </a:accent5>
        <a:accent6>
          <a:srgbClr val="874C2F"/>
        </a:accent6>
        <a:hlink>
          <a:srgbClr val="2F6887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03300"/>
        </a:dk1>
        <a:lt1>
          <a:srgbClr val="FFFFFF"/>
        </a:lt1>
        <a:dk2>
          <a:srgbClr val="541E1E"/>
        </a:dk2>
        <a:lt2>
          <a:srgbClr val="DDDDDD"/>
        </a:lt2>
        <a:accent1>
          <a:srgbClr val="EBD463"/>
        </a:accent1>
        <a:accent2>
          <a:srgbClr val="7F9C2E"/>
        </a:accent2>
        <a:accent3>
          <a:srgbClr val="FFFFFF"/>
        </a:accent3>
        <a:accent4>
          <a:srgbClr val="002A00"/>
        </a:accent4>
        <a:accent5>
          <a:srgbClr val="F3E6B7"/>
        </a:accent5>
        <a:accent6>
          <a:srgbClr val="728D29"/>
        </a:accent6>
        <a:hlink>
          <a:srgbClr val="907226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35178</TotalTime>
  <Words>2501</Words>
  <Application>Microsoft Office PowerPoint</Application>
  <PresentationFormat>화면 슬라이드 쇼(4:3)</PresentationFormat>
  <Paragraphs>619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HY견고딕</vt:lpstr>
      <vt:lpstr>HY울릉도M</vt:lpstr>
      <vt:lpstr>굴림</vt:lpstr>
      <vt:lpstr>굴림체</vt:lpstr>
      <vt:lpstr>맑은 고딕</vt:lpstr>
      <vt:lpstr>Arial</vt:lpstr>
      <vt:lpstr>Times New Roman</vt:lpstr>
      <vt:lpstr>Verdana</vt:lpstr>
      <vt:lpstr>Wingdings</vt:lpstr>
      <vt:lpstr>과학기술글쓰기</vt:lpstr>
      <vt:lpstr>과학과 기술 글쓰기 (신강좌)</vt:lpstr>
      <vt:lpstr> </vt:lpstr>
      <vt:lpstr>연구주제 정하기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1) 서론</vt:lpstr>
      <vt:lpstr>2) 연구과제의 유형  </vt:lpstr>
      <vt:lpstr>2) 연구과제의 유형  </vt:lpstr>
      <vt:lpstr>3) 연구영역 정하기</vt:lpstr>
      <vt:lpstr>4) 자료 검색 및 수집</vt:lpstr>
      <vt:lpstr>4) 자료 검색 및 수집</vt:lpstr>
      <vt:lpstr>4) 자료 검색 및 수집</vt:lpstr>
      <vt:lpstr>4) 자료 검색 및 수집</vt:lpstr>
      <vt:lpstr>5) 문제의 발견</vt:lpstr>
      <vt:lpstr>5) 문제의 발견</vt:lpstr>
      <vt:lpstr>5) 문제의 발견</vt:lpstr>
      <vt:lpstr>5) 문제의 발견</vt:lpstr>
      <vt:lpstr>5) 문제의 발견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</vt:lpstr>
      <vt:lpstr>6) 가설 수립하기 (문제해결 방안)</vt:lpstr>
      <vt:lpstr>6) 가설 수립하기</vt:lpstr>
      <vt:lpstr>6) 가설 수립하기</vt:lpstr>
      <vt:lpstr>6) 가설 수립하기</vt:lpstr>
      <vt:lpstr>7) 독창성의 유형 </vt:lpstr>
      <vt:lpstr>7) 독창성의  유형</vt:lpstr>
      <vt:lpstr>7) 독창성의 유형</vt:lpstr>
      <vt:lpstr>8) 연구과제 설정 방법</vt:lpstr>
      <vt:lpstr>8) 연구과제 설정 방법</vt:lpstr>
      <vt:lpstr>8) 연구과제 설정 방법</vt:lpstr>
      <vt:lpstr>8) 연구과제 설정 방법 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8) 연구과제 설정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 기술 글쓰기</dc:title>
  <dc:creator>Sunkoo</dc:creator>
  <cp:lastModifiedBy>윤선구</cp:lastModifiedBy>
  <cp:revision>1171</cp:revision>
  <dcterms:created xsi:type="dcterms:W3CDTF">2011-09-01T10:47:02Z</dcterms:created>
  <dcterms:modified xsi:type="dcterms:W3CDTF">2017-03-13T14:56:10Z</dcterms:modified>
</cp:coreProperties>
</file>