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71" r:id="rId4"/>
    <p:sldId id="273" r:id="rId5"/>
    <p:sldId id="272" r:id="rId6"/>
    <p:sldId id="274" r:id="rId7"/>
    <p:sldId id="261" r:id="rId8"/>
    <p:sldId id="267" r:id="rId9"/>
    <p:sldId id="262" r:id="rId10"/>
    <p:sldId id="268" r:id="rId11"/>
    <p:sldId id="269" r:id="rId12"/>
    <p:sldId id="270" r:id="rId13"/>
    <p:sldId id="275" r:id="rId14"/>
    <p:sldId id="277" r:id="rId15"/>
    <p:sldId id="278" r:id="rId16"/>
    <p:sldId id="284" r:id="rId17"/>
    <p:sldId id="280" r:id="rId18"/>
    <p:sldId id="279" r:id="rId19"/>
    <p:sldId id="281" r:id="rId20"/>
    <p:sldId id="282" r:id="rId21"/>
    <p:sldId id="285" r:id="rId22"/>
    <p:sldId id="283" r:id="rId23"/>
    <p:sldId id="313" r:id="rId24"/>
    <p:sldId id="314" r:id="rId25"/>
    <p:sldId id="286" r:id="rId26"/>
    <p:sldId id="311" r:id="rId27"/>
    <p:sldId id="312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1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60D"/>
    <a:srgbClr val="0000FF"/>
    <a:srgbClr val="293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323A2C-65EA-4E3C-9526-C0E31067CC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F8B57F-36A3-45DD-BEE6-02047A14A7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920D-A594-444B-97CA-E94B817380A4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977D13-1C09-4731-B323-737C3D58C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BC636-2FDB-4429-8936-0A7BB6E45D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DC7-07B7-4828-9B57-17A983F17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B527-8C61-4FA9-B574-D8CAC3B4993F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633C4-B2B9-428C-8884-21539CC329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3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633C4-B2B9-428C-8884-21539CC3290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제목 개체 틀 9">
            <a:extLst>
              <a:ext uri="{FF2B5EF4-FFF2-40B4-BE49-F238E27FC236}">
                <a16:creationId xmlns:a16="http://schemas.microsoft.com/office/drawing/2014/main" id="{CB3B43F4-07CC-450A-BF74-3D289B230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F885156-5132-49CB-872B-747E27803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1165972"/>
            <a:ext cx="7886699" cy="53269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>
                <a:latin typeface="+mn-lt"/>
                <a:ea typeface="+mj-ea"/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286000" indent="0">
              <a:lnSpc>
                <a:spcPct val="120000"/>
              </a:lnSpc>
              <a:buNone/>
              <a:defRPr sz="1600"/>
            </a:lvl6pPr>
          </a:lstStyle>
          <a:p>
            <a:pPr lvl="0"/>
            <a:r>
              <a:rPr lang="en-US" altLang="ko-KR" dirty="0"/>
              <a:t>Content 1</a:t>
            </a:r>
          </a:p>
          <a:p>
            <a:pPr lvl="1"/>
            <a:r>
              <a:rPr lang="en-US" altLang="ko-KR" dirty="0"/>
              <a:t>Content 2</a:t>
            </a:r>
          </a:p>
          <a:p>
            <a:pPr lvl="2"/>
            <a:r>
              <a:rPr lang="en-US" altLang="ko-KR" dirty="0"/>
              <a:t>Content 3</a:t>
            </a:r>
          </a:p>
          <a:p>
            <a:pPr lvl="3"/>
            <a:r>
              <a:rPr lang="en-US" altLang="ko-KR" dirty="0"/>
              <a:t>Content 4</a:t>
            </a:r>
          </a:p>
          <a:p>
            <a:pPr lvl="4"/>
            <a:r>
              <a:rPr lang="en-US" altLang="ko-KR" dirty="0"/>
              <a:t>Content 5</a:t>
            </a:r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3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0259" y="6629398"/>
            <a:ext cx="573741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8FE489FD-5EDD-4E54-BD87-8337E1B9CF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5274EB9-E9CE-45BB-A228-39F4257F43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0264D-F984-492E-84DD-0E468DBBEA8E}"/>
              </a:ext>
            </a:extLst>
          </p:cNvPr>
          <p:cNvSpPr txBox="1"/>
          <p:nvPr userDrawn="1"/>
        </p:nvSpPr>
        <p:spPr>
          <a:xfrm>
            <a:off x="0" y="0"/>
            <a:ext cx="1782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2020 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/>
                <a:ea typeface="CMU Sans Serif" panose="02000603000000000000" pitchFamily="2" charset="0"/>
                <a:cs typeface="CMU Sans Serif" panose="02000603000000000000" pitchFamily="2" charset="0"/>
              </a:rPr>
              <a:t>Spring</a:t>
            </a:r>
            <a:r>
              <a:rPr lang="en-US" sz="1000" b="1" i="0" dirty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: Introduction to C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28CC9860-340C-47DE-A0AC-6FD36248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5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6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SzPct val="120000"/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cmicpc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0D64AF-FF66-446D-986E-D7120B930F89}"/>
              </a:ext>
            </a:extLst>
          </p:cNvPr>
          <p:cNvSpPr txBox="1">
            <a:spLocks/>
          </p:cNvSpPr>
          <p:nvPr/>
        </p:nvSpPr>
        <p:spPr bwMode="auto">
          <a:xfrm>
            <a:off x="685800" y="170815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defTabSz="914400"/>
            <a:r>
              <a:rPr lang="en-US" kern="0" dirty="0">
                <a:ea typeface="CMU Sans Serif" panose="02000603000000000000" pitchFamily="2" charset="0"/>
              </a:rPr>
              <a:t>C</a:t>
            </a:r>
            <a:r>
              <a:rPr lang="ko-KR" altLang="en-US" kern="0" dirty="0">
                <a:ea typeface="CMU Sans Serif" panose="02000603000000000000" pitchFamily="2" charset="0"/>
              </a:rPr>
              <a:t> </a:t>
            </a:r>
            <a:r>
              <a:rPr lang="en-US" altLang="ko-KR" kern="0" dirty="0">
                <a:ea typeface="CMU Sans Serif" panose="02000603000000000000" pitchFamily="2" charset="0"/>
              </a:rPr>
              <a:t>Basics</a:t>
            </a:r>
            <a:br>
              <a:rPr lang="en-US" kern="0" dirty="0">
                <a:ea typeface="CMU Sans Serif" panose="02000603000000000000" pitchFamily="2" charset="0"/>
              </a:rPr>
            </a:br>
            <a:br>
              <a:rPr lang="en-US" kern="0" dirty="0">
                <a:ea typeface="CMU Sans Serif" panose="02000603000000000000" pitchFamily="2" charset="0"/>
              </a:rPr>
            </a:br>
            <a:r>
              <a:rPr lang="en-US" sz="1800" b="0" kern="0" dirty="0">
                <a:ea typeface="CMU Sans Serif" panose="02000603000000000000" pitchFamily="2" charset="0"/>
              </a:rPr>
              <a:t>2020 Spring: Introduction to C</a:t>
            </a:r>
            <a:endParaRPr lang="en-US" sz="2000" b="0" kern="0" dirty="0">
              <a:ea typeface="CMU Sans Serif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AC62957-D946-4353-91A0-853C8ED5AC41}"/>
              </a:ext>
            </a:extLst>
          </p:cNvPr>
          <p:cNvSpPr txBox="1">
            <a:spLocks/>
          </p:cNvSpPr>
          <p:nvPr/>
        </p:nvSpPr>
        <p:spPr bwMode="auto">
          <a:xfrm>
            <a:off x="685800" y="3478213"/>
            <a:ext cx="7678738" cy="40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April 22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kern="0" dirty="0">
                <a:solidFill>
                  <a:srgbClr val="000000"/>
                </a:solidFill>
              </a:rPr>
              <a:t>, 2020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CF1CA5-4750-4143-8FC3-AC29BA8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9D18D8-8408-478A-8EC0-0CA6888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AB5CC-789B-48F7-BC2A-F04DD717D2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Print the following text using C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 the following shape using C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861E3-E9AF-46CE-94EE-17A00802D4E4}"/>
              </a:ext>
            </a:extLst>
          </p:cNvPr>
          <p:cNvSpPr txBox="1"/>
          <p:nvPr/>
        </p:nvSpPr>
        <p:spPr>
          <a:xfrm>
            <a:off x="1667436" y="3765177"/>
            <a:ext cx="144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*****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*******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***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***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182C7-8B6F-491B-8CA0-B067A2F27959}"/>
              </a:ext>
            </a:extLst>
          </p:cNvPr>
          <p:cNvSpPr txBox="1"/>
          <p:nvPr/>
        </p:nvSpPr>
        <p:spPr>
          <a:xfrm>
            <a:off x="1407460" y="1864222"/>
            <a:ext cx="561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Welcome to C study!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We are learning how to use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()!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60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CF1CA5-4750-4143-8FC3-AC29BA8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99D18D8-8408-478A-8EC0-0CA6888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AB5CC-789B-48F7-BC2A-F04DD717D2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Write a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/>
              <a:t> statement to produce this output</a:t>
            </a:r>
          </a:p>
          <a:p>
            <a:pPr lvl="1"/>
            <a:r>
              <a:rPr lang="en-US" altLang="ko-KR" dirty="0"/>
              <a:t>All blanks are spaces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a </a:t>
            </a:r>
            <a:r>
              <a:rPr lang="en-US" altLang="ko-KR" u="sng" dirty="0"/>
              <a:t>single</a:t>
            </a:r>
            <a:r>
              <a:rPr lang="en-US" altLang="ko-KR" dirty="0"/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/>
              <a:t> statement to produce this output</a:t>
            </a:r>
          </a:p>
          <a:p>
            <a:pPr lvl="1"/>
            <a:r>
              <a:rPr lang="en-US" altLang="ko-KR" dirty="0"/>
              <a:t>All blanks are tabs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861E3-E9AF-46CE-94EE-17A00802D4E4}"/>
              </a:ext>
            </a:extLst>
          </p:cNvPr>
          <p:cNvSpPr txBox="1"/>
          <p:nvPr/>
        </p:nvSpPr>
        <p:spPr>
          <a:xfrm>
            <a:off x="1398494" y="4491699"/>
            <a:ext cx="1443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	b	c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"\'"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Escape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sequences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182C7-8B6F-491B-8CA0-B067A2F27959}"/>
              </a:ext>
            </a:extLst>
          </p:cNvPr>
          <p:cNvSpPr txBox="1"/>
          <p:nvPr/>
        </p:nvSpPr>
        <p:spPr>
          <a:xfrm>
            <a:off x="1299883" y="2195916"/>
            <a:ext cx="561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/ \ // \\ /// \\\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0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AD4CA8-857B-442E-B5CB-4615CB25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61B553-0413-47E7-B4DB-3EF038FA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Comments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3A097-27C2-41F2-AE52-9BED38141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Comment</a:t>
            </a:r>
          </a:p>
          <a:p>
            <a:pPr lvl="1"/>
            <a:r>
              <a:rPr lang="en-US" altLang="ko-KR" dirty="0"/>
              <a:t>A note written in source code by the programmer to describe or clarify the code</a:t>
            </a:r>
          </a:p>
          <a:p>
            <a:pPr lvl="1"/>
            <a:r>
              <a:rPr lang="en-US" altLang="ko-KR" dirty="0"/>
              <a:t>Comments are ignored when your program runs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solidFill>
                  <a:srgbClr val="0D860D"/>
                </a:solidFill>
                <a:latin typeface="Consolas" panose="020B0609020204030204" pitchFamily="49" charset="0"/>
              </a:rPr>
              <a:t>// This is a one-line comment</a:t>
            </a:r>
          </a:p>
          <a:p>
            <a:pPr lvl="1"/>
            <a:r>
              <a:rPr lang="en-US" altLang="ko-KR" dirty="0">
                <a:solidFill>
                  <a:srgbClr val="0D860D"/>
                </a:solidFill>
                <a:latin typeface="Consolas" panose="020B0609020204030204" pitchFamily="49" charset="0"/>
              </a:rPr>
              <a:t>/* This is a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D860D"/>
                </a:solidFill>
                <a:latin typeface="Consolas" panose="020B0609020204030204" pitchFamily="49" charset="0"/>
              </a:rPr>
              <a:t>multi-line comment */</a:t>
            </a:r>
          </a:p>
          <a:p>
            <a:endParaRPr lang="en-US" altLang="ko-KR" dirty="0"/>
          </a:p>
          <a:p>
            <a:r>
              <a:rPr lang="en-US" altLang="ko-KR" dirty="0"/>
              <a:t>Comments are useful for:</a:t>
            </a:r>
          </a:p>
          <a:p>
            <a:pPr lvl="1"/>
            <a:r>
              <a:rPr lang="en-US" altLang="ko-KR" dirty="0"/>
              <a:t>Explaining complex pieces of code or complex programs</a:t>
            </a:r>
          </a:p>
          <a:p>
            <a:pPr lvl="1"/>
            <a:r>
              <a:rPr lang="en-US" altLang="ko-KR" dirty="0"/>
              <a:t>Multiple programmers working together</a:t>
            </a:r>
          </a:p>
        </p:txBody>
      </p:sp>
    </p:spTree>
    <p:extLst>
      <p:ext uri="{BB962C8B-B14F-4D97-AF65-F5344CB8AC3E}">
        <p14:creationId xmlns:p14="http://schemas.microsoft.com/office/powerpoint/2010/main" val="317699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Type</a:t>
            </a:r>
            <a:r>
              <a:rPr lang="en-US" altLang="ko-KR" dirty="0"/>
              <a:t>: </a:t>
            </a:r>
            <a:r>
              <a:rPr lang="en-US" altLang="ko-KR" b="0" dirty="0"/>
              <a:t>A category or set of data values</a:t>
            </a:r>
          </a:p>
          <a:p>
            <a:pPr lvl="1"/>
            <a:r>
              <a:rPr lang="en-US" altLang="ko-KR" dirty="0"/>
              <a:t>Used to represent real-world objects</a:t>
            </a:r>
          </a:p>
          <a:p>
            <a:pPr lvl="1"/>
            <a:r>
              <a:rPr lang="en-US" altLang="ko-KR" dirty="0"/>
              <a:t>Constrains the operations that can be performed on data</a:t>
            </a:r>
          </a:p>
          <a:p>
            <a:pPr lvl="1"/>
            <a:r>
              <a:rPr lang="en-US" altLang="ko-KR" dirty="0"/>
              <a:t>C programmers must specify types</a:t>
            </a:r>
          </a:p>
          <a:p>
            <a:pPr lvl="1"/>
            <a:r>
              <a:rPr lang="en-US" altLang="ko-KR" dirty="0"/>
              <a:t>Ex) Integers, real numbers, character, ...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Primitive Types: </a:t>
            </a:r>
            <a:r>
              <a:rPr lang="en-US" altLang="ko-KR" b="0" dirty="0"/>
              <a:t>Built-in types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/>
              <a:t>	Integers (2, -26, 3000)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b="0" dirty="0"/>
              <a:t>	</a:t>
            </a:r>
            <a:r>
              <a:rPr lang="en-US" altLang="ko-KR" dirty="0"/>
              <a:t>R</a:t>
            </a:r>
            <a:r>
              <a:rPr lang="en-US" altLang="ko-KR" b="0" dirty="0"/>
              <a:t>eal numbers (3.1, -0.25, </a:t>
            </a:r>
            <a:r>
              <a:rPr lang="en-US" altLang="ko-KR" dirty="0"/>
              <a:t>0.001)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char</a:t>
            </a:r>
            <a:r>
              <a:rPr lang="en-US" altLang="ko-KR" dirty="0"/>
              <a:t>	Single characters ('a', 'b', 'c')</a:t>
            </a:r>
          </a:p>
          <a:p>
            <a:pPr lvl="1"/>
            <a:r>
              <a:rPr lang="en-US" altLang="ko-KR" dirty="0"/>
              <a:t>And more ...</a:t>
            </a:r>
          </a:p>
        </p:txBody>
      </p:sp>
    </p:spTree>
    <p:extLst>
      <p:ext uri="{BB962C8B-B14F-4D97-AF65-F5344CB8AC3E}">
        <p14:creationId xmlns:p14="http://schemas.microsoft.com/office/powerpoint/2010/main" val="395027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i="1" dirty="0"/>
              <a:t>We want to use these data for </a:t>
            </a:r>
            <a:r>
              <a:rPr lang="en-US" altLang="ko-KR" i="1" dirty="0">
                <a:solidFill>
                  <a:srgbClr val="FF0000"/>
                </a:solidFill>
              </a:rPr>
              <a:t>computation</a:t>
            </a:r>
          </a:p>
          <a:p>
            <a:pPr lvl="1"/>
            <a:r>
              <a:rPr lang="en-US" altLang="ko-KR" i="1" dirty="0"/>
              <a:t>Can</a:t>
            </a:r>
            <a:r>
              <a:rPr lang="ko-KR" altLang="en-US" i="1" dirty="0"/>
              <a:t> </a:t>
            </a:r>
            <a:r>
              <a:rPr lang="en-US" altLang="ko-KR" i="1" dirty="0"/>
              <a:t>we</a:t>
            </a:r>
            <a:r>
              <a:rPr lang="ko-KR" altLang="en-US" i="1" dirty="0"/>
              <a:t> </a:t>
            </a:r>
            <a:r>
              <a:rPr lang="en-US" altLang="ko-KR" b="1" i="1" dirty="0"/>
              <a:t>store</a:t>
            </a:r>
            <a:r>
              <a:rPr lang="ko-KR" altLang="en-US" i="1" dirty="0"/>
              <a:t> </a:t>
            </a:r>
            <a:r>
              <a:rPr lang="en-US" altLang="ko-KR" i="1" dirty="0"/>
              <a:t>data ?</a:t>
            </a:r>
          </a:p>
          <a:p>
            <a:pPr lvl="1"/>
            <a:r>
              <a:rPr lang="en-US" altLang="ko-KR" i="1" dirty="0"/>
              <a:t>Can we perform </a:t>
            </a:r>
            <a:r>
              <a:rPr lang="en-US" altLang="ko-KR" b="1" i="1" dirty="0"/>
              <a:t>operations</a:t>
            </a:r>
            <a:r>
              <a:rPr lang="en-US" altLang="ko-KR" i="1" dirty="0"/>
              <a:t> on them ?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Variable</a:t>
            </a:r>
            <a:r>
              <a:rPr lang="en-US" altLang="ko-KR" dirty="0"/>
              <a:t>: </a:t>
            </a:r>
            <a:r>
              <a:rPr lang="en-US" altLang="ko-KR" b="0" dirty="0"/>
              <a:t>A piece of computer memory that is given a </a:t>
            </a:r>
            <a:r>
              <a:rPr lang="en-US" altLang="ko-KR" dirty="0"/>
              <a:t>name </a:t>
            </a:r>
            <a:r>
              <a:rPr lang="en-US" altLang="ko-KR" b="0" dirty="0"/>
              <a:t>and </a:t>
            </a:r>
            <a:r>
              <a:rPr lang="en-US" altLang="ko-KR" dirty="0"/>
              <a:t>type</a:t>
            </a:r>
            <a:r>
              <a:rPr lang="en-US" altLang="ko-KR" b="0" dirty="0"/>
              <a:t>, and can </a:t>
            </a:r>
            <a:r>
              <a:rPr lang="en-US" altLang="ko-KR" dirty="0"/>
              <a:t>store a value</a:t>
            </a:r>
          </a:p>
          <a:p>
            <a:pPr lvl="1"/>
            <a:r>
              <a:rPr lang="en-US" altLang="ko-KR" dirty="0"/>
              <a:t>Steps for using a variable</a:t>
            </a:r>
          </a:p>
          <a:p>
            <a:pPr lvl="2"/>
            <a:r>
              <a:rPr lang="en-US" altLang="ko-KR" b="1" i="1" dirty="0"/>
              <a:t>Declare</a:t>
            </a:r>
            <a:r>
              <a:rPr lang="en-US" altLang="ko-KR" dirty="0"/>
              <a:t> it		- State its name and type</a:t>
            </a:r>
          </a:p>
          <a:p>
            <a:pPr lvl="2"/>
            <a:r>
              <a:rPr lang="en-US" altLang="ko-KR" b="1" i="1" dirty="0"/>
              <a:t>Initialize</a:t>
            </a:r>
            <a:r>
              <a:rPr lang="en-US" altLang="ko-KR" dirty="0"/>
              <a:t> it		- Store a value into it</a:t>
            </a:r>
          </a:p>
          <a:p>
            <a:pPr lvl="2"/>
            <a:r>
              <a:rPr lang="en-US" altLang="ko-KR" b="1" i="1" dirty="0"/>
              <a:t>Use</a:t>
            </a:r>
            <a:r>
              <a:rPr lang="en-US" altLang="ko-KR" dirty="0"/>
              <a:t> it			- Print it or use in operation</a:t>
            </a:r>
          </a:p>
          <a:p>
            <a:pPr lvl="2"/>
            <a:endParaRPr lang="en-US" altLang="ko-KR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9296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Declaration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Variable Declaration</a:t>
            </a:r>
          </a:p>
          <a:p>
            <a:pPr lvl="1"/>
            <a:r>
              <a:rPr lang="en-US" altLang="ko-KR" dirty="0"/>
              <a:t>Sets aside memory for storing a value</a:t>
            </a:r>
          </a:p>
          <a:p>
            <a:pPr lvl="1"/>
            <a:r>
              <a:rPr lang="en-US" altLang="ko-KR" b="1" dirty="0"/>
              <a:t>Variables must be declared before usage</a:t>
            </a:r>
          </a:p>
          <a:p>
            <a:pPr lvl="1"/>
            <a:endParaRPr lang="en-US" altLang="ko-KR" b="1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type name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/>
              <a:t>The name is called an </a:t>
            </a:r>
            <a:r>
              <a:rPr lang="en-US" altLang="ko-KR" b="1" i="1" dirty="0"/>
              <a:t>identifier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myGPA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5B2441-F309-4B57-A4A0-E6AEF4E1B28D}"/>
              </a:ext>
            </a:extLst>
          </p:cNvPr>
          <p:cNvGrpSpPr/>
          <p:nvPr/>
        </p:nvGrpSpPr>
        <p:grpSpPr>
          <a:xfrm>
            <a:off x="4455458" y="4803966"/>
            <a:ext cx="1882589" cy="457201"/>
            <a:chOff x="3648635" y="4783882"/>
            <a:chExt cx="1882589" cy="45720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83D3A6-99FA-4C7C-9269-0A42DADDD2C5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B3C646-5C2F-4FDE-9FBC-3CB7AF257B50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4789D4-43F4-48ED-869E-F77B60BEABEB}"/>
              </a:ext>
            </a:extLst>
          </p:cNvPr>
          <p:cNvGrpSpPr/>
          <p:nvPr/>
        </p:nvGrpSpPr>
        <p:grpSpPr>
          <a:xfrm>
            <a:off x="4455458" y="5396197"/>
            <a:ext cx="3720354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721121-E03F-49C1-BCC9-F415E98880E4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4CBBD-7E40-4C00-AAF9-9A4D1E7EF83F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myGPA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82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Declaration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Assignment</a:t>
            </a:r>
          </a:p>
          <a:p>
            <a:pPr lvl="1"/>
            <a:r>
              <a:rPr lang="en-US" altLang="ko-KR" dirty="0"/>
              <a:t>Stores a value into a variable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=</a:t>
            </a:r>
            <a:r>
              <a:rPr lang="en-US" altLang="ko-KR" b="1" dirty="0"/>
              <a:t> does not mean equals!</a:t>
            </a:r>
          </a:p>
          <a:p>
            <a:pPr lvl="1"/>
            <a:endParaRPr lang="en-US" altLang="ko-KR" b="1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name = expression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x = 3;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myGPA</a:t>
            </a:r>
            <a:r>
              <a:rPr lang="en-US" altLang="ko-KR" dirty="0">
                <a:latin typeface="Consolas" panose="020B0609020204030204" pitchFamily="49" charset="0"/>
              </a:rPr>
              <a:t> = 3.1 + 1.2;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5B2441-F309-4B57-A4A0-E6AEF4E1B28D}"/>
              </a:ext>
            </a:extLst>
          </p:cNvPr>
          <p:cNvGrpSpPr/>
          <p:nvPr/>
        </p:nvGrpSpPr>
        <p:grpSpPr>
          <a:xfrm>
            <a:off x="4455458" y="4803961"/>
            <a:ext cx="1882589" cy="457201"/>
            <a:chOff x="3648635" y="4783882"/>
            <a:chExt cx="1882589" cy="45720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83D3A6-99FA-4C7C-9269-0A42DADDD2C5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B3C646-5C2F-4FDE-9FBC-3CB7AF257B50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4789D4-43F4-48ED-869E-F77B60BEABEB}"/>
              </a:ext>
            </a:extLst>
          </p:cNvPr>
          <p:cNvGrpSpPr/>
          <p:nvPr/>
        </p:nvGrpSpPr>
        <p:grpSpPr>
          <a:xfrm>
            <a:off x="4455458" y="5396192"/>
            <a:ext cx="3720354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721121-E03F-49C1-BCC9-F415E98880E4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4.3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4CBBD-7E40-4C00-AAF9-9A4D1E7EF83F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myGPA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85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Expression</a:t>
            </a:r>
            <a:r>
              <a:rPr lang="en-US" altLang="ko-KR" dirty="0"/>
              <a:t>: </a:t>
            </a:r>
            <a:r>
              <a:rPr lang="en-US" altLang="ko-KR" b="0" dirty="0"/>
              <a:t>A value or operation that computes a value</a:t>
            </a:r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 + 4 * 5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21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(7 + 2) * 6 / 3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18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42				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42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simplest expression is a </a:t>
            </a:r>
            <a:r>
              <a:rPr lang="en-US" altLang="ko-KR" i="1" dirty="0"/>
              <a:t>literal value</a:t>
            </a:r>
          </a:p>
          <a:p>
            <a:pPr lvl="1"/>
            <a:r>
              <a:rPr lang="en-US" altLang="ko-KR" dirty="0"/>
              <a:t>A complex expression can use operators and parentheses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As a program runs, its expressions are </a:t>
            </a:r>
            <a:r>
              <a:rPr lang="en-US" altLang="ko-KR" i="1" dirty="0"/>
              <a:t>evaluated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 + 1 </a:t>
            </a:r>
            <a:r>
              <a:rPr lang="en-US" altLang="ko-KR" dirty="0"/>
              <a:t>evaluates to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344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Variables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0" dirty="0"/>
              <a:t>Once given a value, a variable can be used in expressions</a:t>
            </a:r>
          </a:p>
          <a:p>
            <a:r>
              <a:rPr lang="en-US" altLang="ko-KR" b="0" dirty="0"/>
              <a:t>You can assign a value more than once</a:t>
            </a:r>
          </a:p>
          <a:p>
            <a:endParaRPr lang="en-US" altLang="ko-KR" b="0" dirty="0"/>
          </a:p>
          <a:p>
            <a:endParaRPr lang="ko-KR" altLang="en-US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4BB7A-1B26-404E-BB9A-9E29DE1C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8" y="2453060"/>
            <a:ext cx="6248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Declaration/Assignment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 variable can be declared and initialized in one statement.</a:t>
            </a:r>
          </a:p>
          <a:p>
            <a:endParaRPr lang="en-US" altLang="ko-KR" dirty="0"/>
          </a:p>
          <a:p>
            <a:r>
              <a:rPr lang="en-US" altLang="ko-KR" dirty="0"/>
              <a:t>Syntax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type name = value;</a:t>
            </a:r>
          </a:p>
          <a:p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myGPA</a:t>
            </a:r>
            <a:r>
              <a:rPr lang="en-US" altLang="ko-KR" dirty="0">
                <a:latin typeface="Consolas" panose="020B0609020204030204" pitchFamily="49" charset="0"/>
              </a:rPr>
              <a:t> = 4.3;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48BAA8-304F-4F7E-B192-06E95663F3F8}"/>
              </a:ext>
            </a:extLst>
          </p:cNvPr>
          <p:cNvGrpSpPr/>
          <p:nvPr/>
        </p:nvGrpSpPr>
        <p:grpSpPr>
          <a:xfrm>
            <a:off x="4500281" y="3728196"/>
            <a:ext cx="1882589" cy="457201"/>
            <a:chOff x="3648635" y="4783882"/>
            <a:chExt cx="1882589" cy="4572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700DD7-F20C-4C7F-8C51-6947DF5A8AC4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BF6888-10EA-491B-8403-83543D2EAF3C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727209-E951-47DD-99F3-CB5AF18015E0}"/>
              </a:ext>
            </a:extLst>
          </p:cNvPr>
          <p:cNvGrpSpPr/>
          <p:nvPr/>
        </p:nvGrpSpPr>
        <p:grpSpPr>
          <a:xfrm>
            <a:off x="4500281" y="4320427"/>
            <a:ext cx="3720354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AB188-EC17-4952-8E81-C3CE658362A6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4.3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201DBB-B39E-4973-9CCF-6E41ED92F154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myGPA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75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General Concepts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C Program Structure</a:t>
            </a:r>
            <a:endParaRPr lang="en-US" altLang="ko-KR" sz="20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C Strings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/>
              <a:t>Escape sequences</a:t>
            </a:r>
            <a:endParaRPr lang="en-US" altLang="ko-KR" sz="2000" dirty="0"/>
          </a:p>
          <a:p>
            <a:r>
              <a:rPr lang="en-US" altLang="ko-KR" sz="2000" dirty="0">
                <a:latin typeface="+mn-lt"/>
              </a:rPr>
              <a:t>Comments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+mn-lt"/>
              </a:rPr>
              <a:t>C Data Types</a:t>
            </a:r>
          </a:p>
          <a:p>
            <a:pPr lvl="1"/>
            <a:r>
              <a:rPr lang="en-US" altLang="ko-KR" sz="2000" dirty="0"/>
              <a:t>Declaration and assignment</a:t>
            </a:r>
          </a:p>
          <a:p>
            <a:pPr lvl="1"/>
            <a:r>
              <a:rPr lang="en-US" altLang="ko-KR" sz="2000" dirty="0"/>
              <a:t>Representation of numbers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+mn-lt"/>
              </a:rPr>
              <a:t>C Operators</a:t>
            </a:r>
          </a:p>
        </p:txBody>
      </p:sp>
    </p:spTree>
    <p:extLst>
      <p:ext uri="{BB962C8B-B14F-4D97-AF65-F5344CB8AC3E}">
        <p14:creationId xmlns:p14="http://schemas.microsoft.com/office/powerpoint/2010/main" val="3359690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= is called an </a:t>
            </a:r>
            <a:r>
              <a:rPr lang="en-US" altLang="ko-KR" dirty="0">
                <a:solidFill>
                  <a:srgbClr val="FF0000"/>
                </a:solidFill>
              </a:rPr>
              <a:t>assignment operator</a:t>
            </a:r>
          </a:p>
          <a:p>
            <a:pPr lvl="1"/>
            <a:r>
              <a:rPr lang="en-US" altLang="ko-KR" dirty="0"/>
              <a:t>Does not mean equals!</a:t>
            </a:r>
          </a:p>
          <a:p>
            <a:pPr lvl="1"/>
            <a:r>
              <a:rPr lang="en-US" altLang="ko-KR" dirty="0"/>
              <a:t>Means: </a:t>
            </a:r>
            <a:r>
              <a:rPr lang="en-US" altLang="ko-KR" i="1" dirty="0">
                <a:solidFill>
                  <a:srgbClr val="FF0000"/>
                </a:solidFill>
              </a:rPr>
              <a:t>"Store the value at right in variable at left"</a:t>
            </a:r>
          </a:p>
          <a:p>
            <a:pPr lvl="1"/>
            <a:endParaRPr lang="en-US" altLang="ko-KR" i="1" dirty="0">
              <a:solidFill>
                <a:srgbClr val="FF0000"/>
              </a:solidFill>
            </a:endParaRPr>
          </a:p>
          <a:p>
            <a:r>
              <a:rPr lang="en-US" altLang="ko-KR" dirty="0"/>
              <a:t>The right-side expression is evaluated first, and the result is stored in the variable at left</a:t>
            </a:r>
          </a:p>
          <a:p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x = 3;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x = x + 2;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+ 2 is evaluated and stored in x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D6DF05-EC9C-4EB0-A6D0-F0B1283B0BE5}"/>
              </a:ext>
            </a:extLst>
          </p:cNvPr>
          <p:cNvGrpSpPr/>
          <p:nvPr/>
        </p:nvGrpSpPr>
        <p:grpSpPr>
          <a:xfrm>
            <a:off x="3630703" y="4499160"/>
            <a:ext cx="1882589" cy="457201"/>
            <a:chOff x="3648635" y="4783882"/>
            <a:chExt cx="1882589" cy="45720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0D4DB7-89BD-45D8-8C6A-B9619504E0D0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3978A4-58C6-488C-8CE8-E68F2D754048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7D7464-91A5-46A2-B23D-8280D58101C1}"/>
              </a:ext>
            </a:extLst>
          </p:cNvPr>
          <p:cNvGrpSpPr/>
          <p:nvPr/>
        </p:nvGrpSpPr>
        <p:grpSpPr>
          <a:xfrm>
            <a:off x="3630703" y="5267414"/>
            <a:ext cx="1882589" cy="457201"/>
            <a:chOff x="3648635" y="4783882"/>
            <a:chExt cx="1882589" cy="45720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A9BEBC-D6BA-4B44-88D4-1FAB047E90EB}"/>
                </a:ext>
              </a:extLst>
            </p:cNvPr>
            <p:cNvSpPr/>
            <p:nvPr/>
          </p:nvSpPr>
          <p:spPr>
            <a:xfrm>
              <a:off x="4213411" y="4783882"/>
              <a:ext cx="1317813" cy="45719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582395-CC82-44FD-902F-6C7C26308D62}"/>
                </a:ext>
              </a:extLst>
            </p:cNvPr>
            <p:cNvSpPr/>
            <p:nvPr/>
          </p:nvSpPr>
          <p:spPr>
            <a:xfrm>
              <a:off x="3648635" y="4783883"/>
              <a:ext cx="564776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x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16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Mistakes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37445" cy="5326902"/>
          </a:xfrm>
        </p:spPr>
        <p:txBody>
          <a:bodyPr/>
          <a:lstStyle/>
          <a:p>
            <a:r>
              <a:rPr lang="en-US" altLang="ko-KR" dirty="0"/>
              <a:t>A variable </a:t>
            </a:r>
            <a:r>
              <a:rPr lang="en-US" altLang="ko-KR" i="1" dirty="0"/>
              <a:t>should</a:t>
            </a:r>
            <a:r>
              <a:rPr lang="en-US" altLang="ko-KR" dirty="0"/>
              <a:t> only store a value of its own type</a:t>
            </a:r>
          </a:p>
          <a:p>
            <a:pPr lvl="1"/>
            <a:r>
              <a:rPr lang="en-US" altLang="ko-KR" dirty="0"/>
              <a:t>No errors will be shown, so be careful!</a:t>
            </a:r>
          </a:p>
          <a:p>
            <a:pPr lvl="1"/>
            <a:endParaRPr lang="en-US" altLang="ko-KR" sz="1100" dirty="0"/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x = 2.5;	// Not good</a:t>
            </a:r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double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x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2;	//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OK. 2 is a real number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variable </a:t>
            </a:r>
            <a:r>
              <a:rPr lang="en-US" altLang="ko-KR" i="1" dirty="0"/>
              <a:t>shouldn't</a:t>
            </a:r>
            <a:r>
              <a:rPr lang="en-US" altLang="ko-KR" dirty="0"/>
              <a:t> be used until it is assigned a value</a:t>
            </a:r>
          </a:p>
          <a:p>
            <a:pPr lvl="1"/>
            <a:r>
              <a:rPr lang="en-US" altLang="ko-KR" dirty="0"/>
              <a:t>No errors will be shown, so be careful!</a:t>
            </a:r>
          </a:p>
          <a:p>
            <a:pPr lvl="1"/>
            <a:endParaRPr lang="en-US" altLang="ko-KR" sz="1100" dirty="0"/>
          </a:p>
          <a:p>
            <a:pPr lvl="1"/>
            <a:r>
              <a:rPr lang="en-US" altLang="ko-KR" sz="1400" b="1" dirty="0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x;		// ???</a:t>
            </a:r>
          </a:p>
          <a:p>
            <a:pPr lvl="1"/>
            <a:r>
              <a:rPr lang="en-US" altLang="ko-KR" sz="1400" b="1" dirty="0"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</a:rPr>
              <a:t> y = x + 1;	// What is x? Then what is the value of y?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You may not declare the same variable twice</a:t>
            </a:r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en-US" altLang="ko-KR" sz="1600" b="1" dirty="0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 x;		// error: variable x is already defined</a:t>
            </a:r>
          </a:p>
        </p:txBody>
      </p:sp>
    </p:spTree>
    <p:extLst>
      <p:ext uri="{BB962C8B-B14F-4D97-AF65-F5344CB8AC3E}">
        <p14:creationId xmlns:p14="http://schemas.microsoft.com/office/powerpoint/2010/main" val="201522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207DD6-5F48-4A3A-8DE7-ED75A4E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AE8C76-7847-4C21-AF8C-04A4B157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Identifiers and Keywords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7E038-8E93-47F7-B3CA-C349A1E36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Identifier</a:t>
            </a:r>
            <a:r>
              <a:rPr lang="en-US" altLang="ko-KR" dirty="0"/>
              <a:t>: </a:t>
            </a:r>
            <a:r>
              <a:rPr lang="en-US" altLang="ko-KR" b="0" dirty="0"/>
              <a:t>A name given to an item in your program</a:t>
            </a:r>
          </a:p>
          <a:p>
            <a:pPr lvl="1"/>
            <a:r>
              <a:rPr lang="en-US" altLang="ko-KR" b="0" dirty="0"/>
              <a:t>Must start with a letter or _ or </a:t>
            </a:r>
            <a:r>
              <a:rPr lang="en-US" altLang="ko-KR" b="0" dirty="0">
                <a:latin typeface="Consolas" panose="020B0609020204030204" pitchFamily="49" charset="0"/>
              </a:rPr>
              <a:t>$</a:t>
            </a:r>
          </a:p>
          <a:p>
            <a:pPr lvl="1"/>
            <a:r>
              <a:rPr lang="en-US" altLang="ko-KR" b="0" dirty="0"/>
              <a:t>Subsequent characters can be any of those or a number</a:t>
            </a:r>
            <a:endParaRPr lang="en-US" altLang="ko-KR" dirty="0"/>
          </a:p>
          <a:p>
            <a:pPr lvl="1"/>
            <a:r>
              <a:rPr lang="en-US" altLang="ko-KR" b="0" dirty="0"/>
              <a:t>Legal identifiers</a:t>
            </a:r>
          </a:p>
          <a:p>
            <a:pPr lvl="2"/>
            <a:r>
              <a:rPr lang="en-US" altLang="ko-KR" sz="1400" b="0" dirty="0">
                <a:latin typeface="Consolas" panose="020B0609020204030204" pitchFamily="49" charset="0"/>
              </a:rPr>
              <a:t>_</a:t>
            </a:r>
            <a:r>
              <a:rPr lang="en-US" altLang="ko-KR" sz="1400" b="0" dirty="0" err="1">
                <a:latin typeface="Consolas" panose="020B0609020204030204" pitchFamily="49" charset="0"/>
              </a:rPr>
              <a:t>myName</a:t>
            </a:r>
            <a:r>
              <a:rPr lang="en-US" altLang="ko-KR" sz="1400" b="0" dirty="0"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latin typeface="Consolas" panose="020B0609020204030204" pitchFamily="49" charset="0"/>
              </a:rPr>
              <a:t>The</a:t>
            </a:r>
            <a:r>
              <a:rPr lang="en-US" altLang="ko-KR" sz="1400" dirty="0" err="1">
                <a:latin typeface="Consolas" panose="020B0609020204030204" pitchFamily="49" charset="0"/>
              </a:rPr>
              <a:t>Cure</a:t>
            </a:r>
            <a:r>
              <a:rPr lang="en-US" altLang="ko-KR" sz="1400" dirty="0">
                <a:latin typeface="Consolas" panose="020B0609020204030204" pitchFamily="49" charset="0"/>
              </a:rPr>
              <a:t>, ANSWER_IS_42, $bling$</a:t>
            </a:r>
          </a:p>
          <a:p>
            <a:pPr lvl="1"/>
            <a:r>
              <a:rPr lang="en-US" altLang="ko-KR" b="0" dirty="0"/>
              <a:t>Illegal identifiers</a:t>
            </a:r>
          </a:p>
          <a:p>
            <a:pPr lvl="2"/>
            <a:r>
              <a:rPr lang="en-US" altLang="ko-KR" sz="1400" dirty="0" err="1">
                <a:latin typeface="Consolas" panose="020B0609020204030204" pitchFamily="49" charset="0"/>
              </a:rPr>
              <a:t>me+u</a:t>
            </a:r>
            <a:r>
              <a:rPr lang="en-US" altLang="ko-KR" sz="1400" dirty="0">
                <a:latin typeface="Consolas" panose="020B0609020204030204" pitchFamily="49" charset="0"/>
              </a:rPr>
              <a:t>, 49ers, side-swipe, </a:t>
            </a:r>
            <a:r>
              <a:rPr lang="en-US" altLang="ko-KR" sz="1400" dirty="0" err="1">
                <a:latin typeface="Consolas" panose="020B0609020204030204" pitchFamily="49" charset="0"/>
              </a:rPr>
              <a:t>Ph.D's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Keyword</a:t>
            </a:r>
            <a:r>
              <a:rPr lang="en-US" altLang="ko-KR" b="0" dirty="0"/>
              <a:t>: An identifier that you cannot use because it already has a reserved meaning in C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float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...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93679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F058BA-A543-4C6C-9A20-BBED3D86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1FA19C-5D97-4A89-89C1-13308DF2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Strings and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041A-C492-4E90-93F9-CD5404CD7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How to print the value of variables?</a:t>
            </a:r>
          </a:p>
          <a:p>
            <a:pPr lvl="1"/>
            <a:r>
              <a:rPr lang="en-US" altLang="ko-KR" dirty="0"/>
              <a:t>Values must be formatted before printing!</a:t>
            </a:r>
          </a:p>
          <a:p>
            <a:pPr lvl="1"/>
            <a:r>
              <a:rPr lang="en-US" altLang="ko-KR" i="1" dirty="0"/>
              <a:t>Format strings</a:t>
            </a:r>
            <a:r>
              <a:rPr lang="en-US" altLang="ko-KR" dirty="0"/>
              <a:t> are used to format when </a:t>
            </a:r>
          </a:p>
          <a:p>
            <a:r>
              <a:rPr lang="en-US" altLang="ko-KR" sz="1800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("format string", parameters);</a:t>
            </a:r>
          </a:p>
          <a:p>
            <a:pPr lvl="1"/>
            <a:r>
              <a:rPr lang="en-US" altLang="ko-KR" dirty="0"/>
              <a:t>There can be many parameters</a:t>
            </a:r>
          </a:p>
          <a:p>
            <a:endParaRPr lang="en-US" altLang="ko-KR" dirty="0"/>
          </a:p>
          <a:p>
            <a:r>
              <a:rPr lang="en-US" altLang="ko-KR" dirty="0"/>
              <a:t>A format string can contain placeholders to insert parameters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%d</a:t>
            </a:r>
            <a:r>
              <a:rPr lang="en-US" altLang="ko-KR" dirty="0"/>
              <a:t>	integer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</a:t>
            </a:r>
            <a:r>
              <a:rPr lang="en-US" altLang="ko-KR" dirty="0" err="1">
                <a:latin typeface="Consolas" panose="020B0609020204030204" pitchFamily="49" charset="0"/>
              </a:rPr>
              <a:t>lf</a:t>
            </a:r>
            <a:r>
              <a:rPr lang="en-US" altLang="ko-KR" dirty="0"/>
              <a:t>	real numbers (double)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%.</a:t>
            </a:r>
            <a:r>
              <a:rPr lang="en-US" altLang="ko-KR" dirty="0" err="1">
                <a:latin typeface="Consolas" panose="020B0609020204030204" pitchFamily="49" charset="0"/>
              </a:rPr>
              <a:t>Dlf</a:t>
            </a:r>
            <a:r>
              <a:rPr lang="en-US" altLang="ko-KR" dirty="0"/>
              <a:t>	real numbers, with D digits precision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%c</a:t>
            </a:r>
            <a:r>
              <a:rPr lang="en-US" altLang="ko-KR" dirty="0"/>
              <a:t>	character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%s</a:t>
            </a:r>
            <a:r>
              <a:rPr lang="en-US" altLang="ko-KR" dirty="0"/>
              <a:t>	string</a:t>
            </a:r>
          </a:p>
          <a:p>
            <a:pPr marL="457200" lvl="1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22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F058BA-A543-4C6C-9A20-BBED3D86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1FA19C-5D97-4A89-89C1-13308DF2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 Strings and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0041A-C492-4E90-93F9-CD5404CD7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/>
            <a:endParaRPr lang="en-US" altLang="ko-KR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FB88D-BB07-42B7-ABA9-3D1A4C4C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1824410"/>
            <a:ext cx="76200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1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283624-6209-484E-A848-4577161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7CA26A-D274-4434-92CA-F6EFE46A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0C75B94-2B89-44AC-BBAE-4D261230E94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sz="1800" b="0" dirty="0"/>
                  <a:t>Digital devices have two stable states, 0 and 1</a:t>
                </a:r>
              </a:p>
              <a:p>
                <a:r>
                  <a:rPr lang="en-US" altLang="ko-KR" sz="1800" b="0" dirty="0"/>
                  <a:t>The binary number system has two digits, 0 and 1</a:t>
                </a:r>
              </a:p>
              <a:p>
                <a:r>
                  <a:rPr lang="en-US" altLang="ko-KR" sz="1800" dirty="0"/>
                  <a:t>A single digit (0 or 1) is called a </a:t>
                </a:r>
                <a:r>
                  <a:rPr lang="en-US" altLang="ko-KR" sz="1800" i="1" dirty="0">
                    <a:solidFill>
                      <a:srgbClr val="FF0000"/>
                    </a:solidFill>
                  </a:rPr>
                  <a:t>bit</a:t>
                </a:r>
                <a:r>
                  <a:rPr lang="en-US" altLang="ko-KR" sz="1800" dirty="0"/>
                  <a:t>, short for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ko-KR" sz="1800" dirty="0"/>
                  <a:t>inary dig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it</a:t>
                </a:r>
              </a:p>
              <a:p>
                <a:r>
                  <a:rPr lang="en-US" altLang="ko-KR" sz="1800" dirty="0"/>
                  <a:t>1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byte</a:t>
                </a:r>
                <a:r>
                  <a:rPr lang="en-US" altLang="ko-KR" sz="1800" dirty="0"/>
                  <a:t> = 8 bits</a:t>
                </a:r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r>
                  <a:rPr lang="en-US" altLang="ko-KR" dirty="0"/>
                  <a:t>Decimal Integers (Base 10)</a:t>
                </a:r>
              </a:p>
              <a:p>
                <a:pPr lvl="1"/>
                <a:r>
                  <a:rPr lang="en-US" altLang="ko-KR" dirty="0"/>
                  <a:t>Uses ten digits (0 ~ 9)</a:t>
                </a:r>
              </a:p>
              <a:p>
                <a:pPr lvl="1"/>
                <a:r>
                  <a:rPr lang="en-US" altLang="ko-KR" dirty="0"/>
                  <a:t>Position values are powers of 10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decimal digits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unique values</a:t>
                </a:r>
              </a:p>
              <a:p>
                <a:pPr lvl="1"/>
                <a:endParaRPr lang="en-US" altLang="ko-KR" sz="1100" dirty="0"/>
              </a:p>
              <a:p>
                <a:r>
                  <a:rPr lang="en-US" altLang="ko-KR" dirty="0"/>
                  <a:t>Binary Integers (Base 2)</a:t>
                </a:r>
              </a:p>
              <a:p>
                <a:pPr lvl="1"/>
                <a:r>
                  <a:rPr lang="en-US" altLang="ko-KR" dirty="0"/>
                  <a:t>Uses two digits (0, 1)</a:t>
                </a:r>
              </a:p>
              <a:p>
                <a:pPr lvl="1"/>
                <a:r>
                  <a:rPr lang="en-US" altLang="ko-KR" dirty="0"/>
                  <a:t>Position values are powers of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binary digits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unique values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80C75B94-2B89-44AC-BBAE-4D261230E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458" b="-5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12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D58343-322B-4697-A9A4-D3AEE650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B75B3C-7AA2-45AB-8003-4AFD223D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Numbers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39AAB37-2EC1-4F66-B040-24F1A63D72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How to count in binary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 </a:t>
                </a:r>
                <a:r>
                  <a:rPr lang="en-US" altLang="ko-KR" dirty="0">
                    <a:latin typeface="Consolas" panose="020B0609020204030204" pitchFamily="49" charset="0"/>
                  </a:rPr>
                  <a:t>int</a:t>
                </a:r>
                <a:r>
                  <a:rPr lang="en-US" altLang="ko-KR" dirty="0"/>
                  <a:t> uses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4 bytes</a:t>
                </a:r>
                <a:r>
                  <a:rPr lang="en-US" altLang="ko-KR" dirty="0"/>
                  <a:t> (32 bits)</a:t>
                </a:r>
              </a:p>
              <a:p>
                <a:pPr lvl="1"/>
                <a:r>
                  <a:rPr lang="en-US" altLang="ko-KR" dirty="0"/>
                  <a:t>1 bit is used for sign</a:t>
                </a:r>
              </a:p>
              <a:p>
                <a:pPr lvl="1"/>
                <a:r>
                  <a:rPr lang="en-US" altLang="ko-KR" dirty="0"/>
                  <a:t>Stores numbers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Generally,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bit integer can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339AAB37-2EC1-4F66-B040-24F1A63D7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0ACA970-5C65-45CD-A31B-99C681D4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72579"/>
              </p:ext>
            </p:extLst>
          </p:nvPr>
        </p:nvGraphicFramePr>
        <p:xfrm>
          <a:off x="2581834" y="20334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228862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00716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40444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73302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71564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57152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263273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73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72295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8D087ED4-847B-4287-BA03-21711A335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69240"/>
              </p:ext>
            </p:extLst>
          </p:nvPr>
        </p:nvGraphicFramePr>
        <p:xfrm>
          <a:off x="2581834" y="16626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228862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100716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40444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73302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71564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557152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263273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2373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128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64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8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8722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3330FF6-FED5-415D-A94E-43A888A51EF5}"/>
              </a:ext>
            </a:extLst>
          </p:cNvPr>
          <p:cNvSpPr txBox="1"/>
          <p:nvPr/>
        </p:nvSpPr>
        <p:spPr>
          <a:xfrm>
            <a:off x="1379442" y="2033494"/>
            <a:ext cx="103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117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50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2A134D-BC73-4A8E-80C3-9EFD558E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792C15-7A3E-4D84-831B-D047B85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Representation of Numbers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CBFC3B-A790-48B1-855E-EBB1C419551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 double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Uses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scientific notation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𝑚𝑎𝑛𝑡𝑖𝑠𝑠𝑎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𝑒𝑥𝑝𝑜𝑛𝑒𝑛𝑡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Mantissa has </a:t>
                </a:r>
                <a:r>
                  <a:rPr lang="en-US" altLang="ko-KR" i="1" dirty="0"/>
                  <a:t>finitely</a:t>
                </a:r>
                <a:r>
                  <a:rPr lang="en-US" altLang="ko-KR" dirty="0"/>
                  <a:t> many digits</a:t>
                </a:r>
              </a:p>
              <a:p>
                <a:pPr lvl="1"/>
                <a:r>
                  <a:rPr lang="en-US" altLang="ko-KR" dirty="0"/>
                  <a:t>Causes </a:t>
                </a:r>
                <a:r>
                  <a:rPr lang="en-US" altLang="ko-KR" i="1" dirty="0"/>
                  <a:t>round-off errors</a:t>
                </a:r>
              </a:p>
              <a:p>
                <a:pPr lvl="1"/>
                <a:r>
                  <a:rPr lang="en-US" altLang="ko-KR" dirty="0"/>
                  <a:t>Somewhat different from real numbers</a:t>
                </a:r>
              </a:p>
            </p:txBody>
          </p:sp>
        </mc:Choice>
        <mc:Fallback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CBFC3B-A790-48B1-855E-EBB1C4195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05" t="-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B4A0D64-A351-44FA-95DF-4B7AE632A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8687"/>
              </p:ext>
            </p:extLst>
          </p:nvPr>
        </p:nvGraphicFramePr>
        <p:xfrm>
          <a:off x="1523998" y="176455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531">
                  <a:extLst>
                    <a:ext uri="{9D8B030D-6E8A-4147-A177-3AD203B41FA5}">
                      <a16:colId xmlns:a16="http://schemas.microsoft.com/office/drawing/2014/main" val="7205415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9017779"/>
                    </a:ext>
                  </a:extLst>
                </a:gridCol>
                <a:gridCol w="4096869">
                  <a:extLst>
                    <a:ext uri="{9D8B030D-6E8A-4147-A177-3AD203B41FA5}">
                      <a16:colId xmlns:a16="http://schemas.microsoft.com/office/drawing/2014/main" val="404784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ysClr val="windowText" lastClr="000000"/>
                          </a:solidFill>
                        </a:rPr>
                        <a:t>sign</a:t>
                      </a:r>
                      <a:endParaRPr lang="ko-KR" alt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ysClr val="windowText" lastClr="000000"/>
                          </a:solidFill>
                        </a:rPr>
                        <a:t>exponent</a:t>
                      </a:r>
                      <a:endParaRPr lang="ko-KR" alt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ysClr val="windowText" lastClr="000000"/>
                          </a:solidFill>
                        </a:rPr>
                        <a:t>mantissa</a:t>
                      </a:r>
                      <a:endParaRPr lang="ko-KR" altLang="en-US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86103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8621227C-C389-49CC-8DCA-61F21181E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22527"/>
              </p:ext>
            </p:extLst>
          </p:nvPr>
        </p:nvGraphicFramePr>
        <p:xfrm>
          <a:off x="1523998" y="2135392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7531">
                  <a:extLst>
                    <a:ext uri="{9D8B030D-6E8A-4147-A177-3AD203B41FA5}">
                      <a16:colId xmlns:a16="http://schemas.microsoft.com/office/drawing/2014/main" val="72054155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9017779"/>
                    </a:ext>
                  </a:extLst>
                </a:gridCol>
                <a:gridCol w="4096869">
                  <a:extLst>
                    <a:ext uri="{9D8B030D-6E8A-4147-A177-3AD203B41FA5}">
                      <a16:colId xmlns:a16="http://schemas.microsoft.com/office/drawing/2014/main" val="404784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 bit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11 bits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52 bits</a:t>
                      </a:r>
                      <a:endParaRPr lang="ko-KR" altLang="en-US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8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2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B7D888-5A4A-4BA6-89A0-CB1F81F6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AB6A68-8F18-465B-BC16-F7B6EADF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D1931-CF38-4171-90E1-F546F089A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Operator</a:t>
            </a:r>
            <a:r>
              <a:rPr lang="en-US" altLang="ko-KR" dirty="0"/>
              <a:t>: </a:t>
            </a:r>
            <a:r>
              <a:rPr lang="en-US" altLang="ko-KR" b="0" dirty="0"/>
              <a:t>Computation that combines multiple values or expressions</a:t>
            </a:r>
          </a:p>
          <a:p>
            <a:pPr lvl="1"/>
            <a:r>
              <a:rPr lang="en-US" altLang="ko-KR" dirty="0"/>
              <a:t>Arithmetic Operators</a:t>
            </a:r>
          </a:p>
          <a:p>
            <a:pPr lvl="1"/>
            <a:r>
              <a:rPr lang="en-US" altLang="ko-KR" dirty="0"/>
              <a:t>Relational Operators</a:t>
            </a:r>
          </a:p>
          <a:p>
            <a:pPr lvl="1"/>
            <a:r>
              <a:rPr lang="en-US" altLang="ko-KR" dirty="0"/>
              <a:t>Logical Operators</a:t>
            </a:r>
          </a:p>
          <a:p>
            <a:pPr lvl="1"/>
            <a:r>
              <a:rPr lang="en-US" altLang="ko-KR" dirty="0"/>
              <a:t>Assignment Operators</a:t>
            </a:r>
          </a:p>
          <a:p>
            <a:pPr lvl="1"/>
            <a:r>
              <a:rPr lang="en-US" altLang="ko-KR" dirty="0"/>
              <a:t>Increment and Decrement Operators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644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4CDB9-62CB-4788-A408-56EB0508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755B1E-6182-4667-B01C-5557051E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Arithmetic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BA04B-4726-4124-81DE-DD2D45A81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Used for calculation involving </a:t>
            </a:r>
            <a:r>
              <a:rPr lang="en-US" altLang="ko-KR" dirty="0">
                <a:solidFill>
                  <a:srgbClr val="FF0000"/>
                </a:solidFill>
              </a:rPr>
              <a:t>numbers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Can be applied to numerical types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double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(long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long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, float)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4484EE2-0DE5-413F-A8D8-80F2C22D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3884"/>
              </p:ext>
            </p:extLst>
          </p:nvPr>
        </p:nvGraphicFramePr>
        <p:xfrm>
          <a:off x="1523998" y="1782482"/>
          <a:ext cx="6096000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Addition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 + 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Subtraction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 – q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*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Multiplication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 * 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/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Division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10 / 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%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Remainder (mod)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11 % 8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D3A1F4-CF6E-485D-AC8E-469A3AB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EA0E1-C687-41AF-8135-3D84F7A3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– General Concepts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CFB478-8014-4BB3-A252-009014F3D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Program 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b="1" dirty="0"/>
              <a:t>set of instructions</a:t>
            </a:r>
            <a:r>
              <a:rPr lang="en-US" altLang="ko-KR" dirty="0"/>
              <a:t> to be carried out by a computer</a:t>
            </a:r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Creating an ordered set of instructions to solve a problem with a computer</a:t>
            </a:r>
          </a:p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A systematic set of rules used to describe computations in a format that is editable by humans</a:t>
            </a:r>
          </a:p>
          <a:p>
            <a:pPr lvl="1"/>
            <a:r>
              <a:rPr lang="en-US" altLang="ko-KR" dirty="0"/>
              <a:t>Ex) C, C++, Java, Python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5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2051AA-078F-42B8-8E1A-90FCDB42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15A993-F8C7-4664-B645-C119BF86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Integer Arithmetic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83D82-F74E-4977-948E-D3F94148DA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Integer division returns the </a:t>
            </a:r>
            <a:r>
              <a:rPr lang="en-US" altLang="ko-KR" i="1" dirty="0">
                <a:solidFill>
                  <a:srgbClr val="FF0000"/>
                </a:solidFill>
              </a:rPr>
              <a:t>quotient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Ex. </a:t>
            </a:r>
            <a:r>
              <a:rPr lang="en-US" altLang="ko-KR" dirty="0">
                <a:latin typeface="Consolas" panose="020B0609020204030204" pitchFamily="49" charset="0"/>
              </a:rPr>
              <a:t>14 / 4</a:t>
            </a:r>
            <a:r>
              <a:rPr lang="en-US" altLang="ko-KR" dirty="0"/>
              <a:t> is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dirty="0"/>
              <a:t>, not </a:t>
            </a:r>
            <a:r>
              <a:rPr lang="en-US" altLang="ko-KR" dirty="0">
                <a:latin typeface="Consolas" panose="020B0609020204030204" pitchFamily="49" charset="0"/>
              </a:rPr>
              <a:t>3.5</a:t>
            </a:r>
          </a:p>
          <a:p>
            <a:pPr lvl="1"/>
            <a:r>
              <a:rPr lang="en-US" altLang="ko-KR" dirty="0"/>
              <a:t>Division by 0 causes an error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%</a:t>
            </a:r>
            <a:r>
              <a:rPr lang="en-US" altLang="ko-KR" dirty="0"/>
              <a:t> operator computes the </a:t>
            </a:r>
            <a:r>
              <a:rPr lang="en-US" altLang="ko-KR" dirty="0">
                <a:solidFill>
                  <a:srgbClr val="FF0000"/>
                </a:solidFill>
              </a:rPr>
              <a:t>remainder</a:t>
            </a:r>
            <a:r>
              <a:rPr lang="en-US" altLang="ko-KR" dirty="0"/>
              <a:t> from integer division</a:t>
            </a:r>
          </a:p>
          <a:p>
            <a:pPr lvl="1"/>
            <a:r>
              <a:rPr lang="en-US" altLang="ko-KR" dirty="0"/>
              <a:t>Ex. </a:t>
            </a:r>
            <a:r>
              <a:rPr lang="en-US" altLang="ko-KR" dirty="0">
                <a:latin typeface="Consolas" panose="020B0609020204030204" pitchFamily="49" charset="0"/>
              </a:rPr>
              <a:t>14 % 4 </a:t>
            </a:r>
            <a:r>
              <a:rPr lang="en-US" altLang="ko-KR" dirty="0"/>
              <a:t>is 2</a:t>
            </a:r>
          </a:p>
          <a:p>
            <a:pPr lvl="1"/>
            <a:r>
              <a:rPr lang="en-US" altLang="ko-KR" dirty="0"/>
              <a:t>Check if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is odd: </a:t>
            </a:r>
            <a:r>
              <a:rPr lang="en-US" altLang="ko-KR" dirty="0">
                <a:latin typeface="Consolas" panose="020B0609020204030204" pitchFamily="49" charset="0"/>
              </a:rPr>
              <a:t>x % 2</a:t>
            </a:r>
          </a:p>
          <a:p>
            <a:pPr lvl="1"/>
            <a:r>
              <a:rPr lang="en-US" altLang="ko-KR" dirty="0"/>
              <a:t>Obtain</a:t>
            </a:r>
            <a:r>
              <a:rPr lang="ko-KR" altLang="en-US" dirty="0"/>
              <a:t> </a:t>
            </a:r>
            <a:r>
              <a:rPr lang="en-US" altLang="ko-KR" dirty="0"/>
              <a:t>last</a:t>
            </a:r>
            <a:r>
              <a:rPr lang="ko-KR" altLang="en-US" dirty="0"/>
              <a:t> </a:t>
            </a:r>
            <a:r>
              <a:rPr lang="en-US" altLang="ko-KR" dirty="0"/>
              <a:t>digit of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: </a:t>
            </a:r>
            <a:r>
              <a:rPr lang="en-US" altLang="ko-KR" dirty="0">
                <a:latin typeface="Consolas" panose="020B0609020204030204" pitchFamily="49" charset="0"/>
              </a:rPr>
              <a:t>x % 10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i="1" dirty="0"/>
              <a:t>Subtle when handling negative integers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-4 /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-1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-5 %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921371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 Number Arithmetic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Examples: </a:t>
            </a:r>
            <a:r>
              <a:rPr lang="en-US" altLang="ko-KR" b="0" dirty="0">
                <a:latin typeface="Consolas" panose="020B0609020204030204" pitchFamily="49" charset="0"/>
              </a:rPr>
              <a:t>6.022, -42.0, 3.1415</a:t>
            </a:r>
          </a:p>
          <a:p>
            <a:pPr lvl="1"/>
            <a:r>
              <a:rPr lang="en-US" altLang="ko-KR" dirty="0"/>
              <a:t>Placing </a:t>
            </a:r>
            <a:r>
              <a:rPr lang="en-US" altLang="ko-KR" dirty="0">
                <a:latin typeface="Consolas" panose="020B0609020204030204" pitchFamily="49" charset="0"/>
              </a:rPr>
              <a:t>.0</a:t>
            </a:r>
            <a:r>
              <a:rPr lang="en-US" altLang="ko-KR" dirty="0"/>
              <a:t> or . after an integer makes it a </a:t>
            </a:r>
            <a:r>
              <a:rPr lang="en-US" altLang="ko-KR" b="1" dirty="0">
                <a:latin typeface="Consolas" panose="020B0609020204030204" pitchFamily="49" charset="0"/>
              </a:rPr>
              <a:t>double</a:t>
            </a:r>
          </a:p>
          <a:p>
            <a:endParaRPr lang="en-US" altLang="ko-KR" dirty="0"/>
          </a:p>
          <a:p>
            <a:r>
              <a:rPr lang="en-US" altLang="ko-KR" dirty="0"/>
              <a:t>/ produces an </a:t>
            </a:r>
            <a:r>
              <a:rPr lang="en-US" altLang="ko-KR" i="1" dirty="0">
                <a:solidFill>
                  <a:srgbClr val="FF0000"/>
                </a:solidFill>
              </a:rPr>
              <a:t>exact answer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15.0 / 2.0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7.5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</a:t>
            </a:r>
            <a:r>
              <a:rPr lang="en-US" altLang="ko-KR" dirty="0">
                <a:latin typeface="Consolas" panose="020B0609020204030204" pitchFamily="49" charset="0"/>
              </a:rPr>
              <a:t>int</a:t>
            </a:r>
            <a:r>
              <a:rPr lang="en-US" altLang="ko-KR" dirty="0"/>
              <a:t> and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  <a:r>
              <a:rPr lang="en-US" altLang="ko-KR" dirty="0"/>
              <a:t> are mixed, the result is a </a:t>
            </a:r>
            <a:r>
              <a:rPr lang="en-US" altLang="ko-KR" dirty="0">
                <a:latin typeface="Consolas" panose="020B0609020204030204" pitchFamily="49" charset="0"/>
              </a:rPr>
              <a:t>double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4.2 *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12.6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7.2 / 3 </a:t>
            </a:r>
            <a:r>
              <a:rPr lang="en-US" altLang="ko-KR" dirty="0"/>
              <a:t>is </a:t>
            </a:r>
            <a:r>
              <a:rPr lang="en-US" altLang="ko-KR" dirty="0">
                <a:latin typeface="Consolas" panose="020B0609020204030204" pitchFamily="49" charset="0"/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2526521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Calculate the answer of the following expression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123 + 456 * 789 / 3 % 2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Follow the steps.</a:t>
            </a:r>
          </a:p>
          <a:p>
            <a:pPr lvl="1"/>
            <a:r>
              <a:rPr lang="en-US" altLang="ko-KR" dirty="0"/>
              <a:t>Declare a variable </a:t>
            </a:r>
            <a:r>
              <a:rPr lang="en-US" altLang="ko-KR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 and assign </a:t>
            </a:r>
            <a:r>
              <a:rPr lang="en-US" altLang="ko-KR" dirty="0">
                <a:latin typeface="Consolas" panose="020B0609020204030204" pitchFamily="49" charset="0"/>
              </a:rPr>
              <a:t>30</a:t>
            </a:r>
          </a:p>
          <a:p>
            <a:pPr lvl="1"/>
            <a:r>
              <a:rPr lang="en-US" altLang="ko-KR" dirty="0"/>
              <a:t>Declare a variable </a:t>
            </a:r>
            <a:r>
              <a:rPr lang="en-US" altLang="ko-KR" dirty="0">
                <a:latin typeface="Consolas" panose="020B0609020204030204" pitchFamily="49" charset="0"/>
              </a:rPr>
              <a:t>y</a:t>
            </a:r>
            <a:r>
              <a:rPr lang="en-US" altLang="ko-KR" dirty="0"/>
              <a:t> and assign </a:t>
            </a:r>
            <a:r>
              <a:rPr lang="en-US" altLang="ko-KR" dirty="0">
                <a:latin typeface="Consolas" panose="020B0609020204030204" pitchFamily="49" charset="0"/>
              </a:rPr>
              <a:t>15</a:t>
            </a:r>
          </a:p>
          <a:p>
            <a:pPr lvl="1"/>
            <a:r>
              <a:rPr lang="en-US" altLang="ko-KR" dirty="0"/>
              <a:t>Print </a:t>
            </a:r>
            <a:r>
              <a:rPr lang="en-US" altLang="ko-KR" dirty="0">
                <a:latin typeface="Consolas" panose="020B0609020204030204" pitchFamily="49" charset="0"/>
              </a:rPr>
              <a:t>x + y, x - y, x * y, x / y, x % y</a:t>
            </a:r>
            <a:r>
              <a:rPr lang="en-US" altLang="ko-KR" dirty="0"/>
              <a:t>, respectively on each line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586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Relational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Determine relations between values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Relational operators are used in </a:t>
            </a:r>
            <a:r>
              <a:rPr lang="en-US" altLang="ko-KR" i="1" dirty="0" err="1">
                <a:solidFill>
                  <a:srgbClr val="FF0000"/>
                </a:solidFill>
              </a:rPr>
              <a:t>boolean</a:t>
            </a:r>
            <a:r>
              <a:rPr lang="en-US" altLang="ko-KR" i="1" dirty="0">
                <a:solidFill>
                  <a:srgbClr val="FF0000"/>
                </a:solidFill>
              </a:rPr>
              <a:t> expressions</a:t>
            </a:r>
          </a:p>
          <a:p>
            <a:pPr lvl="1"/>
            <a:r>
              <a:rPr lang="en-US" altLang="ko-KR" dirty="0"/>
              <a:t>Boolean expressions will evaluate to </a:t>
            </a:r>
            <a:r>
              <a:rPr lang="en-US" altLang="ko-KR" b="1" dirty="0">
                <a:latin typeface="Consolas" panose="020B0609020204030204" pitchFamily="49" charset="0"/>
              </a:rPr>
              <a:t>true</a:t>
            </a:r>
            <a:r>
              <a:rPr lang="en-US" altLang="ko-KR" dirty="0"/>
              <a:t> or </a:t>
            </a:r>
            <a:r>
              <a:rPr lang="en-US" altLang="ko-KR" b="1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altLang="ko-KR" dirty="0"/>
              <a:t>Ex. 2 &gt; 3 will evaluate to </a:t>
            </a:r>
            <a:r>
              <a:rPr lang="en-US" altLang="ko-KR" b="1" dirty="0">
                <a:latin typeface="Consolas" panose="020B0609020204030204" pitchFamily="49" charset="0"/>
              </a:rPr>
              <a:t>false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F4D2F5-47A8-45F3-9A80-60959102B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262"/>
              </p:ext>
            </p:extLst>
          </p:nvPr>
        </p:nvGraphicFramePr>
        <p:xfrm>
          <a:off x="1523998" y="1782482"/>
          <a:ext cx="6096000" cy="2595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==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Equal to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==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Not equal to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10 != 11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Greater than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 &gt; 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&lt;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Less than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 &lt; 10.0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&gt;=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Greater than or equal to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3.14 &gt;= 3.1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&lt;=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Less than or equal to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2.718 &lt;= 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45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D0FA93-E766-4569-81E3-FFF00BF5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2CFCF3-1626-4F10-82DE-45B67C6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Logical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9E93CD-9751-4ABD-8A86-143A5FC49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Logical operators are applied to </a:t>
            </a:r>
            <a:r>
              <a:rPr lang="en-US" altLang="ko-KR" i="1" dirty="0" err="1"/>
              <a:t>boolean</a:t>
            </a:r>
            <a:r>
              <a:rPr lang="en-US" altLang="ko-KR" i="1" dirty="0"/>
              <a:t> expressions </a:t>
            </a:r>
            <a:r>
              <a:rPr lang="en-US" altLang="ko-KR" dirty="0"/>
              <a:t>to form </a:t>
            </a:r>
            <a:r>
              <a:rPr lang="en-US" altLang="ko-KR" i="1" dirty="0">
                <a:solidFill>
                  <a:srgbClr val="FF0000"/>
                </a:solidFill>
              </a:rPr>
              <a:t>compound </a:t>
            </a:r>
            <a:r>
              <a:rPr lang="en-US" altLang="ko-KR" i="1" dirty="0" err="1">
                <a:solidFill>
                  <a:srgbClr val="FF0000"/>
                </a:solidFill>
              </a:rPr>
              <a:t>boolean</a:t>
            </a:r>
            <a:r>
              <a:rPr lang="en-US" altLang="ko-KR" i="1" dirty="0">
                <a:solidFill>
                  <a:srgbClr val="FF0000"/>
                </a:solidFill>
              </a:rPr>
              <a:t> expression</a:t>
            </a:r>
            <a:r>
              <a:rPr lang="en-US" altLang="ko-KR" dirty="0"/>
              <a:t> that evaluate to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  <a:r>
              <a:rPr lang="en-US" altLang="ko-KR" dirty="0"/>
              <a:t> or </a:t>
            </a:r>
            <a:r>
              <a:rPr lang="en-US" altLang="ko-KR" dirty="0">
                <a:latin typeface="Consolas" panose="020B0609020204030204" pitchFamily="49" charset="0"/>
              </a:rPr>
              <a:t>false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Truth Tables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3F99C21-B107-4F7D-B4C6-59F964B40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30972"/>
              </p:ext>
            </p:extLst>
          </p:nvPr>
        </p:nvGraphicFramePr>
        <p:xfrm>
          <a:off x="1523998" y="2194859"/>
          <a:ext cx="60960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Logical NOT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!x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&amp;&amp;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Logical AND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3 &lt; x &amp;&amp; x &lt; 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||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Logical 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&gt; 5 || x &lt; -2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85F2092-7554-4049-AA5B-B1EACE83F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959160"/>
              </p:ext>
            </p:extLst>
          </p:nvPr>
        </p:nvGraphicFramePr>
        <p:xfrm>
          <a:off x="3320861" y="4707107"/>
          <a:ext cx="2097741" cy="1483359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4683810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379857320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6340221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&amp;&amp;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4886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6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86717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80A60DED-DFB1-436D-907D-E783BEF1C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31389"/>
              </p:ext>
            </p:extLst>
          </p:nvPr>
        </p:nvGraphicFramePr>
        <p:xfrm>
          <a:off x="5816970" y="4707106"/>
          <a:ext cx="2097741" cy="1483359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4683810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379857320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6340221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||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4886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6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86717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4CB6987A-2E25-4734-B8B1-6E6EFE57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56775"/>
              </p:ext>
            </p:extLst>
          </p:nvPr>
        </p:nvGraphicFramePr>
        <p:xfrm>
          <a:off x="1523998" y="4707106"/>
          <a:ext cx="1398494" cy="1483359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99247">
                  <a:extLst>
                    <a:ext uri="{9D8B030D-6E8A-4147-A177-3AD203B41FA5}">
                      <a16:colId xmlns:a16="http://schemas.microsoft.com/office/drawing/2014/main" val="46838107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137985732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!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48864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6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F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08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92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Provides compact form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Chaining assignment is allowed, with evaluation from right to left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next = </a:t>
            </a:r>
            <a:r>
              <a:rPr lang="en-US" altLang="ko-KR" dirty="0" err="1">
                <a:latin typeface="Consolas" panose="020B0609020204030204" pitchFamily="49" charset="0"/>
              </a:rPr>
              <a:t>prev</a:t>
            </a:r>
            <a:r>
              <a:rPr lang="en-US" altLang="ko-KR" dirty="0">
                <a:latin typeface="Consolas" panose="020B0609020204030204" pitchFamily="49" charset="0"/>
              </a:rPr>
              <a:t> = sum = 0;</a:t>
            </a:r>
          </a:p>
          <a:p>
            <a:pPr lvl="1"/>
            <a:r>
              <a:rPr lang="en-US" altLang="ko-KR" dirty="0"/>
              <a:t>Initializes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r>
              <a:rPr lang="en-US" altLang="ko-KR" dirty="0"/>
              <a:t> to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  <a:r>
              <a:rPr lang="en-US" altLang="ko-KR" dirty="0"/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prev</a:t>
            </a:r>
            <a:r>
              <a:rPr lang="en-US" altLang="ko-KR" dirty="0"/>
              <a:t> to </a:t>
            </a:r>
            <a:r>
              <a:rPr lang="en-US" altLang="ko-KR" dirty="0">
                <a:latin typeface="Consolas" panose="020B0609020204030204" pitchFamily="49" charset="0"/>
              </a:rPr>
              <a:t>sum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next</a:t>
            </a:r>
            <a:r>
              <a:rPr lang="en-US" altLang="ko-KR" dirty="0"/>
              <a:t> to </a:t>
            </a:r>
            <a:r>
              <a:rPr lang="en-US" altLang="ko-KR" dirty="0" err="1">
                <a:latin typeface="Consolas" panose="020B0609020204030204" pitchFamily="49" charset="0"/>
              </a:rPr>
              <a:t>prev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BF45359-7DA7-4004-AC89-1F6902AA3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3518"/>
              </p:ext>
            </p:extLst>
          </p:nvPr>
        </p:nvGraphicFramePr>
        <p:xfrm>
          <a:off x="1523998" y="1782482"/>
          <a:ext cx="6096000" cy="25958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2097741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788022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 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Meaning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= 2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Simple assignment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8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+= 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x = x + 4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y -= 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y = y - 6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*=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 *= 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p = p * 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/=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/=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= n /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%=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%=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n = n % 10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14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Increment/Decrement Operators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Increase or decrease the value in variable by 1</a:t>
            </a:r>
          </a:p>
          <a:p>
            <a:pPr lvl="1"/>
            <a:r>
              <a:rPr lang="en-US" altLang="ko-KR" dirty="0"/>
              <a:t>Pre-in/decrement - Calculated </a:t>
            </a:r>
            <a:r>
              <a:rPr lang="en-US" altLang="ko-KR" b="1" i="1" dirty="0"/>
              <a:t>on</a:t>
            </a:r>
            <a:r>
              <a:rPr lang="en-US" altLang="ko-KR" dirty="0"/>
              <a:t> evaluation</a:t>
            </a:r>
          </a:p>
          <a:p>
            <a:pPr lvl="1"/>
            <a:r>
              <a:rPr lang="en-US" altLang="ko-KR" dirty="0"/>
              <a:t>Post-in/decrement - Calculated </a:t>
            </a:r>
            <a:r>
              <a:rPr lang="en-US" altLang="ko-KR" b="1" i="1" dirty="0"/>
              <a:t>after</a:t>
            </a:r>
            <a:r>
              <a:rPr lang="en-US" altLang="ko-KR" dirty="0"/>
              <a:t> evaluation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85A9FF-B7D7-40D1-B2E1-ABED4BC9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04629"/>
              </p:ext>
            </p:extLst>
          </p:nvPr>
        </p:nvGraphicFramePr>
        <p:xfrm>
          <a:off x="1824314" y="1165972"/>
          <a:ext cx="5495368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090994">
                  <a:extLst>
                    <a:ext uri="{9D8B030D-6E8A-4147-A177-3AD203B41FA5}">
                      <a16:colId xmlns:a16="http://schemas.microsoft.com/office/drawing/2014/main" val="1231311839"/>
                    </a:ext>
                  </a:extLst>
                </a:gridCol>
                <a:gridCol w="1891053">
                  <a:extLst>
                    <a:ext uri="{9D8B030D-6E8A-4147-A177-3AD203B41FA5}">
                      <a16:colId xmlns:a16="http://schemas.microsoft.com/office/drawing/2014/main" val="2749629371"/>
                    </a:ext>
                  </a:extLst>
                </a:gridCol>
                <a:gridCol w="2513321">
                  <a:extLst>
                    <a:ext uri="{9D8B030D-6E8A-4147-A177-3AD203B41FA5}">
                      <a16:colId xmlns:a16="http://schemas.microsoft.com/office/drawing/2014/main" val="8831600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Operator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Example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01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Pre-increment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Post-increment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++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Pre-decrement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Post-decrement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altLang="ko-KR" dirty="0">
                          <a:latin typeface="Consolas" panose="020B0609020204030204" pitchFamily="49" charset="0"/>
                        </a:rPr>
                        <a:t>--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3525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34EBE24-06DC-4509-A9BA-F30A4798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18" y="5237951"/>
            <a:ext cx="6406963" cy="15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58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 Precedence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3459257" cy="532690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Operator precedence</a:t>
            </a:r>
            <a:r>
              <a:rPr lang="en-US" altLang="ko-KR" dirty="0"/>
              <a:t>: Order of operator evaluation in expression</a:t>
            </a:r>
          </a:p>
          <a:p>
            <a:endParaRPr lang="en-US" altLang="ko-KR" dirty="0"/>
          </a:p>
          <a:p>
            <a:r>
              <a:rPr lang="en-US" altLang="ko-KR" dirty="0"/>
              <a:t>Parentheses are always evaluated first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Associativity</a:t>
            </a:r>
            <a:r>
              <a:rPr lang="en-US" altLang="ko-KR" dirty="0"/>
              <a:t>: Order of evaluation on operators with same precedence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0EF644-9A95-4755-AEA8-A6428D53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06" y="1165972"/>
            <a:ext cx="4768665" cy="49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2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5C50-CE0A-4E54-8BE5-B42D803D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1ABB98-244F-409A-B31C-AB93EFF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49A14-EF59-4645-B641-D5EAA4BCA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Guess the output/value without running the code!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5 + 3 &lt; 6 – 1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"</a:t>
            </a:r>
            <a:r>
              <a:rPr lang="en-US" altLang="ko-KR" sz="1800" dirty="0" err="1">
                <a:latin typeface="Consolas" panose="020B0609020204030204" pitchFamily="49" charset="0"/>
              </a:rPr>
              <a:t>asdf</a:t>
            </a:r>
            <a:r>
              <a:rPr lang="en-US" altLang="ko-KR" sz="1800" dirty="0">
                <a:latin typeface="Consolas" panose="020B0609020204030204" pitchFamily="49" charset="0"/>
              </a:rPr>
              <a:t>" + 1 + 2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1 + 2 + "</a:t>
            </a:r>
            <a:r>
              <a:rPr lang="en-US" altLang="ko-KR" sz="1800" dirty="0" err="1">
                <a:latin typeface="Consolas" panose="020B0609020204030204" pitchFamily="49" charset="0"/>
              </a:rPr>
              <a:t>asdf</a:t>
            </a:r>
            <a:r>
              <a:rPr lang="en-US" altLang="ko-KR" sz="1800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!(3 &gt;= 4) &amp;&amp; (4 != 3)</a:t>
            </a:r>
          </a:p>
          <a:p>
            <a:pPr lvl="1"/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int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 = 5;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int x =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&gt;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x += </a:t>
            </a:r>
            <a:r>
              <a:rPr lang="en-US" altLang="ko-KR" sz="1800" dirty="0" err="1"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latin typeface="Consolas" panose="020B0609020204030204" pitchFamily="49" charset="0"/>
              </a:rPr>
              <a:t>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75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18ED21-6A7A-4066-B552-96900162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332E76-3013-4CEA-89F3-5C9058EC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BOJ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0A7EC-A2EC-4A4C-8BD2-A2F4431A2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Register on </a:t>
            </a:r>
            <a:r>
              <a:rPr lang="en-US" altLang="ko-KR" b="0" dirty="0">
                <a:hlinkClick r:id="rId2"/>
              </a:rPr>
              <a:t>https://acmicpc.net</a:t>
            </a:r>
            <a:endParaRPr lang="en-US" altLang="ko-KR" b="0" dirty="0"/>
          </a:p>
          <a:p>
            <a:r>
              <a:rPr lang="en-US" altLang="ko-KR" b="0" dirty="0"/>
              <a:t>We </a:t>
            </a:r>
            <a:r>
              <a:rPr lang="en-US" altLang="ko-KR" b="0"/>
              <a:t>will solve </a:t>
            </a:r>
            <a:r>
              <a:rPr lang="en-US" altLang="ko-KR" b="0" dirty="0"/>
              <a:t>a lot of problems as homework!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7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C943D7-4457-439D-B7BB-A4D2D7F2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3A89C7-7908-4FFE-B698-556DAA77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– General Concepts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6EE91C-D52C-4565-9FCF-B038CFB9A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8246410" cy="532690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Syntax</a:t>
            </a:r>
          </a:p>
          <a:p>
            <a:pPr lvl="1"/>
            <a:r>
              <a:rPr lang="en-US" altLang="ko-KR" dirty="0"/>
              <a:t>Set of </a:t>
            </a:r>
            <a:r>
              <a:rPr lang="en-US" altLang="ko-KR" i="1" dirty="0"/>
              <a:t>legal structures and commands</a:t>
            </a:r>
            <a:r>
              <a:rPr lang="en-US" altLang="ko-KR" dirty="0"/>
              <a:t> that can be used in a language</a:t>
            </a:r>
          </a:p>
          <a:p>
            <a:pPr lvl="1"/>
            <a:r>
              <a:rPr lang="en-US" altLang="ko-KR" b="1" dirty="0"/>
              <a:t>Every basic C statement ends with a semicolon ;</a:t>
            </a:r>
          </a:p>
          <a:p>
            <a:pPr lvl="1"/>
            <a:r>
              <a:rPr lang="en-US" altLang="ko-KR" dirty="0"/>
              <a:t>If you violate this, you will get...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Syntax Error (Compile Error)</a:t>
            </a:r>
          </a:p>
          <a:p>
            <a:pPr lvl="1"/>
            <a:r>
              <a:rPr lang="en-US" altLang="ko-KR" dirty="0"/>
              <a:t>A problem in the structure of a program that causes compilation failure</a:t>
            </a:r>
          </a:p>
          <a:p>
            <a:pPr lvl="2"/>
            <a:r>
              <a:rPr lang="en-US" altLang="ko-KR" dirty="0"/>
              <a:t>Missing semicolon</a:t>
            </a:r>
          </a:p>
          <a:p>
            <a:pPr lvl="2"/>
            <a:r>
              <a:rPr lang="en-US" altLang="ko-KR" dirty="0"/>
              <a:t>Mismatching { } braces</a:t>
            </a:r>
          </a:p>
          <a:p>
            <a:pPr lvl="2"/>
            <a:r>
              <a:rPr lang="en-US" altLang="ko-KR" dirty="0"/>
              <a:t>Illegal variable names</a:t>
            </a:r>
            <a:endParaRPr lang="en-US" altLang="ko-KR" b="1" dirty="0"/>
          </a:p>
          <a:p>
            <a:pPr lvl="2"/>
            <a:r>
              <a:rPr lang="en-US" altLang="ko-KR" dirty="0"/>
              <a:t>...</a:t>
            </a:r>
          </a:p>
          <a:p>
            <a:pPr lvl="1"/>
            <a:r>
              <a:rPr lang="en-US" altLang="ko-KR" dirty="0"/>
              <a:t>When error occurs, read the error messages carefully!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42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1DB9A3-92B9-41B6-ADC6-AEF72934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EEA7D9-2FDC-4BB8-9E9F-A6FBCE2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– General Concepts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29394-B199-46C1-A300-A5E72C8D0D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i="1" dirty="0"/>
              <a:t>Write it</a:t>
            </a:r>
          </a:p>
          <a:p>
            <a:pPr lvl="1" indent="-342900"/>
            <a:r>
              <a:rPr lang="en-US" altLang="ko-KR" b="1" dirty="0"/>
              <a:t>Code</a:t>
            </a:r>
            <a:r>
              <a:rPr lang="en-US" altLang="ko-KR" dirty="0"/>
              <a:t> or </a:t>
            </a:r>
            <a:r>
              <a:rPr lang="en-US" altLang="ko-KR" b="1" dirty="0"/>
              <a:t>source code</a:t>
            </a:r>
            <a:r>
              <a:rPr lang="en-US" altLang="ko-KR" dirty="0"/>
              <a:t>: the set of instructions in a program</a:t>
            </a:r>
          </a:p>
          <a:p>
            <a:pPr lvl="1" indent="-342900"/>
            <a:endParaRPr lang="en-US" altLang="ko-KR" dirty="0"/>
          </a:p>
          <a:p>
            <a:pPr lvl="1" indent="-342900"/>
            <a:endParaRPr lang="en-US" altLang="ko-KR" dirty="0"/>
          </a:p>
          <a:p>
            <a:pPr lvl="1" indent="-342900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i="1" dirty="0"/>
              <a:t>Compile it</a:t>
            </a:r>
          </a:p>
          <a:p>
            <a:pPr lvl="1" indent="-342900"/>
            <a:r>
              <a:rPr lang="en-US" altLang="ko-KR" b="1" dirty="0"/>
              <a:t>compile</a:t>
            </a:r>
            <a:r>
              <a:rPr lang="en-US" altLang="ko-KR" dirty="0"/>
              <a:t>: translate a program from one language to another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i="1" dirty="0"/>
              <a:t>Execute it</a:t>
            </a:r>
          </a:p>
          <a:p>
            <a:pPr lvl="1" indent="-342900"/>
            <a:r>
              <a:rPr lang="en-US" altLang="ko-KR" dirty="0"/>
              <a:t>The messages printed to the user by a program</a:t>
            </a:r>
          </a:p>
          <a:p>
            <a:pPr lvl="1" indent="-342900"/>
            <a:r>
              <a:rPr lang="en-US" altLang="ko-KR" b="1" dirty="0"/>
              <a:t>console</a:t>
            </a:r>
            <a:r>
              <a:rPr lang="en-US" altLang="ko-KR" dirty="0"/>
              <a:t>: Text box where the program's output is printed</a:t>
            </a:r>
            <a:endParaRPr lang="en-US" altLang="ko-KR" i="1" dirty="0"/>
          </a:p>
          <a:p>
            <a:pPr lvl="1" indent="-342900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458F35-CA0A-4FA7-AB10-81A9E2086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" t="1" b="1369"/>
          <a:stretch/>
        </p:blipFill>
        <p:spPr>
          <a:xfrm>
            <a:off x="2951256" y="2014957"/>
            <a:ext cx="2727875" cy="1145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47E727-D776-47DD-B513-1FAFB8356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22"/>
          <a:stretch/>
        </p:blipFill>
        <p:spPr>
          <a:xfrm>
            <a:off x="7788932" y="3160292"/>
            <a:ext cx="1096775" cy="121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298CB6-5994-42E9-A62F-553C1ECDC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89"/>
          <a:stretch/>
        </p:blipFill>
        <p:spPr>
          <a:xfrm>
            <a:off x="7516625" y="1168213"/>
            <a:ext cx="1016094" cy="1219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24D977-6837-4C08-B108-88221DC1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790"/>
          <a:stretch/>
        </p:blipFill>
        <p:spPr>
          <a:xfrm>
            <a:off x="4315193" y="6035114"/>
            <a:ext cx="4505325" cy="4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497A57-DE6A-4DDD-A143-3230DA36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99BE01-0D9F-4683-AB60-C1421DED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Program Structure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C4A771-049B-407B-9EC6-561CA89841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header: </a:t>
            </a:r>
            <a:r>
              <a:rPr lang="en-US" altLang="ko-KR" b="0" dirty="0"/>
              <a:t>code to include, usually libraries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method: </a:t>
            </a:r>
            <a:r>
              <a:rPr lang="en-US" altLang="ko-KR" b="0" dirty="0"/>
              <a:t>a named group of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statement: </a:t>
            </a:r>
            <a:r>
              <a:rPr lang="en-US" altLang="ko-KR" b="0" dirty="0"/>
              <a:t>a command to be executed</a:t>
            </a:r>
          </a:p>
          <a:p>
            <a:endParaRPr lang="en-US" altLang="ko-KR" b="0" dirty="0"/>
          </a:p>
          <a:p>
            <a:r>
              <a:rPr lang="en-US" altLang="ko-KR" i="1" dirty="0">
                <a:solidFill>
                  <a:srgbClr val="FF0000"/>
                </a:solidFill>
              </a:rPr>
              <a:t>Statements inside main will be executed!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A11D0-28F1-47FB-9844-99BF9DABC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" t="1" b="1369"/>
          <a:stretch/>
        </p:blipFill>
        <p:spPr>
          <a:xfrm>
            <a:off x="2274212" y="1165972"/>
            <a:ext cx="4595572" cy="1929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7A373-4018-462F-94F8-15104964A6B9}"/>
              </a:ext>
            </a:extLst>
          </p:cNvPr>
          <p:cNvSpPr txBox="1"/>
          <p:nvPr/>
        </p:nvSpPr>
        <p:spPr>
          <a:xfrm>
            <a:off x="6696620" y="2145785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… </a:t>
            </a:r>
            <a:r>
              <a:rPr lang="en-US" altLang="ko-KR" dirty="0"/>
              <a:t>③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89C5D-35DC-457A-9235-2C689CFF87A3}"/>
              </a:ext>
            </a:extLst>
          </p:cNvPr>
          <p:cNvSpPr txBox="1"/>
          <p:nvPr/>
        </p:nvSpPr>
        <p:spPr>
          <a:xfrm>
            <a:off x="4135801" y="183505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</a:rPr>
              <a:t>… </a:t>
            </a:r>
            <a:r>
              <a:rPr lang="en-US" altLang="ko-KR" dirty="0"/>
              <a:t>②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B0733-CCDF-4E9C-96C5-EA5F79609E11}"/>
              </a:ext>
            </a:extLst>
          </p:cNvPr>
          <p:cNvSpPr txBox="1"/>
          <p:nvPr/>
        </p:nvSpPr>
        <p:spPr>
          <a:xfrm>
            <a:off x="5196427" y="11659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</a:rPr>
              <a:t>… </a:t>
            </a:r>
            <a:r>
              <a:rPr lang="en-US" altLang="ko-KR" dirty="0"/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1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tring</a:t>
            </a:r>
            <a:r>
              <a:rPr lang="en-US" altLang="ko-KR" sz="2000" dirty="0">
                <a:latin typeface="+mn-lt"/>
              </a:rPr>
              <a:t>: </a:t>
            </a:r>
            <a:r>
              <a:rPr lang="en-US" altLang="ko-KR" sz="2000" i="1" dirty="0">
                <a:latin typeface="+mn-lt"/>
              </a:rPr>
              <a:t>a sequence of characters</a:t>
            </a:r>
          </a:p>
          <a:p>
            <a:pPr lvl="1"/>
            <a:r>
              <a:rPr lang="en-US" altLang="ko-KR" sz="2000" dirty="0"/>
              <a:t>Starts and ends with a " (quote) character</a:t>
            </a:r>
          </a:p>
          <a:p>
            <a:pPr lvl="1"/>
            <a:r>
              <a:rPr lang="en-US" altLang="ko-KR" sz="2000" dirty="0"/>
              <a:t>The quotes do not appear in the output</a:t>
            </a:r>
          </a:p>
          <a:p>
            <a:pPr lvl="1"/>
            <a:r>
              <a:rPr lang="en-US" altLang="ko-KR" sz="2000" dirty="0"/>
              <a:t>Examples: </a:t>
            </a:r>
          </a:p>
          <a:p>
            <a:pPr lvl="2"/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"hello"</a:t>
            </a:r>
          </a:p>
          <a:p>
            <a:pPr lvl="2"/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"This is a string. It's very long!"</a:t>
            </a:r>
          </a:p>
          <a:p>
            <a:pPr lvl="1"/>
            <a:r>
              <a:rPr lang="en-US" altLang="ko-KR" sz="2000" dirty="0"/>
              <a:t>May not span multiple lines</a:t>
            </a:r>
          </a:p>
          <a:p>
            <a:pPr lvl="1"/>
            <a:r>
              <a:rPr lang="en-US" altLang="ko-KR" sz="2000" dirty="0"/>
              <a:t>May not contain a " character</a:t>
            </a:r>
          </a:p>
          <a:p>
            <a:pPr lvl="1"/>
            <a:endParaRPr lang="en-US" altLang="ko-KR" sz="2000" dirty="0"/>
          </a:p>
          <a:p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8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Output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(...)</a:t>
            </a:r>
          </a:p>
          <a:p>
            <a:pPr lvl="1"/>
            <a:r>
              <a:rPr lang="en-US" altLang="ko-KR" sz="2000" dirty="0">
                <a:latin typeface="+mn-lt"/>
              </a:rPr>
              <a:t>D</a:t>
            </a:r>
            <a:r>
              <a:rPr lang="en-US" altLang="ko-KR" dirty="0"/>
              <a:t>efined in </a:t>
            </a:r>
            <a:r>
              <a:rPr lang="en-US" altLang="ko-KR" dirty="0" err="1">
                <a:latin typeface="Consolas" panose="020B0609020204030204" pitchFamily="49" charset="0"/>
              </a:rPr>
              <a:t>stdio.h</a:t>
            </a:r>
            <a:r>
              <a:rPr lang="en-US" altLang="ko-KR" dirty="0"/>
              <a:t> - </a:t>
            </a:r>
            <a:r>
              <a:rPr lang="en-US" altLang="ko-KR" dirty="0">
                <a:solidFill>
                  <a:srgbClr val="0D860D"/>
                </a:solidFill>
                <a:latin typeface="Consolas" panose="020B0609020204030204" pitchFamily="49" charset="0"/>
              </a:rPr>
              <a:t>#include</a:t>
            </a:r>
            <a:r>
              <a:rPr lang="ko-KR" altLang="en-US" dirty="0">
                <a:solidFill>
                  <a:srgbClr val="0D860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D860D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D860D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dirty="0">
                <a:solidFill>
                  <a:srgbClr val="0D860D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/>
              <a:t> to use it!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sz="2000" dirty="0">
                <a:latin typeface="+mn-lt"/>
              </a:rPr>
              <a:t>Prints output on the </a:t>
            </a:r>
            <a:r>
              <a:rPr lang="en-US" altLang="ko-KR" sz="2000" i="1" dirty="0">
                <a:latin typeface="+mn-lt"/>
              </a:rPr>
              <a:t>console</a:t>
            </a:r>
          </a:p>
          <a:p>
            <a:pPr lvl="1"/>
            <a:r>
              <a:rPr lang="en-US" altLang="ko-KR" sz="2000" dirty="0">
                <a:latin typeface="+mn-lt"/>
              </a:rPr>
              <a:t>More about this later!</a:t>
            </a:r>
          </a:p>
          <a:p>
            <a:pPr lvl="1"/>
            <a:endParaRPr lang="en-US" altLang="ko-KR" sz="2000" dirty="0"/>
          </a:p>
          <a:p>
            <a:r>
              <a:rPr lang="en-US" altLang="ko-KR" sz="2000" dirty="0">
                <a:latin typeface="+mn-lt"/>
              </a:rPr>
              <a:t>How to use </a:t>
            </a:r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(...)</a:t>
            </a:r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"message"</a:t>
            </a:r>
            <a:r>
              <a:rPr lang="en-US" altLang="ko-KR" sz="20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600" dirty="0"/>
              <a:t>Prints the given string </a:t>
            </a:r>
            <a:r>
              <a:rPr lang="en-US" altLang="ko-KR" sz="1600" dirty="0">
                <a:latin typeface="Consolas" panose="020B0609020204030204" pitchFamily="49" charset="0"/>
              </a:rPr>
              <a:t>("message") </a:t>
            </a:r>
            <a:r>
              <a:rPr lang="en-US" altLang="ko-KR" sz="1600" dirty="0"/>
              <a:t>as output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F9E87-2B91-41BA-AC9D-68F45873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61" y="4318805"/>
            <a:ext cx="5023078" cy="24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0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8A5535-488A-423E-AF10-C4A96B65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489FD-5EDD-4E54-BD87-8337E1B9CF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5AF67E-06A4-47C2-BCC1-A12426B5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Escape Sequences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A9A9D-CEBB-4568-B892-95406598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49" y="1165972"/>
            <a:ext cx="7886699" cy="5326902"/>
          </a:xfrm>
        </p:spPr>
        <p:txBody>
          <a:bodyPr/>
          <a:lstStyle/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Escape Sequence</a:t>
            </a:r>
          </a:p>
          <a:p>
            <a:pPr lvl="1"/>
            <a:r>
              <a:rPr lang="en-US" altLang="ko-KR" sz="2000" dirty="0"/>
              <a:t>A special sequence of characters used to represent special characters in a string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\t</a:t>
            </a:r>
            <a:r>
              <a:rPr lang="en-US" altLang="ko-KR" dirty="0">
                <a:latin typeface="+mn-lt"/>
              </a:rPr>
              <a:t>	tab character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\n</a:t>
            </a:r>
            <a:r>
              <a:rPr lang="en-US" altLang="ko-KR" dirty="0"/>
              <a:t>	new line character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\"</a:t>
            </a:r>
            <a:r>
              <a:rPr lang="en-US" altLang="ko-KR" dirty="0">
                <a:latin typeface="+mn-lt"/>
              </a:rPr>
              <a:t>	quotation mark character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\\</a:t>
            </a:r>
            <a:r>
              <a:rPr lang="en-US" altLang="ko-KR" dirty="0"/>
              <a:t>	backslash character</a:t>
            </a:r>
          </a:p>
          <a:p>
            <a:pPr lvl="2"/>
            <a:endParaRPr lang="en-US" altLang="ko-KR" dirty="0">
              <a:latin typeface="+mn-lt"/>
            </a:endParaRPr>
          </a:p>
          <a:p>
            <a:r>
              <a:rPr lang="en-US" altLang="ko-KR" sz="2000" dirty="0">
                <a:latin typeface="+mn-lt"/>
              </a:rPr>
              <a:t>Example: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printf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"\\hello\nhow\tare \"you\"?\\\\"</a:t>
            </a:r>
            <a:r>
              <a:rPr lang="en-US" altLang="ko-KR" sz="1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2000" dirty="0"/>
              <a:t>Output:</a:t>
            </a:r>
          </a:p>
          <a:p>
            <a:pPr lvl="1"/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53301-3631-435B-B250-36C04A24F9FB}"/>
              </a:ext>
            </a:extLst>
          </p:cNvPr>
          <p:cNvSpPr txBox="1"/>
          <p:nvPr/>
        </p:nvSpPr>
        <p:spPr>
          <a:xfrm>
            <a:off x="1568823" y="5692028"/>
            <a:ext cx="318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\hello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how		are "you"?\\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2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CSA">
      <a:majorFont>
        <a:latin typeface="Calibri"/>
        <a:ea typeface="Noto Sans KR Bold"/>
        <a:cs typeface=""/>
      </a:majorFont>
      <a:minorFont>
        <a:latin typeface="Calibri"/>
        <a:ea typeface="Noto Sans KR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2162</Words>
  <Application>Microsoft Office PowerPoint</Application>
  <PresentationFormat>화면 슬라이드 쇼(4:3)</PresentationFormat>
  <Paragraphs>591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CMU Sans Serif</vt:lpstr>
      <vt:lpstr>Noto Sans KR Bold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테마</vt:lpstr>
      <vt:lpstr>PowerPoint 프레젠테이션</vt:lpstr>
      <vt:lpstr>Today</vt:lpstr>
      <vt:lpstr>Programming – General Concepts</vt:lpstr>
      <vt:lpstr>Programming – General Concepts</vt:lpstr>
      <vt:lpstr>Programming – General Concepts</vt:lpstr>
      <vt:lpstr>C Program Structure</vt:lpstr>
      <vt:lpstr>Strings</vt:lpstr>
      <vt:lpstr>C Output</vt:lpstr>
      <vt:lpstr>Escape Sequences</vt:lpstr>
      <vt:lpstr>Exercise</vt:lpstr>
      <vt:lpstr>Exercise</vt:lpstr>
      <vt:lpstr>C Comments</vt:lpstr>
      <vt:lpstr>Data Types</vt:lpstr>
      <vt:lpstr>Variables</vt:lpstr>
      <vt:lpstr>Variable Declaration</vt:lpstr>
      <vt:lpstr>Variable Declaration</vt:lpstr>
      <vt:lpstr>Expressions</vt:lpstr>
      <vt:lpstr>Using Variables</vt:lpstr>
      <vt:lpstr>Variable Declaration/Assignment</vt:lpstr>
      <vt:lpstr>Assignment</vt:lpstr>
      <vt:lpstr>Common Mistakes</vt:lpstr>
      <vt:lpstr>Identifiers and Keywords</vt:lpstr>
      <vt:lpstr>Format Strings and printf</vt:lpstr>
      <vt:lpstr>Format Strings and printf</vt:lpstr>
      <vt:lpstr>Representation of Numbers</vt:lpstr>
      <vt:lpstr>Representation of Numbers</vt:lpstr>
      <vt:lpstr>Representation of Numbers</vt:lpstr>
      <vt:lpstr>C Operators</vt:lpstr>
      <vt:lpstr>Arithmetic Operators</vt:lpstr>
      <vt:lpstr>Integer Arithmetic</vt:lpstr>
      <vt:lpstr>Real Number Arithmetic</vt:lpstr>
      <vt:lpstr>Exercise</vt:lpstr>
      <vt:lpstr>Relational Operators</vt:lpstr>
      <vt:lpstr>Logical Operators</vt:lpstr>
      <vt:lpstr>Assignment Operators</vt:lpstr>
      <vt:lpstr>Increment/Decrement Operators</vt:lpstr>
      <vt:lpstr>Operator Precedence</vt:lpstr>
      <vt:lpstr>Exercise</vt:lpstr>
      <vt:lpstr>BOJ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이성찬</dc:creator>
  <cp:lastModifiedBy>이성찬</cp:lastModifiedBy>
  <cp:revision>142</cp:revision>
  <dcterms:created xsi:type="dcterms:W3CDTF">2019-12-22T12:06:45Z</dcterms:created>
  <dcterms:modified xsi:type="dcterms:W3CDTF">2020-04-21T13:10:07Z</dcterms:modified>
</cp:coreProperties>
</file>