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3" r:id="rId13"/>
    <p:sldId id="274" r:id="rId14"/>
    <p:sldId id="275" r:id="rId15"/>
    <p:sldId id="272" r:id="rId16"/>
    <p:sldId id="276" r:id="rId17"/>
    <p:sldId id="277" r:id="rId18"/>
    <p:sldId id="278" r:id="rId19"/>
    <p:sldId id="268" r:id="rId20"/>
    <p:sldId id="269" r:id="rId21"/>
    <p:sldId id="279" r:id="rId22"/>
    <p:sldId id="280" r:id="rId23"/>
    <p:sldId id="28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 to C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Control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Flow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</a:t>
            </a:r>
            <a:r>
              <a:rPr lang="en-US" altLang="ko-KR" sz="1800" b="0" kern="0" dirty="0">
                <a:ea typeface="CMU Sans Serif" panose="02000603000000000000" pitchFamily="2" charset="0"/>
              </a:rPr>
              <a:t>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April 29</a:t>
            </a:r>
            <a:r>
              <a:rPr lang="en-US" altLang="ko-KR" kern="0" baseline="30000" dirty="0">
                <a:solidFill>
                  <a:srgbClr val="000000"/>
                </a:solidFill>
              </a:rPr>
              <a:t>th</a:t>
            </a:r>
            <a:r>
              <a:rPr lang="en-US" altLang="ko-KR" kern="0" dirty="0">
                <a:solidFill>
                  <a:srgbClr val="000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4B61E7-2381-4F4E-9846-9496DE1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E7A549-B108-42F7-94DD-923D2FB2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F495E-699E-4561-B11A-0D50AA593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can contain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statements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Try changing the condition above to a </a:t>
            </a:r>
            <a:r>
              <a:rPr lang="en-US" altLang="ko-KR" dirty="0"/>
              <a:t>single</a:t>
            </a:r>
            <a:r>
              <a:rPr lang="en-US" altLang="ko-KR" b="0" dirty="0"/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b="0" dirty="0"/>
              <a:t> statement</a:t>
            </a:r>
          </a:p>
          <a:p>
            <a:pPr lvl="1"/>
            <a:r>
              <a:rPr lang="en-US" altLang="ko-KR" i="1" dirty="0"/>
              <a:t>Hint: Use </a:t>
            </a:r>
            <a:r>
              <a:rPr lang="en-US" altLang="ko-KR" i="1" dirty="0" err="1"/>
              <a:t>boolean</a:t>
            </a:r>
            <a:r>
              <a:rPr lang="en-US" altLang="ko-KR" i="1" dirty="0"/>
              <a:t> operators!</a:t>
            </a:r>
            <a:endParaRPr lang="ko-KR" altLang="en-US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4115EB-06F4-47B2-85B5-9BF014FA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65" y="1685925"/>
            <a:ext cx="4953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BAD51F-4910-4308-84A4-24B525C0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D81286-0CD2-40C0-9CC9-85EA921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B436D-3D8C-415D-AC5C-7327B0CBE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should we interpret this code?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0A2E3E-1D80-46B2-88DF-22B8285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26" y="1724304"/>
            <a:ext cx="5143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BAD51F-4910-4308-84A4-24B525C0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D81286-0CD2-40C0-9CC9-85EA921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B436D-3D8C-415D-AC5C-7327B0CBE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Which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statement should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be paired with?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will be paired with the </a:t>
            </a:r>
            <a:r>
              <a:rPr lang="en-US" altLang="ko-KR" i="1" dirty="0">
                <a:solidFill>
                  <a:srgbClr val="FF0000"/>
                </a:solidFill>
              </a:rPr>
              <a:t>nearest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F5FD9-4B75-40D0-A60D-CABD1E41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26" y="1724304"/>
            <a:ext cx="5143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3C3CA-61D3-49E9-9A69-6FBBB323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A5582E-D30C-47CE-AD3E-98EA1E6B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2468B-8E0F-44FC-857E-67EDE3613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Should be fixed this way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{} to explicitly mark the boundaries of </a:t>
            </a:r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en-US" altLang="ko-KR" dirty="0"/>
              <a:t> statements</a:t>
            </a:r>
          </a:p>
          <a:p>
            <a:pPr lvl="1"/>
            <a:r>
              <a:rPr lang="en-US" altLang="ko-KR" dirty="0"/>
              <a:t>The code inside {} is called a </a:t>
            </a:r>
            <a:r>
              <a:rPr lang="en-US" altLang="ko-KR" b="1" i="1" dirty="0">
                <a:solidFill>
                  <a:srgbClr val="FF0000"/>
                </a:solidFill>
              </a:rPr>
              <a:t>block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1133E-D3EE-4D50-9F89-8FE37D85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0" y="1732430"/>
            <a:ext cx="505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ADFF4-FA3C-477A-B2C8-36F94FB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460C3E-ADA2-41A2-A39A-FD5EA49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07941-C24A-41DE-A7AE-8C6A2FC72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#10817</a:t>
            </a:r>
            <a:r>
              <a:rPr lang="ko-KR" altLang="en-US" dirty="0"/>
              <a:t> 세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#2753</a:t>
            </a:r>
            <a:r>
              <a:rPr lang="ko-KR" altLang="en-US" dirty="0"/>
              <a:t> 윤년</a:t>
            </a:r>
          </a:p>
        </p:txBody>
      </p:sp>
    </p:spTree>
    <p:extLst>
      <p:ext uri="{BB962C8B-B14F-4D97-AF65-F5344CB8AC3E}">
        <p14:creationId xmlns:p14="http://schemas.microsoft.com/office/powerpoint/2010/main" val="325524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9D8F1C-86C9-4C1B-8036-EB59016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E7E977-EB7D-45A6-A6BC-080DCEE7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52C3-253E-41FF-B2E0-CC4A0BA45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37445" cy="5326902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expression</a:t>
            </a:r>
            <a:r>
              <a:rPr lang="en-US" altLang="ko-KR" dirty="0"/>
              <a:t> is evaluated to an </a:t>
            </a:r>
            <a:r>
              <a:rPr lang="en-US" altLang="ko-KR" i="1" dirty="0">
                <a:solidFill>
                  <a:srgbClr val="FF0000"/>
                </a:solidFill>
              </a:rPr>
              <a:t>integral value</a:t>
            </a:r>
          </a:p>
          <a:p>
            <a:r>
              <a:rPr lang="en-US" altLang="ko-KR" dirty="0"/>
              <a:t>If that value equals any of val1, val2, ...</a:t>
            </a:r>
          </a:p>
          <a:p>
            <a:pPr lvl="1"/>
            <a:r>
              <a:rPr lang="en-US" altLang="ko-KR" dirty="0"/>
              <a:t>The statements inside the corresponding value will be executed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And keeps executing the next statement until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FF0000"/>
                </a:solidFill>
              </a:rPr>
              <a:t> is found</a:t>
            </a:r>
          </a:p>
          <a:p>
            <a:pPr lvl="1"/>
            <a:r>
              <a:rPr lang="en-US" altLang="ko-KR" dirty="0"/>
              <a:t>If corresponding value doesn't exist, statements in </a:t>
            </a:r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en-US" altLang="ko-KR" dirty="0"/>
              <a:t> is executed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en-US" altLang="ko-KR" dirty="0"/>
              <a:t> can be omitted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3F95ED-0CEB-4893-AF07-05A8EE2F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21" y="3390899"/>
            <a:ext cx="28860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0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25B88-C779-4F3D-AE12-4080B5C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34409F-3BAC-4B78-B92E-6FCE140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9262A-5803-4062-BFE3-A8D70D326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is the output?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E078F-90F5-4A3E-A368-796FA269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0" y="1757735"/>
            <a:ext cx="5133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25B88-C779-4F3D-AE12-4080B5C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34409F-3BAC-4B78-B92E-6FCE140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9262A-5803-4062-BFE3-A8D70D326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is the output? </a:t>
            </a:r>
            <a:r>
              <a:rPr lang="en-US" altLang="ko-KR" i="1" dirty="0">
                <a:solidFill>
                  <a:srgbClr val="FF0000"/>
                </a:solidFill>
              </a:rPr>
              <a:t>(Look out for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i="1" dirty="0">
                <a:solidFill>
                  <a:srgbClr val="FF0000"/>
                </a:solidFill>
              </a:rPr>
              <a:t> s)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0B3B0-EC99-4E91-B351-160A650E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5" y="1809469"/>
            <a:ext cx="5038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F2161A-51FB-4988-AEA8-E24463B9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C2D678-5CB2-4E41-AC34-BF0279C5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9CF12-CA92-40FB-AE43-A6088B8D9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You are given an integer. Use the switch statement to determine the remainder of that integer, when divided by 4.</a:t>
            </a:r>
          </a:p>
          <a:p>
            <a:r>
              <a:rPr lang="en-US" altLang="ko-KR" b="0" dirty="0"/>
              <a:t>The output of your program should look like this.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9BA36-3950-4E41-9658-852CE814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1" y="2740704"/>
            <a:ext cx="233362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2C8F-2017-4219-8EDD-09899D6C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51" y="3578132"/>
            <a:ext cx="2466975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9398B9-68CE-4D17-A579-8BF01C6A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51" y="4453660"/>
            <a:ext cx="2438400" cy="552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6A5D12-37B7-472A-85D4-21AA936ED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251" y="5272038"/>
            <a:ext cx="3448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1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6ACAC3-0C3E-4FCC-9DC1-922EEEAD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6C66AE-CC87-4275-815A-4D6F80D0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729A69-F175-4B72-8860-9384A926BE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Definite loop: </a:t>
                </a:r>
                <a:r>
                  <a:rPr lang="en-US" altLang="ko-KR" b="0" dirty="0"/>
                  <a:t>Executes a </a:t>
                </a:r>
                <a:r>
                  <a:rPr lang="en-US" altLang="ko-KR" b="0" i="1" dirty="0"/>
                  <a:t>known number of times</a:t>
                </a:r>
              </a:p>
              <a:p>
                <a:pPr lvl="1"/>
                <a:r>
                  <a:rPr lang="en-US" altLang="ko-KR" dirty="0">
                    <a:latin typeface="Consolas" panose="020B0609020204030204" pitchFamily="49" charset="0"/>
                  </a:rPr>
                  <a:t>for</a:t>
                </a:r>
                <a:r>
                  <a:rPr lang="en-US" altLang="ko-KR" dirty="0"/>
                  <a:t> loops are definite loops</a:t>
                </a:r>
              </a:p>
              <a:p>
                <a:pPr lvl="1"/>
                <a:r>
                  <a:rPr lang="en-US" altLang="ko-KR" dirty="0"/>
                  <a:t>Examples</a:t>
                </a:r>
              </a:p>
              <a:p>
                <a:pPr lvl="2"/>
                <a:r>
                  <a:rPr lang="en-US" altLang="ko-KR" dirty="0"/>
                  <a:t>Print "hello" 10 times</a:t>
                </a:r>
              </a:p>
              <a:p>
                <a:pPr lvl="2"/>
                <a:r>
                  <a:rPr lang="en-US" altLang="ko-KR" dirty="0"/>
                  <a:t>Find all the prime numbers up to an integer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Print each odd number between 5 and 127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Indefinite loop: </a:t>
                </a:r>
                <a:r>
                  <a:rPr lang="en-US" altLang="ko-KR" b="0" dirty="0"/>
                  <a:t>Number of repeats is </a:t>
                </a:r>
                <a:r>
                  <a:rPr lang="en-US" altLang="ko-KR" b="0" i="1" dirty="0"/>
                  <a:t>not known in advance</a:t>
                </a:r>
              </a:p>
              <a:p>
                <a:pPr lvl="1"/>
                <a:r>
                  <a:rPr lang="en-US" altLang="ko-KR" dirty="0"/>
                  <a:t>Examples</a:t>
                </a:r>
              </a:p>
              <a:p>
                <a:pPr lvl="2"/>
                <a:r>
                  <a:rPr lang="en-US" altLang="ko-KR" b="0" dirty="0"/>
                  <a:t>Prom</a:t>
                </a:r>
                <a:r>
                  <a:rPr lang="en-US" altLang="ko-KR" dirty="0"/>
                  <a:t>pt the user until they type a non-negative number</a:t>
                </a:r>
              </a:p>
              <a:p>
                <a:pPr lvl="2"/>
                <a:r>
                  <a:rPr lang="en-US" altLang="ko-KR" b="0" dirty="0"/>
                  <a:t>Print random numbers until a prime number is printed</a:t>
                </a:r>
              </a:p>
              <a:p>
                <a:pPr lvl="2"/>
                <a:r>
                  <a:rPr lang="en-US" altLang="ko-KR" dirty="0"/>
                  <a:t>Repeat until the user types "q" to quit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729A69-F175-4B72-8860-9384A926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Conditional execution</a:t>
            </a:r>
          </a:p>
          <a:p>
            <a:pPr lvl="1"/>
            <a:r>
              <a:rPr lang="en-US" altLang="ko-KR" dirty="0"/>
              <a:t>if statement</a:t>
            </a:r>
          </a:p>
          <a:p>
            <a:pPr lvl="1"/>
            <a:r>
              <a:rPr lang="en-US" altLang="ko-KR" dirty="0"/>
              <a:t>switch statement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Loops</a:t>
            </a:r>
          </a:p>
          <a:p>
            <a:pPr lvl="1"/>
            <a:r>
              <a:rPr lang="en-US" altLang="ko-KR" dirty="0"/>
              <a:t>while loops</a:t>
            </a:r>
          </a:p>
          <a:p>
            <a:pPr lvl="1"/>
            <a:r>
              <a:rPr lang="en-US" altLang="ko-KR" dirty="0">
                <a:latin typeface="+mn-lt"/>
              </a:rPr>
              <a:t>do-while loops</a:t>
            </a:r>
          </a:p>
          <a:p>
            <a:pPr lvl="1"/>
            <a:r>
              <a:rPr lang="en-US" altLang="ko-KR" dirty="0"/>
              <a:t>for loops</a:t>
            </a:r>
          </a:p>
          <a:p>
            <a:pPr lvl="1"/>
            <a:r>
              <a:rPr lang="en-US" altLang="ko-KR" dirty="0">
                <a:latin typeface="+mn-lt"/>
              </a:rPr>
              <a:t>break</a:t>
            </a:r>
            <a:r>
              <a:rPr lang="en-US" altLang="ko-KR">
                <a:latin typeface="+mn-lt"/>
              </a:rPr>
              <a:t>, continue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67504-3234-4DF7-A7D8-24FD423A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B339E3-5AC8-403A-93CB-922E5657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F0F72-DFBF-41FF-BF92-A10DCB7BD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loop: </a:t>
            </a:r>
            <a:r>
              <a:rPr lang="en-US" altLang="ko-KR" dirty="0">
                <a:solidFill>
                  <a:srgbClr val="FF0000"/>
                </a:solidFill>
              </a:rPr>
              <a:t>Repeatedly executes its body </a:t>
            </a:r>
            <a:r>
              <a:rPr lang="en-US" altLang="ko-KR" i="1" dirty="0">
                <a:solidFill>
                  <a:srgbClr val="FF0000"/>
                </a:solidFill>
              </a:rPr>
              <a:t>while</a:t>
            </a:r>
            <a:r>
              <a:rPr lang="en-US" altLang="ko-KR" dirty="0">
                <a:solidFill>
                  <a:srgbClr val="FF0000"/>
                </a:solidFill>
              </a:rPr>
              <a:t> a logical test is true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152FD9-CF0C-45CC-A4A0-719309EB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3" y="1709343"/>
            <a:ext cx="3041837" cy="2894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984132-DE6F-438D-BE14-43986437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923560"/>
            <a:ext cx="2209800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6EFC3D-0622-4647-A790-0B49372B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74" y="4837227"/>
            <a:ext cx="643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F4CC37-82AC-45C0-9A3F-AF6949E2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45302C-C965-48B1-90A2-F884EA6B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loop with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FFFEE-30F5-4BD5-A15D-FAF1CC1BC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test is checked every time!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Press </a:t>
            </a:r>
            <a:r>
              <a:rPr lang="en-US" altLang="ko-KR" dirty="0"/>
              <a:t>Ctrl + C </a:t>
            </a:r>
            <a:r>
              <a:rPr lang="en-US" altLang="ko-KR" b="0" dirty="0"/>
              <a:t>to exit out of programs that don't stop (on their own)</a:t>
            </a:r>
          </a:p>
          <a:p>
            <a:endParaRPr lang="en-US" altLang="ko-KR" b="0" dirty="0"/>
          </a:p>
          <a:p>
            <a:r>
              <a:rPr lang="en-US" altLang="ko-KR" b="0" dirty="0"/>
              <a:t>Commonly found when </a:t>
            </a:r>
            <a:r>
              <a:rPr lang="en-US" altLang="ko-KR" i="1" dirty="0"/>
              <a:t>updating procedure</a:t>
            </a:r>
            <a:r>
              <a:rPr lang="en-US" altLang="ko-KR" b="0" dirty="0"/>
              <a:t> is not found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CA252B-61ED-4405-8C97-897BB25C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40" y="1737611"/>
            <a:ext cx="3219450" cy="94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929EA-88E9-401C-B905-F94E732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0" y="4702174"/>
            <a:ext cx="63150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86192-2172-4775-B4B7-D9287B7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877C4B-AB88-42D7-99FF-E0315DBC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do-while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A954D-0CE6-4B1D-83F4-D80485477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it body once, and execute it again </a:t>
            </a:r>
            <a:r>
              <a:rPr lang="en-US" altLang="ko-KR" i="1" dirty="0">
                <a:solidFill>
                  <a:srgbClr val="FF0000"/>
                </a:solidFill>
              </a:rPr>
              <a:t>while</a:t>
            </a:r>
            <a:r>
              <a:rPr lang="en-US" altLang="ko-KR" dirty="0">
                <a:solidFill>
                  <a:srgbClr val="FF0000"/>
                </a:solidFill>
              </a:rPr>
              <a:t> the test is true</a:t>
            </a:r>
          </a:p>
          <a:p>
            <a:pPr lvl="1"/>
            <a:r>
              <a:rPr lang="en-US" altLang="ko-KR" dirty="0"/>
              <a:t>Performs its test at the </a:t>
            </a:r>
            <a:r>
              <a:rPr lang="en-US" altLang="ko-KR" b="1" i="1" dirty="0"/>
              <a:t>end</a:t>
            </a:r>
            <a:r>
              <a:rPr lang="en-US" altLang="ko-KR" dirty="0"/>
              <a:t> of each repetition</a:t>
            </a:r>
          </a:p>
          <a:p>
            <a:pPr lvl="1"/>
            <a:r>
              <a:rPr lang="en-US" altLang="ko-KR" dirty="0"/>
              <a:t>Guarantees that the loops body will run </a:t>
            </a:r>
            <a:r>
              <a:rPr lang="en-US" altLang="ko-KR" b="1" i="1" dirty="0"/>
              <a:t>at least once</a:t>
            </a:r>
          </a:p>
          <a:p>
            <a:pPr lvl="1"/>
            <a:r>
              <a:rPr lang="en-US" altLang="ko-KR" dirty="0"/>
              <a:t>Must end with a semicolon after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900728-EE44-4CC3-93D0-55B31B88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20" y="2857873"/>
            <a:ext cx="2409825" cy="97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E55B3C-9216-477D-9B4F-9C6F77B1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20" y="4761004"/>
            <a:ext cx="651510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7720D9-DB7B-4CFA-85DE-0AC35C6FF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68" y="2299481"/>
            <a:ext cx="2116461" cy="28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ADF17A-1B76-4DF2-AC4A-A7075012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457C84-8A03-4FEC-B750-CCCE5423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A8D92-B2E4-4A9F-9118-B042EA6BA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#2741 N </a:t>
            </a:r>
            <a:r>
              <a:rPr lang="ko-KR" altLang="en-US" dirty="0"/>
              <a:t>찍기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#10950 A + B –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2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07A3E7-855C-473D-8925-21A3D193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E35AA4-9FC6-48A0-AABA-B00383A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58081-BD90-42A9-B2B4-7756FA1F0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Perform </a:t>
            </a:r>
            <a:r>
              <a:rPr lang="en-US" altLang="ko-KR" dirty="0">
                <a:solidFill>
                  <a:srgbClr val="FF0000"/>
                </a:solidFill>
              </a:rPr>
              <a:t>initialization once</a:t>
            </a:r>
          </a:p>
          <a:p>
            <a:r>
              <a:rPr lang="en-US" altLang="ko-KR" dirty="0"/>
              <a:t>Repeat:</a:t>
            </a:r>
          </a:p>
          <a:p>
            <a:pPr lvl="1"/>
            <a:r>
              <a:rPr lang="en-US" altLang="ko-KR" dirty="0"/>
              <a:t>Check if the </a:t>
            </a:r>
            <a:r>
              <a:rPr lang="en-US" altLang="ko-KR" b="1" dirty="0"/>
              <a:t>test</a:t>
            </a:r>
            <a:r>
              <a:rPr lang="en-US" altLang="ko-KR" dirty="0"/>
              <a:t> is true. If false, stop</a:t>
            </a:r>
          </a:p>
          <a:p>
            <a:pPr lvl="1"/>
            <a:r>
              <a:rPr lang="en-US" altLang="ko-KR" dirty="0"/>
              <a:t>Execute the </a:t>
            </a:r>
            <a:r>
              <a:rPr lang="en-US" altLang="ko-KR" b="1" dirty="0"/>
              <a:t>statements</a:t>
            </a:r>
          </a:p>
          <a:p>
            <a:pPr lvl="1"/>
            <a:r>
              <a:rPr lang="en-US" altLang="ko-KR" dirty="0"/>
              <a:t>Perform the </a:t>
            </a:r>
            <a:r>
              <a:rPr lang="en-US" altLang="ko-KR" b="1" dirty="0"/>
              <a:t>update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54AD3-A40D-4A6F-9A44-C15A5130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09" y="1378739"/>
            <a:ext cx="3661000" cy="2939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15DCAE-8805-436B-8C5A-DF95AB80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94" y="1157751"/>
            <a:ext cx="4752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E113E-0A9D-42D9-A192-1DB3F1CB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63E21D-A94D-48CC-8613-CE09207E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Initialization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A43F8-FD5A-4372-A642-2434C2FE8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Tells C what variable to use in the loop</a:t>
            </a:r>
          </a:p>
          <a:p>
            <a:pPr lvl="1"/>
            <a:r>
              <a:rPr lang="en-US" altLang="ko-KR" dirty="0"/>
              <a:t>Performed </a:t>
            </a:r>
            <a:r>
              <a:rPr lang="en-US" altLang="ko-KR" b="1" dirty="0"/>
              <a:t>once</a:t>
            </a:r>
            <a:r>
              <a:rPr lang="en-US" altLang="ko-KR" dirty="0"/>
              <a:t> as the loop begins</a:t>
            </a:r>
          </a:p>
          <a:p>
            <a:pPr lvl="1"/>
            <a:r>
              <a:rPr lang="en-US" altLang="ko-KR" dirty="0"/>
              <a:t>The variable is called a </a:t>
            </a:r>
            <a:r>
              <a:rPr lang="en-US" altLang="ko-KR" i="1" dirty="0"/>
              <a:t>loop counter</a:t>
            </a:r>
            <a:endParaRPr lang="en-US" altLang="ko-KR" dirty="0"/>
          </a:p>
          <a:p>
            <a:pPr lvl="2"/>
            <a:r>
              <a:rPr lang="en-US" altLang="ko-KR" dirty="0"/>
              <a:t>Can use other variable names</a:t>
            </a:r>
          </a:p>
          <a:p>
            <a:pPr lvl="2"/>
            <a:r>
              <a:rPr lang="en-US" altLang="ko-KR" dirty="0"/>
              <a:t>Can start at any value</a:t>
            </a:r>
          </a:p>
          <a:p>
            <a:pPr lvl="2"/>
            <a:r>
              <a:rPr lang="en-US" altLang="ko-KR" dirty="0"/>
              <a:t>Can initialize many variables at once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C1FE7-CF0C-49A2-872E-B6620A9CC646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int i = 1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6;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6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A53DD-2941-4E9B-90CE-3541DA68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1F139A-1B2C-4E1E-BA74-A290049D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366FC-A1C4-464E-B5E6-8976D00B6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Tests the expression</a:t>
            </a:r>
          </a:p>
          <a:p>
            <a:pPr lvl="1"/>
            <a:r>
              <a:rPr lang="en-US" altLang="ko-KR" dirty="0"/>
              <a:t>Must be a </a:t>
            </a:r>
            <a:r>
              <a:rPr lang="en-US" altLang="ko-KR" dirty="0" err="1"/>
              <a:t>boolean</a:t>
            </a:r>
            <a:r>
              <a:rPr lang="en-US" altLang="ko-KR" dirty="0"/>
              <a:t> expression (evaluates to either true or false)</a:t>
            </a:r>
          </a:p>
          <a:p>
            <a:pPr lvl="2"/>
            <a:r>
              <a:rPr lang="en-US" altLang="ko-KR" dirty="0"/>
              <a:t>Can use complex </a:t>
            </a:r>
            <a:r>
              <a:rPr lang="en-US" altLang="ko-KR" dirty="0" err="1"/>
              <a:t>boolean</a:t>
            </a:r>
            <a:r>
              <a:rPr lang="en-US" altLang="ko-KR" dirty="0"/>
              <a:t> expressions</a:t>
            </a:r>
          </a:p>
          <a:p>
            <a:pPr lvl="1"/>
            <a:r>
              <a:rPr lang="en-US" altLang="ko-KR" dirty="0"/>
              <a:t>If true, execute the block</a:t>
            </a:r>
          </a:p>
          <a:p>
            <a:pPr lvl="1"/>
            <a:r>
              <a:rPr lang="en-US" altLang="ko-KR" dirty="0"/>
              <a:t>If false, stop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F189-2975-4CF1-A37E-286AB17D0464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 &lt;= 6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49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A53DD-2941-4E9B-90CE-3541DA68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1F139A-1B2C-4E1E-BA74-A290049D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Update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366FC-A1C4-464E-B5E6-8976D00B6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Modify the loop counter</a:t>
            </a:r>
          </a:p>
          <a:p>
            <a:pPr lvl="1"/>
            <a:r>
              <a:rPr lang="en-US" altLang="ko-KR" dirty="0"/>
              <a:t>Pre/Post increment/decrement operator is used often</a:t>
            </a:r>
          </a:p>
          <a:p>
            <a:pPr lvl="1"/>
            <a:r>
              <a:rPr lang="en-US" altLang="ko-KR" dirty="0"/>
              <a:t>Can modify the loop counter to any value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26F86-6DB7-4F81-9D04-12D3F122E3EA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b="1" dirty="0"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latin typeface="Consolas" panose="020B0609020204030204" pitchFamily="49" charset="0"/>
              </a:rPr>
              <a:t>i &lt;= 6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++i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488645-C16B-47C3-82B0-E23F45BA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5" y="4249586"/>
            <a:ext cx="6677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1A920-33C5-42FA-A960-E646BB1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118CFB-675B-47BA-A6CF-B2DEBEC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loop with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5527C-976D-4CC0-AEFE-25564A935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These are possible, and will not stop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83806-B48F-4FEA-AC3E-6075DE5C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04" y="1770530"/>
            <a:ext cx="3419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0F7C01-E91D-47EB-9114-259D1225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5F1E4-7095-4790-ACEA-7B16B43C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73E76-AA4D-4AEF-AF72-68FA89436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#2739 </a:t>
            </a:r>
            <a:r>
              <a:rPr lang="ko-KR" altLang="en-US" dirty="0"/>
              <a:t>구구단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#2742 </a:t>
            </a:r>
            <a:r>
              <a:rPr lang="ko-KR" altLang="en-US" dirty="0" err="1"/>
              <a:t>기찍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endParaRPr lang="en-US" altLang="ko-KR" dirty="0"/>
          </a:p>
          <a:p>
            <a:r>
              <a:rPr lang="en-US" altLang="ko-KR" dirty="0"/>
              <a:t>#10871 X </a:t>
            </a:r>
            <a:r>
              <a:rPr lang="ko-KR" altLang="en-US" dirty="0"/>
              <a:t>보다 작은 수</a:t>
            </a:r>
          </a:p>
        </p:txBody>
      </p:sp>
    </p:spTree>
    <p:extLst>
      <p:ext uri="{BB962C8B-B14F-4D97-AF65-F5344CB8AC3E}">
        <p14:creationId xmlns:p14="http://schemas.microsoft.com/office/powerpoint/2010/main" val="47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C35A9-FDEF-4B0B-BAFD-10CFA0E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3B266-4965-4238-9ADC-B914A12C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91D45-8E58-42B7-86F7-370C1B1F3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Executes a block of statements only if a test is true</a:t>
            </a:r>
          </a:p>
          <a:p>
            <a:pPr lvl="1"/>
            <a:r>
              <a:rPr lang="en-US" altLang="ko-KR" dirty="0"/>
              <a:t>Test should be evaluated to either true or false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85B9-3857-45B1-91FC-46EA37732995}"/>
              </a:ext>
            </a:extLst>
          </p:cNvPr>
          <p:cNvSpPr txBox="1"/>
          <p:nvPr/>
        </p:nvSpPr>
        <p:spPr>
          <a:xfrm>
            <a:off x="1559857" y="2149466"/>
            <a:ext cx="48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483E4-99BB-4DAF-8284-2400A889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33" y="2398331"/>
            <a:ext cx="2428313" cy="2210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D925BE-4F4C-418C-998A-9ED7349E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83" y="4608507"/>
            <a:ext cx="5393112" cy="1319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2F9FF-4554-4F65-AA54-76352C0C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58" y="2249493"/>
            <a:ext cx="2114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4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A4563-8D1F-40D7-AB90-408C8428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7FDD4C-ED7E-44BE-A3A6-4998E30F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32788-CBD6-4AF5-A82F-C0C411EC6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inner loop executes 10 times, outer loop executes 5 times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81591C-A112-4594-8A47-60B0580BF164}"/>
              </a:ext>
            </a:extLst>
          </p:cNvPr>
          <p:cNvSpPr/>
          <p:nvPr/>
        </p:nvSpPr>
        <p:spPr>
          <a:xfrm>
            <a:off x="1353670" y="36137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FD5E26-DBD8-4D48-8E08-9C22A590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8" y="1334060"/>
            <a:ext cx="4267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104F0B-A0BD-46A8-B427-6B50117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77674E-CD3D-453B-9EB2-395DF78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0201A-1D7E-4709-9FA4-C6AB8FAD8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#2438 </a:t>
            </a:r>
            <a:r>
              <a:rPr lang="ko-KR" altLang="en-US" dirty="0"/>
              <a:t>별 찍기 </a:t>
            </a:r>
            <a:r>
              <a:rPr lang="en-US" altLang="ko-KR" dirty="0"/>
              <a:t>– 1</a:t>
            </a:r>
          </a:p>
          <a:p>
            <a:endParaRPr lang="en-US" altLang="ko-KR" dirty="0"/>
          </a:p>
          <a:p>
            <a:r>
              <a:rPr lang="en-US" altLang="ko-KR" dirty="0"/>
              <a:t>#2439 </a:t>
            </a:r>
            <a:r>
              <a:rPr lang="ko-KR" altLang="en-US" dirty="0"/>
              <a:t>별 찍기 </a:t>
            </a:r>
            <a:r>
              <a:rPr lang="en-US" altLang="ko-KR" dirty="0"/>
              <a:t>–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40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329FF-7AFF-4C1A-ABFD-D98F820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77F4F-7015-4121-9831-1D1A9C73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3148C-203C-41F1-B8B8-862F46EC5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to </a:t>
            </a:r>
            <a:r>
              <a:rPr lang="en-US" altLang="ko-KR" i="1" dirty="0"/>
              <a:t>break out</a:t>
            </a:r>
            <a:r>
              <a:rPr lang="en-US" altLang="ko-KR" dirty="0"/>
              <a:t> of </a:t>
            </a:r>
            <a:r>
              <a:rPr lang="en-US" altLang="ko-KR" dirty="0">
                <a:latin typeface="Consolas" panose="020B0609020204030204" pitchFamily="49" charset="0"/>
              </a:rPr>
              <a:t>for, while, do-while</a:t>
            </a:r>
            <a:r>
              <a:rPr lang="en-US" altLang="ko-KR" dirty="0"/>
              <a:t> loops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Breaks out of loop and executes the next statement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8BE10-0A92-4338-BB26-9C9E95D5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5" y="1762125"/>
            <a:ext cx="4010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329FF-7AFF-4C1A-ABFD-D98F820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77F4F-7015-4121-9831-1D1A9C73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3148C-203C-41F1-B8B8-862F46EC5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 nested loops, </a:t>
            </a:r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only breaks out of a </a:t>
            </a:r>
            <a:r>
              <a:rPr lang="en-US" altLang="ko-KR" dirty="0">
                <a:solidFill>
                  <a:srgbClr val="FF0000"/>
                </a:solidFill>
              </a:rPr>
              <a:t>single loop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Breaks out of loop and executes the next statement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BD535-D766-4771-BF09-CBDDCDB3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0" y="1790979"/>
            <a:ext cx="4638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FF0118-E7A8-403C-9EB8-CFD3136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31D53D-594D-4D0E-8068-1F68B3CF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AABA4-5EFC-4B36-AB3F-436496064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#10952 A + B – 5</a:t>
            </a:r>
          </a:p>
        </p:txBody>
      </p:sp>
    </p:spTree>
    <p:extLst>
      <p:ext uri="{BB962C8B-B14F-4D97-AF65-F5344CB8AC3E}">
        <p14:creationId xmlns:p14="http://schemas.microsoft.com/office/powerpoint/2010/main" val="369299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FCD1CF-65D6-42B8-9D8A-C8377331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7BC54A-DC75-497D-80AD-0525DD0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52117-7D10-49D7-86E2-404F5D9C1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</a:t>
            </a:r>
            <a:r>
              <a:rPr lang="en-US" altLang="ko-KR" dirty="0">
                <a:solidFill>
                  <a:srgbClr val="FF0000"/>
                </a:solidFill>
              </a:rPr>
              <a:t>to skip the rest of the statement </a:t>
            </a:r>
            <a:r>
              <a:rPr lang="en-US" altLang="ko-KR" dirty="0"/>
              <a:t>and execute the next loop</a:t>
            </a:r>
          </a:p>
          <a:p>
            <a:endParaRPr lang="en-US" altLang="ko-KR" dirty="0"/>
          </a:p>
          <a:p>
            <a:r>
              <a:rPr lang="en-US" altLang="ko-KR" dirty="0"/>
              <a:t>Example: Print odd integers from 1 to 10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/>
              <a:t> is even, print statement is skipped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5D9E7-00E2-418A-8EA4-6E14A976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0" y="2775136"/>
            <a:ext cx="4181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06EE8-0300-4B4B-82B3-21DB8B24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A57563-4774-49F1-B72D-BEB4475A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for/while </a:t>
            </a:r>
            <a:r>
              <a:rPr lang="en-US" altLang="ko-KR" dirty="0"/>
              <a:t>Conversion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83FD3-40D2-4E04-A8EC-33B5407D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 and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loops are interchangeable!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D47BC7-54B3-425D-9CA6-6AC45B22AAE7}"/>
              </a:ext>
            </a:extLst>
          </p:cNvPr>
          <p:cNvSpPr/>
          <p:nvPr/>
        </p:nvSpPr>
        <p:spPr>
          <a:xfrm>
            <a:off x="1899957" y="1875498"/>
            <a:ext cx="4949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initialization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E0A65-3463-4FF3-839C-353A5D9DDCD2}"/>
              </a:ext>
            </a:extLst>
          </p:cNvPr>
          <p:cNvSpPr/>
          <p:nvPr/>
        </p:nvSpPr>
        <p:spPr>
          <a:xfrm>
            <a:off x="1899957" y="332050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initialization;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update;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5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923738-1CC7-49C8-9071-9E79A80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427B9-AC72-4260-AC07-623C670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17379-B11A-4284-B18C-4C1C08E5E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Executes if block if a test is true, executes else block otherwise </a:t>
            </a:r>
          </a:p>
          <a:p>
            <a:pPr lvl="1"/>
            <a:r>
              <a:rPr lang="en-US" altLang="ko-KR" dirty="0"/>
              <a:t>Only one of the statements will be executed!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DF89B-8385-4BF8-8BCE-2AB69BC9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07" y="1880555"/>
            <a:ext cx="4179621" cy="2817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12F879-303F-434D-B415-99D70287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97" y="2161418"/>
            <a:ext cx="24003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C00990-060A-4C7F-A4A6-85036536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58" y="4642026"/>
            <a:ext cx="5153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FC0682-7A03-4D45-A2F4-A5D213CA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0528A-FB98-4961-8F49-B9905728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Misuse of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9F6B2-9BCC-4E79-91D2-1BEADF4CF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What's wrong with this?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ABA3DB-C937-4FE3-B8DB-9ADE250B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8" y="1627279"/>
            <a:ext cx="5334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2A7462-F75E-4652-BF9E-C755EB9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E86DF0-F203-4657-B4AC-88443AC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+mn-lt"/>
              </a:rPr>
              <a:t>Statement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0D22E-15DF-45F0-9248-12747453A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Chooses between outcomes using many tests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49679-D521-49D4-B47B-AD3E89C6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10" y="1709652"/>
            <a:ext cx="3484750" cy="2725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BE6410-E068-4A20-9160-F043B94B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3" y="1559245"/>
            <a:ext cx="2409825" cy="2171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C7B1A6-1F79-410D-A00D-1B63BC16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71" y="4124218"/>
            <a:ext cx="3095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32C5CB-6FF0-4110-940C-6C5B8D0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FCFFFF-DCC8-483B-A5EE-3B649B5C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542DF-6ADD-4F5A-A36A-0BD5AE332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it ends with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, </a:t>
            </a:r>
            <a:r>
              <a:rPr lang="en-US" altLang="ko-KR" i="1" dirty="0"/>
              <a:t>exactly one path</a:t>
            </a:r>
            <a:r>
              <a:rPr lang="en-US" altLang="ko-KR" dirty="0"/>
              <a:t> must be taken</a:t>
            </a:r>
          </a:p>
          <a:p>
            <a:r>
              <a:rPr lang="en-US" altLang="ko-KR" dirty="0"/>
              <a:t>If it ends with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, the code </a:t>
            </a:r>
            <a:r>
              <a:rPr lang="en-US" altLang="ko-KR" i="1" dirty="0"/>
              <a:t>might not execute</a:t>
            </a:r>
            <a:r>
              <a:rPr lang="en-US" altLang="ko-KR" dirty="0"/>
              <a:t> any path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B4463-60EE-4C13-A2C0-812F4228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49" y="3281082"/>
            <a:ext cx="3286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AF8AFB-EBA8-454D-BBA0-A39712D7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B2041F-5574-42CE-9C0B-326C75E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en-US" altLang="ko-KR" dirty="0"/>
              <a:t> Structures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D75A2-11BB-49E1-BB9C-B16D03909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Exactly 1 path </a:t>
            </a:r>
          </a:p>
          <a:p>
            <a:pPr lvl="1"/>
            <a:r>
              <a:rPr lang="en-US" altLang="ko-KR" dirty="0"/>
              <a:t>Mutually exclusive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0 or 1 path </a:t>
            </a:r>
          </a:p>
          <a:p>
            <a:pPr lvl="1"/>
            <a:r>
              <a:rPr lang="en-US" altLang="ko-KR" dirty="0"/>
              <a:t>Mutually exclusive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0, 1, or many paths</a:t>
            </a:r>
          </a:p>
          <a:p>
            <a:pPr lvl="1"/>
            <a:r>
              <a:rPr lang="en-US" altLang="ko-KR" dirty="0"/>
              <a:t>Independent tests</a:t>
            </a:r>
          </a:p>
          <a:p>
            <a:pPr lvl="1"/>
            <a:r>
              <a:rPr lang="en-US" altLang="ko-KR" dirty="0"/>
              <a:t>Not exclusive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6E0A7B-46B0-4897-80D1-3237D876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58" y="1012774"/>
            <a:ext cx="1847696" cy="1202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C9C510-02BB-47D5-8433-DDBE83B8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10" y="2464695"/>
            <a:ext cx="2106970" cy="17313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AF9C55-E412-4358-B6D4-CEA945C2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310" y="4445456"/>
            <a:ext cx="2193271" cy="22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ADFF4-FA3C-477A-B2C8-36F94FB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460C3E-ADA2-41A2-A39A-FD5EA49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07941-C24A-41DE-A7AE-8C6A2FC72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#1330 </a:t>
            </a:r>
            <a:r>
              <a:rPr lang="ko-KR" altLang="en-US" dirty="0"/>
              <a:t>두 수 비교하기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#9498</a:t>
            </a:r>
            <a:r>
              <a:rPr lang="ko-KR" altLang="en-US" dirty="0"/>
              <a:t> 시험 성적</a:t>
            </a:r>
          </a:p>
        </p:txBody>
      </p:sp>
    </p:spTree>
    <p:extLst>
      <p:ext uri="{BB962C8B-B14F-4D97-AF65-F5344CB8AC3E}">
        <p14:creationId xmlns:p14="http://schemas.microsoft.com/office/powerpoint/2010/main" val="36244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</TotalTime>
  <Words>972</Words>
  <Application>Microsoft Office PowerPoint</Application>
  <PresentationFormat>화면 슬라이드 쇼(4:3)</PresentationFormat>
  <Paragraphs>298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if Statement</vt:lpstr>
      <vt:lpstr>if/else Statement</vt:lpstr>
      <vt:lpstr>Misuse of if</vt:lpstr>
      <vt:lpstr>else if Statement</vt:lpstr>
      <vt:lpstr>else if Statement</vt:lpstr>
      <vt:lpstr>if/else Structures</vt:lpstr>
      <vt:lpstr>Exercises</vt:lpstr>
      <vt:lpstr>Nested if</vt:lpstr>
      <vt:lpstr>Dangling else</vt:lpstr>
      <vt:lpstr>Dangling else</vt:lpstr>
      <vt:lpstr>Dangling else</vt:lpstr>
      <vt:lpstr>Exercises</vt:lpstr>
      <vt:lpstr>switch Statement</vt:lpstr>
      <vt:lpstr>switch Statement Example</vt:lpstr>
      <vt:lpstr>switch Statement Example</vt:lpstr>
      <vt:lpstr>Exercise</vt:lpstr>
      <vt:lpstr>Loops</vt:lpstr>
      <vt:lpstr>while Loop</vt:lpstr>
      <vt:lpstr>Infinite loop with while</vt:lpstr>
      <vt:lpstr>do-while loop</vt:lpstr>
      <vt:lpstr>Exercise</vt:lpstr>
      <vt:lpstr>for loop</vt:lpstr>
      <vt:lpstr>for loop - Initialization</vt:lpstr>
      <vt:lpstr>for loop - Test</vt:lpstr>
      <vt:lpstr>for loop - Update</vt:lpstr>
      <vt:lpstr>Infinite loop with for</vt:lpstr>
      <vt:lpstr>Exercise</vt:lpstr>
      <vt:lpstr>Nested for loops</vt:lpstr>
      <vt:lpstr>Exercise</vt:lpstr>
      <vt:lpstr>break Statement</vt:lpstr>
      <vt:lpstr>break Statement</vt:lpstr>
      <vt:lpstr>Exercise</vt:lpstr>
      <vt:lpstr>continue Statement</vt:lpstr>
      <vt:lpstr>for/while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236</cp:revision>
  <dcterms:created xsi:type="dcterms:W3CDTF">2019-12-22T12:06:45Z</dcterms:created>
  <dcterms:modified xsi:type="dcterms:W3CDTF">2020-04-28T11:15:58Z</dcterms:modified>
</cp:coreProperties>
</file>