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300" r:id="rId4"/>
    <p:sldId id="301" r:id="rId5"/>
    <p:sldId id="302" r:id="rId6"/>
    <p:sldId id="305" r:id="rId7"/>
    <p:sldId id="306" r:id="rId8"/>
    <p:sldId id="307" r:id="rId9"/>
    <p:sldId id="311" r:id="rId10"/>
    <p:sldId id="313" r:id="rId11"/>
    <p:sldId id="314" r:id="rId12"/>
    <p:sldId id="317" r:id="rId13"/>
    <p:sldId id="318" r:id="rId14"/>
    <p:sldId id="319" r:id="rId15"/>
    <p:sldId id="315" r:id="rId16"/>
    <p:sldId id="31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FF"/>
    <a:srgbClr val="0082DC"/>
    <a:srgbClr val="488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323A2C-65EA-4E3C-9526-C0E31067CC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8B57F-36A3-45DD-BEE6-02047A14A7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920D-A594-444B-97CA-E94B817380A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977D13-1C09-4731-B323-737C3D58C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BC636-2FDB-4429-8936-0A7BB6E45D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C1DC7-07B7-4828-9B57-17A983F17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3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B527-8C61-4FA9-B574-D8CAC3B4993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633C4-B2B9-428C-8884-21539CC32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제목 개체 틀 9">
            <a:extLst>
              <a:ext uri="{FF2B5EF4-FFF2-40B4-BE49-F238E27FC236}">
                <a16:creationId xmlns:a16="http://schemas.microsoft.com/office/drawing/2014/main" id="{CB3B43F4-07CC-450A-BF74-3D289B23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F885156-5132-49CB-872B-747E27803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1165972"/>
            <a:ext cx="7886699" cy="53269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286000" indent="0">
              <a:lnSpc>
                <a:spcPct val="120000"/>
              </a:lnSpc>
              <a:buNone/>
              <a:defRPr sz="1600"/>
            </a:lvl6pPr>
          </a:lstStyle>
          <a:p>
            <a:pPr lvl="0"/>
            <a:r>
              <a:rPr lang="en-US" altLang="ko-KR" dirty="0"/>
              <a:t>Content 1</a:t>
            </a:r>
          </a:p>
          <a:p>
            <a:pPr lvl="1"/>
            <a:r>
              <a:rPr lang="en-US" altLang="ko-KR" dirty="0"/>
              <a:t>Content 2</a:t>
            </a:r>
          </a:p>
          <a:p>
            <a:pPr lvl="2"/>
            <a:r>
              <a:rPr lang="en-US" altLang="ko-KR" dirty="0"/>
              <a:t>Content 3</a:t>
            </a:r>
          </a:p>
          <a:p>
            <a:pPr lvl="3"/>
            <a:r>
              <a:rPr lang="en-US" altLang="ko-KR" dirty="0"/>
              <a:t>Content 4</a:t>
            </a:r>
          </a:p>
          <a:p>
            <a:pPr lvl="4"/>
            <a:r>
              <a:rPr lang="en-US" altLang="ko-KR" dirty="0"/>
              <a:t>Content 5</a:t>
            </a:r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259" y="6629398"/>
            <a:ext cx="573741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8FE489FD-5EDD-4E54-BD87-8337E1B9CF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274EB9-E9CE-45BB-A228-39F4257F4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264D-F984-492E-84DD-0E468DBBEA8E}"/>
              </a:ext>
            </a:extLst>
          </p:cNvPr>
          <p:cNvSpPr txBox="1"/>
          <p:nvPr userDrawn="1"/>
        </p:nvSpPr>
        <p:spPr>
          <a:xfrm>
            <a:off x="0" y="0"/>
            <a:ext cx="1782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2020 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/>
                <a:ea typeface="CMU Sans Serif" panose="02000603000000000000" pitchFamily="2" charset="0"/>
                <a:cs typeface="CMU Sans Serif" panose="02000603000000000000" pitchFamily="2" charset="0"/>
              </a:rPr>
              <a:t>Spring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Introduction to C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28CC9860-340C-47DE-A0AC-6FD36248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96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 ftr="0" dt="0"/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SzPct val="120000"/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D64AF-FF66-446D-986E-D7120B930F89}"/>
              </a:ext>
            </a:extLst>
          </p:cNvPr>
          <p:cNvSpPr txBox="1">
            <a:spLocks/>
          </p:cNvSpPr>
          <p:nvPr/>
        </p:nvSpPr>
        <p:spPr bwMode="auto">
          <a:xfrm>
            <a:off x="685800" y="170815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defTabSz="914400"/>
            <a:r>
              <a:rPr lang="en-US" kern="0" dirty="0">
                <a:ea typeface="CMU Sans Serif" panose="02000603000000000000" pitchFamily="2" charset="0"/>
              </a:rPr>
              <a:t>Functions</a:t>
            </a:r>
            <a:br>
              <a:rPr lang="en-US" kern="0" dirty="0">
                <a:ea typeface="CMU Sans Serif" panose="02000603000000000000" pitchFamily="2" charset="0"/>
              </a:rPr>
            </a:br>
            <a:br>
              <a:rPr lang="en-US" kern="0" dirty="0">
                <a:ea typeface="CMU Sans Serif" panose="02000603000000000000" pitchFamily="2" charset="0"/>
              </a:rPr>
            </a:br>
            <a:r>
              <a:rPr lang="en-US" sz="1800" b="0" kern="0" dirty="0">
                <a:ea typeface="CMU Sans Serif" panose="02000603000000000000" pitchFamily="2" charset="0"/>
              </a:rPr>
              <a:t>2020 Spring: </a:t>
            </a:r>
            <a:r>
              <a:rPr lang="en-US" altLang="ko-KR" sz="1800" b="0" kern="0" dirty="0">
                <a:ea typeface="CMU Sans Serif" panose="02000603000000000000" pitchFamily="2" charset="0"/>
              </a:rPr>
              <a:t>Introduction to C</a:t>
            </a:r>
            <a:endParaRPr lang="en-US" sz="2000" b="0" kern="0" dirty="0">
              <a:ea typeface="CMU Sans Serif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AC62957-D946-4353-91A0-853C8ED5AC41}"/>
              </a:ext>
            </a:extLst>
          </p:cNvPr>
          <p:cNvSpPr txBox="1">
            <a:spLocks/>
          </p:cNvSpPr>
          <p:nvPr/>
        </p:nvSpPr>
        <p:spPr bwMode="auto">
          <a:xfrm>
            <a:off x="685800" y="3478213"/>
            <a:ext cx="7678738" cy="40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>
              <a:defRPr/>
            </a:pPr>
            <a:r>
              <a:rPr lang="en-US" altLang="ko-KR" kern="0" dirty="0">
                <a:solidFill>
                  <a:srgbClr val="000000"/>
                </a:solidFill>
              </a:rPr>
              <a:t>July 1</a:t>
            </a:r>
            <a:r>
              <a:rPr lang="en-US" altLang="ko-KR" kern="0" baseline="30000" dirty="0">
                <a:solidFill>
                  <a:srgbClr val="000000"/>
                </a:solidFill>
              </a:rPr>
              <a:t>st</a:t>
            </a:r>
            <a:r>
              <a:rPr lang="en-US" altLang="ko-KR" kern="0" dirty="0">
                <a:solidFill>
                  <a:srgbClr val="000000"/>
                </a:solidFill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5649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40D8BD-E48B-4933-A046-C1FE6103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D3F7EE-756D-47CF-9479-0CAAD82D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Parameterization – Multiple Parameters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686FB-D0DE-4910-A070-6E9265281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Can pass multiple parameters to a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Declaration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Passing parameters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65ECC1-D62E-4084-8DB8-266A3B7F46C7}"/>
              </a:ext>
            </a:extLst>
          </p:cNvPr>
          <p:cNvSpPr/>
          <p:nvPr/>
        </p:nvSpPr>
        <p:spPr>
          <a:xfrm>
            <a:off x="1364838" y="4504419"/>
            <a:ext cx="6759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name(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type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param1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..., type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9D7AE-81DE-4FF4-A130-7A917DA86D05}"/>
              </a:ext>
            </a:extLst>
          </p:cNvPr>
          <p:cNvSpPr/>
          <p:nvPr/>
        </p:nvSpPr>
        <p:spPr>
          <a:xfrm>
            <a:off x="1393935" y="6029291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expr1, ...,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6F28E8-7398-417D-82B9-5BC077F1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35" y="1685837"/>
            <a:ext cx="4587727" cy="17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1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BC9F78-C925-46C1-A276-59538277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9EC28B-97DB-4521-9D71-C7852006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Parameterization – Common Errors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7A691C-BB7E-445C-B917-AA200527B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If a function accepts a parameter, it is illegal to call it without passing any value for that parameter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value passed to a function must be of the correct type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5AECF9-E4CD-443E-9B39-0D340E9368BA}"/>
              </a:ext>
            </a:extLst>
          </p:cNvPr>
          <p:cNvSpPr/>
          <p:nvPr/>
        </p:nvSpPr>
        <p:spPr>
          <a:xfrm>
            <a:off x="1382883" y="2159605"/>
            <a:ext cx="5115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line();		</a:t>
            </a:r>
            <a:r>
              <a:rPr lang="en-US" altLang="ko-KR" i="1" dirty="0">
                <a:solidFill>
                  <a:srgbClr val="0082DC"/>
                </a:solidFill>
                <a:latin typeface="Consolas" panose="020B0609020204030204" pitchFamily="49" charset="0"/>
              </a:rPr>
              <a:t>// Error: parameter required</a:t>
            </a:r>
            <a:endParaRPr lang="ko-KR" altLang="en-US" i="1" dirty="0">
              <a:solidFill>
                <a:srgbClr val="0082DC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981346-6A37-48EA-9C1E-597F006F1AD5}"/>
              </a:ext>
            </a:extLst>
          </p:cNvPr>
          <p:cNvSpPr/>
          <p:nvPr/>
        </p:nvSpPr>
        <p:spPr>
          <a:xfrm>
            <a:off x="1382882" y="3644757"/>
            <a:ext cx="6627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line('a', 3.2);		</a:t>
            </a:r>
            <a:r>
              <a:rPr lang="en-US" altLang="ko-KR" i="1" dirty="0">
                <a:solidFill>
                  <a:srgbClr val="0082DC"/>
                </a:solidFill>
                <a:latin typeface="Consolas" panose="020B0609020204030204" pitchFamily="49" charset="0"/>
              </a:rPr>
              <a:t>// Error: must be of type int</a:t>
            </a:r>
            <a:endParaRPr lang="ko-KR" altLang="en-US" i="1" dirty="0">
              <a:solidFill>
                <a:srgbClr val="0082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8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5FC5EA-6B50-486A-B1BA-69AF5751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25AD78-0328-4A3E-913A-41E1A88A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36E71-25EC-4ECC-ABEB-87085CB567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이외의 </a:t>
            </a:r>
            <a:r>
              <a:rPr lang="en-US" altLang="ko-KR" dirty="0"/>
              <a:t>static method </a:t>
            </a:r>
            <a:r>
              <a:rPr lang="ko-KR" altLang="en-US" dirty="0"/>
              <a:t>를 사용할 것</a:t>
            </a:r>
          </a:p>
          <a:p>
            <a:endParaRPr lang="en-US" altLang="ko-KR" dirty="0"/>
          </a:p>
          <a:p>
            <a:r>
              <a:rPr lang="en-US" altLang="ko-KR" dirty="0"/>
              <a:t>#2440 </a:t>
            </a:r>
            <a:r>
              <a:rPr lang="ko-KR" altLang="en-US" dirty="0"/>
              <a:t>별 찍기 </a:t>
            </a:r>
            <a:r>
              <a:rPr lang="en-US" altLang="ko-KR" dirty="0"/>
              <a:t>– 3</a:t>
            </a:r>
          </a:p>
          <a:p>
            <a:endParaRPr lang="en-US" altLang="ko-KR" dirty="0"/>
          </a:p>
          <a:p>
            <a:r>
              <a:rPr lang="en-US" altLang="ko-KR" dirty="0"/>
              <a:t>#2442 </a:t>
            </a:r>
            <a:r>
              <a:rPr lang="ko-KR" altLang="en-US" dirty="0"/>
              <a:t>별 찍기 </a:t>
            </a:r>
            <a:r>
              <a:rPr lang="en-US" altLang="ko-KR" dirty="0"/>
              <a:t>– 5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913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7AF34C-942E-4505-ABFE-F3B973B2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826DA-F0F7-4B45-9DD7-5915F359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FAA59-BA7C-44E0-B73D-2785FC2FCF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return</a:t>
            </a:r>
            <a:r>
              <a:rPr lang="en-US" altLang="ko-KR" dirty="0"/>
              <a:t>: To send out a value as the result of a function</a:t>
            </a:r>
          </a:p>
          <a:p>
            <a:pPr lvl="1"/>
            <a:r>
              <a:rPr lang="en-US" altLang="ko-KR" dirty="0"/>
              <a:t>Parameters send info </a:t>
            </a:r>
            <a:r>
              <a:rPr lang="en-US" altLang="ko-KR" b="1" i="1" dirty="0"/>
              <a:t>in</a:t>
            </a:r>
            <a:r>
              <a:rPr lang="en-US" altLang="ko-KR" dirty="0"/>
              <a:t> from the caller to the function</a:t>
            </a:r>
          </a:p>
          <a:p>
            <a:pPr lvl="1"/>
            <a:r>
              <a:rPr lang="en-US" altLang="ko-KR" dirty="0"/>
              <a:t>Return values send information </a:t>
            </a:r>
            <a:r>
              <a:rPr lang="en-US" altLang="ko-KR" b="1" i="1" dirty="0"/>
              <a:t>out</a:t>
            </a:r>
            <a:r>
              <a:rPr lang="en-US" altLang="ko-KR" dirty="0"/>
              <a:t> of a function to its caller</a:t>
            </a:r>
          </a:p>
          <a:p>
            <a:pPr lvl="1"/>
            <a:r>
              <a:rPr lang="en-US" altLang="ko-KR" dirty="0"/>
              <a:t>The function call will be evaluated to its return value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Specify the return type in declaration</a:t>
            </a:r>
          </a:p>
          <a:p>
            <a:pPr lvl="2"/>
            <a:r>
              <a:rPr lang="en-US" altLang="ko-KR" b="1" dirty="0">
                <a:latin typeface="Consolas" panose="020B0609020204030204" pitchFamily="49" charset="0"/>
              </a:rPr>
              <a:t>void</a:t>
            </a:r>
            <a:r>
              <a:rPr lang="en-US" altLang="ko-KR" dirty="0"/>
              <a:t> does not return anything</a:t>
            </a:r>
          </a:p>
          <a:p>
            <a:pPr lvl="1"/>
            <a:r>
              <a:rPr lang="en-US" altLang="ko-KR" dirty="0"/>
              <a:t>Function must return a value according to the type in declaration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953EBA-851E-4546-9A2B-B7760EAC6BC8}"/>
              </a:ext>
            </a:extLst>
          </p:cNvPr>
          <p:cNvSpPr/>
          <p:nvPr/>
        </p:nvSpPr>
        <p:spPr>
          <a:xfrm>
            <a:off x="1165411" y="4922548"/>
            <a:ext cx="57015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name(parameters)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expression;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54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C7FDC1-F4FB-4127-94E7-6CC9708E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CD9F87-4EA1-469C-91EC-C20852C8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Example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BB69AF-642D-4240-A2E1-85BBEEA9E0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Absolute value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abs(1.2)</a:t>
            </a:r>
            <a:r>
              <a:rPr lang="en-US" altLang="ko-KR" dirty="0"/>
              <a:t> will be evaluated to 1.2, with type </a:t>
            </a:r>
            <a:r>
              <a:rPr lang="en-US" altLang="ko-KR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US" altLang="ko-KR" dirty="0"/>
              <a:t>Can store the return value of the function by</a:t>
            </a:r>
          </a:p>
          <a:p>
            <a:pPr lvl="2"/>
            <a:r>
              <a:rPr lang="en-US" altLang="ko-KR" b="1" dirty="0"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latin typeface="Consolas" panose="020B0609020204030204" pitchFamily="49" charset="0"/>
              </a:rPr>
              <a:t> y = abs(x);</a:t>
            </a:r>
          </a:p>
          <a:p>
            <a:pPr lvl="2"/>
            <a:r>
              <a:rPr lang="en-US" altLang="ko-KR" dirty="0"/>
              <a:t>Now, this </a:t>
            </a:r>
            <a:r>
              <a:rPr lang="en-US" altLang="ko-KR" dirty="0">
                <a:latin typeface="Consolas" panose="020B0609020204030204" pitchFamily="49" charset="0"/>
              </a:rPr>
              <a:t>y</a:t>
            </a:r>
            <a:r>
              <a:rPr lang="en-US" altLang="ko-KR" dirty="0"/>
              <a:t> can be used in other expressions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E3C9E4-6C51-4A65-9534-DD1C067E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07" y="1813112"/>
            <a:ext cx="2540934" cy="15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2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55EDDB-CAB5-4158-8143-540A0C23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80E5DB-AF6E-47E8-A2EF-334A20F5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 by Value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3D60A-2055-4847-88F4-4F91C38D69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When a function is called:</a:t>
            </a:r>
          </a:p>
          <a:p>
            <a:pPr lvl="1"/>
            <a:r>
              <a:rPr lang="en-US" altLang="ko-KR" dirty="0"/>
              <a:t>The value is stored into the parameter variable</a:t>
            </a:r>
          </a:p>
          <a:p>
            <a:pPr lvl="1"/>
            <a:r>
              <a:rPr lang="en-US" altLang="ko-KR" dirty="0"/>
              <a:t>The function's code executes, using that value (inside variable)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call by value</a:t>
            </a:r>
            <a:r>
              <a:rPr lang="en-US" altLang="ko-KR" dirty="0"/>
              <a:t>: When values are passed as parameters, </a:t>
            </a:r>
            <a:r>
              <a:rPr lang="en-US" altLang="ko-KR" i="1" dirty="0">
                <a:solidFill>
                  <a:srgbClr val="FF0000"/>
                </a:solidFill>
              </a:rPr>
              <a:t>their values are copied</a:t>
            </a:r>
          </a:p>
          <a:p>
            <a:pPr lvl="1"/>
            <a:r>
              <a:rPr lang="en-US" altLang="ko-KR" dirty="0"/>
              <a:t>Modifying the parameter </a:t>
            </a:r>
            <a:r>
              <a:rPr lang="en-US" altLang="ko-KR" b="1" dirty="0"/>
              <a:t>will not affect the variable passed in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F45AC0-E0D6-4953-8A72-D7A9172A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32" y="4082240"/>
            <a:ext cx="3944751" cy="26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3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5439A8-44DE-4C35-89F6-4C1044E3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AC62F5-7DFA-47A0-A68C-492288BC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 by Value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E04633-A3C2-4614-A07A-0B2BC4688B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8734B1-DB9F-4B74-AE76-6CF0CC65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14" y="1844388"/>
            <a:ext cx="7088845" cy="31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7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Functions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Scope of Variables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Parameterization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Return Values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Call by Value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969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284672-6B94-499F-81E0-4C29C231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49978E-F3A9-48FD-AF49-9ECA537F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A7DC9-2F54-4695-93D3-34F6B4C7C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function</a:t>
            </a:r>
            <a:r>
              <a:rPr lang="en-US" altLang="ko-KR" dirty="0"/>
              <a:t>: A named group of statements</a:t>
            </a:r>
          </a:p>
          <a:p>
            <a:pPr lvl="1"/>
            <a:r>
              <a:rPr lang="en-US" altLang="ko-KR" dirty="0"/>
              <a:t>Eliminates </a:t>
            </a:r>
            <a:r>
              <a:rPr lang="en-US" altLang="ko-KR" i="1" dirty="0"/>
              <a:t>redundancy</a:t>
            </a:r>
            <a:r>
              <a:rPr lang="en-US" altLang="ko-KR" dirty="0"/>
              <a:t> by code reuse</a:t>
            </a:r>
          </a:p>
          <a:p>
            <a:pPr lvl="1"/>
            <a:r>
              <a:rPr lang="en-US" altLang="ko-KR" dirty="0"/>
              <a:t>Procedural decomposition</a:t>
            </a:r>
          </a:p>
          <a:p>
            <a:pPr lvl="2"/>
            <a:r>
              <a:rPr lang="en-US" altLang="ko-KR" dirty="0"/>
              <a:t>Dividing a problem into functions</a:t>
            </a:r>
          </a:p>
          <a:p>
            <a:pPr lvl="1"/>
            <a:r>
              <a:rPr lang="en-US" altLang="ko-KR" dirty="0"/>
              <a:t>Writing a function is like adding a new command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Design the commands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Declare (write down) the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Call (run) the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97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4FBC92-E8A7-4D19-909D-82FC7DB5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BBC999-A450-4519-8E03-FBC85EAD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FDF18-BC13-4928-BEF4-58D96D6DD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Declare: </a:t>
            </a:r>
            <a:r>
              <a:rPr lang="en-US" altLang="ko-KR" b="0" dirty="0"/>
              <a:t>Give your function a name so it can be executed</a:t>
            </a:r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Call: </a:t>
            </a:r>
            <a:r>
              <a:rPr lang="en-US" altLang="ko-KR" b="0" dirty="0"/>
              <a:t>Execute the function's code by calling</a:t>
            </a:r>
          </a:p>
          <a:p>
            <a:pPr lvl="1"/>
            <a:r>
              <a:rPr lang="en-US" altLang="ko-KR" dirty="0"/>
              <a:t>You can call as many times as you want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E9B2D9-528F-4DB3-9F83-D38BF856D20B}"/>
              </a:ext>
            </a:extLst>
          </p:cNvPr>
          <p:cNvSpPr/>
          <p:nvPr/>
        </p:nvSpPr>
        <p:spPr>
          <a:xfrm>
            <a:off x="1452282" y="216051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6067DC-EF6E-4345-A21B-556C8B888E65}"/>
              </a:ext>
            </a:extLst>
          </p:cNvPr>
          <p:cNvSpPr/>
          <p:nvPr/>
        </p:nvSpPr>
        <p:spPr>
          <a:xfrm>
            <a:off x="1452282" y="4645388"/>
            <a:ext cx="5280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name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26FF"/>
                </a:solidFill>
                <a:latin typeface="Consolas" panose="020B0609020204030204" pitchFamily="49" charset="0"/>
              </a:rPr>
              <a:t>"Hello!"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name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0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ADC066-3A45-4FA0-A62C-CA77DC59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A84493-F188-42F3-AD38-249869FE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CB8FED-1DC7-49A0-B1DF-370D9B80D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When a function is called, the program's execution</a:t>
            </a:r>
          </a:p>
          <a:p>
            <a:pPr lvl="1"/>
            <a:r>
              <a:rPr lang="en-US" altLang="ko-KR" dirty="0"/>
              <a:t>"jumps" into that function</a:t>
            </a:r>
          </a:p>
          <a:p>
            <a:pPr lvl="1"/>
            <a:r>
              <a:rPr lang="en-US" altLang="ko-KR" dirty="0"/>
              <a:t>executes the function's statements</a:t>
            </a:r>
          </a:p>
          <a:p>
            <a:pPr lvl="1"/>
            <a:r>
              <a:rPr lang="en-US" altLang="ko-KR" dirty="0"/>
              <a:t>"jumps" back to the point where the function was called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D633B9-14BA-4FAE-A5DD-E6EC1668CC74}"/>
              </a:ext>
            </a:extLst>
          </p:cNvPr>
          <p:cNvSpPr/>
          <p:nvPr/>
        </p:nvSpPr>
        <p:spPr>
          <a:xfrm>
            <a:off x="923365" y="2973179"/>
            <a:ext cx="5280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b="1" dirty="0">
                <a:solidFill>
                  <a:srgbClr val="0026FF"/>
                </a:solidFill>
                <a:latin typeface="Consolas" panose="020B0609020204030204" pitchFamily="49" charset="0"/>
              </a:rPr>
              <a:t>name();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latin typeface="Consolas" panose="020B0609020204030204" pitchFamily="49" charset="0"/>
              </a:rPr>
              <a:t>"Hello!"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name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6D5493-BF02-4CF3-B203-9280A9058A7E}"/>
              </a:ext>
            </a:extLst>
          </p:cNvPr>
          <p:cNvCxnSpPr>
            <a:cxnSpLocks/>
          </p:cNvCxnSpPr>
          <p:nvPr/>
        </p:nvCxnSpPr>
        <p:spPr>
          <a:xfrm>
            <a:off x="2335306" y="3446740"/>
            <a:ext cx="3402106" cy="107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2EFE9C-0EAC-424A-A4F7-E36B6900FDA6}"/>
              </a:ext>
            </a:extLst>
          </p:cNvPr>
          <p:cNvCxnSpPr>
            <a:cxnSpLocks/>
          </p:cNvCxnSpPr>
          <p:nvPr/>
        </p:nvCxnSpPr>
        <p:spPr>
          <a:xfrm flipH="1">
            <a:off x="2335306" y="4889090"/>
            <a:ext cx="2943227" cy="771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EC659E-32E4-4641-84D1-211CF2C5CEB3}"/>
              </a:ext>
            </a:extLst>
          </p:cNvPr>
          <p:cNvSpPr/>
          <p:nvPr/>
        </p:nvSpPr>
        <p:spPr>
          <a:xfrm>
            <a:off x="5329518" y="4022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26FF"/>
                </a:solidFill>
                <a:latin typeface="Consolas" panose="020B0609020204030204" pitchFamily="49" charset="0"/>
              </a:rPr>
              <a:t>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B24BDC-9387-4502-BD39-39FE205F88D0}"/>
              </a:ext>
            </a:extLst>
          </p:cNvPr>
          <p:cNvSpPr/>
          <p:nvPr/>
        </p:nvSpPr>
        <p:spPr>
          <a:xfrm>
            <a:off x="923365" y="5201080"/>
            <a:ext cx="5280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name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b="1" dirty="0" err="1">
                <a:solidFill>
                  <a:srgbClr val="0026FF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b="1" dirty="0">
                <a:solidFill>
                  <a:srgbClr val="0026FF"/>
                </a:solidFill>
                <a:latin typeface="Consolas" panose="020B0609020204030204" pitchFamily="49" charset="0"/>
              </a:rPr>
              <a:t>("Hello!");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name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4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16623E-EB6A-43AB-8C72-843A8581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909000-0874-41FF-9CC1-4818A78B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of 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9236F-2EFA-404F-8084-80AD9E2F9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scope</a:t>
            </a:r>
            <a:r>
              <a:rPr lang="en-US" altLang="ko-KR" dirty="0"/>
              <a:t>: The part of a program where a variable exists</a:t>
            </a:r>
          </a:p>
          <a:p>
            <a:pPr lvl="1"/>
            <a:r>
              <a:rPr lang="en-US" altLang="ko-KR" dirty="0"/>
              <a:t>Usually </a:t>
            </a:r>
            <a:r>
              <a:rPr lang="en-US" altLang="ko-KR" b="1" i="1" dirty="0"/>
              <a:t>from its declaration to the end of the { } braces</a:t>
            </a:r>
          </a:p>
          <a:p>
            <a:pPr lvl="2"/>
            <a:r>
              <a:rPr lang="en-US" altLang="ko-KR" dirty="0"/>
              <a:t>A variable declared in a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 exists only in that loop</a:t>
            </a:r>
          </a:p>
          <a:p>
            <a:pPr lvl="2"/>
            <a:r>
              <a:rPr lang="en-US" altLang="ko-KR" dirty="0"/>
              <a:t>A variable declared in a function exists only in that function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B5EF29-7FF7-47D2-AA1F-E3ED4039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77" y="3829423"/>
            <a:ext cx="4200805" cy="204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2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CEBFD9-A9E2-4E6F-B07F-CED29761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B6B760-D456-4D2C-8620-E55F6B1F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of 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303D43-5832-486B-9982-45BEFA1B55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Variables without overlapping scope can have same names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 variable can't be declared twice or used out of its scope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6642AA-6FAF-4A42-8A22-5AF87BB8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80" y="1732615"/>
            <a:ext cx="5067860" cy="16963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497786-75B3-4AF4-A725-08167397646A}"/>
              </a:ext>
            </a:extLst>
          </p:cNvPr>
          <p:cNvSpPr/>
          <p:nvPr/>
        </p:nvSpPr>
        <p:spPr>
          <a:xfrm>
            <a:off x="2357719" y="1732615"/>
            <a:ext cx="188258" cy="259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133BBA-948A-4375-B9B6-3E683DFD879A}"/>
              </a:ext>
            </a:extLst>
          </p:cNvPr>
          <p:cNvSpPr/>
          <p:nvPr/>
        </p:nvSpPr>
        <p:spPr>
          <a:xfrm>
            <a:off x="2357719" y="2426735"/>
            <a:ext cx="188258" cy="259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F0F501-BD58-4FEA-841D-975DC3161120}"/>
              </a:ext>
            </a:extLst>
          </p:cNvPr>
          <p:cNvSpPr/>
          <p:nvPr/>
        </p:nvSpPr>
        <p:spPr>
          <a:xfrm>
            <a:off x="1819837" y="3144235"/>
            <a:ext cx="188258" cy="259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75C5C6-0C4F-41A8-A9EF-C1529785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80" y="4237360"/>
            <a:ext cx="6736979" cy="120651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8AD75B-7F76-4465-9A3C-2D3CF6BF5DD7}"/>
              </a:ext>
            </a:extLst>
          </p:cNvPr>
          <p:cNvSpPr/>
          <p:nvPr/>
        </p:nvSpPr>
        <p:spPr>
          <a:xfrm>
            <a:off x="2330824" y="4228395"/>
            <a:ext cx="188258" cy="259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59FD11-2175-4704-AA23-0ED52C503B2A}"/>
              </a:ext>
            </a:extLst>
          </p:cNvPr>
          <p:cNvSpPr/>
          <p:nvPr/>
        </p:nvSpPr>
        <p:spPr>
          <a:xfrm>
            <a:off x="2227730" y="4460899"/>
            <a:ext cx="188258" cy="259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B14065-9896-4A77-BE3B-D2465D51EBD6}"/>
              </a:ext>
            </a:extLst>
          </p:cNvPr>
          <p:cNvSpPr/>
          <p:nvPr/>
        </p:nvSpPr>
        <p:spPr>
          <a:xfrm>
            <a:off x="1402973" y="5133252"/>
            <a:ext cx="188258" cy="259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8447-196B-41D1-BCA8-E380C3B4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3AAC59-FDAC-4C95-B76D-C0D36EE9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of 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0C3DB-EC50-47BC-B6D7-BC2294103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You can use variables that can be accessed anywhere in the program</a:t>
            </a:r>
          </a:p>
          <a:p>
            <a:pPr lvl="1"/>
            <a:r>
              <a:rPr lang="en-US" altLang="ko-KR" i="1" dirty="0"/>
              <a:t>Global variable</a:t>
            </a:r>
            <a:r>
              <a:rPr lang="en-US" altLang="ko-KR" dirty="0"/>
              <a:t>: Its </a:t>
            </a:r>
            <a:r>
              <a:rPr lang="en-US" altLang="ko-KR" b="1" dirty="0"/>
              <a:t>scope</a:t>
            </a:r>
            <a:r>
              <a:rPr lang="en-US" altLang="ko-KR" dirty="0"/>
              <a:t> is the whole program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/>
              <a:t>Global variables will always be initialized to zero-equivalent values</a:t>
            </a:r>
          </a:p>
          <a:p>
            <a:r>
              <a:rPr lang="en-US" altLang="ko-KR" b="0" dirty="0"/>
              <a:t>Generally not recommended – Best to keep scopes </a:t>
            </a:r>
            <a:r>
              <a:rPr lang="en-US" altLang="ko-KR" b="0" i="1" dirty="0"/>
              <a:t>small as possible</a:t>
            </a:r>
          </a:p>
          <a:p>
            <a:endParaRPr lang="en-US" altLang="ko-KR" b="0" i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C1EF42-19C8-4A8B-B500-D53BD6FB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95" y="2151019"/>
            <a:ext cx="4587409" cy="25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6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DB60ED-94B6-42BD-8A81-FE4471FE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19B44-58BD-47A4-897B-6FD4CA84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Parameterization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C64AF7-D416-4EF1-A2F6-FDA2D57B5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parameter</a:t>
            </a:r>
            <a:r>
              <a:rPr lang="en-US" altLang="ko-KR" dirty="0"/>
              <a:t>: A value passed to a function by its caller</a:t>
            </a:r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Declaration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Passing a parameter when calling the function</a:t>
            </a:r>
          </a:p>
          <a:p>
            <a:pPr lvl="2"/>
            <a:r>
              <a:rPr lang="en-US" altLang="ko-KR" dirty="0"/>
              <a:t>The value of expression must match the type in declaration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E18B83-3077-4A5E-94F2-EC4D0C42E770}"/>
              </a:ext>
            </a:extLst>
          </p:cNvPr>
          <p:cNvSpPr/>
          <p:nvPr/>
        </p:nvSpPr>
        <p:spPr>
          <a:xfrm>
            <a:off x="1622611" y="2505670"/>
            <a:ext cx="6229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type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param1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A7BD7E-B1AF-4812-86EF-C38503CBEFF0}"/>
              </a:ext>
            </a:extLst>
          </p:cNvPr>
          <p:cNvSpPr/>
          <p:nvPr/>
        </p:nvSpPr>
        <p:spPr>
          <a:xfrm>
            <a:off x="1622611" y="451045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39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CSA">
      <a:majorFont>
        <a:latin typeface="Calibri"/>
        <a:ea typeface="Noto Sans KR Bold"/>
        <a:cs typeface=""/>
      </a:majorFont>
      <a:minorFont>
        <a:latin typeface="Calibri"/>
        <a:ea typeface="Noto Sans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2419</TotalTime>
  <Words>688</Words>
  <Application>Microsoft Office PowerPoint</Application>
  <PresentationFormat>화면 슬라이드 쇼(4:3)</PresentationFormat>
  <Paragraphs>170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CMU Sans Serif</vt:lpstr>
      <vt:lpstr>맑은 고딕</vt:lpstr>
      <vt:lpstr>Arial</vt:lpstr>
      <vt:lpstr>Calibri</vt:lpstr>
      <vt:lpstr>Consolas</vt:lpstr>
      <vt:lpstr>Times New Roman</vt:lpstr>
      <vt:lpstr>Wingdings</vt:lpstr>
      <vt:lpstr>Wingdings 2</vt:lpstr>
      <vt:lpstr>Office 테마</vt:lpstr>
      <vt:lpstr>PowerPoint 프레젠테이션</vt:lpstr>
      <vt:lpstr>Today</vt:lpstr>
      <vt:lpstr>Functions</vt:lpstr>
      <vt:lpstr>Functions</vt:lpstr>
      <vt:lpstr>Control Flow</vt:lpstr>
      <vt:lpstr>Scope of Variables</vt:lpstr>
      <vt:lpstr>Scope of Variables</vt:lpstr>
      <vt:lpstr>Scope of Variables</vt:lpstr>
      <vt:lpstr>Parameterization</vt:lpstr>
      <vt:lpstr>Parameterization – Multiple Parameters</vt:lpstr>
      <vt:lpstr>Parameterization – Common Errors</vt:lpstr>
      <vt:lpstr>Exercise</vt:lpstr>
      <vt:lpstr>Return</vt:lpstr>
      <vt:lpstr>Return Example</vt:lpstr>
      <vt:lpstr>Call by Value</vt:lpstr>
      <vt:lpstr>Call by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이성찬</dc:creator>
  <cp:lastModifiedBy>이성찬</cp:lastModifiedBy>
  <cp:revision>247</cp:revision>
  <dcterms:created xsi:type="dcterms:W3CDTF">2019-12-22T12:06:45Z</dcterms:created>
  <dcterms:modified xsi:type="dcterms:W3CDTF">2020-06-30T13:17:54Z</dcterms:modified>
</cp:coreProperties>
</file>