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60" r:id="rId3"/>
    <p:sldId id="271" r:id="rId4"/>
    <p:sldId id="273" r:id="rId5"/>
    <p:sldId id="272" r:id="rId6"/>
    <p:sldId id="274" r:id="rId7"/>
    <p:sldId id="261" r:id="rId8"/>
    <p:sldId id="267" r:id="rId9"/>
    <p:sldId id="268" r:id="rId10"/>
    <p:sldId id="262" r:id="rId11"/>
    <p:sldId id="269" r:id="rId12"/>
    <p:sldId id="270" r:id="rId13"/>
    <p:sldId id="275" r:id="rId14"/>
    <p:sldId id="276" r:id="rId15"/>
    <p:sldId id="277" r:id="rId16"/>
    <p:sldId id="278" r:id="rId17"/>
    <p:sldId id="284" r:id="rId18"/>
    <p:sldId id="280" r:id="rId19"/>
    <p:sldId id="279" r:id="rId20"/>
    <p:sldId id="281" r:id="rId21"/>
    <p:sldId id="282" r:id="rId22"/>
    <p:sldId id="285" r:id="rId23"/>
    <p:sldId id="283" r:id="rId24"/>
    <p:sldId id="286" r:id="rId25"/>
    <p:sldId id="311" r:id="rId26"/>
    <p:sldId id="312" r:id="rId27"/>
    <p:sldId id="288" r:id="rId28"/>
    <p:sldId id="289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323A2C-65EA-4E3C-9526-C0E31067C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8B57F-36A3-45DD-BEE6-02047A14A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920D-A594-444B-97CA-E94B817380A4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77D13-1C09-4731-B323-737C3D58C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BC636-2FDB-4429-8936-0A7BB6E45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DC7-07B7-4828-9B57-17A983F17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B527-8C61-4FA9-B574-D8CAC3B4993F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3C4-B2B9-428C-8884-21539CC3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633C4-B2B9-428C-8884-21539CC3290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제목 개체 틀 9">
            <a:extLst>
              <a:ext uri="{FF2B5EF4-FFF2-40B4-BE49-F238E27FC236}">
                <a16:creationId xmlns:a16="http://schemas.microsoft.com/office/drawing/2014/main" id="{CB3B43F4-07CC-450A-BF74-3D289B23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885156-5132-49CB-872B-747E27803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1165972"/>
            <a:ext cx="7886699" cy="53269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286000" indent="0">
              <a:lnSpc>
                <a:spcPct val="120000"/>
              </a:lnSpc>
              <a:buNone/>
              <a:defRPr sz="1600"/>
            </a:lvl6pPr>
          </a:lstStyle>
          <a:p>
            <a:pPr lvl="0"/>
            <a:r>
              <a:rPr lang="en-US" altLang="ko-KR" dirty="0"/>
              <a:t>Content 1</a:t>
            </a:r>
          </a:p>
          <a:p>
            <a:pPr lvl="1"/>
            <a:r>
              <a:rPr lang="en-US" altLang="ko-KR" dirty="0"/>
              <a:t>Content 2</a:t>
            </a:r>
          </a:p>
          <a:p>
            <a:pPr lvl="2"/>
            <a:r>
              <a:rPr lang="en-US" altLang="ko-KR" dirty="0"/>
              <a:t>Content 3</a:t>
            </a:r>
          </a:p>
          <a:p>
            <a:pPr lvl="3"/>
            <a:r>
              <a:rPr lang="en-US" altLang="ko-KR" dirty="0"/>
              <a:t>Content 4</a:t>
            </a:r>
          </a:p>
          <a:p>
            <a:pPr lvl="4"/>
            <a:r>
              <a:rPr lang="en-US" altLang="ko-KR" dirty="0"/>
              <a:t>Content 5</a:t>
            </a:r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259" y="6629398"/>
            <a:ext cx="573741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FE489FD-5EDD-4E54-BD87-8337E1B9CF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274EB9-E9CE-45BB-A228-39F4257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264D-F984-492E-84DD-0E468DBBEA8E}"/>
              </a:ext>
            </a:extLst>
          </p:cNvPr>
          <p:cNvSpPr txBox="1"/>
          <p:nvPr userDrawn="1"/>
        </p:nvSpPr>
        <p:spPr>
          <a:xfrm>
            <a:off x="0" y="0"/>
            <a:ext cx="2114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2020 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/>
                <a:ea typeface="CMU Sans Serif" panose="02000603000000000000" pitchFamily="2" charset="0"/>
                <a:cs typeface="CMU Sans Serif" panose="02000603000000000000" pitchFamily="2" charset="0"/>
              </a:rPr>
              <a:t>Spring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AP Computer Science A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28CC9860-340C-47DE-A0AC-6FD36248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6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SzPct val="120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cmicpc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D64AF-FF66-446D-986E-D7120B930F89}"/>
              </a:ext>
            </a:extLst>
          </p:cNvPr>
          <p:cNvSpPr txBox="1">
            <a:spLocks/>
          </p:cNvSpPr>
          <p:nvPr/>
        </p:nvSpPr>
        <p:spPr bwMode="auto">
          <a:xfrm>
            <a:off x="685800" y="1708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en-US" kern="0" dirty="0">
                <a:ea typeface="CMU Sans Serif" panose="02000603000000000000" pitchFamily="2" charset="0"/>
              </a:rPr>
              <a:t>Java</a:t>
            </a:r>
            <a:r>
              <a:rPr lang="ko-KR" altLang="en-US" kern="0" dirty="0">
                <a:ea typeface="CMU Sans Serif" panose="02000603000000000000" pitchFamily="2" charset="0"/>
              </a:rPr>
              <a:t> </a:t>
            </a:r>
            <a:r>
              <a:rPr lang="en-US" altLang="ko-KR" kern="0">
                <a:ea typeface="CMU Sans Serif" panose="02000603000000000000" pitchFamily="2" charset="0"/>
              </a:rPr>
              <a:t>Basics</a:t>
            </a:r>
            <a:br>
              <a:rPr lang="en-US" kern="0" dirty="0">
                <a:ea typeface="CMU Sans Serif" panose="02000603000000000000" pitchFamily="2" charset="0"/>
              </a:rPr>
            </a:br>
            <a:br>
              <a:rPr lang="en-US" kern="0" dirty="0">
                <a:ea typeface="CMU Sans Serif" panose="02000603000000000000" pitchFamily="2" charset="0"/>
              </a:rPr>
            </a:br>
            <a:r>
              <a:rPr lang="en-US" sz="1800" b="0" kern="0" dirty="0">
                <a:ea typeface="CMU Sans Serif" panose="02000603000000000000" pitchFamily="2" charset="0"/>
              </a:rPr>
              <a:t>2020 Spring: AP Computer Science A</a:t>
            </a:r>
            <a:endParaRPr lang="en-US" sz="2000" b="0" kern="0" dirty="0">
              <a:ea typeface="CMU Sans Serif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C62957-D946-4353-91A0-853C8ED5AC41}"/>
              </a:ext>
            </a:extLst>
          </p:cNvPr>
          <p:cNvSpPr txBox="1">
            <a:spLocks/>
          </p:cNvSpPr>
          <p:nvPr/>
        </p:nvSpPr>
        <p:spPr bwMode="auto">
          <a:xfrm>
            <a:off x="685800" y="3478213"/>
            <a:ext cx="7678738" cy="40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December 26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5649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Escape Sequences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7886699" cy="5326902"/>
          </a:xfrm>
        </p:spPr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Escape Sequence</a:t>
            </a:r>
          </a:p>
          <a:p>
            <a:pPr lvl="1"/>
            <a:r>
              <a:rPr lang="en-US" altLang="ko-KR" sz="2000" dirty="0"/>
              <a:t>A special sequence of characters used to represent special characters in a string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\t</a:t>
            </a:r>
            <a:r>
              <a:rPr lang="en-US" altLang="ko-KR" dirty="0">
                <a:latin typeface="+mn-lt"/>
              </a:rPr>
              <a:t>	tab character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\n</a:t>
            </a:r>
            <a:r>
              <a:rPr lang="en-US" altLang="ko-KR" dirty="0"/>
              <a:t>	new line character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\"</a:t>
            </a:r>
            <a:r>
              <a:rPr lang="en-US" altLang="ko-KR" dirty="0">
                <a:latin typeface="+mn-lt"/>
              </a:rPr>
              <a:t>	quotation mark character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\\</a:t>
            </a:r>
            <a:r>
              <a:rPr lang="en-US" altLang="ko-KR" dirty="0"/>
              <a:t>	backslash character</a:t>
            </a:r>
          </a:p>
          <a:p>
            <a:pPr lvl="2"/>
            <a:endParaRPr lang="en-US" altLang="ko-KR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Example: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System.out.println("\\hello\nhow\tare \"you\"?\\\\");</a:t>
            </a:r>
          </a:p>
          <a:p>
            <a:pPr lvl="1"/>
            <a:r>
              <a:rPr lang="en-US" altLang="ko-KR" sz="2000" dirty="0"/>
              <a:t>Output:</a:t>
            </a:r>
          </a:p>
          <a:p>
            <a:pPr lvl="1"/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53301-3631-435B-B250-36C04A24F9FB}"/>
              </a:ext>
            </a:extLst>
          </p:cNvPr>
          <p:cNvSpPr txBox="1"/>
          <p:nvPr/>
        </p:nvSpPr>
        <p:spPr>
          <a:xfrm>
            <a:off x="1568823" y="5692028"/>
            <a:ext cx="318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\hello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how		are "you"?\\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2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CF1CA5-4750-4143-8FC3-AC29BA8A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9D18D8-8408-478A-8EC0-0CA68881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1AB5CC-789B-48F7-BC2A-F04DD717D2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Write a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/>
              <a:t> statement to produce this output</a:t>
            </a:r>
          </a:p>
          <a:p>
            <a:pPr lvl="1"/>
            <a:r>
              <a:rPr lang="en-US" altLang="ko-KR" dirty="0"/>
              <a:t>All blanks are spaces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 a </a:t>
            </a:r>
            <a:r>
              <a:rPr lang="en-US" altLang="ko-KR" u="sng" dirty="0"/>
              <a:t>single</a:t>
            </a:r>
            <a:r>
              <a:rPr lang="en-US" altLang="ko-KR" dirty="0"/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/>
              <a:t> statement to produce this output</a:t>
            </a:r>
          </a:p>
          <a:p>
            <a:pPr lvl="1"/>
            <a:r>
              <a:rPr lang="en-US" altLang="ko-KR" dirty="0"/>
              <a:t>All blanks are tabs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861E3-E9AF-46CE-94EE-17A00802D4E4}"/>
              </a:ext>
            </a:extLst>
          </p:cNvPr>
          <p:cNvSpPr txBox="1"/>
          <p:nvPr/>
        </p:nvSpPr>
        <p:spPr>
          <a:xfrm>
            <a:off x="1398494" y="4491699"/>
            <a:ext cx="1443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	b	c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"\'"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Escape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sequences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182C7-8B6F-491B-8CA0-B067A2F27959}"/>
              </a:ext>
            </a:extLst>
          </p:cNvPr>
          <p:cNvSpPr txBox="1"/>
          <p:nvPr/>
        </p:nvSpPr>
        <p:spPr>
          <a:xfrm>
            <a:off x="1299883" y="2195916"/>
            <a:ext cx="561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/ \ // \\ /// \\\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0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AD4CA8-857B-442E-B5CB-4615CB25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61B553-0413-47E7-B4DB-3EF038FA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Comments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3A097-27C2-41F2-AE52-9BED38141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Comment</a:t>
            </a:r>
          </a:p>
          <a:p>
            <a:pPr lvl="1"/>
            <a:r>
              <a:rPr lang="en-US" altLang="ko-KR" dirty="0"/>
              <a:t>A note written in source code by the programmer to describe or clarify the code</a:t>
            </a:r>
          </a:p>
          <a:p>
            <a:pPr lvl="1"/>
            <a:r>
              <a:rPr lang="en-US" altLang="ko-KR" dirty="0"/>
              <a:t>Comments are ignored when your program runs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// This is a one-line comment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/* This is a</a:t>
            </a:r>
          </a:p>
          <a:p>
            <a:pPr marL="914400" lvl="2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multi-line comment */</a:t>
            </a:r>
          </a:p>
          <a:p>
            <a:endParaRPr lang="en-US" altLang="ko-KR" dirty="0"/>
          </a:p>
          <a:p>
            <a:r>
              <a:rPr lang="en-US" altLang="ko-KR" dirty="0"/>
              <a:t>Comments are useful for:</a:t>
            </a:r>
          </a:p>
          <a:p>
            <a:pPr lvl="1"/>
            <a:r>
              <a:rPr lang="en-US" altLang="ko-KR" dirty="0"/>
              <a:t>Explaining complex pieces of code or complex programs</a:t>
            </a:r>
          </a:p>
          <a:p>
            <a:pPr lvl="1"/>
            <a:r>
              <a:rPr lang="en-US" altLang="ko-KR" dirty="0"/>
              <a:t>Multiple programmers working together</a:t>
            </a:r>
          </a:p>
        </p:txBody>
      </p:sp>
    </p:spTree>
    <p:extLst>
      <p:ext uri="{BB962C8B-B14F-4D97-AF65-F5344CB8AC3E}">
        <p14:creationId xmlns:p14="http://schemas.microsoft.com/office/powerpoint/2010/main" val="317699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Type</a:t>
            </a:r>
            <a:r>
              <a:rPr lang="en-US" altLang="ko-KR" dirty="0"/>
              <a:t>: </a:t>
            </a:r>
            <a:r>
              <a:rPr lang="en-US" altLang="ko-KR" b="0" dirty="0"/>
              <a:t>A category or set of data values</a:t>
            </a:r>
          </a:p>
          <a:p>
            <a:pPr lvl="1"/>
            <a:r>
              <a:rPr lang="en-US" altLang="ko-KR" dirty="0"/>
              <a:t>Used to represent real-world objects</a:t>
            </a:r>
          </a:p>
          <a:p>
            <a:pPr lvl="1"/>
            <a:r>
              <a:rPr lang="en-US" altLang="ko-KR" dirty="0"/>
              <a:t>Constrains the operations that can be performed on data</a:t>
            </a:r>
          </a:p>
          <a:p>
            <a:pPr lvl="1"/>
            <a:r>
              <a:rPr lang="en-US" altLang="ko-KR" dirty="0"/>
              <a:t>Java programmers must specify types</a:t>
            </a:r>
          </a:p>
          <a:p>
            <a:pPr lvl="1"/>
            <a:r>
              <a:rPr lang="en-US" altLang="ko-KR" dirty="0"/>
              <a:t>Ex) Integers, real numbers, character, string ...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Primitive Types: </a:t>
            </a:r>
            <a:r>
              <a:rPr lang="en-US" altLang="ko-KR" b="0" dirty="0"/>
              <a:t>Built-in types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/>
              <a:t>	Integers (2, -26, 3000)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double</a:t>
            </a:r>
            <a:r>
              <a:rPr lang="en-US" altLang="ko-KR" b="0" dirty="0"/>
              <a:t>	</a:t>
            </a:r>
            <a:r>
              <a:rPr lang="en-US" altLang="ko-KR" dirty="0"/>
              <a:t>R</a:t>
            </a:r>
            <a:r>
              <a:rPr lang="en-US" altLang="ko-KR" b="0" dirty="0"/>
              <a:t>eal numbers (3.1, -0.25, </a:t>
            </a:r>
            <a:r>
              <a:rPr lang="en-US" altLang="ko-KR" dirty="0"/>
              <a:t>0.001)</a:t>
            </a:r>
          </a:p>
          <a:p>
            <a:pPr lvl="1"/>
            <a:r>
              <a:rPr lang="en-US" altLang="ko-KR" b="1" dirty="0" err="1">
                <a:latin typeface="Consolas" panose="020B0609020204030204" pitchFamily="49" charset="0"/>
              </a:rPr>
              <a:t>boolean</a:t>
            </a:r>
            <a:r>
              <a:rPr lang="en-US" altLang="ko-KR" dirty="0"/>
              <a:t>	logical values (true, false)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char</a:t>
            </a:r>
            <a:r>
              <a:rPr lang="en-US" altLang="ko-KR" dirty="0"/>
              <a:t>	Single characters ('a', 'b', 'c')</a:t>
            </a:r>
          </a:p>
          <a:p>
            <a:pPr lvl="1"/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</a:rPr>
              <a:t>4 more: </a:t>
            </a:r>
            <a:r>
              <a:rPr lang="en-US" altLang="ko-KR" b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byte, short, long,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endParaRPr lang="ko-KR" altLang="en-US" b="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27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Write the following code and check its output</a:t>
            </a:r>
          </a:p>
          <a:p>
            <a:pPr lvl="1"/>
            <a:r>
              <a:rPr lang="en-US" altLang="ko-KR" dirty="0"/>
              <a:t>You can ignore comments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C31384-0529-409E-A71C-05F39DFEC9CD}"/>
              </a:ext>
            </a:extLst>
          </p:cNvPr>
          <p:cNvSpPr/>
          <p:nvPr/>
        </p:nvSpPr>
        <p:spPr>
          <a:xfrm>
            <a:off x="1035980" y="2274838"/>
            <a:ext cx="72743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TypeExample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.println(-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-1 (int)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.println(3.1415);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3.1415 (double)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.println('a');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a (char)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true 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12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/>
              <a:t>We want to use these data for </a:t>
            </a:r>
            <a:r>
              <a:rPr lang="en-US" altLang="ko-KR" i="1" dirty="0">
                <a:solidFill>
                  <a:srgbClr val="FF0000"/>
                </a:solidFill>
              </a:rPr>
              <a:t>computation</a:t>
            </a:r>
          </a:p>
          <a:p>
            <a:pPr lvl="1"/>
            <a:r>
              <a:rPr lang="en-US" altLang="ko-KR" i="1" dirty="0"/>
              <a:t>Can</a:t>
            </a:r>
            <a:r>
              <a:rPr lang="ko-KR" altLang="en-US" i="1" dirty="0"/>
              <a:t> </a:t>
            </a:r>
            <a:r>
              <a:rPr lang="en-US" altLang="ko-KR" i="1" dirty="0"/>
              <a:t>we</a:t>
            </a:r>
            <a:r>
              <a:rPr lang="ko-KR" altLang="en-US" i="1" dirty="0"/>
              <a:t> </a:t>
            </a:r>
            <a:r>
              <a:rPr lang="en-US" altLang="ko-KR" b="1" i="1" dirty="0"/>
              <a:t>store</a:t>
            </a:r>
            <a:r>
              <a:rPr lang="ko-KR" altLang="en-US" i="1" dirty="0"/>
              <a:t> </a:t>
            </a:r>
            <a:r>
              <a:rPr lang="en-US" altLang="ko-KR" i="1" dirty="0"/>
              <a:t>data ?</a:t>
            </a:r>
          </a:p>
          <a:p>
            <a:pPr lvl="1"/>
            <a:r>
              <a:rPr lang="en-US" altLang="ko-KR" i="1" dirty="0"/>
              <a:t>Can we perform </a:t>
            </a:r>
            <a:r>
              <a:rPr lang="en-US" altLang="ko-KR" b="1" i="1" dirty="0"/>
              <a:t>operations</a:t>
            </a:r>
            <a:r>
              <a:rPr lang="en-US" altLang="ko-KR" i="1" dirty="0"/>
              <a:t> on them ?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Variable</a:t>
            </a:r>
            <a:r>
              <a:rPr lang="en-US" altLang="ko-KR" dirty="0"/>
              <a:t>: </a:t>
            </a:r>
            <a:r>
              <a:rPr lang="en-US" altLang="ko-KR" b="0" dirty="0"/>
              <a:t>A piece of computer memory that is given a </a:t>
            </a:r>
            <a:r>
              <a:rPr lang="en-US" altLang="ko-KR" dirty="0"/>
              <a:t>name </a:t>
            </a:r>
            <a:r>
              <a:rPr lang="en-US" altLang="ko-KR" b="0" dirty="0"/>
              <a:t>and </a:t>
            </a:r>
            <a:r>
              <a:rPr lang="en-US" altLang="ko-KR" dirty="0"/>
              <a:t>type</a:t>
            </a:r>
            <a:r>
              <a:rPr lang="en-US" altLang="ko-KR" b="0" dirty="0"/>
              <a:t>, and can </a:t>
            </a:r>
            <a:r>
              <a:rPr lang="en-US" altLang="ko-KR" dirty="0"/>
              <a:t>store a value</a:t>
            </a:r>
          </a:p>
          <a:p>
            <a:pPr lvl="1"/>
            <a:r>
              <a:rPr lang="en-US" altLang="ko-KR" dirty="0"/>
              <a:t>Steps for using a variable</a:t>
            </a:r>
          </a:p>
          <a:p>
            <a:pPr lvl="2"/>
            <a:r>
              <a:rPr lang="en-US" altLang="ko-KR" b="1" i="1" dirty="0"/>
              <a:t>Declare</a:t>
            </a:r>
            <a:r>
              <a:rPr lang="en-US" altLang="ko-KR" dirty="0"/>
              <a:t> it		- State its name and type</a:t>
            </a:r>
          </a:p>
          <a:p>
            <a:pPr lvl="2"/>
            <a:r>
              <a:rPr lang="en-US" altLang="ko-KR" b="1" i="1" dirty="0"/>
              <a:t>Initialize</a:t>
            </a:r>
            <a:r>
              <a:rPr lang="en-US" altLang="ko-KR" dirty="0"/>
              <a:t> it		- Store a value into it</a:t>
            </a:r>
          </a:p>
          <a:p>
            <a:pPr lvl="2"/>
            <a:r>
              <a:rPr lang="en-US" altLang="ko-KR" b="1" i="1" dirty="0"/>
              <a:t>Use</a:t>
            </a:r>
            <a:r>
              <a:rPr lang="en-US" altLang="ko-KR" dirty="0"/>
              <a:t> it			- Print it or use in operation</a:t>
            </a:r>
          </a:p>
          <a:p>
            <a:pPr lvl="2"/>
            <a:endParaRPr lang="en-US" altLang="ko-KR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9296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Declaration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Variable Declaration</a:t>
            </a:r>
          </a:p>
          <a:p>
            <a:pPr lvl="1"/>
            <a:r>
              <a:rPr lang="en-US" altLang="ko-KR" dirty="0"/>
              <a:t>Sets aside memory for storing a value</a:t>
            </a:r>
          </a:p>
          <a:p>
            <a:pPr lvl="1"/>
            <a:r>
              <a:rPr lang="en-US" altLang="ko-KR" b="1" dirty="0"/>
              <a:t>Variables must be declared before usage</a:t>
            </a:r>
          </a:p>
          <a:p>
            <a:pPr lvl="1"/>
            <a:endParaRPr lang="en-US" altLang="ko-KR" b="1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type name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/>
              <a:t>The name is called an </a:t>
            </a:r>
            <a:r>
              <a:rPr lang="en-US" altLang="ko-KR" b="1" i="1" dirty="0"/>
              <a:t>identifier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myGPA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5B2441-F309-4B57-A4A0-E6AEF4E1B28D}"/>
              </a:ext>
            </a:extLst>
          </p:cNvPr>
          <p:cNvGrpSpPr/>
          <p:nvPr/>
        </p:nvGrpSpPr>
        <p:grpSpPr>
          <a:xfrm>
            <a:off x="4455458" y="4803966"/>
            <a:ext cx="1882589" cy="457201"/>
            <a:chOff x="3648635" y="4783882"/>
            <a:chExt cx="1882589" cy="45720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83D3A6-99FA-4C7C-9269-0A42DADDD2C5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6B3C646-5C2F-4FDE-9FBC-3CB7AF257B50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4789D4-43F4-48ED-869E-F77B60BEABEB}"/>
              </a:ext>
            </a:extLst>
          </p:cNvPr>
          <p:cNvGrpSpPr/>
          <p:nvPr/>
        </p:nvGrpSpPr>
        <p:grpSpPr>
          <a:xfrm>
            <a:off x="4455458" y="5396197"/>
            <a:ext cx="3720354" cy="457201"/>
            <a:chOff x="3648635" y="4783882"/>
            <a:chExt cx="1882589" cy="45720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721121-E03F-49C1-BCC9-F415E98880E4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4CBBD-7E40-4C00-AAF9-9A4D1E7EF83F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myGPA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82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Declaration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Assignment</a:t>
            </a:r>
          </a:p>
          <a:p>
            <a:pPr lvl="1"/>
            <a:r>
              <a:rPr lang="en-US" altLang="ko-KR" dirty="0"/>
              <a:t>Stores a value into a variable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=</a:t>
            </a:r>
            <a:r>
              <a:rPr lang="en-US" altLang="ko-KR" b="1" dirty="0"/>
              <a:t> does not mean equals!</a:t>
            </a:r>
          </a:p>
          <a:p>
            <a:pPr lvl="1"/>
            <a:endParaRPr lang="en-US" altLang="ko-KR" b="1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name = expression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x = 3;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myGPA</a:t>
            </a:r>
            <a:r>
              <a:rPr lang="en-US" altLang="ko-KR" dirty="0">
                <a:latin typeface="Consolas" panose="020B0609020204030204" pitchFamily="49" charset="0"/>
              </a:rPr>
              <a:t> = 3.1 + 1.2;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5B2441-F309-4B57-A4A0-E6AEF4E1B28D}"/>
              </a:ext>
            </a:extLst>
          </p:cNvPr>
          <p:cNvGrpSpPr/>
          <p:nvPr/>
        </p:nvGrpSpPr>
        <p:grpSpPr>
          <a:xfrm>
            <a:off x="4455458" y="4803961"/>
            <a:ext cx="1882589" cy="457201"/>
            <a:chOff x="3648635" y="4783882"/>
            <a:chExt cx="1882589" cy="45720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83D3A6-99FA-4C7C-9269-0A42DADDD2C5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6B3C646-5C2F-4FDE-9FBC-3CB7AF257B50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4789D4-43F4-48ED-869E-F77B60BEABEB}"/>
              </a:ext>
            </a:extLst>
          </p:cNvPr>
          <p:cNvGrpSpPr/>
          <p:nvPr/>
        </p:nvGrpSpPr>
        <p:grpSpPr>
          <a:xfrm>
            <a:off x="4455458" y="5396192"/>
            <a:ext cx="3720354" cy="457201"/>
            <a:chOff x="3648635" y="4783882"/>
            <a:chExt cx="1882589" cy="45720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721121-E03F-49C1-BCC9-F415E98880E4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4.3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4CBBD-7E40-4C00-AAF9-9A4D1E7EF83F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myGPA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85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 </a:t>
            </a:r>
            <a:r>
              <a:rPr lang="en-US" altLang="ko-KR" b="0" dirty="0"/>
              <a:t>A value or operation that computes a value</a:t>
            </a:r>
            <a:endParaRPr lang="en-US" altLang="ko-KR" dirty="0"/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1 + 4 * 5		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21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(7 + 2) * 6 / 3	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18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42			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42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simplest expression is a </a:t>
            </a:r>
            <a:r>
              <a:rPr lang="en-US" altLang="ko-KR" i="1" dirty="0"/>
              <a:t>literal value</a:t>
            </a:r>
          </a:p>
          <a:p>
            <a:pPr lvl="1"/>
            <a:r>
              <a:rPr lang="en-US" altLang="ko-KR" dirty="0"/>
              <a:t>A complex expression can use operators and parentheses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As a program runs, its expressions are </a:t>
            </a:r>
            <a:r>
              <a:rPr lang="en-US" altLang="ko-KR" i="1" dirty="0"/>
              <a:t>evaluated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1 + 1 </a:t>
            </a:r>
            <a:r>
              <a:rPr lang="en-US" altLang="ko-KR" dirty="0"/>
              <a:t>evaluates to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System.out.println(3 * 4);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prints 12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4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0" dirty="0"/>
              <a:t>Once given a value, a variable can be used in expressions</a:t>
            </a:r>
          </a:p>
          <a:p>
            <a:r>
              <a:rPr lang="en-US" altLang="ko-KR" b="0" dirty="0"/>
              <a:t>You can assign a value more than once</a:t>
            </a:r>
          </a:p>
          <a:p>
            <a:endParaRPr lang="en-US" altLang="ko-KR" b="0" dirty="0"/>
          </a:p>
          <a:p>
            <a:endParaRPr lang="ko-KR" altLang="en-US" b="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2B2DC4-058D-4B1B-9AF6-5D2B98853A3D}"/>
              </a:ext>
            </a:extLst>
          </p:cNvPr>
          <p:cNvSpPr/>
          <p:nvPr/>
        </p:nvSpPr>
        <p:spPr>
          <a:xfrm>
            <a:off x="1089768" y="2398262"/>
            <a:ext cx="72743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VariableExample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x;							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Declare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x = 15;							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Set x to 15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("x is "); 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.println(x); 		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x is 15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.println("x is " + x);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.println(2 * x - 1); 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29</a:t>
            </a:r>
          </a:p>
          <a:p>
            <a:pPr lvl="1"/>
            <a:endParaRPr lang="en-US" altLang="ko-K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latin typeface="Consolas" panose="020B0609020204030204" pitchFamily="49" charset="0"/>
              </a:rPr>
              <a:t>x = 4 + 7; 					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x is now 11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latin typeface="Consolas" panose="020B0609020204030204" pitchFamily="49" charset="0"/>
              </a:rPr>
              <a:t>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latin typeface="Consolas" panose="020B0609020204030204" pitchFamily="49" charset="0"/>
              </a:rPr>
              <a:t>.println(x);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		// 11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4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+mn-lt"/>
              </a:rPr>
              <a:t>General Concepts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Java Program Structure</a:t>
            </a:r>
            <a:endParaRPr lang="en-US" altLang="ko-KR" sz="2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+mn-lt"/>
              </a:rPr>
              <a:t>Java</a:t>
            </a:r>
            <a:r>
              <a:rPr lang="ko-KR" altLang="en-US" sz="2000" dirty="0">
                <a:latin typeface="+mn-lt"/>
              </a:rPr>
              <a:t> </a:t>
            </a:r>
            <a:r>
              <a:rPr lang="en-US" altLang="ko-KR" sz="2000" dirty="0">
                <a:latin typeface="+mn-lt"/>
              </a:rPr>
              <a:t>Strings</a:t>
            </a:r>
          </a:p>
          <a:p>
            <a:pPr lvl="1"/>
            <a:r>
              <a:rPr lang="en-US" altLang="ko-KR" sz="2000" dirty="0"/>
              <a:t>Strings and operation</a:t>
            </a:r>
          </a:p>
          <a:p>
            <a:pPr lvl="1"/>
            <a:r>
              <a:rPr lang="en-US" altLang="ko-KR" sz="2000" dirty="0" err="1">
                <a:latin typeface="Consolas" panose="020B0609020204030204" pitchFamily="49" charset="0"/>
              </a:rPr>
              <a:t>println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  <a:r>
              <a:rPr lang="en-US" altLang="ko-KR" sz="2000" dirty="0"/>
              <a:t> and </a:t>
            </a:r>
            <a:r>
              <a:rPr lang="en-US" altLang="ko-KR" sz="2000" dirty="0">
                <a:latin typeface="Consolas" panose="020B0609020204030204" pitchFamily="49" charset="0"/>
              </a:rPr>
              <a:t>print()</a:t>
            </a:r>
          </a:p>
          <a:p>
            <a:pPr lvl="1"/>
            <a:r>
              <a:rPr lang="en-US" altLang="ko-KR" dirty="0"/>
              <a:t>Escape sequences</a:t>
            </a:r>
            <a:endParaRPr lang="en-US" altLang="ko-KR" sz="2000" dirty="0"/>
          </a:p>
          <a:p>
            <a:r>
              <a:rPr lang="en-US" altLang="ko-KR" sz="2000" dirty="0">
                <a:latin typeface="+mn-lt"/>
              </a:rPr>
              <a:t>Comments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+mn-lt"/>
              </a:rPr>
              <a:t>Java Data Types</a:t>
            </a:r>
          </a:p>
          <a:p>
            <a:pPr lvl="1"/>
            <a:r>
              <a:rPr lang="en-US" altLang="ko-KR" sz="2000" dirty="0"/>
              <a:t>Declaration and assignment</a:t>
            </a:r>
          </a:p>
          <a:p>
            <a:pPr lvl="1"/>
            <a:r>
              <a:rPr lang="en-US" altLang="ko-KR" sz="2000" dirty="0"/>
              <a:t>Representation of numbers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+mn-lt"/>
              </a:rPr>
              <a:t>Java Operators</a:t>
            </a:r>
          </a:p>
          <a:p>
            <a:r>
              <a:rPr lang="en-US" altLang="ko-KR" sz="2000" dirty="0">
                <a:latin typeface="+mn-lt"/>
              </a:rPr>
              <a:t>Interactive Programs with </a:t>
            </a:r>
            <a:r>
              <a:rPr lang="en-US" altLang="ko-KR" sz="2000" dirty="0">
                <a:latin typeface="Consolas" panose="020B0609020204030204" pitchFamily="49" charset="0"/>
              </a:rPr>
              <a:t>Scanner</a:t>
            </a:r>
            <a:r>
              <a:rPr lang="en-US" altLang="ko-KR" sz="2000" dirty="0">
                <a:latin typeface="+mn-lt"/>
              </a:rPr>
              <a:t> class</a:t>
            </a:r>
          </a:p>
          <a:p>
            <a:endParaRPr lang="en-US" altLang="ko-K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969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Declaration/Assignment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 variable can be declared and initialized in one statement.</a:t>
            </a:r>
          </a:p>
          <a:p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type name = value;</a:t>
            </a:r>
          </a:p>
          <a:p>
            <a:endParaRPr lang="en-US" altLang="ko-KR" dirty="0"/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x = 3;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myGPA</a:t>
            </a:r>
            <a:r>
              <a:rPr lang="en-US" altLang="ko-KR" dirty="0">
                <a:latin typeface="Consolas" panose="020B0609020204030204" pitchFamily="49" charset="0"/>
              </a:rPr>
              <a:t> = 4.3;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48BAA8-304F-4F7E-B192-06E95663F3F8}"/>
              </a:ext>
            </a:extLst>
          </p:cNvPr>
          <p:cNvGrpSpPr/>
          <p:nvPr/>
        </p:nvGrpSpPr>
        <p:grpSpPr>
          <a:xfrm>
            <a:off x="4500281" y="3728196"/>
            <a:ext cx="1882589" cy="457201"/>
            <a:chOff x="3648635" y="4783882"/>
            <a:chExt cx="1882589" cy="4572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700DD7-F20C-4C7F-8C51-6947DF5A8AC4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BF6888-10EA-491B-8403-83543D2EAF3C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B727209-E951-47DD-99F3-CB5AF18015E0}"/>
              </a:ext>
            </a:extLst>
          </p:cNvPr>
          <p:cNvGrpSpPr/>
          <p:nvPr/>
        </p:nvGrpSpPr>
        <p:grpSpPr>
          <a:xfrm>
            <a:off x="4500281" y="4320427"/>
            <a:ext cx="3720354" cy="457201"/>
            <a:chOff x="3648635" y="4783882"/>
            <a:chExt cx="1882589" cy="45720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7AB188-EC17-4952-8E81-C3CE658362A6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4.3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201DBB-B39E-4973-9CCF-6E41ED92F154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myGPA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75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= is called an </a:t>
            </a:r>
            <a:r>
              <a:rPr lang="en-US" altLang="ko-KR" dirty="0">
                <a:solidFill>
                  <a:srgbClr val="FF0000"/>
                </a:solidFill>
              </a:rPr>
              <a:t>assignment operator</a:t>
            </a:r>
          </a:p>
          <a:p>
            <a:pPr lvl="1"/>
            <a:r>
              <a:rPr lang="en-US" altLang="ko-KR" dirty="0"/>
              <a:t>Does not mean equals!</a:t>
            </a:r>
          </a:p>
          <a:p>
            <a:pPr lvl="1"/>
            <a:r>
              <a:rPr lang="en-US" altLang="ko-KR" dirty="0"/>
              <a:t>Means: </a:t>
            </a:r>
            <a:r>
              <a:rPr lang="en-US" altLang="ko-KR" i="1" dirty="0">
                <a:solidFill>
                  <a:srgbClr val="FF0000"/>
                </a:solidFill>
              </a:rPr>
              <a:t>"Store the value at right in variable at left"</a:t>
            </a:r>
          </a:p>
          <a:p>
            <a:pPr lvl="1"/>
            <a:endParaRPr lang="en-US" altLang="ko-KR" i="1" dirty="0">
              <a:solidFill>
                <a:srgbClr val="FF0000"/>
              </a:solidFill>
            </a:endParaRPr>
          </a:p>
          <a:p>
            <a:r>
              <a:rPr lang="en-US" altLang="ko-KR" dirty="0"/>
              <a:t>The right-side expression is evaluated first, and the result is stored in the variable at left</a:t>
            </a:r>
          </a:p>
          <a:p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x = 3;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x = x + 2;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 + 2 is evaluated and stored in x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D6DF05-EC9C-4EB0-A6D0-F0B1283B0BE5}"/>
              </a:ext>
            </a:extLst>
          </p:cNvPr>
          <p:cNvGrpSpPr/>
          <p:nvPr/>
        </p:nvGrpSpPr>
        <p:grpSpPr>
          <a:xfrm>
            <a:off x="3630703" y="4499160"/>
            <a:ext cx="1882589" cy="457201"/>
            <a:chOff x="3648635" y="4783882"/>
            <a:chExt cx="1882589" cy="4572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0D4DB7-89BD-45D8-8C6A-B9619504E0D0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D3978A4-58C6-488C-8CE8-E68F2D754048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7D7464-91A5-46A2-B23D-8280D58101C1}"/>
              </a:ext>
            </a:extLst>
          </p:cNvPr>
          <p:cNvGrpSpPr/>
          <p:nvPr/>
        </p:nvGrpSpPr>
        <p:grpSpPr>
          <a:xfrm>
            <a:off x="3630703" y="5267414"/>
            <a:ext cx="1882589" cy="457201"/>
            <a:chOff x="3648635" y="4783882"/>
            <a:chExt cx="1882589" cy="45720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A9BEBC-D6BA-4B44-88D4-1FAB047E90EB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582395-CC82-44FD-902F-6C7C26308D62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164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and Compile Errors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8237445" cy="5326902"/>
          </a:xfrm>
        </p:spPr>
        <p:txBody>
          <a:bodyPr/>
          <a:lstStyle/>
          <a:p>
            <a:r>
              <a:rPr lang="en-US" altLang="ko-KR" dirty="0"/>
              <a:t>A variable can only store a value of its own type</a:t>
            </a:r>
          </a:p>
          <a:p>
            <a:pPr lvl="1"/>
            <a:r>
              <a:rPr lang="en-US" altLang="ko-KR" sz="1600" b="1" dirty="0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x = 2.5;	// error: incompatible types</a:t>
            </a:r>
          </a:p>
          <a:p>
            <a:pPr lvl="1"/>
            <a:r>
              <a:rPr lang="en-US" altLang="ko-KR" sz="1600" b="1" dirty="0">
                <a:latin typeface="Consolas" panose="020B0609020204030204" pitchFamily="49" charset="0"/>
              </a:rPr>
              <a:t>double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x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2;	//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OK. 2 is a real number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variable can't be used until it is assigned a value</a:t>
            </a:r>
          </a:p>
          <a:p>
            <a:pPr lvl="1"/>
            <a:r>
              <a:rPr lang="en-US" altLang="ko-KR" sz="1400" b="1" dirty="0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altLang="ko-KR" sz="1400" dirty="0">
                <a:latin typeface="Consolas" panose="020B0609020204030204" pitchFamily="49" charset="0"/>
              </a:rPr>
              <a:t>System.out.println(x);	// error: x might not have been initialized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may not declare the same variable twice</a:t>
            </a:r>
          </a:p>
          <a:p>
            <a:pPr lvl="1"/>
            <a:r>
              <a:rPr lang="en-US" altLang="ko-KR" sz="1600" b="1" dirty="0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altLang="ko-KR" sz="1600" b="1" dirty="0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x;		// error: variable x is already defined</a:t>
            </a:r>
          </a:p>
        </p:txBody>
      </p:sp>
    </p:spTree>
    <p:extLst>
      <p:ext uri="{BB962C8B-B14F-4D97-AF65-F5344CB8AC3E}">
        <p14:creationId xmlns:p14="http://schemas.microsoft.com/office/powerpoint/2010/main" val="201522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Identifiers and Keywords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Identifier</a:t>
            </a:r>
            <a:r>
              <a:rPr lang="en-US" altLang="ko-KR" dirty="0"/>
              <a:t>: </a:t>
            </a:r>
            <a:r>
              <a:rPr lang="en-US" altLang="ko-KR" b="0" dirty="0"/>
              <a:t>A name given to an item in your program</a:t>
            </a:r>
          </a:p>
          <a:p>
            <a:pPr lvl="1"/>
            <a:r>
              <a:rPr lang="en-US" altLang="ko-KR" b="0" dirty="0"/>
              <a:t>Must start with a letter or _ or </a:t>
            </a:r>
            <a:r>
              <a:rPr lang="en-US" altLang="ko-KR" b="0" dirty="0">
                <a:latin typeface="Consolas" panose="020B0609020204030204" pitchFamily="49" charset="0"/>
              </a:rPr>
              <a:t>$</a:t>
            </a:r>
          </a:p>
          <a:p>
            <a:pPr lvl="1"/>
            <a:r>
              <a:rPr lang="en-US" altLang="ko-KR" b="0" dirty="0"/>
              <a:t>Subsequent characters can be any of those or a number</a:t>
            </a:r>
            <a:endParaRPr lang="en-US" altLang="ko-KR" dirty="0"/>
          </a:p>
          <a:p>
            <a:pPr lvl="1"/>
            <a:r>
              <a:rPr lang="en-US" altLang="ko-KR" b="0" dirty="0"/>
              <a:t>Legal identifiers</a:t>
            </a:r>
          </a:p>
          <a:p>
            <a:pPr lvl="2"/>
            <a:r>
              <a:rPr lang="en-US" altLang="ko-KR" sz="1400" b="0" dirty="0">
                <a:latin typeface="Consolas" panose="020B0609020204030204" pitchFamily="49" charset="0"/>
              </a:rPr>
              <a:t>_</a:t>
            </a:r>
            <a:r>
              <a:rPr lang="en-US" altLang="ko-KR" sz="1400" b="0" dirty="0" err="1">
                <a:latin typeface="Consolas" panose="020B0609020204030204" pitchFamily="49" charset="0"/>
              </a:rPr>
              <a:t>myName</a:t>
            </a:r>
            <a:r>
              <a:rPr lang="en-US" altLang="ko-KR" sz="1400" b="0" dirty="0"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latin typeface="Consolas" panose="020B0609020204030204" pitchFamily="49" charset="0"/>
              </a:rPr>
              <a:t>The</a:t>
            </a:r>
            <a:r>
              <a:rPr lang="en-US" altLang="ko-KR" sz="1400" dirty="0" err="1">
                <a:latin typeface="Consolas" panose="020B0609020204030204" pitchFamily="49" charset="0"/>
              </a:rPr>
              <a:t>Cure</a:t>
            </a:r>
            <a:r>
              <a:rPr lang="en-US" altLang="ko-KR" sz="1400" dirty="0">
                <a:latin typeface="Consolas" panose="020B0609020204030204" pitchFamily="49" charset="0"/>
              </a:rPr>
              <a:t>, ANSWER_IS_42, $bling$</a:t>
            </a:r>
          </a:p>
          <a:p>
            <a:pPr lvl="1"/>
            <a:r>
              <a:rPr lang="en-US" altLang="ko-KR" b="0" dirty="0"/>
              <a:t>Illegal identifiers</a:t>
            </a:r>
          </a:p>
          <a:p>
            <a:pPr lvl="2"/>
            <a:r>
              <a:rPr lang="en-US" altLang="ko-KR" sz="1400" dirty="0" err="1">
                <a:latin typeface="Consolas" panose="020B0609020204030204" pitchFamily="49" charset="0"/>
              </a:rPr>
              <a:t>me+u</a:t>
            </a:r>
            <a:r>
              <a:rPr lang="en-US" altLang="ko-KR" sz="1400" dirty="0">
                <a:latin typeface="Consolas" panose="020B0609020204030204" pitchFamily="49" charset="0"/>
              </a:rPr>
              <a:t>, 49ers, side-swipe, </a:t>
            </a:r>
            <a:r>
              <a:rPr lang="en-US" altLang="ko-KR" sz="1400" dirty="0" err="1">
                <a:latin typeface="Consolas" panose="020B0609020204030204" pitchFamily="49" charset="0"/>
              </a:rPr>
              <a:t>Ph.D's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dirty="0" err="1"/>
              <a:t>Camelcase</a:t>
            </a:r>
            <a:r>
              <a:rPr lang="en-US" altLang="ko-KR" dirty="0"/>
              <a:t> Convention</a:t>
            </a:r>
            <a:endParaRPr lang="en-US" altLang="ko-KR" b="0" dirty="0"/>
          </a:p>
          <a:p>
            <a:pPr lvl="1"/>
            <a:r>
              <a:rPr lang="en-US" altLang="ko-KR" dirty="0"/>
              <a:t>When naming a </a:t>
            </a:r>
            <a:r>
              <a:rPr lang="en-US" altLang="ko-KR" b="0" dirty="0"/>
              <a:t>variable with multiple words, capitalize each word except for the first</a:t>
            </a:r>
          </a:p>
          <a:p>
            <a:pPr lvl="1"/>
            <a:r>
              <a:rPr lang="en-US" altLang="ko-KR" sz="1600" dirty="0"/>
              <a:t>Ex) </a:t>
            </a:r>
            <a:r>
              <a:rPr lang="en-US" altLang="ko-KR" sz="1600" dirty="0" err="1">
                <a:latin typeface="Consolas" panose="020B0609020204030204" pitchFamily="49" charset="0"/>
              </a:rPr>
              <a:t>myVariableName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longVariableName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totalSum</a:t>
            </a:r>
            <a:endParaRPr lang="en-US" altLang="ko-KR" b="0" dirty="0"/>
          </a:p>
          <a:p>
            <a:r>
              <a:rPr lang="en-US" altLang="ko-KR" dirty="0">
                <a:solidFill>
                  <a:srgbClr val="FF0000"/>
                </a:solidFill>
              </a:rPr>
              <a:t>Keyword</a:t>
            </a:r>
            <a:r>
              <a:rPr lang="en-US" altLang="ko-KR" b="0" dirty="0"/>
              <a:t>: An identifier that you cannot use because it already has a reserved meaning in Java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...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936799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283624-6209-484E-A848-45771610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7CA26A-D274-4434-92CA-F6EFE46A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Representation of Numbers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80C75B94-2B89-44AC-BBAE-4D261230E94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sz="1800" b="0" dirty="0"/>
                  <a:t>Digital devices have two stable states, 0 and 1</a:t>
                </a:r>
              </a:p>
              <a:p>
                <a:r>
                  <a:rPr lang="en-US" altLang="ko-KR" sz="1800" b="0" dirty="0"/>
                  <a:t>The binary number system has two digits, 0 and 1</a:t>
                </a:r>
              </a:p>
              <a:p>
                <a:r>
                  <a:rPr lang="en-US" altLang="ko-KR" sz="1800" dirty="0"/>
                  <a:t>A single digit (0 or 1) is called a </a:t>
                </a:r>
                <a:r>
                  <a:rPr lang="en-US" altLang="ko-KR" sz="1800" i="1" dirty="0">
                    <a:solidFill>
                      <a:srgbClr val="FF0000"/>
                    </a:solidFill>
                  </a:rPr>
                  <a:t>bit</a:t>
                </a:r>
                <a:r>
                  <a:rPr lang="en-US" altLang="ko-KR" sz="1800" dirty="0"/>
                  <a:t>, short for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ko-KR" sz="1800" dirty="0"/>
                  <a:t>inary dig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it</a:t>
                </a:r>
              </a:p>
              <a:p>
                <a:r>
                  <a:rPr lang="en-US" altLang="ko-KR" sz="1800" dirty="0"/>
                  <a:t>1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byte</a:t>
                </a:r>
                <a:r>
                  <a:rPr lang="en-US" altLang="ko-KR" sz="1800" dirty="0"/>
                  <a:t> = 8 bits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r>
                  <a:rPr lang="en-US" altLang="ko-KR" dirty="0"/>
                  <a:t>Decimal Integers (Base 10)</a:t>
                </a:r>
              </a:p>
              <a:p>
                <a:pPr lvl="1"/>
                <a:r>
                  <a:rPr lang="en-US" altLang="ko-KR" dirty="0"/>
                  <a:t>Uses ten digits (0 ~ 9)</a:t>
                </a:r>
              </a:p>
              <a:p>
                <a:pPr lvl="1"/>
                <a:r>
                  <a:rPr lang="en-US" altLang="ko-KR" dirty="0"/>
                  <a:t>Position values are powers of 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decimal digits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unique values</a:t>
                </a:r>
              </a:p>
              <a:p>
                <a:pPr lvl="1"/>
                <a:endParaRPr lang="en-US" altLang="ko-KR" sz="1100" dirty="0"/>
              </a:p>
              <a:p>
                <a:r>
                  <a:rPr lang="en-US" altLang="ko-KR" dirty="0"/>
                  <a:t>Binary Integers (Base 2)</a:t>
                </a:r>
              </a:p>
              <a:p>
                <a:pPr lvl="1"/>
                <a:r>
                  <a:rPr lang="en-US" altLang="ko-KR" dirty="0"/>
                  <a:t>Uses two digits (0, 1)</a:t>
                </a:r>
              </a:p>
              <a:p>
                <a:pPr lvl="1"/>
                <a:r>
                  <a:rPr lang="en-US" altLang="ko-KR" dirty="0"/>
                  <a:t>Position values are powers of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binary digits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unique values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80C75B94-2B89-44AC-BBAE-4D261230E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458" b="-5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124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D58343-322B-4697-A9A4-D3AEE650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B75B3C-7AA2-45AB-8003-4AFD223D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Representation of Numbers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39AAB37-2EC1-4F66-B040-24F1A63D72E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How to count in binary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Java </a:t>
                </a:r>
                <a:r>
                  <a:rPr lang="en-US" altLang="ko-KR" dirty="0">
                    <a:latin typeface="Consolas" panose="020B0609020204030204" pitchFamily="49" charset="0"/>
                  </a:rPr>
                  <a:t>int</a:t>
                </a:r>
                <a:r>
                  <a:rPr lang="en-US" altLang="ko-KR" dirty="0"/>
                  <a:t> uses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4 bytes</a:t>
                </a:r>
                <a:r>
                  <a:rPr lang="en-US" altLang="ko-KR" dirty="0"/>
                  <a:t> (32 bits)</a:t>
                </a:r>
              </a:p>
              <a:p>
                <a:pPr lvl="1"/>
                <a:r>
                  <a:rPr lang="en-US" altLang="ko-KR" dirty="0"/>
                  <a:t>1 bit is used for sign</a:t>
                </a:r>
              </a:p>
              <a:p>
                <a:pPr lvl="1"/>
                <a:r>
                  <a:rPr lang="en-US" altLang="ko-KR" dirty="0"/>
                  <a:t>Stores numbers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Generally,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bit integer can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39AAB37-2EC1-4F66-B040-24F1A63D7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0ACA970-5C65-45CD-A31B-99C681D4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72579"/>
              </p:ext>
            </p:extLst>
          </p:nvPr>
        </p:nvGraphicFramePr>
        <p:xfrm>
          <a:off x="2581834" y="203349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6228862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1007162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640444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73302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71564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57152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263273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737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87229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8D087ED4-847B-4287-BA03-21711A335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69240"/>
              </p:ext>
            </p:extLst>
          </p:nvPr>
        </p:nvGraphicFramePr>
        <p:xfrm>
          <a:off x="2581834" y="16626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6228862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1007162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640444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73302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71564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57152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263273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737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128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64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8722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3330FF6-FED5-415D-A94E-43A888A51EF5}"/>
              </a:ext>
            </a:extLst>
          </p:cNvPr>
          <p:cNvSpPr txBox="1"/>
          <p:nvPr/>
        </p:nvSpPr>
        <p:spPr>
          <a:xfrm>
            <a:off x="1379442" y="2033494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150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2A134D-BC73-4A8E-80C3-9EFD558E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792C15-7A3E-4D84-831B-D047B85C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Representation of Numbers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8CBFC3B-A790-48B1-855E-EBB1C419551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Java double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Uses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scientific notation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𝑚𝑎𝑛𝑡𝑖𝑠𝑠𝑎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𝑒𝑥𝑝𝑜𝑛𝑒𝑛𝑡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Mantissa has </a:t>
                </a:r>
                <a:r>
                  <a:rPr lang="en-US" altLang="ko-KR" i="1" dirty="0"/>
                  <a:t>finitely</a:t>
                </a:r>
                <a:r>
                  <a:rPr lang="en-US" altLang="ko-KR" dirty="0"/>
                  <a:t> many digits</a:t>
                </a:r>
              </a:p>
              <a:p>
                <a:pPr lvl="1"/>
                <a:r>
                  <a:rPr lang="en-US" altLang="ko-KR" dirty="0"/>
                  <a:t>Causes </a:t>
                </a:r>
                <a:r>
                  <a:rPr lang="en-US" altLang="ko-KR" i="1" dirty="0"/>
                  <a:t>round-off errors</a:t>
                </a:r>
              </a:p>
              <a:p>
                <a:pPr lvl="1"/>
                <a:r>
                  <a:rPr lang="en-US" altLang="ko-KR" dirty="0"/>
                  <a:t>Somewhat different from real numbers</a:t>
                </a:r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8CBFC3B-A790-48B1-855E-EBB1C4195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B4A0D64-A351-44FA-95DF-4B7AE632A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28687"/>
              </p:ext>
            </p:extLst>
          </p:nvPr>
        </p:nvGraphicFramePr>
        <p:xfrm>
          <a:off x="1523998" y="1764552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531">
                  <a:extLst>
                    <a:ext uri="{9D8B030D-6E8A-4147-A177-3AD203B41FA5}">
                      <a16:colId xmlns:a16="http://schemas.microsoft.com/office/drawing/2014/main" val="72054155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29017779"/>
                    </a:ext>
                  </a:extLst>
                </a:gridCol>
                <a:gridCol w="4096869">
                  <a:extLst>
                    <a:ext uri="{9D8B030D-6E8A-4147-A177-3AD203B41FA5}">
                      <a16:colId xmlns:a16="http://schemas.microsoft.com/office/drawing/2014/main" val="404784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ysClr val="windowText" lastClr="000000"/>
                          </a:solidFill>
                        </a:rPr>
                        <a:t>sign</a:t>
                      </a:r>
                      <a:endParaRPr lang="ko-KR" altLang="en-US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ysClr val="windowText" lastClr="000000"/>
                          </a:solidFill>
                        </a:rPr>
                        <a:t>exponent</a:t>
                      </a:r>
                      <a:endParaRPr lang="ko-KR" altLang="en-US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ysClr val="windowText" lastClr="000000"/>
                          </a:solidFill>
                        </a:rPr>
                        <a:t>mantissa</a:t>
                      </a:r>
                      <a:endParaRPr lang="ko-KR" altLang="en-US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486103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8621227C-C389-49CC-8DCA-61F21181E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22527"/>
              </p:ext>
            </p:extLst>
          </p:nvPr>
        </p:nvGraphicFramePr>
        <p:xfrm>
          <a:off x="1523998" y="2135392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531">
                  <a:extLst>
                    <a:ext uri="{9D8B030D-6E8A-4147-A177-3AD203B41FA5}">
                      <a16:colId xmlns:a16="http://schemas.microsoft.com/office/drawing/2014/main" val="72054155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29017779"/>
                    </a:ext>
                  </a:extLst>
                </a:gridCol>
                <a:gridCol w="4096869">
                  <a:extLst>
                    <a:ext uri="{9D8B030D-6E8A-4147-A177-3AD203B41FA5}">
                      <a16:colId xmlns:a16="http://schemas.microsoft.com/office/drawing/2014/main" val="404784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 bit</a:t>
                      </a:r>
                      <a:endParaRPr lang="ko-KR" altLang="en-US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 bits</a:t>
                      </a:r>
                      <a:endParaRPr lang="ko-KR" altLang="en-US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 bits</a:t>
                      </a:r>
                      <a:endParaRPr lang="ko-KR" altLang="en-US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48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B7D888-5A4A-4BA6-89A0-CB1F81F6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AB6A68-8F18-465B-BC16-F7B6EADF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9D1931-CF38-4171-90E1-F546F089A6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Operator</a:t>
            </a:r>
            <a:r>
              <a:rPr lang="en-US" altLang="ko-KR" dirty="0"/>
              <a:t>: </a:t>
            </a:r>
            <a:r>
              <a:rPr lang="en-US" altLang="ko-KR" b="0" dirty="0"/>
              <a:t>Computation that combines multiple values or expressions</a:t>
            </a:r>
          </a:p>
          <a:p>
            <a:pPr lvl="1"/>
            <a:r>
              <a:rPr lang="en-US" altLang="ko-KR" dirty="0"/>
              <a:t>Arithmetic Operators</a:t>
            </a:r>
          </a:p>
          <a:p>
            <a:pPr lvl="1"/>
            <a:r>
              <a:rPr lang="en-US" altLang="ko-KR" dirty="0"/>
              <a:t>Relational Operators</a:t>
            </a:r>
          </a:p>
          <a:p>
            <a:pPr lvl="1"/>
            <a:r>
              <a:rPr lang="en-US" altLang="ko-KR" dirty="0"/>
              <a:t>Logical Operators</a:t>
            </a:r>
          </a:p>
          <a:p>
            <a:pPr lvl="1"/>
            <a:r>
              <a:rPr lang="en-US" altLang="ko-KR" dirty="0"/>
              <a:t>Assignment Operators</a:t>
            </a:r>
          </a:p>
          <a:p>
            <a:pPr lvl="1"/>
            <a:r>
              <a:rPr lang="en-US" altLang="ko-KR" dirty="0"/>
              <a:t>Increment and Decrement Operators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4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B4CDB9-62CB-4788-A408-56EB0508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755B1E-6182-4667-B01C-5557051E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BA04B-4726-4124-81DE-DD2D45A81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Used for calculation involving </a:t>
            </a:r>
            <a:r>
              <a:rPr lang="en-US" altLang="ko-KR" dirty="0">
                <a:solidFill>
                  <a:srgbClr val="FF0000"/>
                </a:solidFill>
              </a:rPr>
              <a:t>numbers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Can be applied to numerical types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(byte, short, long, float)</a:t>
            </a:r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en-US" altLang="ko-KR" i="1" dirty="0"/>
              <a:t> </a:t>
            </a:r>
            <a:r>
              <a:rPr lang="en-US" altLang="ko-KR" b="0" i="1" dirty="0"/>
              <a:t>can also be used to </a:t>
            </a:r>
            <a:r>
              <a:rPr lang="en-US" altLang="ko-KR" i="1" dirty="0"/>
              <a:t>concatenate data with strings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4484EE2-0DE5-413F-A8D8-80F2C22D9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3884"/>
              </p:ext>
            </p:extLst>
          </p:nvPr>
        </p:nvGraphicFramePr>
        <p:xfrm>
          <a:off x="1523998" y="1782482"/>
          <a:ext cx="6096000" cy="2225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  <a:gridCol w="2788022">
                  <a:extLst>
                    <a:ext uri="{9D8B030D-6E8A-4147-A177-3AD203B41FA5}">
                      <a16:colId xmlns:a16="http://schemas.microsoft.com/office/drawing/2014/main" val="88316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Operator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Meaning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Example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Addition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 + x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Subtraction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 – q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Multiplication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6 * </a:t>
                      </a:r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Division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10 / 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3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%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Remainder (mod)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11 % 8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1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730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2051AA-078F-42B8-8E1A-90FCDB42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15A993-F8C7-4664-B645-C119BF86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Integer Arithmetic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83D82-F74E-4977-948E-D3F94148D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Integer division returns the </a:t>
            </a:r>
            <a:r>
              <a:rPr lang="en-US" altLang="ko-KR" i="1" dirty="0">
                <a:solidFill>
                  <a:srgbClr val="FF0000"/>
                </a:solidFill>
              </a:rPr>
              <a:t>quotient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Ex. </a:t>
            </a:r>
            <a:r>
              <a:rPr lang="en-US" altLang="ko-KR" dirty="0">
                <a:latin typeface="Consolas" panose="020B0609020204030204" pitchFamily="49" charset="0"/>
              </a:rPr>
              <a:t>14 / 4</a:t>
            </a:r>
            <a:r>
              <a:rPr lang="en-US" altLang="ko-KR" dirty="0"/>
              <a:t> is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en-US" altLang="ko-KR" dirty="0"/>
              <a:t>, not </a:t>
            </a:r>
            <a:r>
              <a:rPr lang="en-US" altLang="ko-KR" dirty="0">
                <a:latin typeface="Consolas" panose="020B0609020204030204" pitchFamily="49" charset="0"/>
              </a:rPr>
              <a:t>3.5</a:t>
            </a:r>
          </a:p>
          <a:p>
            <a:pPr lvl="1"/>
            <a:r>
              <a:rPr lang="en-US" altLang="ko-KR" dirty="0"/>
              <a:t>Division by 0 causes an error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%</a:t>
            </a:r>
            <a:r>
              <a:rPr lang="en-US" altLang="ko-KR" dirty="0"/>
              <a:t> operator computes the </a:t>
            </a:r>
            <a:r>
              <a:rPr lang="en-US" altLang="ko-KR" dirty="0">
                <a:solidFill>
                  <a:srgbClr val="FF0000"/>
                </a:solidFill>
              </a:rPr>
              <a:t>remainder</a:t>
            </a:r>
            <a:r>
              <a:rPr lang="en-US" altLang="ko-KR" dirty="0"/>
              <a:t> from integer division</a:t>
            </a:r>
          </a:p>
          <a:p>
            <a:pPr lvl="1"/>
            <a:r>
              <a:rPr lang="en-US" altLang="ko-KR" dirty="0"/>
              <a:t>Ex. </a:t>
            </a:r>
            <a:r>
              <a:rPr lang="en-US" altLang="ko-KR" dirty="0">
                <a:latin typeface="Consolas" panose="020B0609020204030204" pitchFamily="49" charset="0"/>
              </a:rPr>
              <a:t>14 % 4 </a:t>
            </a:r>
            <a:r>
              <a:rPr lang="en-US" altLang="ko-KR" dirty="0"/>
              <a:t>is 2</a:t>
            </a:r>
          </a:p>
          <a:p>
            <a:pPr lvl="1"/>
            <a:r>
              <a:rPr lang="en-US" altLang="ko-KR" dirty="0"/>
              <a:t>Check if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  <a:r>
              <a:rPr lang="en-US" altLang="ko-KR" dirty="0"/>
              <a:t> is odd: </a:t>
            </a:r>
            <a:r>
              <a:rPr lang="en-US" altLang="ko-KR" dirty="0">
                <a:latin typeface="Consolas" panose="020B0609020204030204" pitchFamily="49" charset="0"/>
              </a:rPr>
              <a:t>x % 2</a:t>
            </a:r>
          </a:p>
          <a:p>
            <a:pPr lvl="1"/>
            <a:r>
              <a:rPr lang="en-US" altLang="ko-KR" dirty="0"/>
              <a:t>Obtain</a:t>
            </a:r>
            <a:r>
              <a:rPr lang="ko-KR" altLang="en-US" dirty="0"/>
              <a:t> </a:t>
            </a:r>
            <a:r>
              <a:rPr lang="en-US" altLang="ko-KR" dirty="0"/>
              <a:t>last</a:t>
            </a:r>
            <a:r>
              <a:rPr lang="ko-KR" altLang="en-US" dirty="0"/>
              <a:t> </a:t>
            </a:r>
            <a:r>
              <a:rPr lang="en-US" altLang="ko-KR" dirty="0"/>
              <a:t>digit of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  <a:r>
              <a:rPr lang="en-US" altLang="ko-KR" dirty="0"/>
              <a:t> : </a:t>
            </a:r>
            <a:r>
              <a:rPr lang="en-US" altLang="ko-KR" dirty="0">
                <a:latin typeface="Consolas" panose="020B0609020204030204" pitchFamily="49" charset="0"/>
              </a:rPr>
              <a:t>x % 10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i="1" dirty="0"/>
              <a:t>Subtle when handling negative integers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-4 / 3 </a:t>
            </a:r>
            <a:r>
              <a:rPr lang="en-US" altLang="ko-KR" dirty="0"/>
              <a:t>is </a:t>
            </a:r>
            <a:r>
              <a:rPr lang="en-US" altLang="ko-KR" dirty="0">
                <a:latin typeface="Consolas" panose="020B0609020204030204" pitchFamily="49" charset="0"/>
              </a:rPr>
              <a:t>-1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-5 % 3 </a:t>
            </a:r>
            <a:r>
              <a:rPr lang="en-US" altLang="ko-KR" dirty="0"/>
              <a:t>is </a:t>
            </a:r>
            <a:r>
              <a:rPr lang="en-US" altLang="ko-KR" dirty="0">
                <a:latin typeface="Consolas" panose="020B06090202040302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92137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D3A1F4-CF6E-485D-AC8E-469A3AB5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AEA0E1-C687-41AF-8135-3D84F7A3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– General Concepts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FB478-8014-4BB3-A252-009014F3D5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Program 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b="1" dirty="0"/>
              <a:t>set of instructions</a:t>
            </a:r>
            <a:r>
              <a:rPr lang="en-US" altLang="ko-KR" dirty="0"/>
              <a:t> to be carried out by a computer</a:t>
            </a:r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Creating an ordered set of instructions to solve a problem with c computer</a:t>
            </a:r>
          </a:p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A systematic set of rules used to describe computations in a format that is editable by humans</a:t>
            </a:r>
          </a:p>
          <a:p>
            <a:pPr lvl="1"/>
            <a:r>
              <a:rPr lang="en-US" altLang="ko-KR" dirty="0"/>
              <a:t>Ex) Java, C++, Python 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257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D0FA93-E766-4569-81E3-FFF00BF5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2CFCF3-1626-4F10-82DE-45B67C6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 Number Arithmetic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E93CD-9751-4ABD-8A86-143A5FC49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Examples: </a:t>
            </a:r>
            <a:r>
              <a:rPr lang="en-US" altLang="ko-KR" b="0" dirty="0">
                <a:latin typeface="Consolas" panose="020B0609020204030204" pitchFamily="49" charset="0"/>
              </a:rPr>
              <a:t>6.022, -42.0, 3.1415</a:t>
            </a:r>
          </a:p>
          <a:p>
            <a:pPr lvl="1"/>
            <a:r>
              <a:rPr lang="en-US" altLang="ko-KR" dirty="0"/>
              <a:t>Placing </a:t>
            </a:r>
            <a:r>
              <a:rPr lang="en-US" altLang="ko-KR" dirty="0">
                <a:latin typeface="Consolas" panose="020B0609020204030204" pitchFamily="49" charset="0"/>
              </a:rPr>
              <a:t>.0</a:t>
            </a:r>
            <a:r>
              <a:rPr lang="en-US" altLang="ko-KR" dirty="0"/>
              <a:t> or . after an integer makes it a </a:t>
            </a:r>
            <a:r>
              <a:rPr lang="en-US" altLang="ko-KR" b="1" dirty="0">
                <a:latin typeface="Consolas" panose="020B0609020204030204" pitchFamily="49" charset="0"/>
              </a:rPr>
              <a:t>double</a:t>
            </a:r>
          </a:p>
          <a:p>
            <a:endParaRPr lang="en-US" altLang="ko-KR" dirty="0"/>
          </a:p>
          <a:p>
            <a:r>
              <a:rPr lang="en-US" altLang="ko-KR" dirty="0"/>
              <a:t>/ produces an </a:t>
            </a:r>
            <a:r>
              <a:rPr lang="en-US" altLang="ko-KR" i="1" dirty="0">
                <a:solidFill>
                  <a:srgbClr val="FF0000"/>
                </a:solidFill>
              </a:rPr>
              <a:t>exact answer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15.0 / 2.0 </a:t>
            </a:r>
            <a:r>
              <a:rPr lang="en-US" altLang="ko-KR" dirty="0"/>
              <a:t>is </a:t>
            </a:r>
            <a:r>
              <a:rPr lang="en-US" altLang="ko-KR" dirty="0">
                <a:latin typeface="Consolas" panose="020B0609020204030204" pitchFamily="49" charset="0"/>
              </a:rPr>
              <a:t>7.5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</a:t>
            </a:r>
            <a:r>
              <a:rPr lang="en-US" altLang="ko-KR" dirty="0">
                <a:latin typeface="Consolas" panose="020B0609020204030204" pitchFamily="49" charset="0"/>
              </a:rPr>
              <a:t>int</a:t>
            </a:r>
            <a:r>
              <a:rPr lang="en-US" altLang="ko-KR" dirty="0"/>
              <a:t> and </a:t>
            </a:r>
            <a:r>
              <a:rPr lang="en-US" altLang="ko-KR" dirty="0">
                <a:latin typeface="Consolas" panose="020B0609020204030204" pitchFamily="49" charset="0"/>
              </a:rPr>
              <a:t>double</a:t>
            </a:r>
            <a:r>
              <a:rPr lang="en-US" altLang="ko-KR" dirty="0"/>
              <a:t> are mixed, the result is a </a:t>
            </a:r>
            <a:r>
              <a:rPr lang="en-US" altLang="ko-KR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4.2 * 3 </a:t>
            </a:r>
            <a:r>
              <a:rPr lang="en-US" altLang="ko-KR" dirty="0"/>
              <a:t>is </a:t>
            </a:r>
            <a:r>
              <a:rPr lang="en-US" altLang="ko-KR" dirty="0">
                <a:latin typeface="Consolas" panose="020B0609020204030204" pitchFamily="49" charset="0"/>
              </a:rPr>
              <a:t>12.6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7.2 / 3 </a:t>
            </a:r>
            <a:r>
              <a:rPr lang="en-US" altLang="ko-KR" dirty="0"/>
              <a:t>is </a:t>
            </a:r>
            <a:r>
              <a:rPr lang="en-US" altLang="ko-KR" dirty="0">
                <a:latin typeface="Consolas" panose="020B0609020204030204" pitchFamily="49" charset="0"/>
              </a:rPr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2526521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D0FA93-E766-4569-81E3-FFF00BF5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2CFCF3-1626-4F10-82DE-45B67C6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E93CD-9751-4ABD-8A86-143A5FC49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Calculate the answer of the following expression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123 + 456 * 789 / 3 % 2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Follow the steps.</a:t>
            </a:r>
          </a:p>
          <a:p>
            <a:pPr lvl="1"/>
            <a:r>
              <a:rPr lang="en-US" altLang="ko-KR" dirty="0"/>
              <a:t>Declare a variable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  <a:r>
              <a:rPr lang="en-US" altLang="ko-KR" dirty="0"/>
              <a:t> and assign </a:t>
            </a:r>
            <a:r>
              <a:rPr lang="en-US" altLang="ko-KR" dirty="0">
                <a:latin typeface="Consolas" panose="020B0609020204030204" pitchFamily="49" charset="0"/>
              </a:rPr>
              <a:t>30</a:t>
            </a:r>
          </a:p>
          <a:p>
            <a:pPr lvl="1"/>
            <a:r>
              <a:rPr lang="en-US" altLang="ko-KR" dirty="0"/>
              <a:t>Declare a variable </a:t>
            </a:r>
            <a:r>
              <a:rPr lang="en-US" altLang="ko-KR" dirty="0">
                <a:latin typeface="Consolas" panose="020B0609020204030204" pitchFamily="49" charset="0"/>
              </a:rPr>
              <a:t>y</a:t>
            </a:r>
            <a:r>
              <a:rPr lang="en-US" altLang="ko-KR" dirty="0"/>
              <a:t> and assign </a:t>
            </a:r>
            <a:r>
              <a:rPr lang="en-US" altLang="ko-KR" dirty="0">
                <a:latin typeface="Consolas" panose="020B0609020204030204" pitchFamily="49" charset="0"/>
              </a:rPr>
              <a:t>15</a:t>
            </a:r>
          </a:p>
          <a:p>
            <a:pPr lvl="1"/>
            <a:r>
              <a:rPr lang="en-US" altLang="ko-KR" dirty="0"/>
              <a:t>Print </a:t>
            </a:r>
            <a:r>
              <a:rPr lang="en-US" altLang="ko-KR" dirty="0">
                <a:latin typeface="Consolas" panose="020B0609020204030204" pitchFamily="49" charset="0"/>
              </a:rPr>
              <a:t>x + y, x - y, x * y, x / y, x % y</a:t>
            </a:r>
            <a:r>
              <a:rPr lang="en-US" altLang="ko-KR" dirty="0"/>
              <a:t>, respectively on each line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586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D0FA93-E766-4569-81E3-FFF00BF5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2CFCF3-1626-4F10-82DE-45B67C6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Relational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E93CD-9751-4ABD-8A86-143A5FC49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Determine relations between values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Relational operators are used in </a:t>
            </a:r>
            <a:r>
              <a:rPr lang="en-US" altLang="ko-KR" i="1" dirty="0" err="1">
                <a:solidFill>
                  <a:srgbClr val="FF0000"/>
                </a:solidFill>
              </a:rPr>
              <a:t>boolean</a:t>
            </a:r>
            <a:r>
              <a:rPr lang="en-US" altLang="ko-KR" i="1" dirty="0">
                <a:solidFill>
                  <a:srgbClr val="FF0000"/>
                </a:solidFill>
              </a:rPr>
              <a:t> expressions</a:t>
            </a:r>
          </a:p>
          <a:p>
            <a:pPr lvl="1"/>
            <a:r>
              <a:rPr lang="en-US" altLang="ko-KR" dirty="0"/>
              <a:t>Boolean expressions will evaluate to </a:t>
            </a:r>
            <a:r>
              <a:rPr lang="en-US" altLang="ko-KR" b="1" dirty="0">
                <a:latin typeface="Consolas" panose="020B0609020204030204" pitchFamily="49" charset="0"/>
              </a:rPr>
              <a:t>true</a:t>
            </a:r>
            <a:r>
              <a:rPr lang="en-US" altLang="ko-KR" dirty="0"/>
              <a:t> or </a:t>
            </a:r>
            <a:r>
              <a:rPr lang="en-US" altLang="ko-KR" b="1" dirty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altLang="ko-KR" dirty="0"/>
              <a:t>Ex. 2 &gt; 3 will evaluate to </a:t>
            </a:r>
            <a:r>
              <a:rPr lang="en-US" altLang="ko-KR" b="1" dirty="0">
                <a:latin typeface="Consolas" panose="020B0609020204030204" pitchFamily="49" charset="0"/>
              </a:rPr>
              <a:t>false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F4D2F5-47A8-45F3-9A80-60959102B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262"/>
              </p:ext>
            </p:extLst>
          </p:nvPr>
        </p:nvGraphicFramePr>
        <p:xfrm>
          <a:off x="1523998" y="1782482"/>
          <a:ext cx="6096000" cy="25958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  <a:gridCol w="2788022">
                  <a:extLst>
                    <a:ext uri="{9D8B030D-6E8A-4147-A177-3AD203B41FA5}">
                      <a16:colId xmlns:a16="http://schemas.microsoft.com/office/drawing/2014/main" val="88316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Operator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Meaning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Example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==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Equal to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 == 10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!=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Not equal to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10 != 11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Greater than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 &gt; x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&lt;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Less than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 &lt; 10.0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&gt;=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Greater than or equal to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3.14 &gt;= 3.1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3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&lt;=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Less than or equal to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2.718 &lt;= 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1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045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D0FA93-E766-4569-81E3-FFF00BF5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2CFCF3-1626-4F10-82DE-45B67C6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E93CD-9751-4ABD-8A86-143A5FC49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Logical operators are applied to </a:t>
            </a:r>
            <a:r>
              <a:rPr lang="en-US" altLang="ko-KR" i="1" dirty="0" err="1"/>
              <a:t>boolean</a:t>
            </a:r>
            <a:r>
              <a:rPr lang="en-US" altLang="ko-KR" i="1" dirty="0"/>
              <a:t> expressions </a:t>
            </a:r>
            <a:r>
              <a:rPr lang="en-US" altLang="ko-KR" dirty="0"/>
              <a:t>to form </a:t>
            </a:r>
            <a:r>
              <a:rPr lang="en-US" altLang="ko-KR" i="1" dirty="0">
                <a:solidFill>
                  <a:srgbClr val="FF0000"/>
                </a:solidFill>
              </a:rPr>
              <a:t>compound </a:t>
            </a:r>
            <a:r>
              <a:rPr lang="en-US" altLang="ko-KR" i="1" dirty="0" err="1">
                <a:solidFill>
                  <a:srgbClr val="FF0000"/>
                </a:solidFill>
              </a:rPr>
              <a:t>boolean</a:t>
            </a:r>
            <a:r>
              <a:rPr lang="en-US" altLang="ko-KR" i="1" dirty="0">
                <a:solidFill>
                  <a:srgbClr val="FF0000"/>
                </a:solidFill>
              </a:rPr>
              <a:t> expression</a:t>
            </a:r>
            <a:r>
              <a:rPr lang="en-US" altLang="ko-KR" dirty="0"/>
              <a:t> that evaluate to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  <a:r>
              <a:rPr lang="en-US" altLang="ko-KR" dirty="0"/>
              <a:t> or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Truth Tables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3F99C21-B107-4F7D-B4C6-59F964B40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30972"/>
              </p:ext>
            </p:extLst>
          </p:nvPr>
        </p:nvGraphicFramePr>
        <p:xfrm>
          <a:off x="1523998" y="2194859"/>
          <a:ext cx="60960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  <a:gridCol w="2788022">
                  <a:extLst>
                    <a:ext uri="{9D8B030D-6E8A-4147-A177-3AD203B41FA5}">
                      <a16:colId xmlns:a16="http://schemas.microsoft.com/office/drawing/2014/main" val="88316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Operator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Meaning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Example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!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Logical NOT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!x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&amp;&amp;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Logical AND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 &lt; x &amp;&amp; x &lt; 5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||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Logical 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 &gt; 5 || x &lt; -2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85F2092-7554-4049-AA5B-B1EACE83F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59160"/>
              </p:ext>
            </p:extLst>
          </p:nvPr>
        </p:nvGraphicFramePr>
        <p:xfrm>
          <a:off x="3320861" y="4707107"/>
          <a:ext cx="2097741" cy="1483359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99247">
                  <a:extLst>
                    <a:ext uri="{9D8B030D-6E8A-4147-A177-3AD203B41FA5}">
                      <a16:colId xmlns:a16="http://schemas.microsoft.com/office/drawing/2014/main" val="468381078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1379857320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263402218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&amp;&amp;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48864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856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86717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80A60DED-DFB1-436D-907D-E783BEF1C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31389"/>
              </p:ext>
            </p:extLst>
          </p:nvPr>
        </p:nvGraphicFramePr>
        <p:xfrm>
          <a:off x="5816970" y="4707106"/>
          <a:ext cx="2097741" cy="1483359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99247">
                  <a:extLst>
                    <a:ext uri="{9D8B030D-6E8A-4147-A177-3AD203B41FA5}">
                      <a16:colId xmlns:a16="http://schemas.microsoft.com/office/drawing/2014/main" val="468381078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1379857320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263402218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||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48864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856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86717"/>
                  </a:ext>
                </a:extLst>
              </a:tr>
            </a:tbl>
          </a:graphicData>
        </a:graphic>
      </p:graphicFrame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4CB6987A-2E25-4734-B8B1-6E6EFE571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56775"/>
              </p:ext>
            </p:extLst>
          </p:nvPr>
        </p:nvGraphicFramePr>
        <p:xfrm>
          <a:off x="1523998" y="4707106"/>
          <a:ext cx="1398494" cy="1483359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99247">
                  <a:extLst>
                    <a:ext uri="{9D8B030D-6E8A-4147-A177-3AD203B41FA5}">
                      <a16:colId xmlns:a16="http://schemas.microsoft.com/office/drawing/2014/main" val="468381078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137985732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!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48864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856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8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892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D5C50-CE0A-4E54-8BE5-B42D803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1ABB98-244F-409A-B31C-AB93EFF9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49A14-EF59-4645-B641-D5EAA4BCA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Provides compact form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Chaining assignment is allowed, with evaluation from right to left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next = </a:t>
            </a:r>
            <a:r>
              <a:rPr lang="en-US" altLang="ko-KR" dirty="0" err="1">
                <a:latin typeface="Consolas" panose="020B0609020204030204" pitchFamily="49" charset="0"/>
              </a:rPr>
              <a:t>prev</a:t>
            </a:r>
            <a:r>
              <a:rPr lang="en-US" altLang="ko-KR" dirty="0">
                <a:latin typeface="Consolas" panose="020B0609020204030204" pitchFamily="49" charset="0"/>
              </a:rPr>
              <a:t> = sum = 0;</a:t>
            </a:r>
          </a:p>
          <a:p>
            <a:pPr lvl="1"/>
            <a:r>
              <a:rPr lang="en-US" altLang="ko-KR" dirty="0"/>
              <a:t>Initializes </a:t>
            </a:r>
            <a:r>
              <a:rPr lang="en-US" altLang="ko-KR" dirty="0">
                <a:latin typeface="Consolas" panose="020B0609020204030204" pitchFamily="49" charset="0"/>
              </a:rPr>
              <a:t>sum</a:t>
            </a:r>
            <a:r>
              <a:rPr lang="en-US" altLang="ko-KR" dirty="0"/>
              <a:t> to </a:t>
            </a:r>
            <a:r>
              <a:rPr lang="en-US" altLang="ko-KR" dirty="0">
                <a:latin typeface="Consolas" panose="020B0609020204030204" pitchFamily="49" charset="0"/>
              </a:rPr>
              <a:t>0</a:t>
            </a:r>
            <a:r>
              <a:rPr lang="en-US" altLang="ko-KR" dirty="0"/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prev</a:t>
            </a:r>
            <a:r>
              <a:rPr lang="en-US" altLang="ko-KR" dirty="0"/>
              <a:t> to </a:t>
            </a:r>
            <a:r>
              <a:rPr lang="en-US" altLang="ko-KR" dirty="0">
                <a:latin typeface="Consolas" panose="020B0609020204030204" pitchFamily="49" charset="0"/>
              </a:rPr>
              <a:t>sum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next</a:t>
            </a:r>
            <a:r>
              <a:rPr lang="en-US" altLang="ko-KR" dirty="0"/>
              <a:t> to </a:t>
            </a:r>
            <a:r>
              <a:rPr lang="en-US" altLang="ko-KR" dirty="0" err="1">
                <a:latin typeface="Consolas" panose="020B0609020204030204" pitchFamily="49" charset="0"/>
              </a:rPr>
              <a:t>prev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BF45359-7DA7-4004-AC89-1F6902AA3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83518"/>
              </p:ext>
            </p:extLst>
          </p:nvPr>
        </p:nvGraphicFramePr>
        <p:xfrm>
          <a:off x="1523998" y="1782482"/>
          <a:ext cx="6096000" cy="25958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  <a:gridCol w="2788022">
                  <a:extLst>
                    <a:ext uri="{9D8B030D-6E8A-4147-A177-3AD203B41FA5}">
                      <a16:colId xmlns:a16="http://schemas.microsoft.com/office/drawing/2014/main" val="88316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Operator 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Example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Meaning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 = 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Simple assignment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8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+=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 += 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 = x + 4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-=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y -= 6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y = y - 6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*=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 *= 5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 = p * 5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/=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 /= 10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 = n / 10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3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%=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 %= 10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 = n % 10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1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014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D5C50-CE0A-4E54-8BE5-B42D803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1ABB98-244F-409A-B31C-AB93EFF9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Increment/Decrement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49A14-EF59-4645-B641-D5EAA4BCA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7886699" cy="532690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Increase or decrease the value in variable by 1</a:t>
            </a:r>
          </a:p>
          <a:p>
            <a:pPr lvl="1"/>
            <a:r>
              <a:rPr lang="en-US" altLang="ko-KR" dirty="0"/>
              <a:t>Pre-in/decrement - Calculated </a:t>
            </a:r>
            <a:r>
              <a:rPr lang="en-US" altLang="ko-KR" b="1" i="1" dirty="0"/>
              <a:t>on</a:t>
            </a:r>
            <a:r>
              <a:rPr lang="en-US" altLang="ko-KR" dirty="0"/>
              <a:t> evaluation</a:t>
            </a:r>
          </a:p>
          <a:p>
            <a:pPr lvl="1"/>
            <a:r>
              <a:rPr lang="en-US" altLang="ko-KR" dirty="0"/>
              <a:t>Post-in/decrement - Calculated </a:t>
            </a:r>
            <a:r>
              <a:rPr lang="en-US" altLang="ko-KR" b="1" i="1" dirty="0"/>
              <a:t>after</a:t>
            </a:r>
            <a:r>
              <a:rPr lang="en-US" altLang="ko-KR" dirty="0"/>
              <a:t> evaluation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int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= 5, j = 3;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System.out.println(++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);	// prints 6	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System.out.println(</a:t>
            </a:r>
            <a:r>
              <a:rPr lang="en-US" altLang="ko-KR" sz="1600" dirty="0" err="1">
                <a:latin typeface="Consolas" panose="020B0609020204030204" pitchFamily="49" charset="0"/>
              </a:rPr>
              <a:t>j++</a:t>
            </a:r>
            <a:r>
              <a:rPr lang="en-US" altLang="ko-KR" sz="1600" dirty="0">
                <a:latin typeface="Consolas" panose="020B0609020204030204" pitchFamily="49" charset="0"/>
              </a:rPr>
              <a:t>);	// prints 3, j is incremented to 4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System.out.println(j);	// prints 4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585A9FF-B7D7-40D1-B2E1-ABED4BC97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04629"/>
              </p:ext>
            </p:extLst>
          </p:nvPr>
        </p:nvGraphicFramePr>
        <p:xfrm>
          <a:off x="1824314" y="1165972"/>
          <a:ext cx="5495368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90994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1891053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  <a:gridCol w="2513321">
                  <a:extLst>
                    <a:ext uri="{9D8B030D-6E8A-4147-A177-3AD203B41FA5}">
                      <a16:colId xmlns:a16="http://schemas.microsoft.com/office/drawing/2014/main" val="8831600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Operator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Example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++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Pre-increment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++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Post-increment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++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--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Pre-decrement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--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Post-decrement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--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35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958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D5C50-CE0A-4E54-8BE5-B42D803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1ABB98-244F-409A-B31C-AB93EFF9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 Precedence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49A14-EF59-4645-B641-D5EAA4BCA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Operator precedence</a:t>
            </a:r>
            <a:r>
              <a:rPr lang="en-US" altLang="ko-KR" dirty="0"/>
              <a:t>: Order of operator evaluation in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latin typeface="Consolas" panose="020B0609020204030204" pitchFamily="49" charset="0"/>
              </a:rPr>
              <a:t>!, ++, --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latin typeface="Consolas" panose="020B0609020204030204" pitchFamily="49" charset="0"/>
              </a:rPr>
              <a:t>*, /, 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latin typeface="Consolas" panose="020B0609020204030204" pitchFamily="49" charset="0"/>
              </a:rPr>
              <a:t>+, 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latin typeface="Consolas" panose="020B0609020204030204" pitchFamily="49" charset="0"/>
              </a:rPr>
              <a:t>&lt;, &gt;, &lt;=, &gt;=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latin typeface="Consolas" panose="020B0609020204030204" pitchFamily="49" charset="0"/>
              </a:rPr>
              <a:t>==, !=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latin typeface="Consolas" panose="020B0609020204030204" pitchFamily="49" charset="0"/>
              </a:rPr>
              <a:t>&amp;&amp;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latin typeface="Consolas" panose="020B0609020204030204" pitchFamily="49" charset="0"/>
              </a:rPr>
              <a:t>||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latin typeface="Consolas" panose="020B0609020204030204" pitchFamily="49" charset="0"/>
              </a:rPr>
              <a:t>=, +=, -=, *=, /=, %=</a:t>
            </a:r>
            <a:endParaRPr lang="en-US" altLang="ko-KR" dirty="0"/>
          </a:p>
          <a:p>
            <a:r>
              <a:rPr lang="en-US" altLang="ko-KR" dirty="0"/>
              <a:t>Parentheses are always evaluated first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Associativity</a:t>
            </a:r>
            <a:r>
              <a:rPr lang="en-US" altLang="ko-KR" dirty="0"/>
              <a:t>: Order of evaluation on operators with same precedence</a:t>
            </a:r>
          </a:p>
          <a:p>
            <a:pPr lvl="1"/>
            <a:r>
              <a:rPr lang="en-US" altLang="ko-KR" dirty="0"/>
              <a:t>Right to left for 1, 8</a:t>
            </a:r>
          </a:p>
          <a:p>
            <a:pPr lvl="1"/>
            <a:r>
              <a:rPr lang="en-US" altLang="ko-KR" dirty="0"/>
              <a:t>Left to right otherwise</a:t>
            </a:r>
          </a:p>
        </p:txBody>
      </p:sp>
    </p:spTree>
    <p:extLst>
      <p:ext uri="{BB962C8B-B14F-4D97-AF65-F5344CB8AC3E}">
        <p14:creationId xmlns:p14="http://schemas.microsoft.com/office/powerpoint/2010/main" val="680762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D5C50-CE0A-4E54-8BE5-B42D803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1ABB98-244F-409A-B31C-AB93EFF9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49A14-EF59-4645-B641-D5EAA4BCA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Guess the output/value without running the code!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5 + 3 &lt; 6 – 1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latin typeface="Consolas" panose="020B0609020204030204" pitchFamily="49" charset="0"/>
              </a:rPr>
              <a:t>asdf</a:t>
            </a:r>
            <a:r>
              <a:rPr lang="en-US" altLang="ko-KR" sz="1800" dirty="0">
                <a:latin typeface="Consolas" panose="020B0609020204030204" pitchFamily="49" charset="0"/>
              </a:rPr>
              <a:t>" + 1 + 2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1 + 2 + "</a:t>
            </a:r>
            <a:r>
              <a:rPr lang="en-US" altLang="ko-KR" sz="1800" dirty="0" err="1">
                <a:latin typeface="Consolas" panose="020B0609020204030204" pitchFamily="49" charset="0"/>
              </a:rPr>
              <a:t>asdf</a:t>
            </a:r>
            <a:r>
              <a:rPr lang="en-US" altLang="ko-KR" sz="1800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!(3 &gt;= 4) &amp;&amp; (4 != 3)</a:t>
            </a:r>
          </a:p>
          <a:p>
            <a:pPr lvl="1"/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int </a:t>
            </a:r>
            <a:r>
              <a:rPr lang="en-US" altLang="ko-KR" sz="1800" dirty="0" err="1"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latin typeface="Consolas" panose="020B0609020204030204" pitchFamily="49" charset="0"/>
              </a:rPr>
              <a:t> = 5;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int x = </a:t>
            </a:r>
            <a:r>
              <a:rPr lang="en-US" altLang="ko-KR" sz="1800" dirty="0" err="1"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&gt; </a:t>
            </a:r>
            <a:r>
              <a:rPr lang="en-US" altLang="ko-KR" sz="1800" dirty="0" err="1"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+= </a:t>
            </a:r>
            <a:r>
              <a:rPr lang="en-US" altLang="ko-KR" sz="1800" dirty="0" err="1"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175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D5C50-CE0A-4E54-8BE5-B42D803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1ABB98-244F-409A-B31C-AB93EFF9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Programs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49A14-EF59-4645-B641-D5EAA4BCA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An </a:t>
            </a:r>
            <a:r>
              <a:rPr lang="en-US" altLang="ko-KR" i="1" dirty="0"/>
              <a:t>interactive program</a:t>
            </a:r>
            <a:r>
              <a:rPr lang="en-US" altLang="ko-KR" dirty="0"/>
              <a:t> reads input from the console</a:t>
            </a:r>
          </a:p>
          <a:p>
            <a:pPr lvl="1"/>
            <a:r>
              <a:rPr lang="en-US" altLang="ko-KR" dirty="0"/>
              <a:t>While the program runs, it asks the user to type input</a:t>
            </a:r>
          </a:p>
          <a:p>
            <a:pPr lvl="1"/>
            <a:r>
              <a:rPr lang="en-US" altLang="ko-KR" dirty="0"/>
              <a:t>The input typed by the user is stored in variables in the code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Interactive programs have more interesting behavior!</a:t>
            </a:r>
          </a:p>
          <a:p>
            <a:endParaRPr lang="en-US" altLang="ko-KR" dirty="0"/>
          </a:p>
          <a:p>
            <a:r>
              <a:rPr lang="en-US" altLang="ko-KR" dirty="0"/>
              <a:t>Use </a:t>
            </a:r>
            <a:r>
              <a:rPr lang="en-US" altLang="ko-KR" dirty="0">
                <a:latin typeface="Consolas" panose="020B0609020204030204" pitchFamily="49" charset="0"/>
              </a:rPr>
              <a:t>Scanner</a:t>
            </a:r>
            <a:r>
              <a:rPr lang="en-US" altLang="ko-KR" dirty="0"/>
              <a:t> class to receive input from user!</a:t>
            </a:r>
          </a:p>
        </p:txBody>
      </p:sp>
    </p:spTree>
    <p:extLst>
      <p:ext uri="{BB962C8B-B14F-4D97-AF65-F5344CB8AC3E}">
        <p14:creationId xmlns:p14="http://schemas.microsoft.com/office/powerpoint/2010/main" val="325387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D5C50-CE0A-4E54-8BE5-B42D803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1ABB98-244F-409A-B31C-AB93EFF9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Scanner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49A14-EF59-4645-B641-D5EAA4BCA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Scanner</a:t>
            </a:r>
            <a:r>
              <a:rPr lang="en-US" altLang="ko-KR" dirty="0"/>
              <a:t> class is found in the </a:t>
            </a:r>
            <a:r>
              <a:rPr lang="en-US" altLang="ko-KR" dirty="0" err="1"/>
              <a:t>java.util</a:t>
            </a:r>
            <a:r>
              <a:rPr lang="en-US" altLang="ko-KR" dirty="0"/>
              <a:t> package</a:t>
            </a:r>
          </a:p>
          <a:p>
            <a:pPr lvl="1"/>
            <a:r>
              <a:rPr lang="en-US" altLang="ko-KR" dirty="0"/>
              <a:t>Write the following line at the top of your source code</a:t>
            </a:r>
          </a:p>
          <a:p>
            <a:pPr lvl="1"/>
            <a:r>
              <a:rPr lang="en-US" altLang="ko-KR" sz="1800" b="1" dirty="0">
                <a:latin typeface="Consolas" panose="020B0609020204030204" pitchFamily="49" charset="0"/>
              </a:rPr>
              <a:t>import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java.util.Scanner</a:t>
            </a:r>
            <a:r>
              <a:rPr lang="en-US" altLang="ko-KR" sz="1800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Declaring a Scanner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0470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C943D7-4457-439D-B7BB-A4D2D7F2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3A89C7-7908-4FFE-B698-556DAA77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– General Concepts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6EE91C-D52C-4565-9FCF-B038CFB9A4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8246410" cy="5326902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Syntax</a:t>
            </a:r>
          </a:p>
          <a:p>
            <a:pPr lvl="1"/>
            <a:r>
              <a:rPr lang="en-US" altLang="ko-KR" dirty="0"/>
              <a:t>Set of </a:t>
            </a:r>
            <a:r>
              <a:rPr lang="en-US" altLang="ko-KR" i="1" dirty="0"/>
              <a:t>legal structures and commands</a:t>
            </a:r>
            <a:r>
              <a:rPr lang="en-US" altLang="ko-KR" dirty="0"/>
              <a:t> that can be used in a language</a:t>
            </a:r>
          </a:p>
          <a:p>
            <a:pPr lvl="1"/>
            <a:r>
              <a:rPr lang="en-US" altLang="ko-KR" b="1" dirty="0"/>
              <a:t>Every basic Java statement ends with a semicolon ;</a:t>
            </a:r>
          </a:p>
          <a:p>
            <a:pPr lvl="1"/>
            <a:r>
              <a:rPr lang="en-US" altLang="ko-KR" dirty="0"/>
              <a:t>If you violate this, you will get...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Syntax Error (Compile Error)</a:t>
            </a:r>
          </a:p>
          <a:p>
            <a:pPr lvl="1"/>
            <a:r>
              <a:rPr lang="en-US" altLang="ko-KR" dirty="0"/>
              <a:t>A problem in the structure of a program that causes compilation failure</a:t>
            </a:r>
          </a:p>
          <a:p>
            <a:pPr lvl="2"/>
            <a:r>
              <a:rPr lang="en-US" altLang="ko-KR" dirty="0"/>
              <a:t>Missing semicolon</a:t>
            </a:r>
          </a:p>
          <a:p>
            <a:pPr lvl="2"/>
            <a:r>
              <a:rPr lang="en-US" altLang="ko-KR" dirty="0"/>
              <a:t>Mismatching { } braces</a:t>
            </a:r>
          </a:p>
          <a:p>
            <a:pPr lvl="2"/>
            <a:r>
              <a:rPr lang="en-US" altLang="ko-KR" dirty="0"/>
              <a:t>Illegal variable names</a:t>
            </a:r>
          </a:p>
          <a:p>
            <a:pPr lvl="2"/>
            <a:r>
              <a:rPr lang="en-US" altLang="ko-KR" b="1" dirty="0"/>
              <a:t>Class name and file names do not match</a:t>
            </a:r>
          </a:p>
          <a:p>
            <a:pPr lvl="2"/>
            <a:r>
              <a:rPr lang="en-US" altLang="ko-KR" dirty="0"/>
              <a:t>...</a:t>
            </a:r>
          </a:p>
          <a:p>
            <a:pPr lvl="1"/>
            <a:r>
              <a:rPr lang="en-US" altLang="ko-KR" dirty="0"/>
              <a:t>When error occurs, read the error messages carefully!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420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348FF2-9E44-45C0-8207-8AFBD881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4A6211-3D32-4B11-B058-7FC6187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Scanner</a:t>
            </a:r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33FC6-AFB4-4B9F-AA41-5B5FE9C689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Run the following code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console waits for the user to type the input and press Enter</a:t>
            </a:r>
          </a:p>
          <a:p>
            <a:r>
              <a:rPr lang="en-US" altLang="ko-KR" dirty="0"/>
              <a:t>The value typed by the user is returned</a:t>
            </a:r>
          </a:p>
          <a:p>
            <a:endParaRPr lang="en-US" altLang="ko-KR" dirty="0"/>
          </a:p>
          <a:p>
            <a:r>
              <a:rPr lang="en-US" altLang="ko-KR" dirty="0"/>
              <a:t>prompt: </a:t>
            </a:r>
            <a:r>
              <a:rPr lang="en-US" altLang="ko-KR" b="0" dirty="0"/>
              <a:t>A message telling the user what input to type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0CF3A-84B1-44FC-9559-7CC470932245}"/>
              </a:ext>
            </a:extLst>
          </p:cNvPr>
          <p:cNvSpPr txBox="1"/>
          <p:nvPr/>
        </p:nvSpPr>
        <p:spPr>
          <a:xfrm>
            <a:off x="1174376" y="1768296"/>
            <a:ext cx="6355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ScannerExample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"How old are you?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"You are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 years old!"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3A452C-19C8-4E4D-937D-824158C2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62" y="921976"/>
            <a:ext cx="3264529" cy="12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13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81F09C-EB50-440C-A0DC-DB228083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118D4C-C1E1-4434-BB99-7DFC7238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Usage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CA0EE-F839-4CC3-ABB0-01E1F890F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Usage</a:t>
            </a:r>
          </a:p>
          <a:p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5D535BF-5E62-431D-B677-A8BD37189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01381"/>
              </p:ext>
            </p:extLst>
          </p:nvPr>
        </p:nvGraphicFramePr>
        <p:xfrm>
          <a:off x="891986" y="1791446"/>
          <a:ext cx="7382438" cy="1603809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812311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4570127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</a:tblGrid>
              <a:tr h="332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Method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Description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41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sc.nextInt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Reads an </a:t>
                      </a:r>
                      <a:r>
                        <a:rPr lang="en-US" altLang="ko-KR" b="1" dirty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ko-KR" dirty="0">
                          <a:latin typeface="+mn-lt"/>
                        </a:rPr>
                        <a:t> from the user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41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sc.nextDouble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Reads a </a:t>
                      </a:r>
                      <a:r>
                        <a:rPr lang="en-US" altLang="ko-KR" b="1" dirty="0"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altLang="ko-KR" dirty="0">
                          <a:latin typeface="+mn-lt"/>
                        </a:rPr>
                        <a:t> from the user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412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sc.next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Reads a </a:t>
                      </a:r>
                      <a:r>
                        <a:rPr lang="en-US" altLang="ko-KR" i="1" dirty="0">
                          <a:latin typeface="+mn-lt"/>
                        </a:rPr>
                        <a:t>one-word</a:t>
                      </a:r>
                      <a:r>
                        <a:rPr lang="en-US" altLang="ko-KR" dirty="0">
                          <a:latin typeface="+mn-lt"/>
                        </a:rPr>
                        <a:t> </a:t>
                      </a:r>
                      <a:r>
                        <a:rPr lang="en-US" altLang="ko-KR" b="1" dirty="0"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altLang="ko-KR" dirty="0">
                          <a:latin typeface="+mn-lt"/>
                        </a:rPr>
                        <a:t> from the user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2320A4-5F4E-418A-A1BB-EB7106F04E8C}"/>
              </a:ext>
            </a:extLst>
          </p:cNvPr>
          <p:cNvSpPr txBox="1"/>
          <p:nvPr/>
        </p:nvSpPr>
        <p:spPr>
          <a:xfrm>
            <a:off x="1156445" y="4615102"/>
            <a:ext cx="7700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sc.nextInt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		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reads int and stores it into x</a:t>
            </a: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sc.nextDouble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	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reads double and stores it into y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sc.next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		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reads string and stores it into s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323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D3039-B0F7-4B12-8954-860B6D4A66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Run the following code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dirty="0">
                <a:latin typeface="Consolas" panose="020B0609020204030204" pitchFamily="49" charset="0"/>
              </a:rPr>
              <a:t>Scanner</a:t>
            </a:r>
            <a:r>
              <a:rPr lang="en-US" altLang="ko-KR" dirty="0"/>
              <a:t> can read multiple values from one line</a:t>
            </a:r>
          </a:p>
          <a:p>
            <a:pPr lvl="1"/>
            <a:r>
              <a:rPr lang="en-US" altLang="ko-KR" dirty="0"/>
              <a:t>They values must be separated ...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5FC13-4A96-4AA4-829E-071A06D366E8}"/>
              </a:ext>
            </a:extLst>
          </p:cNvPr>
          <p:cNvSpPr txBox="1"/>
          <p:nvPr/>
        </p:nvSpPr>
        <p:spPr>
          <a:xfrm>
            <a:off x="1300439" y="1750733"/>
            <a:ext cx="65431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ScannerExample2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"Type two numbers: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product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"The product is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product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C12DF0-7689-4FA1-9F7F-25AD11AD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161865-4E69-4885-805B-0BE8CE52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Scanner</a:t>
            </a:r>
            <a:r>
              <a:rPr lang="en-US" altLang="ko-KR" dirty="0"/>
              <a:t> Example 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577302-0C8E-4F49-8358-F9FA7DEB6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759" y="1418806"/>
            <a:ext cx="2829283" cy="6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5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8EE07A-233F-422E-8D9F-20EF7F7D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D0EB3F-3677-4129-8987-CC83B21E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Scanner</a:t>
            </a:r>
            <a:r>
              <a:rPr lang="en-US" altLang="ko-KR" dirty="0"/>
              <a:t> Input Tokens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36D48F-9E88-4825-892C-D59B29ED0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token</a:t>
            </a:r>
            <a:r>
              <a:rPr lang="en-US" altLang="ko-KR" dirty="0"/>
              <a:t>: </a:t>
            </a:r>
            <a:r>
              <a:rPr lang="en-US" altLang="ko-KR" b="0" dirty="0"/>
              <a:t>A unit of user input, as read by the Scanner</a:t>
            </a:r>
          </a:p>
          <a:p>
            <a:pPr lvl="1"/>
            <a:r>
              <a:rPr lang="en-US" altLang="ko-KR" dirty="0"/>
              <a:t>Tokens are separated by </a:t>
            </a:r>
            <a:r>
              <a:rPr lang="en-US" altLang="ko-KR" b="1" i="1" dirty="0"/>
              <a:t>whitespace</a:t>
            </a:r>
            <a:r>
              <a:rPr lang="en-US" altLang="ko-KR" dirty="0"/>
              <a:t> (spaces, tabs, new lines)</a:t>
            </a:r>
          </a:p>
          <a:p>
            <a:pPr lvl="1"/>
            <a:r>
              <a:rPr lang="en-US" altLang="ko-KR" dirty="0"/>
              <a:t>How many tokens are there in the following line?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When a token is not the type you ask for, the program crashes</a:t>
            </a:r>
          </a:p>
          <a:p>
            <a:pPr lvl="1"/>
            <a:r>
              <a:rPr lang="en-US" altLang="ko-KR" dirty="0"/>
              <a:t>Refer to </a:t>
            </a:r>
            <a:r>
              <a:rPr lang="en-US" altLang="ko-KR" sz="1800" dirty="0" err="1">
                <a:latin typeface="Consolas" panose="020B0609020204030204" pitchFamily="49" charset="0"/>
              </a:rPr>
              <a:t>ScannerExample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4E541-5038-4FC7-8879-4BF23971E564}"/>
              </a:ext>
            </a:extLst>
          </p:cNvPr>
          <p:cNvSpPr txBox="1"/>
          <p:nvPr/>
        </p:nvSpPr>
        <p:spPr>
          <a:xfrm>
            <a:off x="1044386" y="2384612"/>
            <a:ext cx="705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23  John Smith   42.0  "Hello world"  $2.50  "  19"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4FB15F-E740-43A2-BD34-82E0D5E8E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20" y="4104057"/>
            <a:ext cx="6099955" cy="171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68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4C5C2D-67AB-4FA8-9740-9DE39A7C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F28A8F-DAA4-4F7F-90D6-A402D187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Strings as User Input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E2C46-DAC3-45D1-99F0-86CB46A7A7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Scanner</a:t>
            </a:r>
            <a:r>
              <a:rPr lang="en-US" altLang="ko-KR" dirty="0"/>
              <a:t>'s </a:t>
            </a:r>
            <a:r>
              <a:rPr lang="en-US" altLang="ko-KR" dirty="0">
                <a:latin typeface="Consolas" panose="020B0609020204030204" pitchFamily="49" charset="0"/>
              </a:rPr>
              <a:t>next()</a:t>
            </a:r>
            <a:r>
              <a:rPr lang="en-US" altLang="ko-KR" dirty="0"/>
              <a:t> method reads a token as a </a:t>
            </a:r>
            <a:r>
              <a:rPr lang="en-US" altLang="ko-KR" dirty="0">
                <a:solidFill>
                  <a:srgbClr val="FF0000"/>
                </a:solidFill>
              </a:rPr>
              <a:t>String</a:t>
            </a:r>
          </a:p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declaration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String str = "This is a string";</a:t>
            </a:r>
            <a:endParaRPr lang="en-US" altLang="ko-KR" sz="1800" dirty="0"/>
          </a:p>
          <a:p>
            <a:r>
              <a:rPr lang="en-US" altLang="ko-KR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95AB4-4F61-4D2C-A191-C55CA264EFC1}"/>
              </a:ext>
            </a:extLst>
          </p:cNvPr>
          <p:cNvSpPr txBox="1"/>
          <p:nvPr/>
        </p:nvSpPr>
        <p:spPr>
          <a:xfrm>
            <a:off x="1308845" y="2891261"/>
            <a:ext cx="65263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ScannerExample3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"Type in a word: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"You typed: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97828D-CA52-4E2D-9EDA-319778FD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49" y="5789485"/>
            <a:ext cx="3041557" cy="954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E7F096-4019-4AEA-9F8A-63AB0B8D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150" y="5789485"/>
            <a:ext cx="3120064" cy="8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93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1D55AD-6229-4E31-977F-F9B63AF8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BDC9B2-F8B6-4894-9D23-4A6B24B7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Strings as User Input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84B5E-7498-4486-97B0-2393048DC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To read multiple words in a line, use </a:t>
            </a:r>
            <a:r>
              <a:rPr lang="en-US" altLang="ko-KR" dirty="0" err="1">
                <a:latin typeface="Consolas" panose="020B0609020204030204" pitchFamily="49" charset="0"/>
              </a:rPr>
              <a:t>nextLine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Do not use </a:t>
            </a:r>
            <a:r>
              <a:rPr lang="en-US" altLang="ko-KR" dirty="0" err="1">
                <a:latin typeface="Consolas" panose="020B0609020204030204" pitchFamily="49" charset="0"/>
              </a:rPr>
              <a:t>nextLine</a:t>
            </a:r>
            <a:r>
              <a:rPr lang="en-US" altLang="ko-KR" dirty="0"/>
              <a:t> mixed with </a:t>
            </a:r>
            <a:r>
              <a:rPr lang="en-US" altLang="ko-KR" dirty="0">
                <a:latin typeface="Consolas" panose="020B0609020204030204" pitchFamily="49" charset="0"/>
              </a:rPr>
              <a:t>next?</a:t>
            </a:r>
            <a:r>
              <a:rPr lang="en-US" altLang="ko-KR" dirty="0"/>
              <a:t> methods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9497A8-A562-4923-B657-02E0D6AC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91" y="4415157"/>
            <a:ext cx="4445613" cy="5631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DAFD52-E7A6-42A4-8854-9CB312D17285}"/>
              </a:ext>
            </a:extLst>
          </p:cNvPr>
          <p:cNvSpPr/>
          <p:nvPr/>
        </p:nvSpPr>
        <p:spPr>
          <a:xfrm>
            <a:off x="1281951" y="1716921"/>
            <a:ext cx="65800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ScannerExample4 {</a:t>
            </a:r>
          </a:p>
          <a:p>
            <a:pPr lvl="1"/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"Type in words: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"You typed: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413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BF9CC2-CC21-4EFA-ADC8-697DAB9B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088EF2-E1A7-4FF3-B393-A498E2EE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6C1C34D-61A1-46E5-8060-190259E1676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sz="1800" b="0" dirty="0"/>
                  <a:t>User input is shown in </a:t>
                </a:r>
                <a:r>
                  <a:rPr lang="en-US" altLang="ko-KR" sz="1800" b="0" dirty="0">
                    <a:solidFill>
                      <a:srgbClr val="00B050"/>
                    </a:solidFill>
                  </a:rPr>
                  <a:t>green text</a:t>
                </a:r>
              </a:p>
              <a:p>
                <a:endParaRPr lang="en-US" altLang="ko-KR" sz="1800" dirty="0">
                  <a:solidFill>
                    <a:srgbClr val="00B050"/>
                  </a:solidFill>
                </a:endParaRPr>
              </a:p>
              <a:p>
                <a:r>
                  <a:rPr lang="en-US" altLang="ko-KR" sz="1800" b="0" i="1" dirty="0"/>
                  <a:t>You are given a single word and an integer as input, separated by new line. Write a program that produces the following output</a:t>
                </a:r>
              </a:p>
              <a:p>
                <a:endParaRPr lang="en-US" altLang="ko-KR" sz="1800" b="0" i="1" dirty="0"/>
              </a:p>
              <a:p>
                <a:pPr marL="0" indent="0">
                  <a:buNone/>
                </a:pPr>
                <a:endParaRPr lang="en-US" altLang="ko-KR" sz="1800" b="0" i="1" dirty="0"/>
              </a:p>
              <a:p>
                <a:r>
                  <a:rPr lang="en-US" altLang="ko-KR" sz="1800" b="0" i="1" dirty="0"/>
                  <a:t>You are given two integer as input, separated by new line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800" b="0" i="1" dirty="0"/>
                  <a:t>: age,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800" b="0" i="1" dirty="0"/>
                  <a:t>: resting heart rate</a:t>
                </a:r>
              </a:p>
              <a:p>
                <a:pPr lvl="1"/>
                <a:r>
                  <a:rPr lang="en-US" altLang="ko-KR" sz="1800" i="1" dirty="0"/>
                  <a:t>Training heart rate =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0.7 (220−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)+0.3 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ko-KR" sz="1800" i="1" dirty="0"/>
              </a:p>
              <a:p>
                <a:pPr lvl="1"/>
                <a:r>
                  <a:rPr lang="en-US" altLang="ko-KR" sz="1800" b="0" i="1" dirty="0"/>
                  <a:t>Produce the following </a:t>
                </a:r>
                <a:r>
                  <a:rPr lang="en-US" altLang="ko-KR" sz="1800" b="0" i="1" dirty="0" err="1"/>
                  <a:t>ouput</a:t>
                </a:r>
                <a:endParaRPr lang="ko-KR" altLang="en-US" sz="1800" b="0" i="1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6C1C34D-61A1-46E5-8060-190259E16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73" t="-4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DDEEB10-5FDD-4D48-B624-988A73AF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30" y="2870667"/>
            <a:ext cx="4085936" cy="885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3D1985-9AD7-4EE6-886D-265F56200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030" y="5460907"/>
            <a:ext cx="3836981" cy="7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85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18ED21-6A7A-4066-B552-96900162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332E76-3013-4CEA-89F3-5C9058EC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BOJ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0A7EC-A2EC-4A4C-8BD2-A2F4431A2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Register on </a:t>
            </a:r>
            <a:r>
              <a:rPr lang="en-US" altLang="ko-KR" b="0" dirty="0">
                <a:hlinkClick r:id="rId2"/>
              </a:rPr>
              <a:t>https://acmicpc.net</a:t>
            </a:r>
            <a:endParaRPr lang="en-US" altLang="ko-KR" b="0" dirty="0"/>
          </a:p>
          <a:p>
            <a:r>
              <a:rPr lang="en-US" altLang="ko-KR" b="0" dirty="0"/>
              <a:t>We </a:t>
            </a:r>
            <a:r>
              <a:rPr lang="en-US" altLang="ko-KR" b="0"/>
              <a:t>will solve </a:t>
            </a:r>
            <a:r>
              <a:rPr lang="en-US" altLang="ko-KR" b="0" dirty="0"/>
              <a:t>a lot of problems as homework!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73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1DB9A3-92B9-41B6-ADC6-AEF72934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EEA7D9-2FDC-4BB8-9E9F-A6FBCE2A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– General Concepts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29394-B199-46C1-A300-A5E72C8D0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i="1" dirty="0"/>
              <a:t>Write it</a:t>
            </a:r>
          </a:p>
          <a:p>
            <a:pPr lvl="1" indent="-342900"/>
            <a:r>
              <a:rPr lang="en-US" altLang="ko-KR" b="1" dirty="0"/>
              <a:t>Code</a:t>
            </a:r>
            <a:r>
              <a:rPr lang="en-US" altLang="ko-KR" dirty="0"/>
              <a:t> or </a:t>
            </a:r>
            <a:r>
              <a:rPr lang="en-US" altLang="ko-KR" b="1" dirty="0"/>
              <a:t>source code</a:t>
            </a:r>
            <a:r>
              <a:rPr lang="en-US" altLang="ko-KR" dirty="0"/>
              <a:t>: the set of instructions in a program</a:t>
            </a:r>
          </a:p>
          <a:p>
            <a:pPr lvl="1" indent="-342900"/>
            <a:endParaRPr lang="en-US" altLang="ko-KR" dirty="0"/>
          </a:p>
          <a:p>
            <a:pPr lvl="1" indent="-342900"/>
            <a:endParaRPr lang="en-US" altLang="ko-KR" dirty="0"/>
          </a:p>
          <a:p>
            <a:pPr lvl="1" indent="-342900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i="1" dirty="0"/>
              <a:t>Compile it</a:t>
            </a:r>
          </a:p>
          <a:p>
            <a:pPr lvl="1" indent="-342900"/>
            <a:r>
              <a:rPr lang="en-US" altLang="ko-KR" b="1" dirty="0"/>
              <a:t>compile</a:t>
            </a:r>
            <a:r>
              <a:rPr lang="en-US" altLang="ko-KR" dirty="0"/>
              <a:t>: translate a program from one language to another</a:t>
            </a:r>
          </a:p>
          <a:p>
            <a:pPr marL="342900" lvl="1" indent="0">
              <a:buNone/>
            </a:pPr>
            <a:endParaRPr lang="en-US" altLang="ko-KR" dirty="0"/>
          </a:p>
          <a:p>
            <a:pPr lvl="1" indent="-342900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i="1" dirty="0"/>
              <a:t>Execute it</a:t>
            </a:r>
          </a:p>
          <a:p>
            <a:pPr lvl="1" indent="-342900"/>
            <a:r>
              <a:rPr lang="en-US" altLang="ko-KR" dirty="0"/>
              <a:t>The messages printed to the user by a program</a:t>
            </a:r>
          </a:p>
          <a:p>
            <a:pPr lvl="1" indent="-342900"/>
            <a:r>
              <a:rPr lang="en-US" altLang="ko-KR" b="1" dirty="0"/>
              <a:t>console</a:t>
            </a:r>
            <a:r>
              <a:rPr lang="en-US" altLang="ko-KR" dirty="0"/>
              <a:t>: Text box where the program's output is printed</a:t>
            </a:r>
            <a:endParaRPr lang="en-US" altLang="ko-KR" i="1" dirty="0"/>
          </a:p>
          <a:p>
            <a:pPr lvl="1" indent="-342900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D71740-47E8-4D9D-810E-27728E3CA905}"/>
              </a:ext>
            </a:extLst>
          </p:cNvPr>
          <p:cNvSpPr/>
          <p:nvPr/>
        </p:nvSpPr>
        <p:spPr>
          <a:xfrm>
            <a:off x="1336860" y="2086144"/>
            <a:ext cx="363855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HelloJava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05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"Hello, Java!"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99B69D-9032-4A34-9808-CDDC633BD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684" y="1165972"/>
            <a:ext cx="790575" cy="1228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6C6356-A2E5-47BD-A83E-12E2A580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684" y="3471862"/>
            <a:ext cx="933450" cy="1143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A97687-12A8-4310-96D2-DCB15FF2A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129" y="5968999"/>
            <a:ext cx="4191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5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497A57-DE6A-4DDD-A143-3230DA36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99BE01-0D9F-4683-AB60-C1421DED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Program Structure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C4A771-049B-407B-9EC6-561CA89841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class: </a:t>
            </a:r>
            <a:r>
              <a:rPr lang="en-US" altLang="ko-KR" b="0" dirty="0"/>
              <a:t>a program</a:t>
            </a:r>
          </a:p>
          <a:p>
            <a:pPr lvl="1"/>
            <a:r>
              <a:rPr lang="en-US" altLang="ko-KR" dirty="0"/>
              <a:t>Class name </a:t>
            </a:r>
            <a:r>
              <a:rPr lang="en-US" altLang="ko-KR" b="1" dirty="0">
                <a:solidFill>
                  <a:srgbClr val="FF0000"/>
                </a:solidFill>
              </a:rPr>
              <a:t>must</a:t>
            </a:r>
            <a:r>
              <a:rPr lang="en-US" altLang="ko-KR" dirty="0"/>
              <a:t> equal the file name!</a:t>
            </a:r>
            <a:endParaRPr lang="en-US" altLang="ko-KR" b="0" dirty="0"/>
          </a:p>
          <a:p>
            <a:r>
              <a:rPr lang="en-US" altLang="ko-KR" dirty="0"/>
              <a:t>method: </a:t>
            </a:r>
            <a:r>
              <a:rPr lang="en-US" altLang="ko-KR" b="0" dirty="0"/>
              <a:t>a named group of statements</a:t>
            </a:r>
          </a:p>
          <a:p>
            <a:r>
              <a:rPr lang="en-US" altLang="ko-KR" dirty="0"/>
              <a:t>statement: </a:t>
            </a:r>
            <a:r>
              <a:rPr lang="en-US" altLang="ko-KR" b="0" dirty="0"/>
              <a:t>a command to be executed</a:t>
            </a:r>
          </a:p>
          <a:p>
            <a:endParaRPr lang="en-US" altLang="ko-KR" b="0" dirty="0"/>
          </a:p>
          <a:p>
            <a:r>
              <a:rPr lang="en-US" altLang="ko-KR" i="1" dirty="0">
                <a:solidFill>
                  <a:srgbClr val="FF0000"/>
                </a:solidFill>
              </a:rPr>
              <a:t>Statements inside main will be executed!</a:t>
            </a:r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83E6B-6F25-40DA-A5FB-3E0E09267180}"/>
              </a:ext>
            </a:extLst>
          </p:cNvPr>
          <p:cNvSpPr/>
          <p:nvPr/>
        </p:nvSpPr>
        <p:spPr>
          <a:xfrm>
            <a:off x="1170453" y="1234497"/>
            <a:ext cx="63548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HelloJava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"Hello, Java!"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statement;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17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Strings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tring</a:t>
            </a:r>
            <a:r>
              <a:rPr lang="en-US" altLang="ko-KR" sz="2000" dirty="0">
                <a:latin typeface="+mn-lt"/>
              </a:rPr>
              <a:t>: </a:t>
            </a:r>
            <a:r>
              <a:rPr lang="en-US" altLang="ko-KR" sz="2000" i="1" dirty="0">
                <a:latin typeface="+mn-lt"/>
              </a:rPr>
              <a:t>a sequence of characters</a:t>
            </a:r>
          </a:p>
          <a:p>
            <a:pPr lvl="1"/>
            <a:r>
              <a:rPr lang="en-US" altLang="ko-KR" sz="2000" dirty="0"/>
              <a:t>Starts and ends with a " (quote) character</a:t>
            </a:r>
          </a:p>
          <a:p>
            <a:pPr lvl="1"/>
            <a:r>
              <a:rPr lang="en-US" altLang="ko-KR" sz="2000" dirty="0"/>
              <a:t>The quotes do not appear in the output</a:t>
            </a:r>
          </a:p>
          <a:p>
            <a:pPr lvl="1"/>
            <a:r>
              <a:rPr lang="en-US" altLang="ko-KR" sz="2000" dirty="0"/>
              <a:t>Examples: </a:t>
            </a:r>
          </a:p>
          <a:p>
            <a:pPr lvl="2"/>
            <a:r>
              <a:rPr lang="en-US" altLang="ko-KR" sz="1800" dirty="0">
                <a:latin typeface="Consolas" panose="020B0609020204030204" pitchFamily="49" charset="0"/>
              </a:rPr>
              <a:t>"hello"</a:t>
            </a:r>
          </a:p>
          <a:p>
            <a:pPr lvl="2"/>
            <a:r>
              <a:rPr lang="en-US" altLang="ko-KR" sz="1800" dirty="0">
                <a:latin typeface="Consolas" panose="020B0609020204030204" pitchFamily="49" charset="0"/>
              </a:rPr>
              <a:t>"This is a string. It's very long!"</a:t>
            </a:r>
          </a:p>
          <a:p>
            <a:pPr lvl="1"/>
            <a:r>
              <a:rPr lang="en-US" altLang="ko-KR" sz="2000" dirty="0"/>
              <a:t>May not span multiple lines</a:t>
            </a:r>
          </a:p>
          <a:p>
            <a:pPr lvl="1"/>
            <a:r>
              <a:rPr lang="en-US" altLang="ko-KR" sz="2000" dirty="0"/>
              <a:t>May not contain a " character</a:t>
            </a:r>
          </a:p>
          <a:p>
            <a:pPr lvl="1"/>
            <a:endParaRPr lang="en-US" altLang="ko-KR" sz="2000" dirty="0"/>
          </a:p>
          <a:p>
            <a:r>
              <a:rPr lang="en-US" altLang="ko-KR" sz="2000" dirty="0">
                <a:latin typeface="+mn-lt"/>
              </a:rPr>
              <a:t>String concatenation</a:t>
            </a:r>
          </a:p>
          <a:p>
            <a:pPr lvl="1"/>
            <a:r>
              <a:rPr lang="en-US" altLang="ko-KR" sz="2000" dirty="0"/>
              <a:t>Use + between two strings to make a longer string</a:t>
            </a:r>
          </a:p>
          <a:p>
            <a:pPr lvl="2"/>
            <a:r>
              <a:rPr lang="en-US" altLang="ko-KR" sz="1800" dirty="0">
                <a:latin typeface="Consolas" panose="020B0609020204030204" pitchFamily="49" charset="0"/>
              </a:rPr>
              <a:t>"hello, "</a:t>
            </a:r>
            <a:r>
              <a:rPr lang="en-US" altLang="ko-KR" sz="1800" dirty="0"/>
              <a:t> + </a:t>
            </a:r>
            <a:r>
              <a:rPr lang="en-US" altLang="ko-KR" sz="1800" dirty="0">
                <a:latin typeface="Consolas" panose="020B0609020204030204" pitchFamily="49" charset="0"/>
              </a:rPr>
              <a:t>"world"</a:t>
            </a:r>
            <a:r>
              <a:rPr lang="en-US" altLang="ko-KR" sz="1800" dirty="0"/>
              <a:t> is </a:t>
            </a:r>
            <a:r>
              <a:rPr lang="en-US" altLang="ko-KR" sz="1800" dirty="0">
                <a:latin typeface="Consolas" panose="020B0609020204030204" pitchFamily="49" charset="0"/>
              </a:rPr>
              <a:t>"hello, world"</a:t>
            </a:r>
          </a:p>
        </p:txBody>
      </p:sp>
    </p:spTree>
    <p:extLst>
      <p:ext uri="{BB962C8B-B14F-4D97-AF65-F5344CB8AC3E}">
        <p14:creationId xmlns:p14="http://schemas.microsoft.com/office/powerpoint/2010/main" val="346828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Output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2000" dirty="0">
                <a:latin typeface="+mn-lt"/>
              </a:rPr>
              <a:t>Prints a line of output on the </a:t>
            </a:r>
            <a:r>
              <a:rPr lang="en-US" altLang="ko-KR" sz="2000" i="1" dirty="0">
                <a:latin typeface="+mn-lt"/>
              </a:rPr>
              <a:t>console</a:t>
            </a:r>
          </a:p>
          <a:p>
            <a:pPr lvl="1"/>
            <a:r>
              <a:rPr lang="en-US" altLang="ko-KR" sz="2000" dirty="0"/>
              <a:t>Always prints new line at the end</a:t>
            </a:r>
          </a:p>
          <a:p>
            <a:pPr lvl="1"/>
            <a:endParaRPr lang="en-US" altLang="ko-KR" sz="2000" dirty="0"/>
          </a:p>
          <a:p>
            <a:r>
              <a:rPr lang="en-US" altLang="ko-KR" sz="2000" dirty="0">
                <a:latin typeface="+mn-lt"/>
              </a:rPr>
              <a:t>Two ways to use </a:t>
            </a:r>
            <a:r>
              <a:rPr lang="en-US" altLang="ko-KR" sz="20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20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2000" dirty="0">
                <a:latin typeface="Consolas" panose="020B0609020204030204" pitchFamily="49" charset="0"/>
              </a:rPr>
              <a:t>("message");</a:t>
            </a:r>
          </a:p>
          <a:p>
            <a:pPr lvl="2"/>
            <a:r>
              <a:rPr lang="en-US" altLang="ko-KR" sz="1600" dirty="0"/>
              <a:t>Prints the given string </a:t>
            </a:r>
            <a:r>
              <a:rPr lang="en-US" altLang="ko-KR" sz="1600" dirty="0">
                <a:latin typeface="Consolas" panose="020B0609020204030204" pitchFamily="49" charset="0"/>
              </a:rPr>
              <a:t>("message") </a:t>
            </a:r>
            <a:r>
              <a:rPr lang="en-US" altLang="ko-KR" sz="1600" dirty="0"/>
              <a:t>as output</a:t>
            </a:r>
          </a:p>
          <a:p>
            <a:pPr lvl="1"/>
            <a:r>
              <a:rPr lang="en-US" altLang="ko-KR" sz="20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2000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600" dirty="0">
                <a:latin typeface="+mn-lt"/>
              </a:rPr>
              <a:t>Prints a blank line of output</a:t>
            </a:r>
          </a:p>
          <a:p>
            <a:pPr lvl="2"/>
            <a:endParaRPr lang="en-US" altLang="ko-KR" sz="1600" dirty="0"/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System.out.print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2000" dirty="0"/>
              <a:t>Prints the given string </a:t>
            </a:r>
            <a:r>
              <a:rPr lang="en-US" altLang="ko-KR" sz="2000" i="1" dirty="0"/>
              <a:t>without</a:t>
            </a:r>
            <a:r>
              <a:rPr lang="en-US" altLang="ko-KR" sz="2000" dirty="0"/>
              <a:t> new line</a:t>
            </a:r>
            <a:endParaRPr lang="en-US" altLang="ko-K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800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CF1CA5-4750-4143-8FC3-AC29BA8A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9D18D8-8408-478A-8EC0-0CA68881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1AB5CC-789B-48F7-BC2A-F04DD717D2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Print the following text using Java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 the following shape using Java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861E3-E9AF-46CE-94EE-17A00802D4E4}"/>
              </a:ext>
            </a:extLst>
          </p:cNvPr>
          <p:cNvSpPr txBox="1"/>
          <p:nvPr/>
        </p:nvSpPr>
        <p:spPr>
          <a:xfrm>
            <a:off x="1667436" y="3765177"/>
            <a:ext cx="1443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*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*****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*******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***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182C7-8B6F-491B-8CA0-B067A2F27959}"/>
              </a:ext>
            </a:extLst>
          </p:cNvPr>
          <p:cNvSpPr txBox="1"/>
          <p:nvPr/>
        </p:nvSpPr>
        <p:spPr>
          <a:xfrm>
            <a:off x="1407460" y="1864222"/>
            <a:ext cx="561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Welcome to Java class!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We are learning how to use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()!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0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CSA">
      <a:majorFont>
        <a:latin typeface="Calibri"/>
        <a:ea typeface="Noto Sans KR Bold"/>
        <a:cs typeface=""/>
      </a:majorFont>
      <a:minorFont>
        <a:latin typeface="Calibri"/>
        <a:ea typeface="Noto Sans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3297</Words>
  <Application>Microsoft Office PowerPoint</Application>
  <PresentationFormat>화면 슬라이드 쇼(4:3)</PresentationFormat>
  <Paragraphs>783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7" baseType="lpstr">
      <vt:lpstr>CMU Sans Serif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Wingdings 2</vt:lpstr>
      <vt:lpstr>Office 테마</vt:lpstr>
      <vt:lpstr>PowerPoint 프레젠테이션</vt:lpstr>
      <vt:lpstr>Today</vt:lpstr>
      <vt:lpstr>Programming – General Concepts</vt:lpstr>
      <vt:lpstr>Programming – General Concepts</vt:lpstr>
      <vt:lpstr>Programming – General Concepts</vt:lpstr>
      <vt:lpstr>Java Program Structure</vt:lpstr>
      <vt:lpstr>Java Strings</vt:lpstr>
      <vt:lpstr>Java Output</vt:lpstr>
      <vt:lpstr>Exercise</vt:lpstr>
      <vt:lpstr>Escape Sequences</vt:lpstr>
      <vt:lpstr>Exercise</vt:lpstr>
      <vt:lpstr>Java Comments</vt:lpstr>
      <vt:lpstr>Data Types</vt:lpstr>
      <vt:lpstr>Exercise</vt:lpstr>
      <vt:lpstr>Variables</vt:lpstr>
      <vt:lpstr>Variable Declaration</vt:lpstr>
      <vt:lpstr>Variable Declaration</vt:lpstr>
      <vt:lpstr>Expressions</vt:lpstr>
      <vt:lpstr>Using Variables</vt:lpstr>
      <vt:lpstr>Variable Declaration/Assignment</vt:lpstr>
      <vt:lpstr>Assignment</vt:lpstr>
      <vt:lpstr>Assignment and Compile Errors</vt:lpstr>
      <vt:lpstr>Identifiers and Keywords</vt:lpstr>
      <vt:lpstr>Representation of Numbers</vt:lpstr>
      <vt:lpstr>Representation of Numbers</vt:lpstr>
      <vt:lpstr>Representation of Numbers</vt:lpstr>
      <vt:lpstr>Java Operators</vt:lpstr>
      <vt:lpstr>Arithmetic Operators</vt:lpstr>
      <vt:lpstr>Integer Arithmetic</vt:lpstr>
      <vt:lpstr>Real Number Arithmetic</vt:lpstr>
      <vt:lpstr>Exercise</vt:lpstr>
      <vt:lpstr>Relational Operators</vt:lpstr>
      <vt:lpstr>Logical Operators</vt:lpstr>
      <vt:lpstr>Assignment Operators</vt:lpstr>
      <vt:lpstr>Increment/Decrement Operators</vt:lpstr>
      <vt:lpstr>Operator Precedence</vt:lpstr>
      <vt:lpstr>Exercise</vt:lpstr>
      <vt:lpstr>Interactive Programs</vt:lpstr>
      <vt:lpstr>Scanner Class</vt:lpstr>
      <vt:lpstr>Scanner Example</vt:lpstr>
      <vt:lpstr>Scanner Usage</vt:lpstr>
      <vt:lpstr>Scanner Example 2</vt:lpstr>
      <vt:lpstr>Scanner Input Tokens</vt:lpstr>
      <vt:lpstr>Strings as User Input</vt:lpstr>
      <vt:lpstr>Strings as User Input</vt:lpstr>
      <vt:lpstr>Exercise</vt:lpstr>
      <vt:lpstr>BOJ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122</cp:revision>
  <dcterms:created xsi:type="dcterms:W3CDTF">2019-12-22T12:06:45Z</dcterms:created>
  <dcterms:modified xsi:type="dcterms:W3CDTF">2019-12-24T15:03:21Z</dcterms:modified>
</cp:coreProperties>
</file>