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3" r:id="rId13"/>
    <p:sldId id="274" r:id="rId14"/>
    <p:sldId id="275" r:id="rId15"/>
    <p:sldId id="272" r:id="rId16"/>
    <p:sldId id="276" r:id="rId17"/>
    <p:sldId id="277" r:id="rId18"/>
    <p:sldId id="278" r:id="rId19"/>
    <p:sldId id="268" r:id="rId20"/>
    <p:sldId id="269" r:id="rId21"/>
    <p:sldId id="279" r:id="rId22"/>
    <p:sldId id="280" r:id="rId23"/>
    <p:sldId id="28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5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3" r:id="rId61"/>
    <p:sldId id="322" r:id="rId62"/>
    <p:sldId id="324" r:id="rId63"/>
    <p:sldId id="325" r:id="rId64"/>
    <p:sldId id="297" r:id="rId65"/>
    <p:sldId id="326" r:id="rId66"/>
    <p:sldId id="289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Control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Flow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en-US" kern="0">
                <a:solidFill>
                  <a:srgbClr val="000000"/>
                </a:solidFill>
              </a:rPr>
              <a:t>January 8</a:t>
            </a:r>
            <a:r>
              <a:rPr kumimoji="0" lang="en-US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4B61E7-2381-4F4E-9846-9496DE13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E7A549-B108-42F7-94DD-923D2FB2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F495E-699E-4561-B11A-0D50AA593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can contain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statements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Try changing the condition above to a </a:t>
            </a:r>
            <a:r>
              <a:rPr lang="en-US" altLang="ko-KR" dirty="0"/>
              <a:t>single</a:t>
            </a:r>
            <a:r>
              <a:rPr lang="en-US" altLang="ko-KR" b="0" dirty="0"/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b="0" dirty="0"/>
              <a:t> statement</a:t>
            </a:r>
          </a:p>
          <a:p>
            <a:pPr lvl="1"/>
            <a:r>
              <a:rPr lang="en-US" altLang="ko-KR" i="1" dirty="0"/>
              <a:t>Hint: Use </a:t>
            </a:r>
            <a:r>
              <a:rPr lang="en-US" altLang="ko-KR" i="1" dirty="0" err="1"/>
              <a:t>boolean</a:t>
            </a:r>
            <a:r>
              <a:rPr lang="en-US" altLang="ko-KR" i="1" dirty="0"/>
              <a:t> operators!</a:t>
            </a:r>
            <a:endParaRPr lang="ko-KR" altLang="en-US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38161-ABE4-452D-A843-629AE9353D9C}"/>
              </a:ext>
            </a:extLst>
          </p:cNvPr>
          <p:cNvSpPr/>
          <p:nvPr/>
        </p:nvSpPr>
        <p:spPr>
          <a:xfrm>
            <a:off x="1111624" y="174995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52,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32,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"num1 is the largest"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29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BAD51F-4910-4308-84A4-24B525C0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D81286-0CD2-40C0-9CC9-85EA921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B436D-3D8C-415D-AC5C-7327B0CBE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should we interpret this code?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7ABE54-0C92-432B-A827-BC8E1B1E4301}"/>
              </a:ext>
            </a:extLst>
          </p:cNvPr>
          <p:cNvSpPr/>
          <p:nvPr/>
        </p:nvSpPr>
        <p:spPr>
          <a:xfrm>
            <a:off x="1398494" y="1719933"/>
            <a:ext cx="6624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152,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173;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pPr lvl="1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"num1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pPr lvl="1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"num2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"Done."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BAD51F-4910-4308-84A4-24B525C0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D81286-0CD2-40C0-9CC9-85EA9215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B436D-3D8C-415D-AC5C-7327B0CBE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Which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 statement should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be paired with?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 will be paired with the </a:t>
            </a:r>
            <a:r>
              <a:rPr lang="en-US" altLang="ko-KR" i="1" dirty="0">
                <a:solidFill>
                  <a:srgbClr val="FF0000"/>
                </a:solidFill>
              </a:rPr>
              <a:t>nearest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8CFCEE-6293-4044-A849-727BD6C4C847}"/>
              </a:ext>
            </a:extLst>
          </p:cNvPr>
          <p:cNvSpPr/>
          <p:nvPr/>
        </p:nvSpPr>
        <p:spPr>
          <a:xfrm>
            <a:off x="1398494" y="1719933"/>
            <a:ext cx="6624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152,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173;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pPr lvl="1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"num1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pPr lvl="1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"num2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"Done."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3C3CA-61D3-49E9-9A69-6FBBB323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A5582E-D30C-47CE-AD3E-98EA1E6B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2468B-8E0F-44FC-857E-67EDE3613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Should be fixed this way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{} to explicitly mark the boundaries of </a:t>
            </a:r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en-US" altLang="ko-KR" dirty="0"/>
              <a:t> statements</a:t>
            </a:r>
          </a:p>
          <a:p>
            <a:pPr lvl="1"/>
            <a:r>
              <a:rPr lang="en-US" altLang="ko-KR" dirty="0"/>
              <a:t>The code inside {} is called a </a:t>
            </a:r>
            <a:r>
              <a:rPr lang="en-US" altLang="ko-KR" b="1" i="1" dirty="0">
                <a:solidFill>
                  <a:srgbClr val="FF0000"/>
                </a:solidFill>
              </a:rPr>
              <a:t>block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09D217-F1D2-450E-B147-17AD0C33FEEC}"/>
              </a:ext>
            </a:extLst>
          </p:cNvPr>
          <p:cNvSpPr/>
          <p:nvPr/>
        </p:nvSpPr>
        <p:spPr>
          <a:xfrm>
            <a:off x="1457324" y="1680046"/>
            <a:ext cx="6229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152,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173;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pPr lvl="1"/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"num1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pt-BR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"num2 = "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"Done."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2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ADFF4-FA3C-477A-B2C8-36F94FB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460C3E-ADA2-41A2-A39A-FD5EA49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07941-C24A-41DE-A7AE-8C6A2FC72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#10817</a:t>
            </a:r>
            <a:r>
              <a:rPr lang="ko-KR" altLang="en-US" dirty="0"/>
              <a:t> 세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#2753</a:t>
            </a:r>
            <a:r>
              <a:rPr lang="ko-KR" altLang="en-US" dirty="0"/>
              <a:t> 윤년</a:t>
            </a:r>
          </a:p>
        </p:txBody>
      </p:sp>
    </p:spTree>
    <p:extLst>
      <p:ext uri="{BB962C8B-B14F-4D97-AF65-F5344CB8AC3E}">
        <p14:creationId xmlns:p14="http://schemas.microsoft.com/office/powerpoint/2010/main" val="325524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9D8F1C-86C9-4C1B-8036-EB590161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E7E977-EB7D-45A6-A6BC-080DCEE7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52C3-253E-41FF-B2E0-CC4A0BA45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37445" cy="5326902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expression</a:t>
            </a:r>
            <a:r>
              <a:rPr lang="en-US" altLang="ko-KR" dirty="0"/>
              <a:t> is evaluated to an </a:t>
            </a:r>
            <a:r>
              <a:rPr lang="en-US" altLang="ko-KR" i="1" dirty="0">
                <a:solidFill>
                  <a:srgbClr val="FF0000"/>
                </a:solidFill>
              </a:rPr>
              <a:t>integral value</a:t>
            </a:r>
          </a:p>
          <a:p>
            <a:r>
              <a:rPr lang="en-US" altLang="ko-KR" dirty="0"/>
              <a:t>If that value equals any of val1, val2, ...</a:t>
            </a:r>
          </a:p>
          <a:p>
            <a:pPr lvl="1"/>
            <a:r>
              <a:rPr lang="en-US" altLang="ko-KR" dirty="0"/>
              <a:t>The statements inside the corresponding value will be executed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And keeps executing the next statement until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FF0000"/>
                </a:solidFill>
              </a:rPr>
              <a:t> is found</a:t>
            </a:r>
          </a:p>
          <a:p>
            <a:pPr lvl="1"/>
            <a:r>
              <a:rPr lang="en-US" altLang="ko-KR" dirty="0"/>
              <a:t>If corresponding value doesn't exist, statements in </a:t>
            </a:r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en-US" altLang="ko-KR" dirty="0"/>
              <a:t> is executed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default</a:t>
            </a:r>
            <a:r>
              <a:rPr lang="en-US" altLang="ko-KR" dirty="0"/>
              <a:t> can be omitted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5C009E-9F43-493E-839A-E2EFE4D966CB}"/>
              </a:ext>
            </a:extLst>
          </p:cNvPr>
          <p:cNvSpPr/>
          <p:nvPr/>
        </p:nvSpPr>
        <p:spPr>
          <a:xfrm>
            <a:off x="5889812" y="345259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switch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(expression)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val1: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val2: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030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25B88-C779-4F3D-AE12-4080B5C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34409F-3BAC-4B78-B92E-6FCE140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9262A-5803-4062-BFE3-A8D70D326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is the output?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C11BA9-3925-4EE3-8B8D-00F11554EF51}"/>
              </a:ext>
            </a:extLst>
          </p:cNvPr>
          <p:cNvSpPr/>
          <p:nvPr/>
        </p:nvSpPr>
        <p:spPr>
          <a:xfrm>
            <a:off x="1192306" y="1705764"/>
            <a:ext cx="6229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morning,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afternoon,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evening,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4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925B88-C779-4F3D-AE12-4080B5C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34409F-3BAC-4B78-B92E-6FCE1400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switch</a:t>
            </a:r>
            <a:r>
              <a:rPr lang="en-US" altLang="ko-KR" dirty="0"/>
              <a:t> Statement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9262A-5803-4062-BFE3-A8D70D326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is the output? </a:t>
            </a:r>
            <a:r>
              <a:rPr lang="en-US" altLang="ko-KR" i="1" dirty="0">
                <a:solidFill>
                  <a:srgbClr val="FF0000"/>
                </a:solidFill>
              </a:rPr>
              <a:t>(Look out for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i="1" dirty="0">
                <a:solidFill>
                  <a:srgbClr val="FF0000"/>
                </a:solidFill>
              </a:rPr>
              <a:t> s)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C11BA9-3925-4EE3-8B8D-00F11554EF51}"/>
              </a:ext>
            </a:extLst>
          </p:cNvPr>
          <p:cNvSpPr/>
          <p:nvPr/>
        </p:nvSpPr>
        <p:spPr>
          <a:xfrm>
            <a:off x="1192306" y="1705764"/>
            <a:ext cx="62293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morning,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afternoon,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"Good evening,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8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F2161A-51FB-4988-AEA8-E24463B9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C2D678-5CB2-4E41-AC34-BF0279C5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9CF12-CA92-40FB-AE43-A6088B8D9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You are given an integer. Use the switch statement to determine the remainder of that integer, when divided by 4.</a:t>
            </a:r>
          </a:p>
          <a:p>
            <a:r>
              <a:rPr lang="en-US" altLang="ko-KR" b="0" dirty="0"/>
              <a:t>The output of your program should look like this.</a:t>
            </a:r>
            <a:endParaRPr lang="ko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9BA36-3950-4E41-9658-852CE814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1" y="2740704"/>
            <a:ext cx="2333625" cy="571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3C2C8F-2017-4219-8EDD-09899D6C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51" y="3578132"/>
            <a:ext cx="2466975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9398B9-68CE-4D17-A579-8BF01C6A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51" y="4453660"/>
            <a:ext cx="2438400" cy="552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6A5D12-37B7-472A-85D4-21AA936ED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251" y="5272038"/>
            <a:ext cx="3448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1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6ACAC3-0C3E-4FCC-9DC1-922EEEAD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6C66AE-CC87-4275-815A-4D6F80D0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729A69-F175-4B72-8860-9384A926BE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Definite loop: </a:t>
                </a:r>
                <a:r>
                  <a:rPr lang="en-US" altLang="ko-KR" b="0" dirty="0"/>
                  <a:t>Executes a </a:t>
                </a:r>
                <a:r>
                  <a:rPr lang="en-US" altLang="ko-KR" b="0" i="1" dirty="0"/>
                  <a:t>known number of times</a:t>
                </a:r>
              </a:p>
              <a:p>
                <a:pPr lvl="1"/>
                <a:r>
                  <a:rPr lang="en-US" altLang="ko-KR" dirty="0">
                    <a:latin typeface="Consolas" panose="020B0609020204030204" pitchFamily="49" charset="0"/>
                  </a:rPr>
                  <a:t>for</a:t>
                </a:r>
                <a:r>
                  <a:rPr lang="en-US" altLang="ko-KR" dirty="0"/>
                  <a:t> loops are definite loops</a:t>
                </a:r>
              </a:p>
              <a:p>
                <a:pPr lvl="1"/>
                <a:r>
                  <a:rPr lang="en-US" altLang="ko-KR" dirty="0"/>
                  <a:t>Examples</a:t>
                </a:r>
              </a:p>
              <a:p>
                <a:pPr lvl="2"/>
                <a:r>
                  <a:rPr lang="en-US" altLang="ko-KR" dirty="0"/>
                  <a:t>Print "hello" 10 times</a:t>
                </a:r>
              </a:p>
              <a:p>
                <a:pPr lvl="2"/>
                <a:r>
                  <a:rPr lang="en-US" altLang="ko-KR" dirty="0"/>
                  <a:t>Find all the prime numbers up to an integer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Print each odd number between 5 and 127</a:t>
                </a: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Indefinite loop: </a:t>
                </a:r>
                <a:r>
                  <a:rPr lang="en-US" altLang="ko-KR" b="0" dirty="0"/>
                  <a:t>Number of repeats is </a:t>
                </a:r>
                <a:r>
                  <a:rPr lang="en-US" altLang="ko-KR" b="0" i="1" dirty="0"/>
                  <a:t>not known in advance</a:t>
                </a:r>
              </a:p>
              <a:p>
                <a:pPr lvl="1"/>
                <a:r>
                  <a:rPr lang="en-US" altLang="ko-KR" dirty="0"/>
                  <a:t>Examples</a:t>
                </a:r>
              </a:p>
              <a:p>
                <a:pPr lvl="2"/>
                <a:r>
                  <a:rPr lang="en-US" altLang="ko-KR" b="0" dirty="0"/>
                  <a:t>Prom</a:t>
                </a:r>
                <a:r>
                  <a:rPr lang="en-US" altLang="ko-KR" dirty="0"/>
                  <a:t>pt the user until they type a non-negative number</a:t>
                </a:r>
              </a:p>
              <a:p>
                <a:pPr lvl="2"/>
                <a:r>
                  <a:rPr lang="en-US" altLang="ko-KR" b="0" dirty="0"/>
                  <a:t>Print random numbers until a prime number is printed</a:t>
                </a:r>
              </a:p>
              <a:p>
                <a:pPr lvl="2"/>
                <a:r>
                  <a:rPr lang="en-US" altLang="ko-KR" dirty="0"/>
                  <a:t>Repeat until the user types "q" to quit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3729A69-F175-4B72-8860-9384A926B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Conditional execution</a:t>
            </a:r>
          </a:p>
          <a:p>
            <a:pPr lvl="1"/>
            <a:r>
              <a:rPr lang="en-US" altLang="ko-KR" dirty="0"/>
              <a:t>if statement</a:t>
            </a:r>
          </a:p>
          <a:p>
            <a:pPr lvl="1"/>
            <a:r>
              <a:rPr lang="en-US" altLang="ko-KR" dirty="0"/>
              <a:t>switch statement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Loops</a:t>
            </a:r>
          </a:p>
          <a:p>
            <a:pPr lvl="1"/>
            <a:r>
              <a:rPr lang="en-US" altLang="ko-KR" dirty="0"/>
              <a:t>while loops</a:t>
            </a:r>
          </a:p>
          <a:p>
            <a:pPr lvl="1"/>
            <a:r>
              <a:rPr lang="en-US" altLang="ko-KR" dirty="0">
                <a:latin typeface="+mn-lt"/>
              </a:rPr>
              <a:t>do-while loops</a:t>
            </a:r>
          </a:p>
          <a:p>
            <a:pPr lvl="1"/>
            <a:r>
              <a:rPr lang="en-US" altLang="ko-KR" dirty="0"/>
              <a:t>for loops</a:t>
            </a:r>
          </a:p>
          <a:p>
            <a:pPr lvl="1"/>
            <a:r>
              <a:rPr lang="en-US" altLang="ko-KR" dirty="0">
                <a:latin typeface="+mn-lt"/>
              </a:rPr>
              <a:t>break, continue</a:t>
            </a:r>
          </a:p>
          <a:p>
            <a:r>
              <a:rPr lang="en-US" altLang="ko-KR" sz="2000" dirty="0">
                <a:latin typeface="+mn-lt"/>
              </a:rPr>
              <a:t>Methods</a:t>
            </a:r>
          </a:p>
          <a:p>
            <a:r>
              <a:rPr lang="en-US" altLang="ko-KR" dirty="0"/>
              <a:t>Exceptions</a:t>
            </a:r>
          </a:p>
          <a:p>
            <a:r>
              <a:rPr lang="en-US" altLang="ko-KR" dirty="0"/>
              <a:t>Formatting Text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67504-3234-4DF7-A7D8-24FD423A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B339E3-5AC8-403A-93CB-922E5657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F0F72-DFBF-41FF-BF92-A10DCB7BD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loop: </a:t>
            </a:r>
            <a:r>
              <a:rPr lang="en-US" altLang="ko-KR" dirty="0">
                <a:solidFill>
                  <a:srgbClr val="FF0000"/>
                </a:solidFill>
              </a:rPr>
              <a:t>Repeatedly executes its body </a:t>
            </a:r>
            <a:r>
              <a:rPr lang="en-US" altLang="ko-KR" i="1" dirty="0">
                <a:solidFill>
                  <a:srgbClr val="FF0000"/>
                </a:solidFill>
              </a:rPr>
              <a:t>while</a:t>
            </a:r>
            <a:r>
              <a:rPr lang="en-US" altLang="ko-KR" dirty="0">
                <a:solidFill>
                  <a:srgbClr val="FF0000"/>
                </a:solidFill>
              </a:rPr>
              <a:t> a logical test is true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307256-DADB-4B5D-A5B6-39FF7BAEC26C}"/>
              </a:ext>
            </a:extLst>
          </p:cNvPr>
          <p:cNvSpPr/>
          <p:nvPr/>
        </p:nvSpPr>
        <p:spPr>
          <a:xfrm>
            <a:off x="1192307" y="4738548"/>
            <a:ext cx="6436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		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200) {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test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*= 2;		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update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output: 1 2 4 8 16 32 64 128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85CCE6-929D-432B-ABC5-7D506055BC01}"/>
              </a:ext>
            </a:extLst>
          </p:cNvPr>
          <p:cNvSpPr/>
          <p:nvPr/>
        </p:nvSpPr>
        <p:spPr>
          <a:xfrm>
            <a:off x="1317812" y="181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152FD9-CF0C-45CC-A4A0-719309EB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3" y="1709343"/>
            <a:ext cx="3041837" cy="28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F4CC37-82AC-45C0-9A3F-AF6949E2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45302C-C965-48B1-90A2-F884EA6B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loop with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FFFEE-30F5-4BD5-A15D-FAF1CC1BC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test is checked every time!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/>
              <a:t>Press </a:t>
            </a:r>
            <a:r>
              <a:rPr lang="en-US" altLang="ko-KR" dirty="0"/>
              <a:t>Ctrl + C </a:t>
            </a:r>
            <a:r>
              <a:rPr lang="en-US" altLang="ko-KR" b="0" dirty="0"/>
              <a:t>to exit out of programs that don't stop (on their own)</a:t>
            </a:r>
          </a:p>
          <a:p>
            <a:endParaRPr lang="en-US" altLang="ko-KR" b="0" dirty="0"/>
          </a:p>
          <a:p>
            <a:r>
              <a:rPr lang="en-US" altLang="ko-KR" b="0" dirty="0"/>
              <a:t>Commonly found when </a:t>
            </a:r>
            <a:r>
              <a:rPr lang="en-US" altLang="ko-KR" i="1" dirty="0"/>
              <a:t>updating procedure</a:t>
            </a:r>
            <a:r>
              <a:rPr lang="en-US" altLang="ko-KR" b="0" dirty="0"/>
              <a:t> is not found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91D7F-8162-49B6-910C-2923084759D5}"/>
              </a:ext>
            </a:extLst>
          </p:cNvPr>
          <p:cNvSpPr/>
          <p:nvPr/>
        </p:nvSpPr>
        <p:spPr>
          <a:xfrm>
            <a:off x="1290917" y="17302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"Stop!!!"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9C2556-F02C-4C6D-A02F-D15EBB3A1913}"/>
              </a:ext>
            </a:extLst>
          </p:cNvPr>
          <p:cNvSpPr/>
          <p:nvPr/>
        </p:nvSpPr>
        <p:spPr>
          <a:xfrm>
            <a:off x="1290917" y="4648901"/>
            <a:ext cx="64366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		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initialization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200) {		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test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num *= 2;				// no update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output: 1 1 1 1 1 1 1 1 1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38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86192-2172-4775-B4B7-D9287B7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877C4B-AB88-42D7-99FF-E0315DBC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do-while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A954D-0CE6-4B1D-83F4-D80485477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it body once, and execute it again </a:t>
            </a:r>
            <a:r>
              <a:rPr lang="en-US" altLang="ko-KR" i="1" dirty="0">
                <a:solidFill>
                  <a:srgbClr val="FF0000"/>
                </a:solidFill>
              </a:rPr>
              <a:t>while</a:t>
            </a:r>
            <a:r>
              <a:rPr lang="en-US" altLang="ko-KR" dirty="0">
                <a:solidFill>
                  <a:srgbClr val="FF0000"/>
                </a:solidFill>
              </a:rPr>
              <a:t> the test is true</a:t>
            </a:r>
          </a:p>
          <a:p>
            <a:pPr lvl="1"/>
            <a:r>
              <a:rPr lang="en-US" altLang="ko-KR" dirty="0"/>
              <a:t>Performs its test at the </a:t>
            </a:r>
            <a:r>
              <a:rPr lang="en-US" altLang="ko-KR" b="1" i="1" dirty="0"/>
              <a:t>end</a:t>
            </a:r>
            <a:r>
              <a:rPr lang="en-US" altLang="ko-KR" dirty="0"/>
              <a:t> of each repetition</a:t>
            </a:r>
          </a:p>
          <a:p>
            <a:pPr lvl="1"/>
            <a:r>
              <a:rPr lang="en-US" altLang="ko-KR" dirty="0"/>
              <a:t>Guarantees that the loops body will run </a:t>
            </a:r>
            <a:r>
              <a:rPr lang="en-US" altLang="ko-KR" b="1" i="1" dirty="0"/>
              <a:t>at least once</a:t>
            </a:r>
          </a:p>
          <a:p>
            <a:pPr lvl="1"/>
            <a:r>
              <a:rPr lang="en-US" altLang="ko-KR" dirty="0"/>
              <a:t>Must end with a semicolon after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305E6B-BF3D-4A30-B525-2E4C6B2E8ED9}"/>
              </a:ext>
            </a:extLst>
          </p:cNvPr>
          <p:cNvSpPr/>
          <p:nvPr/>
        </p:nvSpPr>
        <p:spPr>
          <a:xfrm>
            <a:off x="1138518" y="29060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(test)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7720D9-DB7B-4CFA-85DE-0AC35C6F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68" y="2299481"/>
            <a:ext cx="2116461" cy="28946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896969-C22A-4EB4-B80B-A89D8E2E0DC2}"/>
              </a:ext>
            </a:extLst>
          </p:cNvPr>
          <p:cNvSpPr/>
          <p:nvPr/>
        </p:nvSpPr>
        <p:spPr>
          <a:xfrm>
            <a:off x="1066963" y="4784714"/>
            <a:ext cx="6553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"Type in a number less than 10: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017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ADF17A-1B76-4DF2-AC4A-A7075012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457C84-8A03-4FEC-B750-CCCE5423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A8D92-B2E4-4A9F-9118-B042EA6BA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#2741 N </a:t>
            </a:r>
            <a:r>
              <a:rPr lang="ko-KR" altLang="en-US" dirty="0"/>
              <a:t>찍기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#10950 A + B –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2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07A3E7-855C-473D-8925-21A3D193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E35AA4-9FC6-48A0-AABA-B00383A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358081-BD90-42A9-B2B4-7756FA1F0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Perform </a:t>
            </a:r>
            <a:r>
              <a:rPr lang="en-US" altLang="ko-KR" dirty="0">
                <a:solidFill>
                  <a:srgbClr val="FF0000"/>
                </a:solidFill>
              </a:rPr>
              <a:t>initialization once</a:t>
            </a:r>
          </a:p>
          <a:p>
            <a:r>
              <a:rPr lang="en-US" altLang="ko-KR" dirty="0"/>
              <a:t>Repeat:</a:t>
            </a:r>
          </a:p>
          <a:p>
            <a:pPr lvl="1"/>
            <a:r>
              <a:rPr lang="en-US" altLang="ko-KR" dirty="0"/>
              <a:t>Check if the </a:t>
            </a:r>
            <a:r>
              <a:rPr lang="en-US" altLang="ko-KR" b="1" dirty="0"/>
              <a:t>test</a:t>
            </a:r>
            <a:r>
              <a:rPr lang="en-US" altLang="ko-KR" dirty="0"/>
              <a:t> is true. If false, stop</a:t>
            </a:r>
          </a:p>
          <a:p>
            <a:pPr lvl="1"/>
            <a:r>
              <a:rPr lang="en-US" altLang="ko-KR" dirty="0"/>
              <a:t>Execute the </a:t>
            </a:r>
            <a:r>
              <a:rPr lang="en-US" altLang="ko-KR" b="1" dirty="0"/>
              <a:t>statements</a:t>
            </a:r>
          </a:p>
          <a:p>
            <a:pPr lvl="1"/>
            <a:r>
              <a:rPr lang="en-US" altLang="ko-KR" dirty="0"/>
              <a:t>Perform the </a:t>
            </a:r>
            <a:r>
              <a:rPr lang="en-US" altLang="ko-KR" b="1" dirty="0"/>
              <a:t>update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54AD3-A40D-4A6F-9A44-C15A5130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009" y="1378739"/>
            <a:ext cx="3661000" cy="29396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868629-EBC5-4625-A007-63B9810B9933}"/>
              </a:ext>
            </a:extLst>
          </p:cNvPr>
          <p:cNvSpPr/>
          <p:nvPr/>
        </p:nvSpPr>
        <p:spPr>
          <a:xfrm>
            <a:off x="976592" y="1220558"/>
            <a:ext cx="4949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(initialization; test; update)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94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9E113E-0A9D-42D9-A192-1DB3F1CB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63E21D-A94D-48CC-8613-CE09207E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Initialization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A43F8-FD5A-4372-A642-2434C2FE8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Tells Java what variable to use in the loop</a:t>
            </a:r>
          </a:p>
          <a:p>
            <a:pPr lvl="1"/>
            <a:r>
              <a:rPr lang="en-US" altLang="ko-KR" dirty="0"/>
              <a:t>Performed </a:t>
            </a:r>
            <a:r>
              <a:rPr lang="en-US" altLang="ko-KR" b="1" dirty="0"/>
              <a:t>once</a:t>
            </a:r>
            <a:r>
              <a:rPr lang="en-US" altLang="ko-KR" dirty="0"/>
              <a:t> as the loop begins</a:t>
            </a:r>
          </a:p>
          <a:p>
            <a:pPr lvl="1"/>
            <a:r>
              <a:rPr lang="en-US" altLang="ko-KR" dirty="0"/>
              <a:t>The variable is called a </a:t>
            </a:r>
            <a:r>
              <a:rPr lang="en-US" altLang="ko-KR" i="1" dirty="0"/>
              <a:t>loop counter</a:t>
            </a:r>
            <a:endParaRPr lang="en-US" altLang="ko-KR" dirty="0"/>
          </a:p>
          <a:p>
            <a:pPr lvl="2"/>
            <a:r>
              <a:rPr lang="en-US" altLang="ko-KR" dirty="0"/>
              <a:t>Can use other variable names</a:t>
            </a:r>
          </a:p>
          <a:p>
            <a:pPr lvl="2"/>
            <a:r>
              <a:rPr lang="en-US" altLang="ko-KR" dirty="0"/>
              <a:t>Can start at any value</a:t>
            </a:r>
          </a:p>
          <a:p>
            <a:pPr lvl="2"/>
            <a:r>
              <a:rPr lang="en-US" altLang="ko-KR" dirty="0"/>
              <a:t>Can initialize many variables at once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C1FE7-CF0C-49A2-872E-B6620A9CC646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int i = 1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6;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6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A53DD-2941-4E9B-90CE-3541DA68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1F139A-1B2C-4E1E-BA74-A290049D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366FC-A1C4-464E-B5E6-8976D00B6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Tests the expression</a:t>
            </a:r>
          </a:p>
          <a:p>
            <a:pPr lvl="1"/>
            <a:r>
              <a:rPr lang="en-US" altLang="ko-KR" dirty="0"/>
              <a:t>Must be a </a:t>
            </a:r>
            <a:r>
              <a:rPr lang="en-US" altLang="ko-KR" dirty="0" err="1"/>
              <a:t>boolean</a:t>
            </a:r>
            <a:r>
              <a:rPr lang="en-US" altLang="ko-KR" dirty="0"/>
              <a:t> expression (evaluates to either true or false)</a:t>
            </a:r>
          </a:p>
          <a:p>
            <a:pPr lvl="2"/>
            <a:r>
              <a:rPr lang="en-US" altLang="ko-KR" dirty="0"/>
              <a:t>Can use complex </a:t>
            </a:r>
            <a:r>
              <a:rPr lang="en-US" altLang="ko-KR" dirty="0" err="1"/>
              <a:t>boolean</a:t>
            </a:r>
            <a:r>
              <a:rPr lang="en-US" altLang="ko-KR" dirty="0"/>
              <a:t> expressions</a:t>
            </a:r>
          </a:p>
          <a:p>
            <a:pPr lvl="1"/>
            <a:r>
              <a:rPr lang="en-US" altLang="ko-KR" dirty="0"/>
              <a:t>If true, execute the block</a:t>
            </a:r>
          </a:p>
          <a:p>
            <a:pPr lvl="1"/>
            <a:r>
              <a:rPr lang="en-US" altLang="ko-KR" dirty="0"/>
              <a:t>If false, stop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F189-2975-4CF1-A37E-286AB17D0464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 &lt;= 6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49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A53DD-2941-4E9B-90CE-3541DA68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1F139A-1B2C-4E1E-BA74-A290049D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- Update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366FC-A1C4-464E-B5E6-8976D00B6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Modify the loop counter</a:t>
            </a:r>
          </a:p>
          <a:p>
            <a:pPr lvl="1"/>
            <a:r>
              <a:rPr lang="en-US" altLang="ko-KR" dirty="0"/>
              <a:t>Pre/Post increment/decrement operator is used often</a:t>
            </a:r>
          </a:p>
          <a:p>
            <a:pPr lvl="1"/>
            <a:r>
              <a:rPr lang="en-US" altLang="ko-KR" dirty="0"/>
              <a:t>Can modify the loop counter to any value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16F189-2975-4CF1-A37E-286AB17D0464}"/>
              </a:ext>
            </a:extLst>
          </p:cNvPr>
          <p:cNvSpPr/>
          <p:nvPr/>
        </p:nvSpPr>
        <p:spPr>
          <a:xfrm>
            <a:off x="1510551" y="1165972"/>
            <a:ext cx="6122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6; </a:t>
            </a:r>
            <a:r>
              <a:rPr lang="nn-NO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++i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"For Example"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4F3DE3-EDFD-448A-968D-2E267A636E0E}"/>
              </a:ext>
            </a:extLst>
          </p:cNvPr>
          <p:cNvSpPr/>
          <p:nvPr/>
        </p:nvSpPr>
        <p:spPr>
          <a:xfrm>
            <a:off x="1062315" y="4786104"/>
            <a:ext cx="7019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13;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2)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77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1A920-33C5-42FA-A960-E646BB1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118CFB-675B-47BA-A6CF-B2DEBEC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loop with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5527C-976D-4CC0-AEFE-25564A935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These are possible, and will not stop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B1754-1AA9-4358-87D2-65D21AC7C2DF}"/>
              </a:ext>
            </a:extLst>
          </p:cNvPr>
          <p:cNvSpPr/>
          <p:nvPr/>
        </p:nvSpPr>
        <p:spPr>
          <a:xfrm>
            <a:off x="1380562" y="1717416"/>
            <a:ext cx="6382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(;;)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(;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77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0F7C01-E91D-47EB-9114-259D1225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5F1E4-7095-4790-ACEA-7B16B43C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73E76-AA4D-4AEF-AF72-68FA89436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#2739 </a:t>
            </a:r>
            <a:r>
              <a:rPr lang="ko-KR" altLang="en-US" dirty="0"/>
              <a:t>구구단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#2742 </a:t>
            </a:r>
            <a:r>
              <a:rPr lang="ko-KR" altLang="en-US" dirty="0" err="1"/>
              <a:t>기찍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endParaRPr lang="en-US" altLang="ko-KR" dirty="0"/>
          </a:p>
          <a:p>
            <a:r>
              <a:rPr lang="en-US" altLang="ko-KR" dirty="0"/>
              <a:t>#10871 X </a:t>
            </a:r>
            <a:r>
              <a:rPr lang="ko-KR" altLang="en-US" dirty="0"/>
              <a:t>보다 작은 수</a:t>
            </a:r>
          </a:p>
        </p:txBody>
      </p:sp>
    </p:spTree>
    <p:extLst>
      <p:ext uri="{BB962C8B-B14F-4D97-AF65-F5344CB8AC3E}">
        <p14:creationId xmlns:p14="http://schemas.microsoft.com/office/powerpoint/2010/main" val="47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C35A9-FDEF-4B0B-BAFD-10CFA0E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3B266-4965-4238-9ADC-B914A12C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91D45-8E58-42B7-86F7-370C1B1F3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Executes a block of statements only if a test is true</a:t>
            </a:r>
          </a:p>
          <a:p>
            <a:pPr lvl="1"/>
            <a:r>
              <a:rPr lang="en-US" altLang="ko-KR" dirty="0"/>
              <a:t>Test should be evaluated to either true or false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85B9-3857-45B1-91FC-46EA37732995}"/>
              </a:ext>
            </a:extLst>
          </p:cNvPr>
          <p:cNvSpPr txBox="1"/>
          <p:nvPr/>
        </p:nvSpPr>
        <p:spPr>
          <a:xfrm>
            <a:off x="1559857" y="2149466"/>
            <a:ext cx="481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statement;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statement;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34FB-030D-4292-B7DF-89BDE2DA8364}"/>
              </a:ext>
            </a:extLst>
          </p:cNvPr>
          <p:cNvSpPr/>
          <p:nvPr/>
        </p:nvSpPr>
        <p:spPr>
          <a:xfrm>
            <a:off x="1470210" y="4459669"/>
            <a:ext cx="5970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3)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 is greater than 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483E4-99BB-4DAF-8284-2400A889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33" y="2398331"/>
            <a:ext cx="2428313" cy="2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94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2A4563-8D1F-40D7-AB90-408C8428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7FDD4C-ED7E-44BE-A3A6-4998E30F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32788-CBD6-4AF5-A82F-C0C411EC6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inner loop executes 10 times, outer loop executes 5 times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3DDD6-6FC1-44E9-A5AA-F2D0E30BFE95}"/>
              </a:ext>
            </a:extLst>
          </p:cNvPr>
          <p:cNvSpPr/>
          <p:nvPr/>
        </p:nvSpPr>
        <p:spPr>
          <a:xfrm>
            <a:off x="2003610" y="1318735"/>
            <a:ext cx="5136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5;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10; ++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81591C-A112-4594-8A47-60B0580BF164}"/>
              </a:ext>
            </a:extLst>
          </p:cNvPr>
          <p:cNvSpPr/>
          <p:nvPr/>
        </p:nvSpPr>
        <p:spPr>
          <a:xfrm>
            <a:off x="1353670" y="36137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**********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104F0B-A0BD-46A8-B427-6B50117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77674E-CD3D-453B-9EB2-395DF78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0201A-1D7E-4709-9FA4-C6AB8FAD84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#2438 </a:t>
            </a:r>
            <a:r>
              <a:rPr lang="ko-KR" altLang="en-US" dirty="0"/>
              <a:t>별 찍기 </a:t>
            </a:r>
            <a:r>
              <a:rPr lang="en-US" altLang="ko-KR" dirty="0"/>
              <a:t>– 1</a:t>
            </a:r>
          </a:p>
          <a:p>
            <a:endParaRPr lang="en-US" altLang="ko-KR" dirty="0"/>
          </a:p>
          <a:p>
            <a:r>
              <a:rPr lang="en-US" altLang="ko-KR" dirty="0"/>
              <a:t>#2439 </a:t>
            </a:r>
            <a:r>
              <a:rPr lang="ko-KR" altLang="en-US" dirty="0"/>
              <a:t>별 찍기 </a:t>
            </a:r>
            <a:r>
              <a:rPr lang="en-US" altLang="ko-KR" dirty="0"/>
              <a:t>– 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40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329FF-7AFF-4C1A-ABFD-D98F820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77F4F-7015-4121-9831-1D1A9C73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3148C-203C-41F1-B8B8-862F46EC5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to </a:t>
            </a:r>
            <a:r>
              <a:rPr lang="en-US" altLang="ko-KR" i="1" dirty="0"/>
              <a:t>break out</a:t>
            </a:r>
            <a:r>
              <a:rPr lang="en-US" altLang="ko-KR" dirty="0"/>
              <a:t> of </a:t>
            </a:r>
            <a:r>
              <a:rPr lang="en-US" altLang="ko-KR" dirty="0">
                <a:latin typeface="Consolas" panose="020B0609020204030204" pitchFamily="49" charset="0"/>
              </a:rPr>
              <a:t>for, while, do-while</a:t>
            </a:r>
            <a:r>
              <a:rPr lang="en-US" altLang="ko-KR" dirty="0"/>
              <a:t> loops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Breaks out of loop and executes the next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E3FEE0-FECD-4C1B-896E-F3749391799F}"/>
              </a:ext>
            </a:extLst>
          </p:cNvPr>
          <p:cNvSpPr/>
          <p:nvPr/>
        </p:nvSpPr>
        <p:spPr>
          <a:xfrm>
            <a:off x="2285998" y="18794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10;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3)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18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B329FF-7AFF-4C1A-ABFD-D98F820A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B77F4F-7015-4121-9831-1D1A9C73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3148C-203C-41F1-B8B8-862F46EC5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 nested loops, </a:t>
            </a:r>
            <a:r>
              <a:rPr lang="en-US" altLang="ko-KR" dirty="0">
                <a:latin typeface="Consolas" panose="020B0609020204030204" pitchFamily="49" charset="0"/>
              </a:rPr>
              <a:t>break</a:t>
            </a:r>
            <a:r>
              <a:rPr lang="en-US" altLang="ko-KR" dirty="0"/>
              <a:t> only breaks out of a </a:t>
            </a:r>
            <a:r>
              <a:rPr lang="en-US" altLang="ko-KR" dirty="0">
                <a:solidFill>
                  <a:srgbClr val="FF0000"/>
                </a:solidFill>
              </a:rPr>
              <a:t>single loop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Breaks out of loop and executes the next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E3FEE0-FECD-4C1B-896E-F3749391799F}"/>
              </a:ext>
            </a:extLst>
          </p:cNvPr>
          <p:cNvSpPr/>
          <p:nvPr/>
        </p:nvSpPr>
        <p:spPr>
          <a:xfrm>
            <a:off x="2259103" y="1718119"/>
            <a:ext cx="51905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3;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10; ++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lvl="2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"j: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"i: "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71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FF0118-E7A8-403C-9EB8-CFD3136C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31D53D-594D-4D0E-8068-1F68B3CF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AABA4-5EFC-4B36-AB3F-436496064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#10952 A + B – 5</a:t>
            </a:r>
          </a:p>
        </p:txBody>
      </p:sp>
    </p:spTree>
    <p:extLst>
      <p:ext uri="{BB962C8B-B14F-4D97-AF65-F5344CB8AC3E}">
        <p14:creationId xmlns:p14="http://schemas.microsoft.com/office/powerpoint/2010/main" val="369299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FCD1CF-65D6-42B8-9D8A-C8377331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7BC54A-DC75-497D-80AD-0525DD0A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52117-7D10-49D7-86E2-404F5D9C1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</a:t>
            </a:r>
            <a:r>
              <a:rPr lang="en-US" altLang="ko-KR" dirty="0">
                <a:solidFill>
                  <a:srgbClr val="FF0000"/>
                </a:solidFill>
              </a:rPr>
              <a:t>to skip the rest of the statement </a:t>
            </a:r>
            <a:r>
              <a:rPr lang="en-US" altLang="ko-KR" dirty="0"/>
              <a:t>and execute the next loop</a:t>
            </a:r>
          </a:p>
          <a:p>
            <a:endParaRPr lang="en-US" altLang="ko-KR" dirty="0"/>
          </a:p>
          <a:p>
            <a:r>
              <a:rPr lang="en-US" altLang="ko-KR" dirty="0"/>
              <a:t>Example: Print odd integers from 1 to 10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/>
              <a:t> is even, print statement is skipped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CFCAA-F8F0-4B47-AC3D-80A54EFEF429}"/>
              </a:ext>
            </a:extLst>
          </p:cNvPr>
          <p:cNvSpPr/>
          <p:nvPr/>
        </p:nvSpPr>
        <p:spPr>
          <a:xfrm>
            <a:off x="2285998" y="281584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10; ++</a:t>
            </a:r>
            <a:r>
              <a:rPr lang="nn-NO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2 == 0)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65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06EE8-0300-4B4B-82B3-21DB8B24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A57563-4774-49F1-B72D-BEB4475A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for/while </a:t>
            </a:r>
            <a:r>
              <a:rPr lang="en-US" altLang="ko-KR" dirty="0"/>
              <a:t>Conversion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83FD3-40D2-4E04-A8EC-33B5407D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loops and </a:t>
            </a:r>
            <a:r>
              <a:rPr lang="en-US" altLang="ko-KR" dirty="0"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loops are interchangeable!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D47BC7-54B3-425D-9CA6-6AC45B22AAE7}"/>
              </a:ext>
            </a:extLst>
          </p:cNvPr>
          <p:cNvSpPr/>
          <p:nvPr/>
        </p:nvSpPr>
        <p:spPr>
          <a:xfrm>
            <a:off x="1899957" y="1875498"/>
            <a:ext cx="4949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initialization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1E0A65-3463-4FF3-839C-353A5D9DDCD2}"/>
              </a:ext>
            </a:extLst>
          </p:cNvPr>
          <p:cNvSpPr/>
          <p:nvPr/>
        </p:nvSpPr>
        <p:spPr>
          <a:xfrm>
            <a:off x="1899957" y="332050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initialization;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update;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55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6164AF-7C59-4F93-A430-09F981B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2A4A3B-4267-4FED-AA31-6D616A6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Repeated Code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45DF4-F3FF-44B0-B86B-310E83073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What's bad about this code?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98216-96F5-4C8C-8CF1-6147B097203B}"/>
              </a:ext>
            </a:extLst>
          </p:cNvPr>
          <p:cNvSpPr/>
          <p:nvPr/>
        </p:nvSpPr>
        <p:spPr>
          <a:xfrm>
            <a:off x="1819832" y="1650620"/>
            <a:ext cx="55043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MethodExample1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30;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30;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91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284672-6B94-499F-81E0-4C29C231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49978E-F3A9-48FD-AF49-9ECA537F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static</a:t>
            </a:r>
            <a:r>
              <a:rPr lang="en-US" altLang="ko-KR" dirty="0"/>
              <a:t>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A7DC9-2F54-4695-93D3-34F6B4C7C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static method</a:t>
            </a:r>
            <a:r>
              <a:rPr lang="en-US" altLang="ko-KR" dirty="0"/>
              <a:t>: A named group of statements</a:t>
            </a:r>
          </a:p>
          <a:p>
            <a:pPr lvl="1"/>
            <a:r>
              <a:rPr lang="en-US" altLang="ko-KR" dirty="0"/>
              <a:t>Denotes the </a:t>
            </a:r>
            <a:r>
              <a:rPr lang="en-US" altLang="ko-KR" i="1" dirty="0"/>
              <a:t>structure</a:t>
            </a:r>
            <a:r>
              <a:rPr lang="en-US" altLang="ko-KR" dirty="0"/>
              <a:t> of a program</a:t>
            </a:r>
          </a:p>
          <a:p>
            <a:pPr lvl="1"/>
            <a:r>
              <a:rPr lang="en-US" altLang="ko-KR" dirty="0"/>
              <a:t>Eliminates </a:t>
            </a:r>
            <a:r>
              <a:rPr lang="en-US" altLang="ko-KR" i="1" dirty="0"/>
              <a:t>redundancy</a:t>
            </a:r>
            <a:r>
              <a:rPr lang="en-US" altLang="ko-KR" dirty="0"/>
              <a:t> by code reuse</a:t>
            </a:r>
          </a:p>
          <a:p>
            <a:pPr lvl="1"/>
            <a:r>
              <a:rPr lang="en-US" altLang="ko-KR" dirty="0"/>
              <a:t>Procedural decomposition</a:t>
            </a:r>
          </a:p>
          <a:p>
            <a:pPr lvl="2"/>
            <a:r>
              <a:rPr lang="en-US" altLang="ko-KR" dirty="0"/>
              <a:t>Dividing a problem into methods</a:t>
            </a:r>
          </a:p>
          <a:p>
            <a:pPr lvl="1"/>
            <a:r>
              <a:rPr lang="en-US" altLang="ko-KR" dirty="0"/>
              <a:t>Writing a static method is like adding a new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Design the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Declare (write down) the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Call (run) the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97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4FBC92-E8A7-4D19-909D-82FC7DB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BBC999-A450-4519-8E03-FBC85EAD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static</a:t>
            </a:r>
            <a:r>
              <a:rPr lang="en-US" altLang="ko-KR" dirty="0"/>
              <a:t> Methods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FDF18-BC13-4928-BEF4-58D96D6DD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Declare: </a:t>
            </a:r>
            <a:r>
              <a:rPr lang="en-US" altLang="ko-KR" b="0" dirty="0"/>
              <a:t>Give your method a name so it can be executed</a:t>
            </a:r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Call: </a:t>
            </a:r>
            <a:r>
              <a:rPr lang="en-US" altLang="ko-KR" b="0" dirty="0"/>
              <a:t>Execute the method's code by calling</a:t>
            </a:r>
          </a:p>
          <a:p>
            <a:pPr lvl="1"/>
            <a:r>
              <a:rPr lang="en-US" altLang="ko-KR" dirty="0"/>
              <a:t>You can call as many times as you want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E9B2D9-528F-4DB3-9F83-D38BF856D20B}"/>
              </a:ext>
            </a:extLst>
          </p:cNvPr>
          <p:cNvSpPr/>
          <p:nvPr/>
        </p:nvSpPr>
        <p:spPr>
          <a:xfrm>
            <a:off x="1452282" y="216051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1EFDD-7FD1-480F-83F2-2F02A37B4983}"/>
              </a:ext>
            </a:extLst>
          </p:cNvPr>
          <p:cNvSpPr/>
          <p:nvPr/>
        </p:nvSpPr>
        <p:spPr>
          <a:xfrm>
            <a:off x="1515035" y="4595790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923738-1CC7-49C8-9071-9E79A80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427B9-AC72-4260-AC07-623C670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17379-B11A-4284-B18C-4C1C08E5E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Executes if block if a test is true, executes else block otherwise </a:t>
            </a:r>
          </a:p>
          <a:p>
            <a:pPr lvl="1"/>
            <a:r>
              <a:rPr lang="en-US" altLang="ko-KR" dirty="0"/>
              <a:t>Only one of the statements will be executed!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892DD4-9EDF-4612-8C3E-291CC71DBF2A}"/>
              </a:ext>
            </a:extLst>
          </p:cNvPr>
          <p:cNvSpPr/>
          <p:nvPr/>
        </p:nvSpPr>
        <p:spPr>
          <a:xfrm>
            <a:off x="1541929" y="216141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7E067-C16F-46F0-9D09-412F908C406D}"/>
              </a:ext>
            </a:extLst>
          </p:cNvPr>
          <p:cNvSpPr/>
          <p:nvPr/>
        </p:nvSpPr>
        <p:spPr>
          <a:xfrm>
            <a:off x="1541929" y="4363614"/>
            <a:ext cx="6633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3)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 is greater than 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"x is not greater than 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DF89B-8385-4BF8-8BCE-2AB69BC9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507" y="1880555"/>
            <a:ext cx="4179621" cy="28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8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ADC066-3A45-4FA0-A62C-CA77DC59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A84493-F188-42F3-AD38-249869FE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B8FED-1DC7-49A0-B1DF-370D9B80D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a method is called, the program's execution</a:t>
            </a:r>
          </a:p>
          <a:p>
            <a:pPr lvl="1"/>
            <a:r>
              <a:rPr lang="en-US" altLang="ko-KR" dirty="0"/>
              <a:t>"jumps" into that method</a:t>
            </a:r>
          </a:p>
          <a:p>
            <a:pPr lvl="1"/>
            <a:r>
              <a:rPr lang="en-US" altLang="ko-KR" dirty="0"/>
              <a:t>executes the method's statements</a:t>
            </a:r>
          </a:p>
          <a:p>
            <a:pPr lvl="1"/>
            <a:r>
              <a:rPr lang="en-US" altLang="ko-KR" dirty="0"/>
              <a:t>"jumps" back to the point where the method was called</a:t>
            </a:r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754734-92AF-4ED8-B5FF-D3D4DD8E595F}"/>
              </a:ext>
            </a:extLst>
          </p:cNvPr>
          <p:cNvSpPr/>
          <p:nvPr/>
        </p:nvSpPr>
        <p:spPr>
          <a:xfrm>
            <a:off x="5217459" y="40922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D633B9-14BA-4FAE-A5DD-E6EC1668CC74}"/>
              </a:ext>
            </a:extLst>
          </p:cNvPr>
          <p:cNvSpPr/>
          <p:nvPr/>
        </p:nvSpPr>
        <p:spPr>
          <a:xfrm>
            <a:off x="923365" y="2973179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name();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8043EA-5E41-486D-BB77-2CA0EA721F7C}"/>
              </a:ext>
            </a:extLst>
          </p:cNvPr>
          <p:cNvSpPr/>
          <p:nvPr/>
        </p:nvSpPr>
        <p:spPr>
          <a:xfrm>
            <a:off x="923365" y="5150576"/>
            <a:ext cx="5280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name();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System.out.println("Hello");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6D5493-BF02-4CF3-B203-9280A9058A7E}"/>
              </a:ext>
            </a:extLst>
          </p:cNvPr>
          <p:cNvCxnSpPr>
            <a:cxnSpLocks/>
          </p:cNvCxnSpPr>
          <p:nvPr/>
        </p:nvCxnSpPr>
        <p:spPr>
          <a:xfrm>
            <a:off x="2335306" y="3446740"/>
            <a:ext cx="3402106" cy="107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2EFE9C-0EAC-424A-A4F7-E36B6900FDA6}"/>
              </a:ext>
            </a:extLst>
          </p:cNvPr>
          <p:cNvCxnSpPr>
            <a:cxnSpLocks/>
          </p:cNvCxnSpPr>
          <p:nvPr/>
        </p:nvCxnSpPr>
        <p:spPr>
          <a:xfrm flipH="1">
            <a:off x="2335306" y="4889090"/>
            <a:ext cx="2943227" cy="771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4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6164AF-7C59-4F93-A430-09F981B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2A4A3B-4267-4FED-AA31-6D616A6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Repeated Code Example - Better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45DF4-F3FF-44B0-B86B-310E83073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What's bad about this code?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374E83-41F1-4C8A-86BD-21ADB37AEBD8}"/>
              </a:ext>
            </a:extLst>
          </p:cNvPr>
          <p:cNvSpPr/>
          <p:nvPr/>
        </p:nvSpPr>
        <p:spPr>
          <a:xfrm>
            <a:off x="1819832" y="1650620"/>
            <a:ext cx="55043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MethodExample2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b="1" i="1" dirty="0">
                <a:latin typeface="Consolas" panose="020B0609020204030204" pitchFamily="49" charset="0"/>
              </a:rPr>
              <a:t>line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30;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320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FFACB4-B5A9-4C4B-B955-4B22AC07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ECE4D03-E57F-41D0-B19E-DAA21B5C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F6820-A7B5-4144-A7ED-75F89A0BA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3208245" cy="5326902"/>
          </a:xfrm>
        </p:spPr>
        <p:txBody>
          <a:bodyPr/>
          <a:lstStyle/>
          <a:p>
            <a:r>
              <a:rPr lang="en-US" altLang="ko-KR" b="0" dirty="0"/>
              <a:t>Suppose we want to change the length of the line </a:t>
            </a:r>
            <a:r>
              <a:rPr lang="en-US" altLang="ko-KR" dirty="0"/>
              <a:t>each time</a:t>
            </a:r>
          </a:p>
          <a:p>
            <a:pPr lvl="1"/>
            <a:r>
              <a:rPr lang="en-US" altLang="ko-KR" dirty="0"/>
              <a:t>Receive an input from the user</a:t>
            </a:r>
          </a:p>
          <a:p>
            <a:r>
              <a:rPr lang="en-US" altLang="ko-KR" i="1" dirty="0"/>
              <a:t>This doesn't work... Why?</a:t>
            </a:r>
            <a:endParaRPr lang="ko-KR" altLang="en-US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4E8CC-C3D2-4514-9630-3B3ED03E13FF}"/>
              </a:ext>
            </a:extLst>
          </p:cNvPr>
          <p:cNvSpPr/>
          <p:nvPr/>
        </p:nvSpPr>
        <p:spPr>
          <a:xfrm>
            <a:off x="3836894" y="1229279"/>
            <a:ext cx="550433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MethodExample2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b="1" i="1" dirty="0">
                <a:latin typeface="Consolas" panose="020B0609020204030204" pitchFamily="49" charset="0"/>
              </a:rPr>
              <a:t>line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 =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sc.nextInt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5304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16623E-EB6A-43AB-8C72-843A8581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909000-0874-41FF-9CC1-4818A78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9236F-2EFA-404F-8084-80AD9E2F9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scope</a:t>
            </a:r>
            <a:r>
              <a:rPr lang="en-US" altLang="ko-KR" dirty="0"/>
              <a:t>: The part of a program where a variable exists</a:t>
            </a:r>
          </a:p>
          <a:p>
            <a:pPr lvl="1"/>
            <a:r>
              <a:rPr lang="en-US" altLang="ko-KR" dirty="0"/>
              <a:t>Usually </a:t>
            </a:r>
            <a:r>
              <a:rPr lang="en-US" altLang="ko-KR" b="1" i="1" dirty="0"/>
              <a:t>from its declaration to the end of the { } braces</a:t>
            </a:r>
          </a:p>
          <a:p>
            <a:pPr lvl="2"/>
            <a:r>
              <a:rPr lang="en-US" altLang="ko-KR" dirty="0"/>
              <a:t>A variable declared in a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loop exists only in that loop</a:t>
            </a:r>
          </a:p>
          <a:p>
            <a:pPr lvl="2"/>
            <a:r>
              <a:rPr lang="en-US" altLang="ko-KR" dirty="0"/>
              <a:t>A variable declared in a method exists only in that method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832FFD-DE5B-4786-BD97-FC942B5EE88C}"/>
              </a:ext>
            </a:extLst>
          </p:cNvPr>
          <p:cNvSpPr/>
          <p:nvPr/>
        </p:nvSpPr>
        <p:spPr>
          <a:xfrm>
            <a:off x="1246093" y="3780117"/>
            <a:ext cx="71269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example()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10;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 no longer exists here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x no longer exists here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4920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CEBFD9-A9E2-4E6F-B07F-CED29761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B6B760-D456-4D2C-8620-E55F6B1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03D43-5832-486B-9982-45BEFA1B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Variables without overlapping scope can have same names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 variable can't be declared twice or used out of its scope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E63A6-170C-4917-9764-033FE2B9A793}"/>
              </a:ext>
            </a:extLst>
          </p:cNvPr>
          <p:cNvSpPr/>
          <p:nvPr/>
        </p:nvSpPr>
        <p:spPr>
          <a:xfrm>
            <a:off x="1376080" y="1613118"/>
            <a:ext cx="63918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100;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100;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'\\'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5;				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OK: outside of loop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BAA42C-8D1D-4E54-8CBB-8A03AAAD78CA}"/>
              </a:ext>
            </a:extLst>
          </p:cNvPr>
          <p:cNvSpPr/>
          <p:nvPr/>
        </p:nvSpPr>
        <p:spPr>
          <a:xfrm>
            <a:off x="1376080" y="4206296"/>
            <a:ext cx="79651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100; ++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2;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Error: duplicate local variable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4;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Error: </a:t>
            </a:r>
            <a:r>
              <a:rPr lang="en-US" altLang="ko-KR" sz="1600" dirty="0" err="1">
                <a:solidFill>
                  <a:srgbClr val="488567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 cannot be resolved to a variable</a:t>
            </a:r>
            <a:endParaRPr lang="ko-KR" altLang="en-US" sz="1600" dirty="0">
              <a:solidFill>
                <a:srgbClr val="488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3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8447-196B-41D1-BCA8-E380C3B4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3AAC59-FDAC-4C95-B76D-C0D36EE9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of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0C3DB-EC50-47BC-B6D7-BC2294103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 can use variables that can be accessed anywhere in the class</a:t>
            </a:r>
          </a:p>
          <a:p>
            <a:pPr lvl="1"/>
            <a:r>
              <a:rPr lang="en-US" altLang="ko-KR" dirty="0"/>
              <a:t>Its </a:t>
            </a:r>
            <a:r>
              <a:rPr lang="en-US" altLang="ko-KR" b="1" dirty="0"/>
              <a:t>scope</a:t>
            </a:r>
            <a:r>
              <a:rPr lang="en-US" altLang="ko-KR" dirty="0"/>
              <a:t> is the whole class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public </a:t>
            </a:r>
            <a:r>
              <a:rPr lang="en-US" altLang="ko-KR" sz="1800" b="1" dirty="0">
                <a:latin typeface="Consolas" panose="020B0609020204030204" pitchFamily="49" charset="0"/>
              </a:rPr>
              <a:t>static</a:t>
            </a:r>
            <a:r>
              <a:rPr lang="en-US" altLang="ko-KR" sz="1800" dirty="0">
                <a:latin typeface="Consolas" panose="020B0609020204030204" pitchFamily="49" charset="0"/>
              </a:rPr>
              <a:t> type name = value;</a:t>
            </a:r>
            <a:endParaRPr lang="en-US" altLang="ko-KR" dirty="0"/>
          </a:p>
          <a:p>
            <a:r>
              <a:rPr lang="en-US" altLang="ko-KR" b="0" dirty="0"/>
              <a:t>Generally not recommended – Best to keep scopes </a:t>
            </a:r>
            <a:r>
              <a:rPr lang="en-US" altLang="ko-KR" b="0" i="1" dirty="0"/>
              <a:t>small as possible</a:t>
            </a:r>
          </a:p>
          <a:p>
            <a:pPr lvl="1"/>
            <a:r>
              <a:rPr lang="en-US" altLang="ko-KR" b="0" dirty="0"/>
              <a:t>Use </a:t>
            </a:r>
            <a:r>
              <a:rPr lang="en-US" altLang="ko-KR" b="1" i="1" dirty="0"/>
              <a:t>class constants </a:t>
            </a:r>
            <a:r>
              <a:rPr lang="en-US" altLang="ko-KR" sz="1600" dirty="0"/>
              <a:t>(or just don't use them an find another way)</a:t>
            </a:r>
            <a:endParaRPr lang="ko-KR" altLang="en-US" b="1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C6B8EF-8707-402B-B2F8-27699586F72B}"/>
              </a:ext>
            </a:extLst>
          </p:cNvPr>
          <p:cNvSpPr/>
          <p:nvPr/>
        </p:nvSpPr>
        <p:spPr>
          <a:xfrm>
            <a:off x="1559857" y="2028616"/>
            <a:ext cx="60242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ScopeExample2 {</a:t>
            </a:r>
          </a:p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OK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	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OK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1369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00F9B2-7982-4003-96DC-53A88B3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41A3F3-91F3-4312-B838-17DC484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Constants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AE21D-53C9-4F37-AD39-5A36663623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constant</a:t>
            </a:r>
            <a:r>
              <a:rPr lang="en-US" altLang="ko-KR" dirty="0"/>
              <a:t>: A variable where its value can be set only at declaration</a:t>
            </a:r>
          </a:p>
          <a:p>
            <a:pPr lvl="1"/>
            <a:r>
              <a:rPr lang="en-US" altLang="ko-KR" dirty="0"/>
              <a:t>Cannot be reassigned</a:t>
            </a:r>
          </a:p>
          <a:p>
            <a:pPr lvl="1"/>
            <a:r>
              <a:rPr lang="en-US" altLang="ko-KR" dirty="0"/>
              <a:t>Uses </a:t>
            </a:r>
            <a:r>
              <a:rPr lang="en-US" altLang="ko-KR" sz="1800" b="1" dirty="0">
                <a:latin typeface="Consolas" panose="020B0609020204030204" pitchFamily="49" charset="0"/>
              </a:rPr>
              <a:t>final</a:t>
            </a:r>
            <a:r>
              <a:rPr lang="en-US" altLang="ko-KR" b="1" dirty="0"/>
              <a:t> </a:t>
            </a:r>
            <a:r>
              <a:rPr lang="en-US" altLang="ko-KR" dirty="0"/>
              <a:t>keyword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class constant</a:t>
            </a:r>
            <a:r>
              <a:rPr lang="en-US" altLang="ko-KR" dirty="0"/>
              <a:t>: A constant visible to the whole class</a:t>
            </a:r>
          </a:p>
          <a:p>
            <a:pPr lvl="1"/>
            <a:r>
              <a:rPr lang="en-US" altLang="ko-KR" dirty="0"/>
              <a:t>Name is usually in </a:t>
            </a:r>
            <a:r>
              <a:rPr lang="en-US" altLang="ko-KR" dirty="0">
                <a:latin typeface="Consolas" panose="020B0609020204030204" pitchFamily="49" charset="0"/>
              </a:rPr>
              <a:t>ALL_UPPER_CASE</a:t>
            </a:r>
          </a:p>
          <a:p>
            <a:pPr lvl="1"/>
            <a:r>
              <a:rPr lang="en-US" altLang="ko-KR" dirty="0"/>
              <a:t>Use it only when necessary!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F984AE-4A30-4EF0-85CD-0B38A2975B0D}"/>
              </a:ext>
            </a:extLst>
          </p:cNvPr>
          <p:cNvSpPr/>
          <p:nvPr/>
        </p:nvSpPr>
        <p:spPr>
          <a:xfrm>
            <a:off x="1313327" y="3741927"/>
            <a:ext cx="5849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ScopeExample3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3.1415;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MY_NAME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	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3;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 // Error: cannot be reassigned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08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6164AF-7C59-4F93-A430-09F981BC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2A4A3B-4267-4FED-AA31-6D616A6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 Code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45DF4-F3FF-44B0-B86B-310E83073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Declared </a:t>
            </a:r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as a class constant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6DFFDB-209F-44B9-82A2-08FDEA7F46F2}"/>
              </a:ext>
            </a:extLst>
          </p:cNvPr>
          <p:cNvSpPr/>
          <p:nvPr/>
        </p:nvSpPr>
        <p:spPr>
          <a:xfrm>
            <a:off x="1156445" y="1611146"/>
            <a:ext cx="68311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MethodExample3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line();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line();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line() {</a:t>
            </a:r>
          </a:p>
          <a:p>
            <a:pPr lvl="2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982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71C561-0853-4CDA-98CE-7D2399E8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2DD680-E857-43CC-B76E-23606A74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Redundant Code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84BD5-5D3F-4279-83D5-7AF95C1F9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5972"/>
            <a:ext cx="3369610" cy="5326902"/>
          </a:xfrm>
        </p:spPr>
        <p:txBody>
          <a:bodyPr/>
          <a:lstStyle/>
          <a:p>
            <a:r>
              <a:rPr lang="en-US" altLang="ko-KR" dirty="0"/>
              <a:t>Too much input ...</a:t>
            </a:r>
          </a:p>
          <a:p>
            <a:pPr lvl="1"/>
            <a:r>
              <a:rPr lang="en-US" altLang="ko-KR" dirty="0"/>
              <a:t>Fix the length of line to be 10 using a class constant</a:t>
            </a:r>
          </a:p>
          <a:p>
            <a:pPr lvl="1"/>
            <a:r>
              <a:rPr lang="en-US" altLang="ko-KR" dirty="0"/>
              <a:t>Change </a:t>
            </a:r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to local variable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What if we..</a:t>
            </a:r>
          </a:p>
          <a:p>
            <a:pPr lvl="1"/>
            <a:r>
              <a:rPr lang="en-US" altLang="ko-KR" dirty="0"/>
              <a:t>Wanted to print a line of stars (*) instead of dashes (-) ?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Need to declare a method for different characters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E43BA4-758F-410F-9A88-71DDD2F03973}"/>
              </a:ext>
            </a:extLst>
          </p:cNvPr>
          <p:cNvSpPr/>
          <p:nvPr/>
        </p:nvSpPr>
        <p:spPr>
          <a:xfrm>
            <a:off x="4222377" y="326826"/>
            <a:ext cx="562087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MethodExample4 {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star();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tilde();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line();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line()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star()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tilde() {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"~"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1691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DB60ED-94B6-42BD-8A81-FE4471FE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19B44-58BD-47A4-897B-6FD4CA84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64AF7-D416-4EF1-A2F6-FDA2D57B5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parameter</a:t>
            </a:r>
            <a:r>
              <a:rPr lang="en-US" altLang="ko-KR" dirty="0"/>
              <a:t>: A value passed to a method by its caller</a:t>
            </a:r>
          </a:p>
          <a:p>
            <a:pPr lvl="1"/>
            <a:r>
              <a:rPr lang="en-US" altLang="ko-KR" dirty="0"/>
              <a:t>Instead of declaring a method for each different character, write a method to print any string repeatedly</a:t>
            </a:r>
          </a:p>
          <a:p>
            <a:pPr lvl="2"/>
            <a:r>
              <a:rPr lang="en-US" altLang="ko-KR" dirty="0"/>
              <a:t>When declaring the method, state that it requires a string parameter</a:t>
            </a:r>
          </a:p>
          <a:p>
            <a:pPr lvl="2"/>
            <a:r>
              <a:rPr lang="en-US" altLang="ko-KR" dirty="0"/>
              <a:t>When calling the method, specify the string to print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a parameter</a:t>
            </a:r>
          </a:p>
          <a:p>
            <a:pPr lvl="2"/>
            <a:r>
              <a:rPr lang="en-US" altLang="ko-KR" dirty="0"/>
              <a:t>The value of expression must match the type in declaration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E18B83-3077-4A5E-94F2-EC4D0C42E770}"/>
              </a:ext>
            </a:extLst>
          </p:cNvPr>
          <p:cNvSpPr/>
          <p:nvPr/>
        </p:nvSpPr>
        <p:spPr>
          <a:xfrm>
            <a:off x="1622611" y="4388694"/>
            <a:ext cx="6229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A7BD7E-B1AF-4812-86EF-C38503CBEFF0}"/>
              </a:ext>
            </a:extLst>
          </p:cNvPr>
          <p:cNvSpPr/>
          <p:nvPr/>
        </p:nvSpPr>
        <p:spPr>
          <a:xfrm>
            <a:off x="1622611" y="6258572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00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FC0682-7A03-4D45-A2F4-A5D213CA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0528A-FB98-4961-8F49-B9905728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Misuse of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9F6B2-9BCC-4E79-91D2-1BEADF4CF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What's wrong with this?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AC094-EC4D-4EB9-BDF0-C0B70FBFA4C9}"/>
              </a:ext>
            </a:extLst>
          </p:cNvPr>
          <p:cNvSpPr/>
          <p:nvPr/>
        </p:nvSpPr>
        <p:spPr>
          <a:xfrm>
            <a:off x="1564339" y="1671588"/>
            <a:ext cx="601531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"What percentage did you earn?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90)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got an A!"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80)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got a B!"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70)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got a C!"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60)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got a 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percent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60)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got an F!"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641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FBDA02-E332-4473-B22A-D08A8C9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BCFF48-8D36-428F-8A54-61041811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Redundant Code - Fixed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B08F5-28AD-4DA8-9774-7EA9B00EE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3118597" cy="5326902"/>
          </a:xfrm>
        </p:spPr>
        <p:txBody>
          <a:bodyPr/>
          <a:lstStyle/>
          <a:p>
            <a:r>
              <a:rPr lang="en-US" altLang="ko-KR" dirty="0"/>
              <a:t>Declare 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line(String str)</a:t>
            </a:r>
          </a:p>
          <a:p>
            <a:pPr lvl="1"/>
            <a:r>
              <a:rPr lang="en-US" altLang="ko-KR" sz="1600" dirty="0"/>
              <a:t>The method will print the passed string 10 times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45DA90-A8A3-454D-81E0-6EFDA7914763}"/>
              </a:ext>
            </a:extLst>
          </p:cNvPr>
          <p:cNvSpPr/>
          <p:nvPr/>
        </p:nvSpPr>
        <p:spPr>
          <a:xfrm>
            <a:off x="3747246" y="1229895"/>
            <a:ext cx="56208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MethodExample5 {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-- &gt; 0)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"~"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"-"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line(String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89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40D8BD-E48B-4933-A046-C1FE610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3F7EE-756D-47CF-9479-0CAAD82D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Multiple Parameters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686FB-D0DE-4910-A070-6E9265281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Can pass multiple parameters to a method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Declaration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Passing parameters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259C1C-1ABE-491C-9C51-8C0216B7C172}"/>
              </a:ext>
            </a:extLst>
          </p:cNvPr>
          <p:cNvSpPr/>
          <p:nvPr/>
        </p:nvSpPr>
        <p:spPr>
          <a:xfrm>
            <a:off x="1335741" y="1709155"/>
            <a:ext cx="59525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line(String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line("???", 5);	</a:t>
            </a:r>
            <a:r>
              <a:rPr lang="en-US" altLang="ko-KR" sz="1600" dirty="0">
                <a:solidFill>
                  <a:srgbClr val="488567"/>
                </a:solidFill>
                <a:latin typeface="Consolas" panose="020B0609020204030204" pitchFamily="49" charset="0"/>
              </a:rPr>
              <a:t>// prints ???????????????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65ECC1-D62E-4084-8DB8-266A3B7F46C7}"/>
              </a:ext>
            </a:extLst>
          </p:cNvPr>
          <p:cNvSpPr/>
          <p:nvPr/>
        </p:nvSpPr>
        <p:spPr>
          <a:xfrm>
            <a:off x="1364838" y="4504419"/>
            <a:ext cx="6759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name(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type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param1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..., type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A9D7AE-81DE-4FF4-A130-7A917DA86D05}"/>
              </a:ext>
            </a:extLst>
          </p:cNvPr>
          <p:cNvSpPr/>
          <p:nvPr/>
        </p:nvSpPr>
        <p:spPr>
          <a:xfrm>
            <a:off x="1393935" y="60292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expr1, ...,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83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BC9F78-C925-46C1-A276-59538277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9EC28B-97DB-4521-9D71-C7852006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Parameterization – Common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A691C-BB7E-445C-B917-AA200527B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a method accepts a parameter, it is illegal to call it without passing any value for that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value passed to a method must be of the correct type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5AECF9-E4CD-443E-9B39-0D340E9368BA}"/>
              </a:ext>
            </a:extLst>
          </p:cNvPr>
          <p:cNvSpPr/>
          <p:nvPr/>
        </p:nvSpPr>
        <p:spPr>
          <a:xfrm>
            <a:off x="1382883" y="2159605"/>
            <a:ext cx="511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line();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Error: parameter required</a:t>
            </a:r>
            <a:endParaRPr lang="ko-KR" altLang="en-US" dirty="0">
              <a:solidFill>
                <a:srgbClr val="488567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81346-6A37-48EA-9C1E-597F006F1AD5}"/>
              </a:ext>
            </a:extLst>
          </p:cNvPr>
          <p:cNvSpPr/>
          <p:nvPr/>
        </p:nvSpPr>
        <p:spPr>
          <a:xfrm>
            <a:off x="1382882" y="3644757"/>
            <a:ext cx="6627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line("a", 3.2);		</a:t>
            </a:r>
            <a:r>
              <a:rPr lang="en-US" altLang="ko-KR" dirty="0">
                <a:solidFill>
                  <a:srgbClr val="488567"/>
                </a:solidFill>
                <a:latin typeface="Consolas" panose="020B0609020204030204" pitchFamily="49" charset="0"/>
              </a:rPr>
              <a:t>// Error: must be of type int</a:t>
            </a:r>
            <a:endParaRPr lang="ko-KR" altLang="en-US" dirty="0">
              <a:solidFill>
                <a:srgbClr val="488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55EDDB-CAB5-4158-8143-540A0C23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80E5DB-AF6E-47E8-A2EF-334A20F5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Semantics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3D60A-2055-4847-88F4-4F91C38D6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When the method is called:</a:t>
            </a:r>
          </a:p>
          <a:p>
            <a:pPr lvl="1"/>
            <a:r>
              <a:rPr lang="en-US" altLang="ko-KR" dirty="0"/>
              <a:t>The value is stored into the parameter variable</a:t>
            </a:r>
          </a:p>
          <a:p>
            <a:pPr lvl="1"/>
            <a:r>
              <a:rPr lang="en-US" altLang="ko-KR" dirty="0"/>
              <a:t>The method's code executes, using that value (inside variable)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value semantics</a:t>
            </a:r>
            <a:r>
              <a:rPr lang="en-US" altLang="ko-KR" dirty="0"/>
              <a:t>: When primitive values are passed as parameters, </a:t>
            </a:r>
            <a:r>
              <a:rPr lang="en-US" altLang="ko-KR" i="1" dirty="0">
                <a:solidFill>
                  <a:srgbClr val="FF0000"/>
                </a:solidFill>
              </a:rPr>
              <a:t>their values are copied</a:t>
            </a:r>
          </a:p>
          <a:p>
            <a:pPr lvl="1"/>
            <a:r>
              <a:rPr lang="en-US" altLang="ko-KR" dirty="0"/>
              <a:t>Modifying the parameter </a:t>
            </a:r>
            <a:r>
              <a:rPr lang="en-US" altLang="ko-KR" b="1" dirty="0"/>
              <a:t>will not affect the variable passed in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E683D1-F591-413A-A40E-562EEABB037D}"/>
              </a:ext>
            </a:extLst>
          </p:cNvPr>
          <p:cNvSpPr/>
          <p:nvPr/>
        </p:nvSpPr>
        <p:spPr>
          <a:xfrm>
            <a:off x="1255058" y="4011803"/>
            <a:ext cx="554915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23;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strange(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// 23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strange(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// 24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7182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5439A8-44DE-4C35-89F6-4C1044E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AC62F5-7DFA-47A0-A68C-492288B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Semantics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E04633-A3C2-4614-A07A-0B2BC4688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9D4FF-C4B8-4AFC-B2CC-39D20CBB31CF}"/>
              </a:ext>
            </a:extLst>
          </p:cNvPr>
          <p:cNvSpPr/>
          <p:nvPr/>
        </p:nvSpPr>
        <p:spPr>
          <a:xfrm>
            <a:off x="1559856" y="1782395"/>
            <a:ext cx="60242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s-E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s-E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swap(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10 5 (not swapped)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swap(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nn-NO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  <a:r>
              <a:rPr lang="nn-NO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5 10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6553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5FC5EA-6B50-486A-B1BA-69AF5751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5AD78-0328-4A3E-913A-41E1A88A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36E71-25EC-4ECC-ABEB-87085CB56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이외의 </a:t>
            </a:r>
            <a:r>
              <a:rPr lang="en-US" altLang="ko-KR" dirty="0"/>
              <a:t>static method </a:t>
            </a:r>
            <a:r>
              <a:rPr lang="ko-KR" altLang="en-US" dirty="0"/>
              <a:t>를 사용할 것</a:t>
            </a:r>
          </a:p>
          <a:p>
            <a:endParaRPr lang="en-US" altLang="ko-KR" dirty="0"/>
          </a:p>
          <a:p>
            <a:r>
              <a:rPr lang="en-US" altLang="ko-KR" dirty="0"/>
              <a:t>#2440 </a:t>
            </a:r>
            <a:r>
              <a:rPr lang="ko-KR" altLang="en-US" dirty="0"/>
              <a:t>별 찍기 </a:t>
            </a:r>
            <a:r>
              <a:rPr lang="en-US" altLang="ko-KR" dirty="0"/>
              <a:t>– 3</a:t>
            </a:r>
          </a:p>
          <a:p>
            <a:endParaRPr lang="en-US" altLang="ko-KR" dirty="0"/>
          </a:p>
          <a:p>
            <a:r>
              <a:rPr lang="en-US" altLang="ko-KR" dirty="0"/>
              <a:t>#2442 </a:t>
            </a:r>
            <a:r>
              <a:rPr lang="ko-KR" altLang="en-US" dirty="0"/>
              <a:t>별 찍기 </a:t>
            </a:r>
            <a:r>
              <a:rPr lang="en-US" altLang="ko-KR" dirty="0"/>
              <a:t>– 5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133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7AF34C-942E-4505-ABFE-F3B973B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826DA-F0F7-4B45-9DD7-5915F35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FAA59-BA7C-44E0-B73D-2785FC2FC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en-US" altLang="ko-KR" dirty="0"/>
              <a:t>: To send out a value as the result of a method</a:t>
            </a:r>
          </a:p>
          <a:p>
            <a:pPr lvl="1"/>
            <a:r>
              <a:rPr lang="en-US" altLang="ko-KR" dirty="0"/>
              <a:t>Parameters send info </a:t>
            </a:r>
            <a:r>
              <a:rPr lang="en-US" altLang="ko-KR" b="1" i="1" dirty="0"/>
              <a:t>in</a:t>
            </a:r>
            <a:r>
              <a:rPr lang="en-US" altLang="ko-KR" dirty="0"/>
              <a:t> from the caller to the method</a:t>
            </a:r>
          </a:p>
          <a:p>
            <a:pPr lvl="1"/>
            <a:r>
              <a:rPr lang="en-US" altLang="ko-KR" dirty="0"/>
              <a:t>Return values send information </a:t>
            </a:r>
            <a:r>
              <a:rPr lang="en-US" altLang="ko-KR" b="1" i="1" dirty="0"/>
              <a:t>out</a:t>
            </a:r>
            <a:r>
              <a:rPr lang="en-US" altLang="ko-KR" dirty="0"/>
              <a:t> of a method to its caller</a:t>
            </a:r>
          </a:p>
          <a:p>
            <a:pPr lvl="1"/>
            <a:r>
              <a:rPr lang="en-US" altLang="ko-KR" dirty="0"/>
              <a:t>The method call will be evaluated to its return value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Specify the return type in declaration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void</a:t>
            </a:r>
            <a:r>
              <a:rPr lang="en-US" altLang="ko-KR" dirty="0"/>
              <a:t> does not return anything</a:t>
            </a:r>
          </a:p>
          <a:p>
            <a:pPr lvl="1"/>
            <a:r>
              <a:rPr lang="en-US" altLang="ko-KR" dirty="0"/>
              <a:t>Method must return a value according to the type in declaration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953EBA-851E-4546-9A2B-B7760EAC6BC8}"/>
              </a:ext>
            </a:extLst>
          </p:cNvPr>
          <p:cNvSpPr/>
          <p:nvPr/>
        </p:nvSpPr>
        <p:spPr>
          <a:xfrm>
            <a:off x="1165411" y="4922548"/>
            <a:ext cx="5701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name(parameters)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expression;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497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C7FDC1-F4FB-4127-94E7-6CC9708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CD9F87-4EA1-469C-91EC-C20852C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B69AF-642D-4240-A2E1-85BBEEA9E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Absolute value function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abs(1.2)</a:t>
            </a:r>
            <a:r>
              <a:rPr lang="en-US" altLang="ko-KR" dirty="0"/>
              <a:t> will be evaluated to 1.2, with type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ko-KR" dirty="0"/>
              <a:t>Can store the return value of the method by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double y = abs(x);</a:t>
            </a:r>
          </a:p>
          <a:p>
            <a:pPr lvl="2"/>
            <a:r>
              <a:rPr lang="en-US" altLang="ko-KR" dirty="0"/>
              <a:t>Now, this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can be used in other expressions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68FD9E-A74E-472B-A367-982FEE1C3FD1}"/>
              </a:ext>
            </a:extLst>
          </p:cNvPr>
          <p:cNvSpPr/>
          <p:nvPr/>
        </p:nvSpPr>
        <p:spPr>
          <a:xfrm>
            <a:off x="1725704" y="1624444"/>
            <a:ext cx="5692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abs(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0)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8560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1062BB-A3CD-4742-8552-B78449C2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1DEFF2-3FB7-4BD0-B63C-75BA290E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483B5-5653-4C14-96CE-71627B393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이외의 </a:t>
            </a:r>
            <a:r>
              <a:rPr lang="en-US" altLang="ko-KR" dirty="0"/>
              <a:t>static method </a:t>
            </a:r>
            <a:r>
              <a:rPr lang="ko-KR" altLang="en-US" dirty="0"/>
              <a:t>를 사용할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#4673 </a:t>
            </a:r>
            <a:r>
              <a:rPr lang="ko-KR" altLang="en-US" dirty="0"/>
              <a:t>셀프 넘버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#1065 </a:t>
            </a:r>
            <a:r>
              <a:rPr lang="ko-KR" altLang="en-US" dirty="0"/>
              <a:t>한수</a:t>
            </a:r>
          </a:p>
        </p:txBody>
      </p:sp>
    </p:spTree>
    <p:extLst>
      <p:ext uri="{BB962C8B-B14F-4D97-AF65-F5344CB8AC3E}">
        <p14:creationId xmlns:p14="http://schemas.microsoft.com/office/powerpoint/2010/main" val="1464251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172750-7569-4CE4-9F2B-3388A911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429BF8-F751-4C6D-869F-37588F12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23683-E6F0-4084-A15B-B2C234BB04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</a:rPr>
              <a:t>exception</a:t>
            </a:r>
            <a:r>
              <a:rPr lang="en-US" altLang="ko-KR" dirty="0"/>
              <a:t>: An object representing a runtime error</a:t>
            </a:r>
          </a:p>
          <a:p>
            <a:pPr lvl="1"/>
            <a:r>
              <a:rPr lang="en-US" altLang="ko-KR" dirty="0"/>
              <a:t>We say that a program with an error throws an exception</a:t>
            </a:r>
          </a:p>
          <a:p>
            <a:pPr lvl="1"/>
            <a:r>
              <a:rPr lang="en-US" altLang="ko-KR" dirty="0"/>
              <a:t>It is also possible to catch (handle) an exception</a:t>
            </a:r>
          </a:p>
          <a:p>
            <a:pPr lvl="1"/>
            <a:endParaRPr lang="en-US" altLang="ko-KR" dirty="0"/>
          </a:p>
          <a:p>
            <a:r>
              <a:rPr lang="en-US" altLang="ko-KR" i="1" dirty="0"/>
              <a:t>checked exception</a:t>
            </a:r>
            <a:r>
              <a:rPr lang="en-US" altLang="ko-KR" dirty="0"/>
              <a:t>: An error that must be handled by our program (otherwise it will not compile)</a:t>
            </a:r>
          </a:p>
          <a:p>
            <a:pPr lvl="1"/>
            <a:r>
              <a:rPr lang="en-US" altLang="ko-KR" dirty="0"/>
              <a:t>Must specify how the program will behave if the exception occurs</a:t>
            </a:r>
          </a:p>
          <a:p>
            <a:pPr lvl="1"/>
            <a:r>
              <a:rPr lang="en-US" altLang="ko-KR" dirty="0"/>
              <a:t>Unchecked exception do not have to be handled</a:t>
            </a:r>
          </a:p>
          <a:p>
            <a:pPr lvl="2"/>
            <a:r>
              <a:rPr lang="en-US" altLang="ko-KR" dirty="0"/>
              <a:t>But the code needs to be fixed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600F81-9B11-496C-A36A-98CC05D0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0" y="5439055"/>
            <a:ext cx="6920036" cy="5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6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2A7462-F75E-4652-BF9E-C755EB9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E86DF0-F203-4657-B4AC-88443AC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+mn-lt"/>
              </a:rPr>
              <a:t>Statement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0D22E-15DF-45F0-9248-12747453A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Chooses between outcomes using many tests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C54D0-780C-40AE-9CCE-2AA9D924B3BF}"/>
              </a:ext>
            </a:extLst>
          </p:cNvPr>
          <p:cNvSpPr/>
          <p:nvPr/>
        </p:nvSpPr>
        <p:spPr>
          <a:xfrm>
            <a:off x="1281953" y="15796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(test)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55964A-F844-4A6D-8E8C-4C8475441813}"/>
              </a:ext>
            </a:extLst>
          </p:cNvPr>
          <p:cNvSpPr/>
          <p:nvPr/>
        </p:nvSpPr>
        <p:spPr>
          <a:xfrm>
            <a:off x="1281953" y="41242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"zero"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749679-D521-49D4-B47B-AD3E89C63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10" y="1709652"/>
            <a:ext cx="3484750" cy="2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7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BE435B-EF6A-46E3-9768-6563217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78D3F4-CD18-4382-8763-E8B420E3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throws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C284D-EC78-476E-9D03-EA6F527E0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throws</a:t>
            </a:r>
            <a:r>
              <a:rPr lang="en-US" altLang="ko-KR" dirty="0"/>
              <a:t>: Keyword on a method's header that states that </a:t>
            </a:r>
            <a:r>
              <a:rPr lang="en-US" altLang="ko-KR" i="1" dirty="0"/>
              <a:t>the method may generate an exception (and will not handle it)</a:t>
            </a:r>
          </a:p>
          <a:p>
            <a:pPr lvl="1"/>
            <a:r>
              <a:rPr lang="en-US" altLang="ko-KR" dirty="0"/>
              <a:t>"I hereby announce that this method might throw an exception, and I accept the consequences if this happens"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E4842-A76E-4E49-9C22-8F9AD9235994}"/>
              </a:ext>
            </a:extLst>
          </p:cNvPr>
          <p:cNvSpPr/>
          <p:nvPr/>
        </p:nvSpPr>
        <p:spPr>
          <a:xfrm>
            <a:off x="1134032" y="3569447"/>
            <a:ext cx="6875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7728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1E63C9-582F-4BF1-99C8-75332D80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DA82D4-3AAA-4E72-8471-90B34943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try-catch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ECDCF-E874-4EC0-AC22-804C27CF7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Syntax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 executing the statements in </a:t>
            </a:r>
            <a:r>
              <a:rPr lang="en-US" altLang="ko-KR" dirty="0">
                <a:latin typeface="Consolas" panose="020B0609020204030204" pitchFamily="49" charset="0"/>
              </a:rPr>
              <a:t>try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If an exception</a:t>
            </a:r>
            <a:r>
              <a:rPr lang="en-US" altLang="ko-KR" i="1" dirty="0"/>
              <a:t> </a:t>
            </a:r>
            <a:r>
              <a:rPr lang="en-US" altLang="ko-KR" b="1" i="1" dirty="0"/>
              <a:t>specified</a:t>
            </a:r>
            <a:r>
              <a:rPr lang="en-US" altLang="ko-KR" dirty="0"/>
              <a:t> in the </a:t>
            </a:r>
            <a:r>
              <a:rPr lang="en-US" altLang="ko-KR" dirty="0">
                <a:latin typeface="Consolas" panose="020B0609020204030204" pitchFamily="49" charset="0"/>
              </a:rPr>
              <a:t>catch</a:t>
            </a:r>
            <a:r>
              <a:rPr lang="en-US" altLang="ko-KR" dirty="0"/>
              <a:t> statement occurs,</a:t>
            </a:r>
          </a:p>
          <a:p>
            <a:pPr lvl="1"/>
            <a:r>
              <a:rPr lang="en-US" altLang="ko-KR" dirty="0"/>
              <a:t>The exception is </a:t>
            </a:r>
            <a:r>
              <a:rPr lang="en-US" altLang="ko-KR" i="1" dirty="0"/>
              <a:t>caught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catch</a:t>
            </a:r>
            <a:r>
              <a:rPr lang="en-US" altLang="ko-KR" dirty="0"/>
              <a:t> block is executed</a:t>
            </a:r>
          </a:p>
          <a:p>
            <a:pPr lvl="1"/>
            <a:r>
              <a:rPr lang="en-US" altLang="ko-KR" dirty="0"/>
              <a:t>If exception doesn't occur, </a:t>
            </a:r>
            <a:r>
              <a:rPr lang="en-US" altLang="ko-KR" dirty="0">
                <a:latin typeface="Consolas" panose="020B0609020204030204" pitchFamily="49" charset="0"/>
              </a:rPr>
              <a:t>catch</a:t>
            </a:r>
            <a:r>
              <a:rPr lang="en-US" altLang="ko-KR" dirty="0"/>
              <a:t> block is ignored</a:t>
            </a:r>
          </a:p>
          <a:p>
            <a:pPr lvl="1"/>
            <a:r>
              <a:rPr lang="en-US" altLang="ko-KR" dirty="0"/>
              <a:t>You can catch multiple exceptions by adding more </a:t>
            </a:r>
            <a:r>
              <a:rPr lang="en-US" altLang="ko-KR" dirty="0">
                <a:latin typeface="Consolas" panose="020B0609020204030204" pitchFamily="49" charset="0"/>
              </a:rPr>
              <a:t>catch</a:t>
            </a:r>
            <a:r>
              <a:rPr lang="en-US" altLang="ko-KR" dirty="0"/>
              <a:t> blocks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81C87D-1E78-4EB7-A310-B6030FCDA662}"/>
              </a:ext>
            </a:extLst>
          </p:cNvPr>
          <p:cNvSpPr/>
          <p:nvPr/>
        </p:nvSpPr>
        <p:spPr>
          <a:xfrm>
            <a:off x="1237129" y="16325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693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FF6FCB-DCF7-4427-B29A-614FBDBA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4F9C9E-548C-4F1F-A7C4-CDE98052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try-catch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CABDC-D6FE-4850-9BC0-B1E72B4F9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also throw an exception</a:t>
            </a:r>
          </a:p>
          <a:p>
            <a:pPr lvl="1"/>
            <a:r>
              <a:rPr lang="en-US" altLang="ko-KR" dirty="0"/>
              <a:t>And include a custom error message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901D73-22B3-44AB-B3AC-CB884C62A1E5}"/>
              </a:ext>
            </a:extLst>
          </p:cNvPr>
          <p:cNvSpPr/>
          <p:nvPr/>
        </p:nvSpPr>
        <p:spPr>
          <a:xfrm>
            <a:off x="609598" y="1656780"/>
            <a:ext cx="7924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area(3, -5);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area(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"Length cannot be negative"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9259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2AB95E-139B-4DCA-A17B-8CF7CA5F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0FDC01-3D90-4549-A6A9-0497B80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9425027-2910-468D-B374-8D1B957B95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Write a program that takes two integers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and prints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Conditions:</a:t>
                </a:r>
              </a:p>
              <a:p>
                <a:pPr lvl="2"/>
                <a:r>
                  <a:rPr lang="en-US" altLang="ko-KR" dirty="0"/>
                  <a:t>Use a static method that takes two integers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 returns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 method should detect and throw an </a:t>
                </a:r>
                <a:r>
                  <a:rPr lang="en-US" altLang="ko-KR" dirty="0" err="1"/>
                  <a:t>ArithmeticException</a:t>
                </a:r>
                <a:r>
                  <a:rPr lang="en-US" altLang="ko-KR" dirty="0"/>
                  <a:t> if division by 0 occurs</a:t>
                </a:r>
              </a:p>
              <a:p>
                <a:pPr lvl="2"/>
                <a:r>
                  <a:rPr lang="en-US" altLang="ko-KR" dirty="0"/>
                  <a:t>The exception should contain the message</a:t>
                </a:r>
              </a:p>
              <a:p>
                <a:pPr lvl="3"/>
                <a:r>
                  <a:rPr lang="en-US" altLang="ko-KR" dirty="0"/>
                  <a:t>"Division by 0"</a:t>
                </a:r>
              </a:p>
              <a:p>
                <a:pPr lvl="2"/>
                <a:r>
                  <a:rPr lang="en-US" altLang="ko-KR" dirty="0"/>
                  <a:t>The main method should use try-catch to handle the </a:t>
                </a:r>
                <a:r>
                  <a:rPr lang="en-US" altLang="ko-KR" dirty="0" err="1"/>
                  <a:t>ArithmeticException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In the catch block, print the message of exception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09425027-2910-468D-B374-8D1B957B9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83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E9054D-42F5-4DF7-B459-0ED4A83C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9A01D0-C503-4345-937A-B57E98FF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System.out.printf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A58A5-5010-48F3-93BA-DDC7A2A7E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to format when printing text</a:t>
            </a:r>
          </a:p>
          <a:p>
            <a:pPr lvl="1"/>
            <a:r>
              <a:rPr lang="en-US" altLang="ko-KR" dirty="0"/>
              <a:t>Does not produce new line at the end</a:t>
            </a:r>
          </a:p>
          <a:p>
            <a:r>
              <a:rPr lang="en-US" altLang="ko-KR" sz="18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("format string", parameters);</a:t>
            </a:r>
          </a:p>
          <a:p>
            <a:pPr lvl="1"/>
            <a:r>
              <a:rPr lang="en-US" altLang="ko-KR" dirty="0"/>
              <a:t>There can be many parameters</a:t>
            </a:r>
          </a:p>
          <a:p>
            <a:r>
              <a:rPr lang="en-US" altLang="ko-KR" dirty="0"/>
              <a:t>A format string can contain placeholders to insert parameters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%d</a:t>
            </a:r>
            <a:r>
              <a:rPr lang="en-US" altLang="ko-KR" dirty="0"/>
              <a:t>	integer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%f</a:t>
            </a:r>
            <a:r>
              <a:rPr lang="en-US" altLang="ko-KR" dirty="0"/>
              <a:t>	real numbers (double)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%.Df</a:t>
            </a:r>
            <a:r>
              <a:rPr lang="en-US" altLang="ko-KR" dirty="0"/>
              <a:t>	real numbers, with D digits precision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%s</a:t>
            </a:r>
            <a:r>
              <a:rPr lang="en-US" altLang="ko-KR" dirty="0"/>
              <a:t>	string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("My name is %s %s", </a:t>
            </a:r>
            <a:r>
              <a:rPr lang="en-US" altLang="ko-KR" sz="1400" dirty="0" err="1">
                <a:latin typeface="Consolas" panose="020B0609020204030204" pitchFamily="49" charset="0"/>
              </a:rPr>
              <a:t>firstName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lastName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("The value of %s is %d", "x", x);</a:t>
            </a:r>
          </a:p>
          <a:p>
            <a:pPr lvl="1"/>
            <a:r>
              <a:rPr lang="en-US" altLang="ko-KR" sz="1400" dirty="0" err="1">
                <a:latin typeface="Consolas" panose="020B0609020204030204" pitchFamily="49" charset="0"/>
              </a:rPr>
              <a:t>System.out.printf</a:t>
            </a:r>
            <a:r>
              <a:rPr lang="en-US" altLang="ko-KR" sz="1400" dirty="0">
                <a:latin typeface="Consolas" panose="020B0609020204030204" pitchFamily="49" charset="0"/>
              </a:rPr>
              <a:t>("%.3f", 3.141592); // 3.142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763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4B981C-0FED-4A56-8548-B96C565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056C6A-865B-4CC8-8731-7185710C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386CE-18AE-4C3E-B089-13F01BF940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#11021 A + B – 7</a:t>
            </a:r>
          </a:p>
          <a:p>
            <a:endParaRPr lang="en-US" altLang="ko-KR" dirty="0"/>
          </a:p>
          <a:p>
            <a:r>
              <a:rPr lang="en-US" altLang="ko-KR" dirty="0"/>
              <a:t>#3053 </a:t>
            </a:r>
            <a:r>
              <a:rPr lang="ko-KR" altLang="en-US"/>
              <a:t>택시 기하학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08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48236D-B7F3-4F0F-A4D0-F30FD121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33270A-A8A3-477E-BD37-9C4D0A13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968CD-01A8-4FAA-93D5-AA2E25A1A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Textbook Chapter 1 Multiple-Choice questions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349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32C5CB-6FF0-4110-940C-6C5B8D0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FCFFFF-DCC8-483B-A5EE-3B649B5C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542DF-6ADD-4F5A-A36A-0BD5AE332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it ends with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en-US" altLang="ko-KR" dirty="0"/>
              <a:t>, </a:t>
            </a:r>
            <a:r>
              <a:rPr lang="en-US" altLang="ko-KR" i="1" dirty="0"/>
              <a:t>exactly one path</a:t>
            </a:r>
            <a:r>
              <a:rPr lang="en-US" altLang="ko-KR" dirty="0"/>
              <a:t> must be taken</a:t>
            </a:r>
          </a:p>
          <a:p>
            <a:r>
              <a:rPr lang="en-US" altLang="ko-KR" dirty="0"/>
              <a:t>If it ends with </a:t>
            </a:r>
            <a:r>
              <a:rPr lang="en-US" altLang="ko-KR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, the code </a:t>
            </a:r>
            <a:r>
              <a:rPr lang="en-US" altLang="ko-KR" i="1" dirty="0"/>
              <a:t>might not execute</a:t>
            </a:r>
            <a:r>
              <a:rPr lang="en-US" altLang="ko-KR" dirty="0"/>
              <a:t> any path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B0F0FD-5EA6-4C1D-AC8F-FF35E586321D}"/>
              </a:ext>
            </a:extLst>
          </p:cNvPr>
          <p:cNvSpPr/>
          <p:nvPr/>
        </p:nvSpPr>
        <p:spPr>
          <a:xfrm>
            <a:off x="1246094" y="320223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place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"Gold!"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place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2)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"Silver!"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place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3)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"Bronze!"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AF8AFB-EBA8-454D-BBA0-A39712D7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B2041F-5574-42CE-9C0B-326C75E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if/else</a:t>
            </a:r>
            <a:r>
              <a:rPr lang="en-US" altLang="ko-KR" dirty="0"/>
              <a:t> Structures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D75A2-11BB-49E1-BB9C-B16D03909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Exactly 1 path </a:t>
            </a:r>
          </a:p>
          <a:p>
            <a:pPr lvl="1"/>
            <a:r>
              <a:rPr lang="en-US" altLang="ko-KR" dirty="0"/>
              <a:t>Mutually exclusive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0 or 1 path </a:t>
            </a:r>
          </a:p>
          <a:p>
            <a:pPr lvl="1"/>
            <a:r>
              <a:rPr lang="en-US" altLang="ko-KR" dirty="0"/>
              <a:t>Mutually exclusive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0, 1, or many paths</a:t>
            </a:r>
          </a:p>
          <a:p>
            <a:pPr lvl="1"/>
            <a:r>
              <a:rPr lang="en-US" altLang="ko-KR" dirty="0"/>
              <a:t>Independent tests</a:t>
            </a:r>
          </a:p>
          <a:p>
            <a:pPr lvl="1"/>
            <a:r>
              <a:rPr lang="en-US" altLang="ko-KR" dirty="0"/>
              <a:t>Not exclusive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A5E352-0EE6-4D6C-9794-38B5D2360D72}"/>
              </a:ext>
            </a:extLst>
          </p:cNvPr>
          <p:cNvSpPr/>
          <p:nvPr/>
        </p:nvSpPr>
        <p:spPr>
          <a:xfrm>
            <a:off x="5522258" y="101393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AD992-EF60-4D6D-B9CA-11FD945D4A53}"/>
              </a:ext>
            </a:extLst>
          </p:cNvPr>
          <p:cNvSpPr/>
          <p:nvPr/>
        </p:nvSpPr>
        <p:spPr>
          <a:xfrm>
            <a:off x="5522258" y="253793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F7073-2163-4FB1-BB32-B22F193BE6E7}"/>
              </a:ext>
            </a:extLst>
          </p:cNvPr>
          <p:cNvSpPr/>
          <p:nvPr/>
        </p:nvSpPr>
        <p:spPr>
          <a:xfrm>
            <a:off x="5522258" y="45146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(test)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statement(s);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287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ADFF4-FA3C-477A-B2C8-36F94FB3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460C3E-ADA2-41A2-A39A-FD5EA49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07941-C24A-41DE-A7AE-8C6A2FC72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#1330 </a:t>
            </a:r>
            <a:r>
              <a:rPr lang="ko-KR" altLang="en-US" dirty="0"/>
              <a:t>두 수 비교하기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#9498</a:t>
            </a:r>
            <a:r>
              <a:rPr lang="ko-KR" altLang="en-US" dirty="0"/>
              <a:t> 시험 성적</a:t>
            </a:r>
          </a:p>
        </p:txBody>
      </p:sp>
    </p:spTree>
    <p:extLst>
      <p:ext uri="{BB962C8B-B14F-4D97-AF65-F5344CB8AC3E}">
        <p14:creationId xmlns:p14="http://schemas.microsoft.com/office/powerpoint/2010/main" val="36244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5033</Words>
  <Application>Microsoft Office PowerPoint</Application>
  <PresentationFormat>화면 슬라이드 쇼(4:3)</PresentationFormat>
  <Paragraphs>1029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6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if Statement</vt:lpstr>
      <vt:lpstr>if/else Statement</vt:lpstr>
      <vt:lpstr>Misuse of if</vt:lpstr>
      <vt:lpstr>else if Statement</vt:lpstr>
      <vt:lpstr>else if Statement</vt:lpstr>
      <vt:lpstr>if/else Structures</vt:lpstr>
      <vt:lpstr>Exercises</vt:lpstr>
      <vt:lpstr>Nested if</vt:lpstr>
      <vt:lpstr>Dangling else</vt:lpstr>
      <vt:lpstr>Dangling else</vt:lpstr>
      <vt:lpstr>Dangling else</vt:lpstr>
      <vt:lpstr>Exercises</vt:lpstr>
      <vt:lpstr>switch Statement</vt:lpstr>
      <vt:lpstr>switch Statement Example</vt:lpstr>
      <vt:lpstr>switch Statement Example</vt:lpstr>
      <vt:lpstr>Exercise</vt:lpstr>
      <vt:lpstr>Loops</vt:lpstr>
      <vt:lpstr>while Loop</vt:lpstr>
      <vt:lpstr>Infinite loop with while</vt:lpstr>
      <vt:lpstr>do-while loop</vt:lpstr>
      <vt:lpstr>Exercise</vt:lpstr>
      <vt:lpstr>for loop</vt:lpstr>
      <vt:lpstr>for loop - Initialization</vt:lpstr>
      <vt:lpstr>for loop - Test</vt:lpstr>
      <vt:lpstr>for loop - Update</vt:lpstr>
      <vt:lpstr>Infinite loop with for</vt:lpstr>
      <vt:lpstr>Exercise</vt:lpstr>
      <vt:lpstr>Nested for loops</vt:lpstr>
      <vt:lpstr>Exercise</vt:lpstr>
      <vt:lpstr>break Statement</vt:lpstr>
      <vt:lpstr>break Statement</vt:lpstr>
      <vt:lpstr>Exercise</vt:lpstr>
      <vt:lpstr>continue Statement</vt:lpstr>
      <vt:lpstr>for/while Conversion</vt:lpstr>
      <vt:lpstr>Repeated Code Example</vt:lpstr>
      <vt:lpstr>static Methods</vt:lpstr>
      <vt:lpstr>static Methods</vt:lpstr>
      <vt:lpstr>Control Flow</vt:lpstr>
      <vt:lpstr>Repeated Code Example - Better</vt:lpstr>
      <vt:lpstr>Scope of Variables</vt:lpstr>
      <vt:lpstr>Scope of Variables</vt:lpstr>
      <vt:lpstr>Scope of Variables</vt:lpstr>
      <vt:lpstr>Scope of Variables</vt:lpstr>
      <vt:lpstr>Class Constants</vt:lpstr>
      <vt:lpstr>Fixed Code</vt:lpstr>
      <vt:lpstr>Redundant Code</vt:lpstr>
      <vt:lpstr>Parameterization</vt:lpstr>
      <vt:lpstr>Redundant Code - Fixed</vt:lpstr>
      <vt:lpstr>Parameterization – Multiple Parameters</vt:lpstr>
      <vt:lpstr>Parameterization – Common Errors</vt:lpstr>
      <vt:lpstr>Value Semantics</vt:lpstr>
      <vt:lpstr>Value Semantics</vt:lpstr>
      <vt:lpstr>Exercise</vt:lpstr>
      <vt:lpstr>Return</vt:lpstr>
      <vt:lpstr>Return Example</vt:lpstr>
      <vt:lpstr>Exercise</vt:lpstr>
      <vt:lpstr>Exception</vt:lpstr>
      <vt:lpstr>throws</vt:lpstr>
      <vt:lpstr>try-catch Statement</vt:lpstr>
      <vt:lpstr>try-catch Statement</vt:lpstr>
      <vt:lpstr>Exercise</vt:lpstr>
      <vt:lpstr>System.out.printf</vt:lpstr>
      <vt:lpstr>Exercises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213</cp:revision>
  <dcterms:created xsi:type="dcterms:W3CDTF">2019-12-22T12:06:45Z</dcterms:created>
  <dcterms:modified xsi:type="dcterms:W3CDTF">2020-01-10T13:21:59Z</dcterms:modified>
</cp:coreProperties>
</file>