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317" r:id="rId25"/>
    <p:sldId id="318" r:id="rId26"/>
    <p:sldId id="283" r:id="rId27"/>
    <p:sldId id="284" r:id="rId28"/>
    <p:sldId id="285" r:id="rId29"/>
    <p:sldId id="289" r:id="rId30"/>
    <p:sldId id="290" r:id="rId31"/>
    <p:sldId id="291" r:id="rId32"/>
    <p:sldId id="292" r:id="rId33"/>
    <p:sldId id="293" r:id="rId34"/>
    <p:sldId id="294" r:id="rId35"/>
    <p:sldId id="300" r:id="rId36"/>
    <p:sldId id="295" r:id="rId37"/>
    <p:sldId id="297" r:id="rId38"/>
    <p:sldId id="298" r:id="rId39"/>
    <p:sldId id="299" r:id="rId40"/>
    <p:sldId id="302" r:id="rId41"/>
    <p:sldId id="303" r:id="rId42"/>
    <p:sldId id="304" r:id="rId43"/>
    <p:sldId id="305" r:id="rId44"/>
    <p:sldId id="306" r:id="rId45"/>
    <p:sldId id="307" r:id="rId46"/>
    <p:sldId id="268" r:id="rId47"/>
    <p:sldId id="308" r:id="rId48"/>
    <p:sldId id="309" r:id="rId49"/>
    <p:sldId id="310" r:id="rId50"/>
    <p:sldId id="311" r:id="rId51"/>
    <p:sldId id="312" r:id="rId52"/>
    <p:sldId id="315" r:id="rId53"/>
    <p:sldId id="316" r:id="rId54"/>
    <p:sldId id="319" r:id="rId55"/>
    <p:sldId id="320" r:id="rId56"/>
    <p:sldId id="321" r:id="rId57"/>
    <p:sldId id="322" r:id="rId58"/>
    <p:sldId id="323" r:id="rId59"/>
    <p:sldId id="324" r:id="rId60"/>
    <p:sldId id="326" r:id="rId61"/>
    <p:sldId id="327" r:id="rId62"/>
    <p:sldId id="325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AP Computer Science A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1/docs/api/java.base/java/util/Array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156823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1/docs/api/java.base/java/lang/Str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Classes and Objects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AP Computer Science A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January 15</a:t>
            </a:r>
            <a:r>
              <a:rPr kumimoji="0" lang="en-US" sz="2000" b="0" i="0" u="none" strike="noStrike" kern="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F4FF7-1D5B-4767-8A3F-05488AC8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D6957F-F238-43B3-AEC9-019C6D67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Problem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B0312-30A5-41CC-A314-8BFE02B6A8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#4344 </a:t>
            </a:r>
            <a:r>
              <a:rPr lang="ko-KR" altLang="en-US" dirty="0"/>
              <a:t>평균은 넘겠지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simplicity,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consider the problem for a single test case.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Try to solve this problem!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31887-DEDA-40CF-8FEE-562F1E03D35E}"/>
              </a:ext>
            </a:extLst>
          </p:cNvPr>
          <p:cNvSpPr txBox="1"/>
          <p:nvPr/>
        </p:nvSpPr>
        <p:spPr>
          <a:xfrm>
            <a:off x="986118" y="2823882"/>
            <a:ext cx="1434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Input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70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80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314DB-BCAE-4257-8680-4D6A99F2372B}"/>
              </a:ext>
            </a:extLst>
          </p:cNvPr>
          <p:cNvSpPr txBox="1"/>
          <p:nvPr/>
        </p:nvSpPr>
        <p:spPr>
          <a:xfrm>
            <a:off x="2662518" y="2813760"/>
            <a:ext cx="143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Output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40.000%</a:t>
            </a:r>
          </a:p>
        </p:txBody>
      </p:sp>
    </p:spTree>
    <p:extLst>
      <p:ext uri="{BB962C8B-B14F-4D97-AF65-F5344CB8AC3E}">
        <p14:creationId xmlns:p14="http://schemas.microsoft.com/office/powerpoint/2010/main" val="312389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E67CA9-325E-4D54-A633-419D5EAA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D70232-DD75-47D9-909B-00642D16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it hard?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2B700-915D-4CF0-B4DA-C1D492522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We need each input value twice</a:t>
            </a:r>
          </a:p>
          <a:p>
            <a:pPr lvl="1"/>
            <a:r>
              <a:rPr lang="en-US" altLang="ko-KR" dirty="0"/>
              <a:t>To compute the average</a:t>
            </a:r>
          </a:p>
          <a:p>
            <a:pPr lvl="1"/>
            <a:r>
              <a:rPr lang="en-US" altLang="ko-KR" dirty="0"/>
              <a:t>To count how many were above average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could read each value into a variable, but we</a:t>
            </a:r>
          </a:p>
          <a:p>
            <a:pPr lvl="1"/>
            <a:r>
              <a:rPr lang="en-US" altLang="ko-KR" dirty="0"/>
              <a:t>don't know how many values are needed until the program runs</a:t>
            </a:r>
          </a:p>
          <a:p>
            <a:pPr lvl="1"/>
            <a:r>
              <a:rPr lang="en-US" altLang="ko-KR" dirty="0"/>
              <a:t>don't know how many variables to declare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Need a way to declare many variables in one step.</a:t>
            </a:r>
          </a:p>
        </p:txBody>
      </p:sp>
    </p:spTree>
    <p:extLst>
      <p:ext uri="{BB962C8B-B14F-4D97-AF65-F5344CB8AC3E}">
        <p14:creationId xmlns:p14="http://schemas.microsoft.com/office/powerpoint/2010/main" val="71682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B9BEDC-C821-4132-878B-06A8B84C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A9089B-CB4D-47B2-90C9-3D38795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72E85-D472-498B-B479-8BBA7DD9E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array</a:t>
            </a:r>
            <a:r>
              <a:rPr lang="en-US" altLang="ko-KR" dirty="0"/>
              <a:t>: An object that stores many values of the </a:t>
            </a:r>
            <a:r>
              <a:rPr lang="en-US" altLang="ko-KR" dirty="0">
                <a:solidFill>
                  <a:srgbClr val="FF0000"/>
                </a:solidFill>
              </a:rPr>
              <a:t>same type</a:t>
            </a:r>
          </a:p>
          <a:p>
            <a:pPr lvl="1"/>
            <a:r>
              <a:rPr lang="en-US" altLang="ko-KR" i="1" dirty="0"/>
              <a:t>element</a:t>
            </a:r>
            <a:r>
              <a:rPr lang="en-US" altLang="ko-KR" dirty="0"/>
              <a:t>: One value in an array</a:t>
            </a:r>
          </a:p>
          <a:p>
            <a:pPr lvl="1"/>
            <a:r>
              <a:rPr lang="en-US" altLang="ko-KR" i="1" dirty="0"/>
              <a:t>index</a:t>
            </a:r>
            <a:r>
              <a:rPr lang="en-US" altLang="ko-KR" dirty="0"/>
              <a:t>: A 0-based integer to access an element from an array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Declaration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type[] </a:t>
            </a:r>
            <a:r>
              <a:rPr lang="en-US" altLang="ko-KR" sz="1800" dirty="0">
                <a:latin typeface="Consolas" panose="020B0609020204030204" pitchFamily="49" charset="0"/>
              </a:rPr>
              <a:t>name = </a:t>
            </a:r>
            <a:r>
              <a:rPr lang="en-US" altLang="ko-KR" sz="1800" b="1" dirty="0"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latin typeface="Consolas" panose="020B0609020204030204" pitchFamily="49" charset="0"/>
              </a:rPr>
              <a:t>type[length]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F675ADF-3A64-4181-B347-D17614205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7952"/>
              </p:ext>
            </p:extLst>
          </p:nvPr>
        </p:nvGraphicFramePr>
        <p:xfrm>
          <a:off x="1981196" y="2548218"/>
          <a:ext cx="5181604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0999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-19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128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ABB5E88-9813-483D-B51B-296A904F3CCB}"/>
              </a:ext>
            </a:extLst>
          </p:cNvPr>
          <p:cNvSpPr/>
          <p:nvPr/>
        </p:nvSpPr>
        <p:spPr>
          <a:xfrm>
            <a:off x="1301549" y="5180710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  <a:endParaRPr lang="ko-KR" altLang="en-US" sz="1600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27E21B6-DA22-41A8-B8E1-F60F6F08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506062"/>
              </p:ext>
            </p:extLst>
          </p:nvPr>
        </p:nvGraphicFramePr>
        <p:xfrm>
          <a:off x="1981199" y="5718638"/>
          <a:ext cx="51816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9179098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65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2CA39D-A469-42FD-BBA7-656B29EF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8BF489-147C-4F77-807A-EA5F9122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10217-FEDB-40ED-8C02-517144CBC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array's length can be any integer expression.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Each element initially gets a "</a:t>
            </a:r>
            <a:r>
              <a:rPr lang="en-US" altLang="ko-KR" i="1" dirty="0"/>
              <a:t>zero-equivalent</a:t>
            </a:r>
            <a:r>
              <a:rPr lang="en-US" altLang="ko-KR" dirty="0"/>
              <a:t>" value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D13F5C-9A1F-4DEC-9892-638A79965336}"/>
              </a:ext>
            </a:extLst>
          </p:cNvPr>
          <p:cNvSpPr/>
          <p:nvPr/>
        </p:nvSpPr>
        <p:spPr>
          <a:xfrm>
            <a:off x="1461245" y="173423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 * 3 + 1;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% 5 + 2];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64B3D30-B15C-475E-917F-4F236FB12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1378"/>
              </p:ext>
            </p:extLst>
          </p:nvPr>
        </p:nvGraphicFramePr>
        <p:xfrm>
          <a:off x="2496668" y="3227828"/>
          <a:ext cx="415066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330">
                  <a:extLst>
                    <a:ext uri="{9D8B030D-6E8A-4147-A177-3AD203B41FA5}">
                      <a16:colId xmlns:a16="http://schemas.microsoft.com/office/drawing/2014/main" val="1934681288"/>
                    </a:ext>
                  </a:extLst>
                </a:gridCol>
                <a:gridCol w="2075330">
                  <a:extLst>
                    <a:ext uri="{9D8B030D-6E8A-4147-A177-3AD203B41FA5}">
                      <a16:colId xmlns:a16="http://schemas.microsoft.com/office/drawing/2014/main" val="71188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 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1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int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6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double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0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5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dirty="0"/>
                        <a:t> or other objects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dirty="0"/>
                        <a:t> (no object)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0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2FB0A6-D0B1-4910-A029-7EE326E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567CA4-CC36-448B-AE1C-4C33B262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5E434-28F2-4D78-9DDE-F2F5DF9AE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Accessing elements</a:t>
            </a:r>
          </a:p>
          <a:p>
            <a:pPr lvl="1"/>
            <a:r>
              <a:rPr lang="en-US" altLang="ko-KR" dirty="0"/>
              <a:t>Can be used like a variable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B2DB21-4835-4C6E-BA25-EDFC84A29E20}"/>
              </a:ext>
            </a:extLst>
          </p:cNvPr>
          <p:cNvSpPr/>
          <p:nvPr/>
        </p:nvSpPr>
        <p:spPr>
          <a:xfrm>
            <a:off x="1434353" y="20831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name[index]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access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name[index] = value;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modify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01D03-D2B0-4A26-87D1-AC4BD3F101D7}"/>
              </a:ext>
            </a:extLst>
          </p:cNvPr>
          <p:cNvSpPr/>
          <p:nvPr/>
        </p:nvSpPr>
        <p:spPr>
          <a:xfrm>
            <a:off x="1434353" y="3568390"/>
            <a:ext cx="613185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 = 27;</a:t>
            </a:r>
          </a:p>
          <a:p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 = -6;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"Element 3 is negative."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4FDCFBC4-44FD-4297-BC2C-9B0872CF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15468"/>
              </p:ext>
            </p:extLst>
          </p:nvPr>
        </p:nvGraphicFramePr>
        <p:xfrm>
          <a:off x="1981199" y="5718638"/>
          <a:ext cx="518160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9179098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-6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03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73FA5B-97A3-4B2E-B46F-6E8BC81F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701CDF-9AB2-4E4A-AFA5-0CD0D546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ArrayIndexOutOfBoundsException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25034F-8BFF-4EA0-A4D9-EBD80B591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/>
              <a:t>Legal indices</a:t>
            </a:r>
            <a:r>
              <a:rPr lang="en-US" altLang="ko-KR" dirty="0"/>
              <a:t>: Between 0 and the array's length – 1</a:t>
            </a:r>
          </a:p>
          <a:p>
            <a:pPr lvl="1"/>
            <a:r>
              <a:rPr lang="en-US" altLang="ko-KR" dirty="0"/>
              <a:t>Reading or writing any index outside this range will throw an  </a:t>
            </a:r>
            <a:r>
              <a:rPr lang="en-US" altLang="ko-KR" dirty="0" err="1">
                <a:latin typeface="Consolas" panose="020B0609020204030204" pitchFamily="49" charset="0"/>
              </a:rPr>
              <a:t>ArrayIndexOutOfBoundsException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Writing to element at index -1 will cause an exception</a:t>
            </a:r>
          </a:p>
          <a:p>
            <a:pPr lvl="1"/>
            <a:r>
              <a:rPr lang="en-US" altLang="ko-KR" dirty="0"/>
              <a:t>Trying to print (which requires reading) the element at index 10 will cause an exception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C5E95B-6B8D-4205-A993-7607D2F6A9C3}"/>
              </a:ext>
            </a:extLst>
          </p:cNvPr>
          <p:cNvSpPr/>
          <p:nvPr/>
        </p:nvSpPr>
        <p:spPr>
          <a:xfrm>
            <a:off x="1299882" y="316455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[-1] = -1;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[10]);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915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70074E-EB4F-4BA8-9A64-830CD3A7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8018F6-864B-441F-BC8C-E3D792C6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and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75EF9-135E-4C88-9CCB-A680C2163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It is common to use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 to access array elements</a:t>
            </a:r>
          </a:p>
          <a:p>
            <a:pPr lvl="1"/>
            <a:r>
              <a:rPr lang="en-US" altLang="ko-KR" dirty="0"/>
              <a:t>The loop counter is used as an index</a:t>
            </a:r>
          </a:p>
          <a:p>
            <a:pPr lvl="1"/>
            <a:r>
              <a:rPr lang="en-US" altLang="ko-KR" dirty="0"/>
              <a:t>We can also assign each element a value in a loop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Array's </a:t>
            </a:r>
            <a:r>
              <a:rPr lang="en-US" altLang="ko-KR" dirty="0">
                <a:latin typeface="Consolas" panose="020B0609020204030204" pitchFamily="49" charset="0"/>
              </a:rPr>
              <a:t>length</a:t>
            </a:r>
            <a:r>
              <a:rPr lang="en-US" altLang="ko-KR" dirty="0"/>
              <a:t> field stores its number of elements</a:t>
            </a:r>
          </a:p>
          <a:p>
            <a:pPr lvl="1"/>
            <a:r>
              <a:rPr lang="en-US" altLang="ko-KR" dirty="0"/>
              <a:t>Access by </a:t>
            </a:r>
            <a:r>
              <a:rPr lang="en-US" altLang="ko-KR" sz="1800" dirty="0" err="1">
                <a:latin typeface="Consolas" panose="020B0609020204030204" pitchFamily="49" charset="0"/>
              </a:rPr>
              <a:t>name.</a:t>
            </a:r>
            <a:r>
              <a:rPr lang="en-US" altLang="ko-KR" sz="1800" b="1" dirty="0" err="1">
                <a:latin typeface="Consolas" panose="020B0609020204030204" pitchFamily="49" charset="0"/>
              </a:rPr>
              <a:t>length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To traverse an array, change the loop condition as follows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1AAB34-188F-4917-B3F9-B66247562262}"/>
              </a:ext>
            </a:extLst>
          </p:cNvPr>
          <p:cNvSpPr/>
          <p:nvPr/>
        </p:nvSpPr>
        <p:spPr>
          <a:xfrm>
            <a:off x="2864221" y="2423790"/>
            <a:ext cx="34155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10;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2 *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A40DA2-0417-428C-912F-9759A257A19A}"/>
              </a:ext>
            </a:extLst>
          </p:cNvPr>
          <p:cNvSpPr/>
          <p:nvPr/>
        </p:nvSpPr>
        <p:spPr>
          <a:xfrm>
            <a:off x="2389091" y="5261141"/>
            <a:ext cx="43658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2 *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200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A23A72-72D5-4FDA-A8C6-473718E0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584A86-5D22-4685-8983-1D0C28C5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</p:spPr>
        <p:txBody>
          <a:bodyPr/>
          <a:lstStyle/>
          <a:p>
            <a:r>
              <a:rPr lang="en-US" altLang="ko-KR" dirty="0"/>
              <a:t>for-each Loop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D2A7B-A049-4630-9A52-307AB415B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This loop is used to iterate over an array or collection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Read as "</a:t>
            </a:r>
            <a:r>
              <a:rPr lang="en-US" altLang="ko-KR" b="1" i="1" dirty="0"/>
              <a:t>for each </a:t>
            </a:r>
            <a:r>
              <a:rPr lang="en-US" altLang="ko-KR" i="1" dirty="0">
                <a:solidFill>
                  <a:srgbClr val="00B050"/>
                </a:solidFill>
              </a:rPr>
              <a:t>var</a:t>
            </a:r>
            <a:r>
              <a:rPr lang="en-US" altLang="ko-KR" i="1" dirty="0"/>
              <a:t> </a:t>
            </a:r>
            <a:r>
              <a:rPr lang="en-US" altLang="ko-KR" b="1" i="1" dirty="0"/>
              <a:t>in</a:t>
            </a:r>
            <a:r>
              <a:rPr lang="en-US" altLang="ko-KR" i="1" dirty="0"/>
              <a:t> </a:t>
            </a:r>
            <a:r>
              <a:rPr lang="en-US" altLang="ko-KR" i="1" dirty="0" err="1">
                <a:solidFill>
                  <a:srgbClr val="FF0000"/>
                </a:solidFill>
              </a:rPr>
              <a:t>arr</a:t>
            </a:r>
            <a:r>
              <a:rPr lang="en-US" altLang="ko-KR" i="1" dirty="0"/>
              <a:t>"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r>
              <a:rPr lang="en-US" altLang="ko-KR" dirty="0"/>
              <a:t>Example</a:t>
            </a:r>
          </a:p>
          <a:p>
            <a:endParaRPr lang="en-US" altLang="ko-KR" dirty="0"/>
          </a:p>
          <a:p>
            <a:r>
              <a:rPr lang="en-US" altLang="ko-KR" dirty="0"/>
              <a:t>Notes</a:t>
            </a:r>
          </a:p>
          <a:p>
            <a:pPr lvl="1"/>
            <a:r>
              <a:rPr lang="en-US" altLang="ko-KR" dirty="0"/>
              <a:t>This loop </a:t>
            </a:r>
            <a:r>
              <a:rPr lang="en-US" altLang="ko-KR" i="1" dirty="0"/>
              <a:t>hides the index variable</a:t>
            </a:r>
            <a:r>
              <a:rPr lang="en-US" altLang="ko-KR" dirty="0"/>
              <a:t>, so this can't be used when indices are needed</a:t>
            </a:r>
          </a:p>
          <a:p>
            <a:pPr lvl="1"/>
            <a:r>
              <a:rPr lang="en-US" altLang="ko-KR" i="1" dirty="0"/>
              <a:t>Cannot modify elements </a:t>
            </a:r>
            <a:r>
              <a:rPr lang="en-US" altLang="ko-KR" dirty="0"/>
              <a:t>as you traverse the array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40AA1B-80B6-4733-A1F3-7B89D23F12DC}"/>
              </a:ext>
            </a:extLst>
          </p:cNvPr>
          <p:cNvSpPr/>
          <p:nvPr/>
        </p:nvSpPr>
        <p:spPr>
          <a:xfrm>
            <a:off x="4285129" y="1796222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type[]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latin typeface="Consolas" panose="020B0609020204030204" pitchFamily="49" charset="0"/>
              </a:rPr>
              <a:t>[length];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for (</a:t>
            </a:r>
            <a:r>
              <a:rPr lang="en-US" altLang="ko-KR" sz="1600" b="1" dirty="0"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 :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latin typeface="Consolas" panose="020B0609020204030204" pitchFamily="49" charset="0"/>
              </a:rPr>
              <a:t>statement(s);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8B69F-0B3E-4F24-A209-45DBD0828277}"/>
              </a:ext>
            </a:extLst>
          </p:cNvPr>
          <p:cNvSpPr/>
          <p:nvPr/>
        </p:nvSpPr>
        <p:spPr>
          <a:xfrm>
            <a:off x="4751294" y="364600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559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A2209E-5B8B-450B-8945-50CA82AB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49A6-0A70-4149-B57E-FA6FF471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3672C-8055-4F58-B1A6-258EA6275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#4344 </a:t>
            </a:r>
            <a:r>
              <a:rPr lang="ko-KR" altLang="en-US" dirty="0"/>
              <a:t>평균은 넘겠지</a:t>
            </a:r>
            <a:endParaRPr lang="en-US" altLang="ko-KR" dirty="0"/>
          </a:p>
          <a:p>
            <a:pPr lvl="1"/>
            <a:r>
              <a:rPr lang="en-US" altLang="ko-KR" dirty="0"/>
              <a:t>Use an integer array to store all the scores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#10818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endParaRPr lang="en-US" altLang="ko-KR" dirty="0"/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store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</a:p>
          <a:p>
            <a:pPr lvl="1"/>
            <a:r>
              <a:rPr lang="en-US" altLang="ko-KR" dirty="0"/>
              <a:t>Traverse the array to find the maximum/minimum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#2562 </a:t>
            </a:r>
            <a:r>
              <a:rPr lang="ko-KR" altLang="en-US" dirty="0"/>
              <a:t>최댓값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#2577</a:t>
            </a:r>
            <a:r>
              <a:rPr lang="ko-KR" altLang="en-US" dirty="0"/>
              <a:t> 숫자의 개수 </a:t>
            </a:r>
            <a:r>
              <a:rPr lang="en-US" altLang="ko-KR" b="0" dirty="0"/>
              <a:t>(★)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43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565CA5-C181-4096-BFE9-712FC8ED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83B940-848A-4D59-9BAB-EEFE005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3F6A4-AF48-447E-ABA5-CF8B2DC34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Suppose we want to create this array (no evident pattern)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Normally, we would do...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9695E3-6627-4116-91E8-3E8980AE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51557"/>
              </p:ext>
            </p:extLst>
          </p:nvPr>
        </p:nvGraphicFramePr>
        <p:xfrm>
          <a:off x="2889607" y="1666590"/>
          <a:ext cx="336478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567C166-16DB-4A3F-B650-1A19C76081EC}"/>
              </a:ext>
            </a:extLst>
          </p:cNvPr>
          <p:cNvSpPr/>
          <p:nvPr/>
        </p:nvSpPr>
        <p:spPr>
          <a:xfrm>
            <a:off x="2043950" y="29805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[6];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 = -2;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 = 10;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 = -7;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 = 0;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 = 5;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[5] = 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44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Classes and objects (General idea)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Strings revisited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Arrays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Reference Semantics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Writing a Java class</a:t>
            </a:r>
          </a:p>
          <a:p>
            <a:pPr lvl="1"/>
            <a:r>
              <a:rPr lang="en-US" altLang="ko-KR" dirty="0"/>
              <a:t>Object state: Fields</a:t>
            </a:r>
          </a:p>
          <a:p>
            <a:pPr lvl="1"/>
            <a:r>
              <a:rPr lang="en-US" altLang="ko-KR" dirty="0"/>
              <a:t>Object behavior: Methods</a:t>
            </a:r>
          </a:p>
          <a:p>
            <a:pPr lvl="1"/>
            <a:r>
              <a:rPr lang="en-US" altLang="ko-KR" dirty="0"/>
              <a:t>Object initialization: Constructors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Encapsulation</a:t>
            </a:r>
          </a:p>
          <a:p>
            <a:r>
              <a:rPr lang="en-US" altLang="ko-KR" dirty="0"/>
              <a:t>Static methods/fields</a:t>
            </a: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565CA5-C181-4096-BFE9-712FC8ED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83B940-848A-4D59-9BAB-EEFE005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3F6A4-AF48-447E-ABA5-CF8B2DC34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Suppose we want to create this array (no evident pattern)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Instead, we can use initializer list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type[] name = {value, value, ..., value};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Useful when you know what the array's elements will be</a:t>
            </a:r>
          </a:p>
          <a:p>
            <a:pPr lvl="1"/>
            <a:r>
              <a:rPr lang="en-US" altLang="ko-KR" dirty="0"/>
              <a:t>The compiler figures out the array size by counting the values.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9695E3-6627-4116-91E8-3E8980AEC95D}"/>
              </a:ext>
            </a:extLst>
          </p:cNvPr>
          <p:cNvGraphicFramePr>
            <a:graphicFrameLocks noGrp="1"/>
          </p:cNvGraphicFramePr>
          <p:nvPr/>
        </p:nvGraphicFramePr>
        <p:xfrm>
          <a:off x="2889607" y="1666590"/>
          <a:ext cx="3364781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567C166-16DB-4A3F-B650-1A19C76081EC}"/>
              </a:ext>
            </a:extLst>
          </p:cNvPr>
          <p:cNvSpPr/>
          <p:nvPr/>
        </p:nvSpPr>
        <p:spPr>
          <a:xfrm>
            <a:off x="2285997" y="36447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{-2, 10, -7, 0, 5, 1};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12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37F36E-6473-442D-89B8-7F33984C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291006-EAAA-42E0-A048-BD6B6D2F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Arrays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8A9265-183A-4285-BC32-E7FC395A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 cannot resize an existing array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cannot compare arrays with </a:t>
            </a:r>
            <a:r>
              <a:rPr lang="en-US" altLang="ko-KR" dirty="0">
                <a:latin typeface="Consolas" panose="020B0609020204030204" pitchFamily="49" charset="0"/>
              </a:rPr>
              <a:t>==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Will see why this is false later</a:t>
            </a:r>
          </a:p>
          <a:p>
            <a:pPr lvl="1"/>
            <a:r>
              <a:rPr lang="en-US" altLang="ko-KR" dirty="0"/>
              <a:t>Comparing arrays – on the next slide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 array doesn't know how to print itself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575A81-AC6A-4C44-B0CE-ABFCE96A1934}"/>
              </a:ext>
            </a:extLst>
          </p:cNvPr>
          <p:cNvSpPr/>
          <p:nvPr/>
        </p:nvSpPr>
        <p:spPr>
          <a:xfrm>
            <a:off x="1416424" y="1658488"/>
            <a:ext cx="6606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10;				</a:t>
            </a:r>
            <a:r>
              <a:rPr lang="en-US" altLang="ko-KR" dirty="0">
                <a:solidFill>
                  <a:srgbClr val="488567"/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[10];			</a:t>
            </a:r>
            <a:r>
              <a:rPr lang="en-US" altLang="ko-KR" dirty="0">
                <a:solidFill>
                  <a:srgbClr val="488567"/>
                </a:solidFill>
                <a:latin typeface="Consolas" panose="020B0609020204030204" pitchFamily="49" charset="0"/>
              </a:rPr>
              <a:t>// must reassign</a:t>
            </a:r>
            <a:endParaRPr lang="ko-KR" altLang="en-US" dirty="0">
              <a:solidFill>
                <a:srgbClr val="488567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03F2C0-FB93-4C19-B995-86ED7D1D5233}"/>
              </a:ext>
            </a:extLst>
          </p:cNvPr>
          <p:cNvSpPr/>
          <p:nvPr/>
        </p:nvSpPr>
        <p:spPr>
          <a:xfrm>
            <a:off x="1416423" y="3152368"/>
            <a:ext cx="6606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a1 = {1, 2, 3, 4};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a2 = {1, 2, 3, 4};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(a1 == a2) { ... }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false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265AF1-CBFC-445D-92BF-7DD6651EEC0F}"/>
              </a:ext>
            </a:extLst>
          </p:cNvPr>
          <p:cNvSpPr/>
          <p:nvPr/>
        </p:nvSpPr>
        <p:spPr>
          <a:xfrm>
            <a:off x="1416423" y="5837018"/>
            <a:ext cx="587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{1, 2, 3, 4};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[I@372f7a8d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3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6E9F03-FD3A-4317-8E01-E4548BC1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08057F-F050-4A3E-A9D8-9A6CDABC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Arrays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DE9A7-034F-4658-80EB-9966BD6CC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>
                <a:latin typeface="Consolas" panose="020B0609020204030204" pitchFamily="49" charset="0"/>
              </a:rPr>
              <a:t>Arrays</a:t>
            </a:r>
            <a:r>
              <a:rPr lang="en-US" altLang="ko-KR" dirty="0"/>
              <a:t> in package </a:t>
            </a:r>
            <a:r>
              <a:rPr lang="en-US" altLang="ko-KR" sz="1800" dirty="0" err="1">
                <a:latin typeface="Consolas" panose="020B0609020204030204" pitchFamily="49" charset="0"/>
              </a:rPr>
              <a:t>java.util</a:t>
            </a:r>
            <a:r>
              <a:rPr lang="en-US" altLang="ko-KR" sz="1800" dirty="0"/>
              <a:t> </a:t>
            </a:r>
            <a:r>
              <a:rPr lang="en-US" altLang="ko-KR" dirty="0"/>
              <a:t>has useful methods for arrays</a:t>
            </a:r>
          </a:p>
          <a:p>
            <a:pPr lvl="1"/>
            <a:r>
              <a:rPr lang="en-US" altLang="ko-KR" sz="1400" dirty="0">
                <a:hlinkClick r:id="rId2"/>
              </a:rPr>
              <a:t>https://docs.oracle.com/en/java/javase/11/docs/api/java.base/java/util/Arrays.html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dirty="0"/>
              <a:t>Syntax	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Arrays.</a:t>
            </a:r>
            <a:r>
              <a:rPr lang="en-US" altLang="ko-KR" b="1" dirty="0" err="1">
                <a:latin typeface="Consolas" panose="020B0609020204030204" pitchFamily="49" charset="0"/>
              </a:rPr>
              <a:t>methodName</a:t>
            </a:r>
            <a:r>
              <a:rPr lang="en-US" altLang="ko-KR" b="1" dirty="0">
                <a:latin typeface="Consolas" panose="020B0609020204030204" pitchFamily="49" charset="0"/>
              </a:rPr>
              <a:t>(parameters)</a:t>
            </a:r>
          </a:p>
          <a:p>
            <a:r>
              <a:rPr lang="en-US" altLang="ko-KR" dirty="0"/>
              <a:t>Must import </a:t>
            </a:r>
            <a:r>
              <a:rPr lang="en-US" altLang="ko-KR" dirty="0" err="1">
                <a:latin typeface="Consolas" panose="020B0609020204030204" pitchFamily="49" charset="0"/>
              </a:rPr>
              <a:t>java.util.Arrays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5D7DAE3-EA30-4172-8095-83018D148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10337"/>
              </p:ext>
            </p:extLst>
          </p:nvPr>
        </p:nvGraphicFramePr>
        <p:xfrm>
          <a:off x="987239" y="2046631"/>
          <a:ext cx="7583020" cy="178279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39347">
                  <a:extLst>
                    <a:ext uri="{9D8B030D-6E8A-4147-A177-3AD203B41FA5}">
                      <a16:colId xmlns:a16="http://schemas.microsoft.com/office/drawing/2014/main" val="724436999"/>
                    </a:ext>
                  </a:extLst>
                </a:gridCol>
                <a:gridCol w="1900518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4643155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</a:tblGrid>
              <a:tr h="23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 Type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methodName</a:t>
                      </a:r>
                      <a:r>
                        <a:rPr lang="en-US" altLang="ko-KR" sz="1100" dirty="0">
                          <a:latin typeface="+mn-lt"/>
                        </a:rPr>
                        <a:t>(params)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Description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type[]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copyOf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(type[], int)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Copies the specified array, truncating or padding with </a:t>
                      </a:r>
                      <a:r>
                        <a:rPr lang="en-US" altLang="ko-KR" sz="1100" i="1" dirty="0"/>
                        <a:t>zero-equivalent value</a:t>
                      </a:r>
                      <a:r>
                        <a:rPr lang="en-US" altLang="ko-KR" sz="1100" dirty="0">
                          <a:latin typeface="+mn-lt"/>
                        </a:rPr>
                        <a:t> (if necessary) so the copy has the specified length.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equals(type[], type[])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Returns true if the two specified arrays are equal to one another.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void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fill(type[], type)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Assigns the specified value to each element of the specified array.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void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sort(type[])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Sorts the specified array into ascending numerical order.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46740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(type[])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Returns a string representation of the contents of the specified array.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39DC89-2D91-4A5B-B6D2-874E0B17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AF51BA-E66F-4364-A7E6-A9D064A3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Arrays as Parameters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C4A4D-36B9-4197-8702-0919827CB7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pass</a:t>
            </a:r>
            <a:r>
              <a:rPr lang="ko-KR" altLang="en-US" dirty="0"/>
              <a:t> </a:t>
            </a:r>
            <a:r>
              <a:rPr lang="en-US" altLang="ko-KR" dirty="0"/>
              <a:t>arrays</a:t>
            </a:r>
            <a:r>
              <a:rPr lang="ko-KR" altLang="en-US" dirty="0"/>
              <a:t> </a:t>
            </a:r>
            <a:r>
              <a:rPr lang="en-US" altLang="ko-KR" dirty="0"/>
              <a:t>as parameters, can return arrays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public static </a:t>
            </a:r>
            <a:r>
              <a:rPr lang="en-US" altLang="ko-KR" sz="1800" b="1" dirty="0">
                <a:latin typeface="Consolas" panose="020B0609020204030204" pitchFamily="49" charset="0"/>
              </a:rPr>
              <a:t>type[] </a:t>
            </a:r>
            <a:r>
              <a:rPr lang="en-US" altLang="ko-KR" sz="1800" dirty="0" err="1">
                <a:latin typeface="Consolas" panose="020B0609020204030204" pitchFamily="49" charset="0"/>
              </a:rPr>
              <a:t>methodName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b="1" dirty="0">
                <a:latin typeface="Consolas" panose="020B0609020204030204" pitchFamily="49" charset="0"/>
              </a:rPr>
              <a:t>type[]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arr</a:t>
            </a:r>
            <a:r>
              <a:rPr lang="en-US" altLang="ko-KR" sz="1800" dirty="0"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Solve #12605 </a:t>
            </a:r>
            <a:r>
              <a:rPr lang="ko-KR" altLang="en-US" dirty="0"/>
              <a:t>단어순서 뒤집기</a:t>
            </a:r>
            <a:endParaRPr lang="en-US" altLang="ko-KR" dirty="0"/>
          </a:p>
          <a:p>
            <a:pPr lvl="1"/>
            <a:r>
              <a:rPr lang="en-US" altLang="ko-KR" dirty="0"/>
              <a:t>Use a method that returns an array with elements in reversed order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41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A784A-12D0-404D-82DF-7463DD54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C6E6C4-8B0E-4EDB-89BA-167FDA98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null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61940D-4480-4801-9E48-275D1F06AA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initializing an array of objects, each element initially gets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/>
              <a:t>: A value that does not refer to any object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You can</a:t>
            </a:r>
          </a:p>
          <a:p>
            <a:pPr lvl="1"/>
            <a:r>
              <a:rPr lang="en-US" altLang="ko-KR" sz="1800" dirty="0"/>
              <a:t>Store </a:t>
            </a:r>
            <a:r>
              <a:rPr lang="en-US" altLang="ko-KR" sz="1800" dirty="0">
                <a:latin typeface="Consolas" panose="020B0609020204030204" pitchFamily="49" charset="0"/>
              </a:rPr>
              <a:t>null</a:t>
            </a:r>
            <a:r>
              <a:rPr lang="en-US" altLang="ko-KR" sz="1800" dirty="0"/>
              <a:t> in an object variable or an object array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String s = null;</a:t>
            </a:r>
          </a:p>
          <a:p>
            <a:pPr lvl="1"/>
            <a:r>
              <a:rPr lang="en-US" altLang="ko-KR" sz="1800" dirty="0"/>
              <a:t>Print a </a:t>
            </a:r>
            <a:r>
              <a:rPr lang="en-US" altLang="ko-KR" sz="1800" dirty="0">
                <a:latin typeface="Consolas" panose="020B0609020204030204" pitchFamily="49" charset="0"/>
              </a:rPr>
              <a:t>null</a:t>
            </a:r>
            <a:r>
              <a:rPr lang="en-US" altLang="ko-KR" sz="1800" dirty="0"/>
              <a:t> reference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System.out.println(s);		System.out.println(null);</a:t>
            </a:r>
          </a:p>
          <a:p>
            <a:pPr lvl="1"/>
            <a:r>
              <a:rPr lang="en-US" altLang="ko-KR" sz="1800" dirty="0"/>
              <a:t>Check if something is </a:t>
            </a:r>
            <a:r>
              <a:rPr lang="en-US" altLang="ko-KR" sz="1800" dirty="0">
                <a:latin typeface="Consolas" panose="020B0609020204030204" pitchFamily="49" charset="0"/>
              </a:rPr>
              <a:t>null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if(s == null) { ... }</a:t>
            </a:r>
            <a:endParaRPr lang="en-US" altLang="ko-KR" sz="1600" dirty="0"/>
          </a:p>
          <a:p>
            <a:pPr lvl="1"/>
            <a:r>
              <a:rPr lang="en-US" altLang="ko-KR" sz="1800" dirty="0"/>
              <a:t>Pass </a:t>
            </a:r>
            <a:r>
              <a:rPr lang="en-US" altLang="ko-KR" sz="1800" dirty="0">
                <a:latin typeface="Consolas" panose="020B0609020204030204" pitchFamily="49" charset="0"/>
              </a:rPr>
              <a:t>null</a:t>
            </a:r>
            <a:r>
              <a:rPr lang="en-US" altLang="ko-KR" sz="1800" dirty="0"/>
              <a:t> as a parameter to a method</a:t>
            </a:r>
          </a:p>
          <a:p>
            <a:pPr lvl="2"/>
            <a:r>
              <a:rPr lang="en-US" altLang="ko-KR" sz="1600" dirty="0" err="1">
                <a:latin typeface="Consolas" panose="020B0609020204030204" pitchFamily="49" charset="0"/>
              </a:rPr>
              <a:t>someMethod</a:t>
            </a:r>
            <a:r>
              <a:rPr lang="en-US" altLang="ko-KR" sz="1600" dirty="0">
                <a:latin typeface="Consolas" panose="020B0609020204030204" pitchFamily="49" charset="0"/>
              </a:rPr>
              <a:t>(null);</a:t>
            </a:r>
          </a:p>
          <a:p>
            <a:pPr lvl="1"/>
            <a:r>
              <a:rPr lang="en-US" altLang="ko-KR" sz="1800" dirty="0"/>
              <a:t>Return </a:t>
            </a:r>
            <a:r>
              <a:rPr lang="en-US" altLang="ko-KR" sz="1800" dirty="0">
                <a:latin typeface="Consolas" panose="020B0609020204030204" pitchFamily="49" charset="0"/>
              </a:rPr>
              <a:t>null</a:t>
            </a:r>
            <a:r>
              <a:rPr lang="en-US" altLang="ko-KR" sz="1800" dirty="0"/>
              <a:t> from a method (often to indicate failure)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return null;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A1F5D0-F99A-4A0B-9538-69C9A520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68159"/>
              </p:ext>
            </p:extLst>
          </p:nvPr>
        </p:nvGraphicFramePr>
        <p:xfrm>
          <a:off x="5637285" y="488857"/>
          <a:ext cx="2932974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36879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66536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66536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66536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null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null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null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61C8377-C7B5-448B-A7EF-05442A217574}"/>
              </a:ext>
            </a:extLst>
          </p:cNvPr>
          <p:cNvGrpSpPr/>
          <p:nvPr/>
        </p:nvGrpSpPr>
        <p:grpSpPr>
          <a:xfrm>
            <a:off x="3442410" y="569657"/>
            <a:ext cx="1428351" cy="457201"/>
            <a:chOff x="3648635" y="4783882"/>
            <a:chExt cx="1428351" cy="457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6816E5-7B0C-4F40-BBBE-8C2B6743820E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0A35BE-2492-475E-AE90-02F1363EFC57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1D8B87-D794-4A05-BA36-EFB2D057188C}"/>
              </a:ext>
            </a:extLst>
          </p:cNvPr>
          <p:cNvCxnSpPr>
            <a:cxnSpLocks/>
          </p:cNvCxnSpPr>
          <p:nvPr/>
        </p:nvCxnSpPr>
        <p:spPr>
          <a:xfrm>
            <a:off x="4438972" y="807098"/>
            <a:ext cx="10832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86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52B75C-B408-43CC-B7BD-9C1B6451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C2D3C3-9135-4076-AB66-4698AB26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NullPointerException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DDED5-31F7-417D-AF69-6664FC385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dereference</a:t>
            </a:r>
            <a:r>
              <a:rPr lang="en-US" altLang="ko-KR" dirty="0"/>
              <a:t>: To access data or methods of an object with the dot(.) notation</a:t>
            </a:r>
          </a:p>
          <a:p>
            <a:pPr lvl="1"/>
            <a:r>
              <a:rPr lang="en-US" altLang="ko-KR" sz="1600" dirty="0" err="1">
                <a:latin typeface="Consolas" panose="020B0609020204030204" pitchFamily="49" charset="0"/>
              </a:rPr>
              <a:t>str.length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arr.length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sc.nextInt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It is illegal to dereference </a:t>
            </a:r>
            <a:r>
              <a:rPr lang="en-US" altLang="ko-KR" dirty="0">
                <a:latin typeface="Consolas" panose="020B0609020204030204" pitchFamily="49" charset="0"/>
              </a:rPr>
              <a:t>null</a:t>
            </a:r>
            <a:endParaRPr lang="en-US" altLang="ko-KR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null</a:t>
            </a:r>
            <a:r>
              <a:rPr lang="en-US" altLang="ko-KR" dirty="0"/>
              <a:t> is not any object, so it has no methods or data</a:t>
            </a:r>
          </a:p>
          <a:p>
            <a:endParaRPr lang="en-US" altLang="ko-KR" dirty="0"/>
          </a:p>
          <a:p>
            <a:r>
              <a:rPr lang="en-US" altLang="ko-KR" dirty="0"/>
              <a:t>You will get a </a:t>
            </a:r>
            <a:r>
              <a:rPr lang="en-US" altLang="ko-KR" dirty="0" err="1">
                <a:latin typeface="Consolas" panose="020B0609020204030204" pitchFamily="49" charset="0"/>
              </a:rPr>
              <a:t>NullPointerException</a:t>
            </a:r>
            <a:r>
              <a:rPr lang="en-US" altLang="ko-KR" dirty="0"/>
              <a:t> if you dereference </a:t>
            </a:r>
            <a:r>
              <a:rPr lang="en-US" altLang="ko-KR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altLang="ko-KR" dirty="0"/>
              <a:t>Your code should be fixed!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54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C47394-B748-4B86-A5A4-8E32264B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191AF0-C5EF-4AF4-AB4B-40E41A0F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Semantic (Objects)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2815F-ABAA-4DCE-94A0-EA6678814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Compare these two code segments</a:t>
            </a:r>
          </a:p>
          <a:p>
            <a:pPr lvl="1"/>
            <a:r>
              <a:rPr lang="en-US" altLang="ko-KR" dirty="0"/>
              <a:t>What is the expected behavior?</a:t>
            </a:r>
          </a:p>
          <a:p>
            <a:pPr lvl="1"/>
            <a:r>
              <a:rPr lang="en-US" altLang="ko-KR" dirty="0"/>
              <a:t>What is the actual output?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A351C-9D84-4E96-B7E1-E5916663F307}"/>
              </a:ext>
            </a:extLst>
          </p:cNvPr>
          <p:cNvSpPr/>
          <p:nvPr/>
        </p:nvSpPr>
        <p:spPr>
          <a:xfrm>
            <a:off x="1479176" y="2829706"/>
            <a:ext cx="6445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{4, 0, -7};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 = 3;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26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A03423-2499-4BD8-A1FB-40ACF2A1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B07903-68B5-4521-88D5-6E427200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Semantic (Objects)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82CD3-69E4-4236-865F-02CC302F6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reference semantics</a:t>
            </a:r>
            <a:r>
              <a:rPr lang="en-US" altLang="ko-KR" dirty="0"/>
              <a:t>: Behavior where variables actually store the address of an object in memory</a:t>
            </a:r>
          </a:p>
          <a:p>
            <a:pPr lvl="1"/>
            <a:r>
              <a:rPr lang="en-US" altLang="ko-KR" dirty="0"/>
              <a:t>Applies to </a:t>
            </a:r>
            <a:r>
              <a:rPr lang="en-US" altLang="ko-KR" b="1" dirty="0"/>
              <a:t>objects</a:t>
            </a:r>
            <a:r>
              <a:rPr lang="en-US" altLang="ko-KR" dirty="0"/>
              <a:t>! (</a:t>
            </a:r>
            <a:r>
              <a:rPr lang="en-US" altLang="ko-KR" i="1" dirty="0"/>
              <a:t>Primitive types</a:t>
            </a:r>
            <a:r>
              <a:rPr lang="en-US" altLang="ko-KR" dirty="0"/>
              <a:t> use </a:t>
            </a:r>
            <a:r>
              <a:rPr lang="en-US" altLang="ko-KR" i="1" dirty="0"/>
              <a:t>value semantics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When one variable is assigned to another, the object is </a:t>
            </a:r>
            <a:r>
              <a:rPr lang="en-US" altLang="ko-KR" b="1" dirty="0"/>
              <a:t>not copied</a:t>
            </a:r>
            <a:r>
              <a:rPr lang="en-US" altLang="ko-KR" dirty="0"/>
              <a:t>, and </a:t>
            </a:r>
            <a:r>
              <a:rPr lang="en-US" altLang="ko-KR" b="1" dirty="0">
                <a:solidFill>
                  <a:srgbClr val="FF0000"/>
                </a:solidFill>
              </a:rPr>
              <a:t>both variables </a:t>
            </a:r>
            <a:r>
              <a:rPr lang="en-US" altLang="ko-KR" b="1" i="1" dirty="0">
                <a:solidFill>
                  <a:srgbClr val="FF0000"/>
                </a:solidFill>
              </a:rPr>
              <a:t>refer</a:t>
            </a:r>
            <a:r>
              <a:rPr lang="en-US" altLang="ko-KR" b="1" dirty="0">
                <a:solidFill>
                  <a:srgbClr val="FF0000"/>
                </a:solidFill>
              </a:rPr>
              <a:t> to the same object, reference is copied</a:t>
            </a:r>
          </a:p>
          <a:p>
            <a:pPr lvl="1"/>
            <a:r>
              <a:rPr lang="en-US" altLang="ko-KR" dirty="0"/>
              <a:t>Modifying the value of one variable </a:t>
            </a:r>
            <a:r>
              <a:rPr lang="en-US" altLang="ko-KR" i="1" dirty="0"/>
              <a:t>will affect others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r>
              <a:rPr lang="en-US" altLang="ko-KR" i="1" dirty="0">
                <a:solidFill>
                  <a:srgbClr val="FF0000"/>
                </a:solidFill>
              </a:rPr>
              <a:t>value semantics</a:t>
            </a:r>
            <a:r>
              <a:rPr lang="en-US" altLang="ko-KR" dirty="0"/>
              <a:t>: Behavior where values are copied when assigned, passed as parameters, or returned</a:t>
            </a:r>
          </a:p>
          <a:p>
            <a:pPr lvl="1"/>
            <a:r>
              <a:rPr lang="en-US" altLang="ko-KR" dirty="0"/>
              <a:t>When one variable is assigned to another, </a:t>
            </a:r>
            <a:r>
              <a:rPr lang="en-US" altLang="ko-KR" b="1" dirty="0"/>
              <a:t>its value is </a:t>
            </a:r>
            <a:r>
              <a:rPr lang="en-US" altLang="ko-KR" b="1" dirty="0">
                <a:solidFill>
                  <a:srgbClr val="FF0000"/>
                </a:solidFill>
              </a:rPr>
              <a:t>copied</a:t>
            </a:r>
          </a:p>
          <a:p>
            <a:pPr lvl="1"/>
            <a:r>
              <a:rPr lang="en-US" altLang="ko-KR" dirty="0"/>
              <a:t>Modifying the value of one variable </a:t>
            </a:r>
            <a:r>
              <a:rPr lang="en-US" altLang="ko-KR" i="1" dirty="0"/>
              <a:t>does not affect others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9848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152110-5683-4378-80EE-2B92FC71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0B349-74B6-4DCB-BE4E-F0AD96F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A662F-3155-44C6-9FB1-BA707DE23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Variable </a:t>
            </a:r>
            <a:r>
              <a:rPr lang="en-US" altLang="ko-KR" dirty="0">
                <a:latin typeface="Consolas" panose="020B0609020204030204" pitchFamily="49" charset="0"/>
              </a:rPr>
              <a:t>a1</a:t>
            </a:r>
            <a:r>
              <a:rPr lang="en-US" altLang="ko-KR" dirty="0"/>
              <a:t> contains the </a:t>
            </a:r>
            <a:r>
              <a:rPr lang="en-US" altLang="ko-KR" i="1" dirty="0"/>
              <a:t>reference</a:t>
            </a:r>
            <a:r>
              <a:rPr lang="en-US" altLang="ko-KR" dirty="0"/>
              <a:t> to the array </a:t>
            </a:r>
            <a:r>
              <a:rPr lang="en-US" altLang="ko-KR" dirty="0">
                <a:latin typeface="Consolas" panose="020B0609020204030204" pitchFamily="49" charset="0"/>
              </a:rPr>
              <a:t>{4, 0, -7}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41A82-C271-4FC0-9C30-B6C67DABAD77}"/>
              </a:ext>
            </a:extLst>
          </p:cNvPr>
          <p:cNvSpPr/>
          <p:nvPr/>
        </p:nvSpPr>
        <p:spPr>
          <a:xfrm>
            <a:off x="1958786" y="1305706"/>
            <a:ext cx="522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{4, 0, -7};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a2 = a1;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a2[1] = 3;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EFB4B5-F734-4C46-A625-EA10C2DC7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58646"/>
              </p:ext>
            </p:extLst>
          </p:nvPr>
        </p:nvGraphicFramePr>
        <p:xfrm>
          <a:off x="5507291" y="31242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CAB87A7-A235-4E7E-AEB3-3BE4790E2ACA}"/>
              </a:ext>
            </a:extLst>
          </p:cNvPr>
          <p:cNvGrpSpPr/>
          <p:nvPr/>
        </p:nvGrpSpPr>
        <p:grpSpPr>
          <a:xfrm>
            <a:off x="1888591" y="2891118"/>
            <a:ext cx="1428351" cy="466163"/>
            <a:chOff x="3648635" y="4783883"/>
            <a:chExt cx="1428351" cy="4661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DAD2B8-7F4B-4CEC-A1C1-067EB05A049F}"/>
                </a:ext>
              </a:extLst>
            </p:cNvPr>
            <p:cNvSpPr/>
            <p:nvPr/>
          </p:nvSpPr>
          <p:spPr>
            <a:xfrm>
              <a:off x="4213412" y="4792847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4B9518-C23A-454B-96CF-53D4215C21F1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E27B297-B297-46C1-BEA4-94B7596DB4AD}"/>
              </a:ext>
            </a:extLst>
          </p:cNvPr>
          <p:cNvCxnSpPr>
            <a:cxnSpLocks/>
          </p:cNvCxnSpPr>
          <p:nvPr/>
        </p:nvCxnSpPr>
        <p:spPr>
          <a:xfrm>
            <a:off x="2885155" y="3119718"/>
            <a:ext cx="2386092" cy="3092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01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152110-5683-4378-80EE-2B92FC71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0B349-74B6-4DCB-BE4E-F0AD96F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A662F-3155-44C6-9FB1-BA707DE23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Variable </a:t>
            </a:r>
            <a:r>
              <a:rPr lang="en-US" altLang="ko-KR" dirty="0">
                <a:latin typeface="Consolas" panose="020B0609020204030204" pitchFamily="49" charset="0"/>
              </a:rPr>
              <a:t>a2</a:t>
            </a:r>
            <a:r>
              <a:rPr lang="en-US" altLang="ko-KR" dirty="0"/>
              <a:t> is assigned the same value as </a:t>
            </a:r>
            <a:r>
              <a:rPr lang="en-US" altLang="ko-KR" dirty="0">
                <a:latin typeface="Consolas" panose="020B0609020204030204" pitchFamily="49" charset="0"/>
              </a:rPr>
              <a:t>a1</a:t>
            </a:r>
          </a:p>
          <a:p>
            <a:r>
              <a:rPr lang="en-US" altLang="ko-KR" dirty="0"/>
              <a:t>Now a2 also contains the reference to the array </a:t>
            </a:r>
            <a:r>
              <a:rPr lang="en-US" altLang="ko-KR" dirty="0">
                <a:latin typeface="Consolas" panose="020B0609020204030204" pitchFamily="49" charset="0"/>
              </a:rPr>
              <a:t>{4, 0, -7}</a:t>
            </a:r>
          </a:p>
          <a:p>
            <a:pPr lvl="1"/>
            <a:r>
              <a:rPr lang="en-US" altLang="ko-KR" dirty="0"/>
              <a:t>Both a1, a2 refer to the same object!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EFB4B5-F734-4C46-A625-EA10C2DC7640}"/>
              </a:ext>
            </a:extLst>
          </p:cNvPr>
          <p:cNvGraphicFramePr>
            <a:graphicFrameLocks noGrp="1"/>
          </p:cNvGraphicFramePr>
          <p:nvPr/>
        </p:nvGraphicFramePr>
        <p:xfrm>
          <a:off x="5507291" y="31242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CAB87A7-A235-4E7E-AEB3-3BE4790E2ACA}"/>
              </a:ext>
            </a:extLst>
          </p:cNvPr>
          <p:cNvGrpSpPr/>
          <p:nvPr/>
        </p:nvGrpSpPr>
        <p:grpSpPr>
          <a:xfrm>
            <a:off x="1888591" y="2891118"/>
            <a:ext cx="1428351" cy="466163"/>
            <a:chOff x="3648635" y="4783883"/>
            <a:chExt cx="1428351" cy="4661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DAD2B8-7F4B-4CEC-A1C1-067EB05A049F}"/>
                </a:ext>
              </a:extLst>
            </p:cNvPr>
            <p:cNvSpPr/>
            <p:nvPr/>
          </p:nvSpPr>
          <p:spPr>
            <a:xfrm>
              <a:off x="4213412" y="4792847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4B9518-C23A-454B-96CF-53D4215C21F1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E27B297-B297-46C1-BEA4-94B7596DB4AD}"/>
              </a:ext>
            </a:extLst>
          </p:cNvPr>
          <p:cNvCxnSpPr>
            <a:cxnSpLocks/>
          </p:cNvCxnSpPr>
          <p:nvPr/>
        </p:nvCxnSpPr>
        <p:spPr>
          <a:xfrm>
            <a:off x="2885155" y="3119718"/>
            <a:ext cx="2386092" cy="3092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7BE37-DECC-455F-87E1-05AB8378CDA5}"/>
              </a:ext>
            </a:extLst>
          </p:cNvPr>
          <p:cNvSpPr/>
          <p:nvPr/>
        </p:nvSpPr>
        <p:spPr>
          <a:xfrm>
            <a:off x="1958786" y="1305706"/>
            <a:ext cx="522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{4, 0, -7};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a2[1] = 3;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CCE124-B491-4A4F-A4E4-AF7FF0DC1DC2}"/>
              </a:ext>
            </a:extLst>
          </p:cNvPr>
          <p:cNvGrpSpPr/>
          <p:nvPr/>
        </p:nvGrpSpPr>
        <p:grpSpPr>
          <a:xfrm>
            <a:off x="1888591" y="3675131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FA68C3-9C0F-4EFB-8C17-425BCFB122B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FD1A19-654E-49CF-BA40-C30028F5EDF3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E6BE8A0-B036-4287-A547-85E2250B1292}"/>
              </a:ext>
            </a:extLst>
          </p:cNvPr>
          <p:cNvCxnSpPr>
            <a:cxnSpLocks/>
          </p:cNvCxnSpPr>
          <p:nvPr/>
        </p:nvCxnSpPr>
        <p:spPr>
          <a:xfrm flipV="1">
            <a:off x="2882371" y="3564030"/>
            <a:ext cx="2388876" cy="355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E00DF5-A4E4-47DF-BDF9-8AE45520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F7F046-9E25-4A45-B66B-827D20CB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and Objects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912BB-48BA-401C-9598-5377AFEA0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class</a:t>
            </a:r>
            <a:r>
              <a:rPr lang="en-US" altLang="ko-KR" dirty="0"/>
              <a:t>: A program entity that represents either</a:t>
            </a:r>
          </a:p>
          <a:p>
            <a:pPr lvl="1"/>
            <a:r>
              <a:rPr lang="en-US" altLang="ko-KR" dirty="0"/>
              <a:t>A program / module, or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type of objects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class is a </a:t>
            </a:r>
            <a:r>
              <a:rPr lang="en-US" altLang="ko-KR" b="1" dirty="0"/>
              <a:t>blueprint</a:t>
            </a:r>
            <a:r>
              <a:rPr lang="en-US" altLang="ko-KR" dirty="0"/>
              <a:t> or </a:t>
            </a:r>
            <a:r>
              <a:rPr lang="en-US" altLang="ko-KR" b="1" dirty="0"/>
              <a:t>template</a:t>
            </a:r>
            <a:r>
              <a:rPr lang="en-US" altLang="ko-KR" dirty="0"/>
              <a:t> for constructing objects</a:t>
            </a:r>
          </a:p>
          <a:p>
            <a:pPr lvl="2"/>
            <a:r>
              <a:rPr lang="en-US" altLang="ko-KR" dirty="0"/>
              <a:t>Java has thousands of built-in classes</a:t>
            </a:r>
          </a:p>
          <a:p>
            <a:pPr lvl="2"/>
            <a:r>
              <a:rPr lang="en-US" altLang="ko-KR" dirty="0"/>
              <a:t>We can also write our own</a:t>
            </a:r>
          </a:p>
          <a:p>
            <a:pPr lvl="2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: An entity that combines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behavior</a:t>
            </a:r>
          </a:p>
          <a:p>
            <a:pPr lvl="1"/>
            <a:r>
              <a:rPr lang="en-US" altLang="ko-KR" b="1" dirty="0"/>
              <a:t>Object-oriented programming (OOP)</a:t>
            </a:r>
          </a:p>
          <a:p>
            <a:pPr lvl="2"/>
            <a:r>
              <a:rPr lang="en-US" altLang="ko-KR" dirty="0"/>
              <a:t>Programs that perform their behavior as interactions between objects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37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152110-5683-4378-80EE-2B92FC71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0B349-74B6-4DCB-BE4E-F0AD96F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A662F-3155-44C6-9FB1-BA707DE23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the 1</a:t>
            </a:r>
            <a:r>
              <a:rPr lang="en-US" altLang="ko-KR" baseline="30000" dirty="0"/>
              <a:t>st</a:t>
            </a:r>
            <a:r>
              <a:rPr lang="en-US" altLang="ko-KR" dirty="0"/>
              <a:t> element of a2 to 3</a:t>
            </a:r>
          </a:p>
          <a:p>
            <a:pPr lvl="1"/>
            <a:r>
              <a:rPr lang="en-US" altLang="ko-KR" dirty="0"/>
              <a:t>Now the array has been changed to </a:t>
            </a:r>
            <a:r>
              <a:rPr lang="en-US" altLang="ko-KR" dirty="0">
                <a:latin typeface="Consolas" panose="020B0609020204030204" pitchFamily="49" charset="0"/>
              </a:rPr>
              <a:t>{4, 3, -7}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EFB4B5-F734-4C46-A625-EA10C2DC7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93262"/>
              </p:ext>
            </p:extLst>
          </p:nvPr>
        </p:nvGraphicFramePr>
        <p:xfrm>
          <a:off x="5507291" y="31242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CAB87A7-A235-4E7E-AEB3-3BE4790E2ACA}"/>
              </a:ext>
            </a:extLst>
          </p:cNvPr>
          <p:cNvGrpSpPr/>
          <p:nvPr/>
        </p:nvGrpSpPr>
        <p:grpSpPr>
          <a:xfrm>
            <a:off x="1888591" y="2891118"/>
            <a:ext cx="1428351" cy="466163"/>
            <a:chOff x="3648635" y="4783883"/>
            <a:chExt cx="1428351" cy="4661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DAD2B8-7F4B-4CEC-A1C1-067EB05A049F}"/>
                </a:ext>
              </a:extLst>
            </p:cNvPr>
            <p:cNvSpPr/>
            <p:nvPr/>
          </p:nvSpPr>
          <p:spPr>
            <a:xfrm>
              <a:off x="4213412" y="4792847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4B9518-C23A-454B-96CF-53D4215C21F1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E27B297-B297-46C1-BEA4-94B7596DB4AD}"/>
              </a:ext>
            </a:extLst>
          </p:cNvPr>
          <p:cNvCxnSpPr>
            <a:cxnSpLocks/>
          </p:cNvCxnSpPr>
          <p:nvPr/>
        </p:nvCxnSpPr>
        <p:spPr>
          <a:xfrm>
            <a:off x="2885155" y="3119718"/>
            <a:ext cx="2386092" cy="3092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CCE124-B491-4A4F-A4E4-AF7FF0DC1DC2}"/>
              </a:ext>
            </a:extLst>
          </p:cNvPr>
          <p:cNvGrpSpPr/>
          <p:nvPr/>
        </p:nvGrpSpPr>
        <p:grpSpPr>
          <a:xfrm>
            <a:off x="1888591" y="3675131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FA68C3-9C0F-4EFB-8C17-425BCFB122B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FD1A19-654E-49CF-BA40-C30028F5EDF3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E6BE8A0-B036-4287-A547-85E2250B1292}"/>
              </a:ext>
            </a:extLst>
          </p:cNvPr>
          <p:cNvCxnSpPr>
            <a:cxnSpLocks/>
          </p:cNvCxnSpPr>
          <p:nvPr/>
        </p:nvCxnSpPr>
        <p:spPr>
          <a:xfrm flipV="1">
            <a:off x="2882371" y="3564030"/>
            <a:ext cx="2388876" cy="355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1B939B-C0A4-4917-B6C7-77384BA8C274}"/>
              </a:ext>
            </a:extLst>
          </p:cNvPr>
          <p:cNvSpPr/>
          <p:nvPr/>
        </p:nvSpPr>
        <p:spPr>
          <a:xfrm>
            <a:off x="1958786" y="1305706"/>
            <a:ext cx="522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{4, 0, -7};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a2 = a1;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 = 3;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6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152110-5683-4378-80EE-2B92FC71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0B349-74B6-4DCB-BE4E-F0AD96F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A662F-3155-44C6-9FB1-BA707DE23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 the elements of a1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[4, 3, -7]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EFB4B5-F734-4C46-A625-EA10C2DC7640}"/>
              </a:ext>
            </a:extLst>
          </p:cNvPr>
          <p:cNvGraphicFramePr>
            <a:graphicFrameLocks noGrp="1"/>
          </p:cNvGraphicFramePr>
          <p:nvPr/>
        </p:nvGraphicFramePr>
        <p:xfrm>
          <a:off x="5507291" y="31242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-7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CAB87A7-A235-4E7E-AEB3-3BE4790E2ACA}"/>
              </a:ext>
            </a:extLst>
          </p:cNvPr>
          <p:cNvGrpSpPr/>
          <p:nvPr/>
        </p:nvGrpSpPr>
        <p:grpSpPr>
          <a:xfrm>
            <a:off x="1888591" y="2891118"/>
            <a:ext cx="1428351" cy="466163"/>
            <a:chOff x="3648635" y="4783883"/>
            <a:chExt cx="1428351" cy="4661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DAD2B8-7F4B-4CEC-A1C1-067EB05A049F}"/>
                </a:ext>
              </a:extLst>
            </p:cNvPr>
            <p:cNvSpPr/>
            <p:nvPr/>
          </p:nvSpPr>
          <p:spPr>
            <a:xfrm>
              <a:off x="4213412" y="4792847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4B9518-C23A-454B-96CF-53D4215C21F1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E27B297-B297-46C1-BEA4-94B7596DB4AD}"/>
              </a:ext>
            </a:extLst>
          </p:cNvPr>
          <p:cNvCxnSpPr>
            <a:cxnSpLocks/>
          </p:cNvCxnSpPr>
          <p:nvPr/>
        </p:nvCxnSpPr>
        <p:spPr>
          <a:xfrm>
            <a:off x="2885155" y="3119718"/>
            <a:ext cx="2386092" cy="3092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CCE124-B491-4A4F-A4E4-AF7FF0DC1DC2}"/>
              </a:ext>
            </a:extLst>
          </p:cNvPr>
          <p:cNvGrpSpPr/>
          <p:nvPr/>
        </p:nvGrpSpPr>
        <p:grpSpPr>
          <a:xfrm>
            <a:off x="1888591" y="3675131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FA68C3-9C0F-4EFB-8C17-425BCFB122B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FD1A19-654E-49CF-BA40-C30028F5EDF3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2E6BE8A0-B036-4287-A547-85E2250B1292}"/>
              </a:ext>
            </a:extLst>
          </p:cNvPr>
          <p:cNvCxnSpPr>
            <a:cxnSpLocks/>
          </p:cNvCxnSpPr>
          <p:nvPr/>
        </p:nvCxnSpPr>
        <p:spPr>
          <a:xfrm flipV="1">
            <a:off x="2882371" y="3564030"/>
            <a:ext cx="2388876" cy="3551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5E6A32-8367-4DB2-8123-7070345FC659}"/>
              </a:ext>
            </a:extLst>
          </p:cNvPr>
          <p:cNvSpPr/>
          <p:nvPr/>
        </p:nvSpPr>
        <p:spPr>
          <a:xfrm>
            <a:off x="1958786" y="1305706"/>
            <a:ext cx="522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{4, 0, -7};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a2 = a1;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a2[1] = 3;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807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AD552A-B649-451F-A321-C049E838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C2F362-D7F8-438B-9046-0F92354B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and Objects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03FB38-E1AB-45BE-A705-55317B195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Arrays and objects use </a:t>
            </a:r>
            <a:r>
              <a:rPr lang="en-US" altLang="ko-KR" i="1" dirty="0">
                <a:solidFill>
                  <a:srgbClr val="FF0000"/>
                </a:solidFill>
              </a:rPr>
              <a:t>reference semantics</a:t>
            </a:r>
          </a:p>
          <a:p>
            <a:pPr lvl="1"/>
            <a:r>
              <a:rPr lang="en-US" altLang="ko-KR" b="1" i="1" dirty="0"/>
              <a:t>Efficiency</a:t>
            </a:r>
            <a:r>
              <a:rPr lang="en-US" altLang="ko-KR" dirty="0"/>
              <a:t>: Copying large objects slows down a program</a:t>
            </a:r>
            <a:endParaRPr lang="en-US" altLang="ko-KR" i="1" dirty="0"/>
          </a:p>
          <a:p>
            <a:pPr lvl="1"/>
            <a:r>
              <a:rPr lang="en-US" altLang="ko-KR" b="1" i="1" dirty="0"/>
              <a:t>Sharing</a:t>
            </a:r>
            <a:r>
              <a:rPr lang="en-US" altLang="ko-KR" dirty="0"/>
              <a:t>: It's useful to share an object's data among methods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an object is passed as a parameter, </a:t>
            </a:r>
            <a:r>
              <a:rPr lang="en-US" altLang="ko-KR" dirty="0">
                <a:solidFill>
                  <a:srgbClr val="FF0000"/>
                </a:solidFill>
              </a:rPr>
              <a:t>the object is not copied</a:t>
            </a:r>
            <a:r>
              <a:rPr lang="en-US" altLang="ko-KR" dirty="0"/>
              <a:t>, the </a:t>
            </a:r>
            <a:r>
              <a:rPr lang="en-US" altLang="ko-KR" dirty="0">
                <a:solidFill>
                  <a:srgbClr val="FF0000"/>
                </a:solidFill>
              </a:rPr>
              <a:t>reference to that object is copied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sz="1800" dirty="0"/>
              <a:t>Thus the </a:t>
            </a:r>
            <a:r>
              <a:rPr lang="en-US" altLang="ko-KR" sz="1800" i="1" dirty="0">
                <a:solidFill>
                  <a:srgbClr val="FF0000"/>
                </a:solidFill>
              </a:rPr>
              <a:t>parameter refers to the same object</a:t>
            </a:r>
          </a:p>
          <a:p>
            <a:pPr lvl="1"/>
            <a:r>
              <a:rPr lang="en-US" altLang="ko-KR" sz="1800" dirty="0"/>
              <a:t>If the object (referred by the parameter) is modified, </a:t>
            </a:r>
            <a:r>
              <a:rPr lang="en-US" altLang="ko-KR" sz="1800" i="1" dirty="0"/>
              <a:t>it will affect the original object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3FE34-CA9E-4927-A649-0D7CC78327B9}"/>
              </a:ext>
            </a:extLst>
          </p:cNvPr>
          <p:cNvSpPr/>
          <p:nvPr/>
        </p:nvSpPr>
        <p:spPr>
          <a:xfrm>
            <a:off x="1550892" y="4496930"/>
            <a:ext cx="6042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{1, 2, 3};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+ 100;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114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6B923A-ED44-4F3A-ABDF-CB2A4431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EC4B1E-4748-429D-95A4-5BA87939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and Objects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5ECCA-52CC-4F70-B217-F02BE3979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32890"/>
            <a:ext cx="7886699" cy="5326902"/>
          </a:xfrm>
        </p:spPr>
        <p:txBody>
          <a:bodyPr/>
          <a:lstStyle/>
          <a:p>
            <a:r>
              <a:rPr lang="en-US" altLang="ko-KR" dirty="0"/>
              <a:t>Compare these two swap methods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swapFail</a:t>
            </a:r>
            <a:r>
              <a:rPr lang="en-US" altLang="ko-KR" sz="1800" dirty="0"/>
              <a:t> does not swap, while </a:t>
            </a:r>
            <a:r>
              <a:rPr lang="en-US" altLang="ko-KR" sz="1800" dirty="0">
                <a:latin typeface="Consolas" panose="020B0609020204030204" pitchFamily="49" charset="0"/>
              </a:rPr>
              <a:t>swap</a:t>
            </a:r>
            <a:r>
              <a:rPr lang="en-US" altLang="ko-KR" sz="1800" dirty="0"/>
              <a:t> actually swaps</a:t>
            </a:r>
          </a:p>
          <a:p>
            <a:pPr lvl="1"/>
            <a:r>
              <a:rPr lang="en-US" altLang="ko-KR" sz="1800" dirty="0"/>
              <a:t>What is the difference?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19FBC3-B85E-48D5-8AC6-6AB5AC3E5ECC}"/>
              </a:ext>
            </a:extLst>
          </p:cNvPr>
          <p:cNvSpPr/>
          <p:nvPr/>
        </p:nvSpPr>
        <p:spPr>
          <a:xfrm>
            <a:off x="1457325" y="2127051"/>
            <a:ext cx="6229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{1, 2, 3},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{4, 5, 6};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[1, 2, 3]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[4, 5, 6]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[4, 5, 6]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[1, 2,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181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swapFail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/>
              <a:t>Initially, </a:t>
            </a:r>
            <a:r>
              <a:rPr lang="en-US" altLang="ko-KR" b="0" dirty="0">
                <a:latin typeface="Consolas" panose="020B0609020204030204" pitchFamily="49" charset="0"/>
              </a:rPr>
              <a:t>a1</a:t>
            </a:r>
            <a:r>
              <a:rPr lang="en-US" altLang="ko-KR" b="0" dirty="0"/>
              <a:t>, </a:t>
            </a:r>
            <a:r>
              <a:rPr lang="en-US" altLang="ko-KR" b="0" dirty="0">
                <a:latin typeface="Consolas" panose="020B0609020204030204" pitchFamily="49" charset="0"/>
              </a:rPr>
              <a:t>a2</a:t>
            </a:r>
            <a:r>
              <a:rPr lang="en-US" altLang="ko-KR" b="0" dirty="0"/>
              <a:t> refer to the arrays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39AE4-6FFB-4579-A596-39550C43F88C}"/>
              </a:ext>
            </a:extLst>
          </p:cNvPr>
          <p:cNvSpPr/>
          <p:nvPr/>
        </p:nvSpPr>
        <p:spPr>
          <a:xfrm>
            <a:off x="2061401" y="1031490"/>
            <a:ext cx="65088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{1, 2, 3},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{4, 5, 6};</a:t>
            </a:r>
          </a:p>
          <a:p>
            <a:pPr lvl="1"/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(a1, a2);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[1, 2, 3]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[4, 5, 6]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(int[] arr1, int[] arr2)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 = arr1;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80642"/>
              </p:ext>
            </p:extLst>
          </p:nvPr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5950"/>
              </p:ext>
            </p:extLst>
          </p:nvPr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28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swapFail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 err="1">
                <a:latin typeface="Consolas" panose="020B0609020204030204" pitchFamily="49" charset="0"/>
              </a:rPr>
              <a:t>swapFail</a:t>
            </a:r>
            <a:r>
              <a:rPr lang="en-US" altLang="ko-KR" b="0" dirty="0"/>
              <a:t> is called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arr1</a:t>
            </a:r>
            <a:r>
              <a:rPr lang="en-US" altLang="ko-KR" b="0" dirty="0"/>
              <a:t>, </a:t>
            </a:r>
            <a:r>
              <a:rPr lang="en-US" altLang="ko-KR" b="0" dirty="0">
                <a:latin typeface="Consolas" panose="020B0609020204030204" pitchFamily="49" charset="0"/>
              </a:rPr>
              <a:t>arr2</a:t>
            </a:r>
            <a:r>
              <a:rPr lang="en-US" altLang="ko-KR" b="0" dirty="0"/>
              <a:t> also refer to the arrays </a:t>
            </a:r>
            <a:r>
              <a:rPr lang="en-US" altLang="ko-KR" dirty="0"/>
              <a:t>(reference is copied)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39AE4-6FFB-4579-A596-39550C43F88C}"/>
              </a:ext>
            </a:extLst>
          </p:cNvPr>
          <p:cNvSpPr/>
          <p:nvPr/>
        </p:nvSpPr>
        <p:spPr>
          <a:xfrm>
            <a:off x="2061401" y="1031490"/>
            <a:ext cx="66283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[1, 2, 3]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[4, 5, 6]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 = arr1;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45B50-8301-4504-B80D-57B8E92D2472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843725F-3C3D-43B2-8DD1-1AB90475F481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AFC9548-0A41-48D0-986A-E1911920A24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1A0CE1-6A3B-4182-AA6B-D5BD72F36292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1758A3F-B514-41E9-B288-C666D11BA49A}"/>
              </a:ext>
            </a:extLst>
          </p:cNvPr>
          <p:cNvCxnSpPr>
            <a:cxnSpLocks/>
          </p:cNvCxnSpPr>
          <p:nvPr/>
        </p:nvCxnSpPr>
        <p:spPr>
          <a:xfrm>
            <a:off x="6015318" y="531798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46E88F-5723-4A29-AB3A-4ACED2E5120D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103F35-0DE4-49FB-AB8C-BEEC73BA9F2B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58682E-C033-4367-8847-8BEDAB3CC0F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125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345C-FE2B-4F2A-8FC9-E17FB3A8CEDA}"/>
              </a:ext>
            </a:extLst>
          </p:cNvPr>
          <p:cNvSpPr/>
          <p:nvPr/>
        </p:nvSpPr>
        <p:spPr>
          <a:xfrm>
            <a:off x="2061401" y="1034125"/>
            <a:ext cx="6229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[1, 2, 3]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[4, 5, 6]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 = arr1;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swapFail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 err="1">
                <a:latin typeface="Consolas" panose="020B0609020204030204" pitchFamily="49" charset="0"/>
              </a:rPr>
              <a:t>tmp</a:t>
            </a:r>
            <a:r>
              <a:rPr lang="en-US" altLang="ko-KR" b="0" dirty="0"/>
              <a:t> contains the reference to </a:t>
            </a:r>
            <a:r>
              <a:rPr lang="en-US" altLang="ko-KR" b="0" dirty="0">
                <a:latin typeface="Consolas" panose="020B0609020204030204" pitchFamily="49" charset="0"/>
              </a:rPr>
              <a:t>arr2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45B50-8301-4504-B80D-57B8E92D2472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843725F-3C3D-43B2-8DD1-1AB90475F481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AFC9548-0A41-48D0-986A-E1911920A24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1A0CE1-6A3B-4182-AA6B-D5BD72F36292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1758A3F-B514-41E9-B288-C666D11BA49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015318" y="5314646"/>
            <a:ext cx="959148" cy="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46E88F-5723-4A29-AB3A-4ACED2E5120D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103F35-0DE4-49FB-AB8C-BEEC73BA9F2B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58682E-C033-4367-8847-8BEDAB3CC0F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DAD535-3DC9-4441-85A4-5DDBC4F74703}"/>
              </a:ext>
            </a:extLst>
          </p:cNvPr>
          <p:cNvGrpSpPr/>
          <p:nvPr/>
        </p:nvGrpSpPr>
        <p:grpSpPr>
          <a:xfrm>
            <a:off x="4869316" y="5912697"/>
            <a:ext cx="1580754" cy="457201"/>
            <a:chOff x="3496232" y="4783882"/>
            <a:chExt cx="1580754" cy="4572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8791B5-D376-4F27-B97B-5B4313F8262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D7213F-D462-4786-85EF-794BD87811FA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tmp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6F3BB3-0201-4BD5-86BB-2E76FAB148FE}"/>
              </a:ext>
            </a:extLst>
          </p:cNvPr>
          <p:cNvCxnSpPr>
            <a:cxnSpLocks/>
          </p:cNvCxnSpPr>
          <p:nvPr/>
        </p:nvCxnSpPr>
        <p:spPr>
          <a:xfrm flipV="1">
            <a:off x="6015318" y="5546584"/>
            <a:ext cx="959148" cy="59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83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345C-FE2B-4F2A-8FC9-E17FB3A8CEDA}"/>
              </a:ext>
            </a:extLst>
          </p:cNvPr>
          <p:cNvSpPr/>
          <p:nvPr/>
        </p:nvSpPr>
        <p:spPr>
          <a:xfrm>
            <a:off x="2061401" y="1034125"/>
            <a:ext cx="6229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[1, 2, 3]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[4, 5, 6]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swapFail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404632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>
                <a:latin typeface="Consolas" panose="020B0609020204030204" pitchFamily="49" charset="0"/>
              </a:rPr>
              <a:t>arr2</a:t>
            </a:r>
            <a:r>
              <a:rPr lang="en-US" altLang="ko-KR" b="0" dirty="0"/>
              <a:t> contains the reference to </a:t>
            </a:r>
            <a:r>
              <a:rPr lang="en-US" altLang="ko-KR" b="0" dirty="0">
                <a:latin typeface="Consolas" panose="020B0609020204030204" pitchFamily="49" charset="0"/>
              </a:rPr>
              <a:t>arr1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45B50-8301-4504-B80D-57B8E92D2472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843725F-3C3D-43B2-8DD1-1AB90475F481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AFC9548-0A41-48D0-986A-E1911920A24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1A0CE1-6A3B-4182-AA6B-D5BD72F36292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1758A3F-B514-41E9-B288-C666D11BA49A}"/>
              </a:ext>
            </a:extLst>
          </p:cNvPr>
          <p:cNvCxnSpPr>
            <a:cxnSpLocks/>
          </p:cNvCxnSpPr>
          <p:nvPr/>
        </p:nvCxnSpPr>
        <p:spPr>
          <a:xfrm flipV="1">
            <a:off x="6015318" y="4529514"/>
            <a:ext cx="959148" cy="78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46E88F-5723-4A29-AB3A-4ACED2E5120D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103F35-0DE4-49FB-AB8C-BEEC73BA9F2B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58682E-C033-4367-8847-8BEDAB3CC0F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DAD535-3DC9-4441-85A4-5DDBC4F74703}"/>
              </a:ext>
            </a:extLst>
          </p:cNvPr>
          <p:cNvGrpSpPr/>
          <p:nvPr/>
        </p:nvGrpSpPr>
        <p:grpSpPr>
          <a:xfrm>
            <a:off x="4869316" y="5912697"/>
            <a:ext cx="1580754" cy="457201"/>
            <a:chOff x="3496232" y="4783882"/>
            <a:chExt cx="1580754" cy="4572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8791B5-D376-4F27-B97B-5B4313F8262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D7213F-D462-4786-85EF-794BD87811FA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tmp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6F3BB3-0201-4BD5-86BB-2E76FAB148FE}"/>
              </a:ext>
            </a:extLst>
          </p:cNvPr>
          <p:cNvCxnSpPr>
            <a:cxnSpLocks/>
          </p:cNvCxnSpPr>
          <p:nvPr/>
        </p:nvCxnSpPr>
        <p:spPr>
          <a:xfrm flipV="1">
            <a:off x="6015318" y="5546584"/>
            <a:ext cx="959148" cy="59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77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345C-FE2B-4F2A-8FC9-E17FB3A8CEDA}"/>
              </a:ext>
            </a:extLst>
          </p:cNvPr>
          <p:cNvSpPr/>
          <p:nvPr/>
        </p:nvSpPr>
        <p:spPr>
          <a:xfrm>
            <a:off x="2061401" y="1034125"/>
            <a:ext cx="6229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[1, 2, 3]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[4, 5, 6]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 = arr1;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swapFail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404632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>
                <a:latin typeface="Consolas" panose="020B0609020204030204" pitchFamily="49" charset="0"/>
              </a:rPr>
              <a:t>arr1</a:t>
            </a:r>
            <a:r>
              <a:rPr lang="en-US" altLang="ko-KR" b="0" dirty="0"/>
              <a:t> contains the reference to </a:t>
            </a:r>
            <a:r>
              <a:rPr lang="en-US" altLang="ko-KR" b="0" dirty="0" err="1">
                <a:latin typeface="Consolas" panose="020B0609020204030204" pitchFamily="49" charset="0"/>
              </a:rPr>
              <a:t>tmp</a:t>
            </a:r>
            <a:endParaRPr lang="en-US" altLang="ko-KR" b="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45B50-8301-4504-B80D-57B8E92D2472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788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843725F-3C3D-43B2-8DD1-1AB90475F481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AFC9548-0A41-48D0-986A-E1911920A24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1A0CE1-6A3B-4182-AA6B-D5BD72F36292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1758A3F-B514-41E9-B288-C666D11BA49A}"/>
              </a:ext>
            </a:extLst>
          </p:cNvPr>
          <p:cNvCxnSpPr>
            <a:cxnSpLocks/>
          </p:cNvCxnSpPr>
          <p:nvPr/>
        </p:nvCxnSpPr>
        <p:spPr>
          <a:xfrm flipV="1">
            <a:off x="6015318" y="4529514"/>
            <a:ext cx="959148" cy="78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46E88F-5723-4A29-AB3A-4ACED2E5120D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103F35-0DE4-49FB-AB8C-BEEC73BA9F2B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58682E-C033-4367-8847-8BEDAB3CC0F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DAD535-3DC9-4441-85A4-5DDBC4F74703}"/>
              </a:ext>
            </a:extLst>
          </p:cNvPr>
          <p:cNvGrpSpPr/>
          <p:nvPr/>
        </p:nvGrpSpPr>
        <p:grpSpPr>
          <a:xfrm>
            <a:off x="4869316" y="5912697"/>
            <a:ext cx="1580754" cy="457201"/>
            <a:chOff x="3496232" y="4783882"/>
            <a:chExt cx="1580754" cy="4572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8791B5-D376-4F27-B97B-5B4313F8262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D7213F-D462-4786-85EF-794BD87811FA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tmp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D6F3BB3-0201-4BD5-86BB-2E76FAB148FE}"/>
              </a:ext>
            </a:extLst>
          </p:cNvPr>
          <p:cNvCxnSpPr>
            <a:cxnSpLocks/>
          </p:cNvCxnSpPr>
          <p:nvPr/>
        </p:nvCxnSpPr>
        <p:spPr>
          <a:xfrm flipV="1">
            <a:off x="6015318" y="5546584"/>
            <a:ext cx="959148" cy="59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0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345C-FE2B-4F2A-8FC9-E17FB3A8CEDA}"/>
              </a:ext>
            </a:extLst>
          </p:cNvPr>
          <p:cNvSpPr/>
          <p:nvPr/>
        </p:nvSpPr>
        <p:spPr>
          <a:xfrm>
            <a:off x="2061401" y="1034125"/>
            <a:ext cx="6229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(a1, a2);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[1, 2, 3]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[4, 5, 6]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swapFail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(int[] arr1, int[] arr2)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 = arr1;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swapFail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404632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/>
              <a:t>When </a:t>
            </a:r>
            <a:r>
              <a:rPr lang="en-US" altLang="ko-KR" b="0" dirty="0" err="1">
                <a:latin typeface="Consolas" panose="020B0609020204030204" pitchFamily="49" charset="0"/>
              </a:rPr>
              <a:t>swapFail</a:t>
            </a:r>
            <a:r>
              <a:rPr lang="en-US" altLang="ko-KR" b="0" dirty="0"/>
              <a:t> is finished, </a:t>
            </a:r>
            <a:r>
              <a:rPr lang="en-US" altLang="ko-KR" b="0" dirty="0" err="1">
                <a:latin typeface="Consolas" panose="020B0609020204030204" pitchFamily="49" charset="0"/>
              </a:rPr>
              <a:t>tmp</a:t>
            </a:r>
            <a:r>
              <a:rPr lang="en-US" altLang="ko-KR" b="0" dirty="0">
                <a:latin typeface="Consolas" panose="020B0609020204030204" pitchFamily="49" charset="0"/>
              </a:rPr>
              <a:t>, arr1, arr2</a:t>
            </a:r>
            <a:r>
              <a:rPr lang="en-US" altLang="ko-KR" b="0" dirty="0"/>
              <a:t> all goes away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a1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a2</a:t>
            </a:r>
            <a:r>
              <a:rPr lang="en-US" altLang="ko-KR" dirty="0"/>
              <a:t> did not change!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550973-77F8-4DCC-95CF-6FC19798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C5B008-8E99-4806-89E7-26BC29C8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Blueprint Analogy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43BC9-9278-402D-8972-D46B1347E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ipod blueprint에 대한 이미지 검색결과">
            <a:extLst>
              <a:ext uri="{FF2B5EF4-FFF2-40B4-BE49-F238E27FC236}">
                <a16:creationId xmlns:a16="http://schemas.microsoft.com/office/drawing/2014/main" id="{994D6E06-35F0-4451-B29C-AF759570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45" y="1165972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77BA5-0657-4B06-B040-64883389F13D}"/>
              </a:ext>
            </a:extLst>
          </p:cNvPr>
          <p:cNvSpPr txBox="1"/>
          <p:nvPr/>
        </p:nvSpPr>
        <p:spPr>
          <a:xfrm>
            <a:off x="829234" y="3015502"/>
            <a:ext cx="3074895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iPod Blueprint / Factory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current song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battery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turn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turn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change song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change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choose random song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49DF7-9679-46A9-8633-528559F9C31F}"/>
              </a:ext>
            </a:extLst>
          </p:cNvPr>
          <p:cNvSpPr txBox="1"/>
          <p:nvPr/>
        </p:nvSpPr>
        <p:spPr>
          <a:xfrm>
            <a:off x="5630112" y="777125"/>
            <a:ext cx="225462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iPod #1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Into the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turn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turn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change song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change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choose random 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6A69-3684-42E1-BDB0-09F0C59266BB}"/>
              </a:ext>
            </a:extLst>
          </p:cNvPr>
          <p:cNvSpPr txBox="1"/>
          <p:nvPr/>
        </p:nvSpPr>
        <p:spPr>
          <a:xfrm>
            <a:off x="5630112" y="3625768"/>
            <a:ext cx="2254626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iPod #2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Show Yourself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turn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turn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change song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change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choose random song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C9D34A-9D7A-4B7D-BB73-6CDB65CE1347}"/>
              </a:ext>
            </a:extLst>
          </p:cNvPr>
          <p:cNvCxnSpPr>
            <a:cxnSpLocks/>
          </p:cNvCxnSpPr>
          <p:nvPr/>
        </p:nvCxnSpPr>
        <p:spPr>
          <a:xfrm flipV="1">
            <a:off x="3975845" y="2023222"/>
            <a:ext cx="1546414" cy="1571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629A23-C607-4884-9F3A-7AFB0C26A4F9}"/>
              </a:ext>
            </a:extLst>
          </p:cNvPr>
          <p:cNvCxnSpPr>
            <a:cxnSpLocks/>
          </p:cNvCxnSpPr>
          <p:nvPr/>
        </p:nvCxnSpPr>
        <p:spPr>
          <a:xfrm>
            <a:off x="3975845" y="4060469"/>
            <a:ext cx="1546414" cy="719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14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/>
              <a:t>Initially, </a:t>
            </a:r>
            <a:r>
              <a:rPr lang="en-US" altLang="ko-KR" b="0" dirty="0">
                <a:latin typeface="Consolas" panose="020B0609020204030204" pitchFamily="49" charset="0"/>
              </a:rPr>
              <a:t>a1</a:t>
            </a:r>
            <a:r>
              <a:rPr lang="en-US" altLang="ko-KR" b="0" dirty="0"/>
              <a:t>, </a:t>
            </a:r>
            <a:r>
              <a:rPr lang="en-US" altLang="ko-KR" b="0" dirty="0">
                <a:latin typeface="Consolas" panose="020B0609020204030204" pitchFamily="49" charset="0"/>
              </a:rPr>
              <a:t>a2</a:t>
            </a:r>
            <a:r>
              <a:rPr lang="en-US" altLang="ko-KR" b="0" dirty="0"/>
              <a:t> refer to the arrays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BA909-483F-4AA2-9525-40C2FA2A49FE}"/>
              </a:ext>
            </a:extLst>
          </p:cNvPr>
          <p:cNvSpPr/>
          <p:nvPr/>
        </p:nvSpPr>
        <p:spPr>
          <a:xfrm>
            <a:off x="1457326" y="1024252"/>
            <a:ext cx="6229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{1, 2, 3},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{4, 5, 6};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swap(a1, a2);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[4, 5, 6]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[1, 2,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void swap(int[] arr1, int[] arr2) {</a:t>
            </a:r>
          </a:p>
          <a:p>
            <a:pPr lvl="1"/>
            <a:r>
              <a:rPr lang="nn-NO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for (int i = 0; i &lt; arr1.length; ++i) {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arr1[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43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 err="1">
                <a:latin typeface="Consolas" panose="020B0609020204030204" pitchFamily="49" charset="0"/>
              </a:rPr>
              <a:t>swapFail</a:t>
            </a:r>
            <a:r>
              <a:rPr lang="en-US" altLang="ko-KR" b="0" dirty="0"/>
              <a:t> is called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arr1</a:t>
            </a:r>
            <a:r>
              <a:rPr lang="en-US" altLang="ko-KR" b="0" dirty="0"/>
              <a:t>, </a:t>
            </a:r>
            <a:r>
              <a:rPr lang="en-US" altLang="ko-KR" b="0" dirty="0">
                <a:latin typeface="Consolas" panose="020B0609020204030204" pitchFamily="49" charset="0"/>
              </a:rPr>
              <a:t>arr2</a:t>
            </a:r>
            <a:r>
              <a:rPr lang="en-US" altLang="ko-KR" b="0" dirty="0"/>
              <a:t> also refer to the arrays </a:t>
            </a:r>
            <a:r>
              <a:rPr lang="en-US" altLang="ko-KR" dirty="0"/>
              <a:t>(reference is copied)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BA909-483F-4AA2-9525-40C2FA2A49FE}"/>
              </a:ext>
            </a:extLst>
          </p:cNvPr>
          <p:cNvSpPr/>
          <p:nvPr/>
        </p:nvSpPr>
        <p:spPr>
          <a:xfrm>
            <a:off x="1457326" y="1024252"/>
            <a:ext cx="6229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[4, 5, 6]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[1, 2,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for (int i = 0; i &lt; arr1.length; ++i) {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arr1[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F440A5-50A9-4021-92BB-4E98BBF4A955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6EA8AD-BBE9-4AA7-8C2C-0AF2F96CC2E6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EC020A-C612-49E4-8AFB-90611958E11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F50811-2598-45E0-8D79-1C5006D2E75B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AF2765-3219-48B4-A0A1-4DA67C2CA91B}"/>
              </a:ext>
            </a:extLst>
          </p:cNvPr>
          <p:cNvCxnSpPr>
            <a:cxnSpLocks/>
          </p:cNvCxnSpPr>
          <p:nvPr/>
        </p:nvCxnSpPr>
        <p:spPr>
          <a:xfrm>
            <a:off x="6015318" y="531798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B68B41-BA03-4B00-86D7-B3F312AE54F6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6D02A-A994-4ACD-95BB-CF784EF456DC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B8FF10F-F65F-4F4B-A152-DDA0D746A6B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156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>
                <a:latin typeface="Consolas" panose="020B0609020204030204" pitchFamily="49" charset="0"/>
              </a:rPr>
              <a:t>for loop (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 = 0)</a:t>
            </a:r>
          </a:p>
          <a:p>
            <a:r>
              <a:rPr lang="en-US" altLang="ko-KR" b="0" dirty="0"/>
              <a:t>Swap 0</a:t>
            </a:r>
            <a:r>
              <a:rPr lang="en-US" altLang="ko-KR" b="0" baseline="30000" dirty="0"/>
              <a:t>th</a:t>
            </a:r>
            <a:r>
              <a:rPr lang="en-US" altLang="ko-KR" b="0" dirty="0"/>
              <a:t> element of </a:t>
            </a:r>
            <a:r>
              <a:rPr lang="en-US" altLang="ko-KR" b="0" dirty="0">
                <a:latin typeface="Consolas" panose="020B0609020204030204" pitchFamily="49" charset="0"/>
              </a:rPr>
              <a:t>arr1</a:t>
            </a:r>
            <a:r>
              <a:rPr lang="en-US" altLang="ko-KR" b="0" dirty="0"/>
              <a:t> and 0</a:t>
            </a:r>
            <a:r>
              <a:rPr lang="en-US" altLang="ko-KR" b="0" baseline="30000" dirty="0"/>
              <a:t>th</a:t>
            </a:r>
            <a:r>
              <a:rPr lang="en-US" altLang="ko-KR" b="0" dirty="0"/>
              <a:t> element of </a:t>
            </a:r>
            <a:r>
              <a:rPr lang="en-US" altLang="ko-KR" b="0" dirty="0">
                <a:latin typeface="Consolas" panose="020B0609020204030204" pitchFamily="49" charset="0"/>
              </a:rPr>
              <a:t>arr2</a:t>
            </a:r>
            <a:r>
              <a:rPr lang="en-US" altLang="ko-KR" b="0" dirty="0"/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14859"/>
              </p:ext>
            </p:extLst>
          </p:nvPr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61128"/>
              </p:ext>
            </p:extLst>
          </p:nvPr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BA909-483F-4AA2-9525-40C2FA2A49FE}"/>
              </a:ext>
            </a:extLst>
          </p:cNvPr>
          <p:cNvSpPr/>
          <p:nvPr/>
        </p:nvSpPr>
        <p:spPr>
          <a:xfrm>
            <a:off x="1457326" y="1024252"/>
            <a:ext cx="6229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[4, 5, 6]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[1, 2,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F440A5-50A9-4021-92BB-4E98BBF4A955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6EA8AD-BBE9-4AA7-8C2C-0AF2F96CC2E6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EC020A-C612-49E4-8AFB-90611958E11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F50811-2598-45E0-8D79-1C5006D2E75B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AF2765-3219-48B4-A0A1-4DA67C2CA91B}"/>
              </a:ext>
            </a:extLst>
          </p:cNvPr>
          <p:cNvCxnSpPr>
            <a:cxnSpLocks/>
          </p:cNvCxnSpPr>
          <p:nvPr/>
        </p:nvCxnSpPr>
        <p:spPr>
          <a:xfrm>
            <a:off x="6015318" y="531798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B68B41-BA03-4B00-86D7-B3F312AE54F6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6D02A-A994-4ACD-95BB-CF784EF456DC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B8FF10F-F65F-4F4B-A152-DDA0D746A6B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023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>
                <a:latin typeface="Consolas" panose="020B0609020204030204" pitchFamily="49" charset="0"/>
              </a:rPr>
              <a:t>for loop (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 = 1)</a:t>
            </a:r>
          </a:p>
          <a:p>
            <a:r>
              <a:rPr lang="en-US" altLang="ko-KR" b="0" dirty="0"/>
              <a:t>Swap 1</a:t>
            </a:r>
            <a:r>
              <a:rPr lang="en-US" altLang="ko-KR" b="0" baseline="30000" dirty="0"/>
              <a:t>st</a:t>
            </a:r>
            <a:r>
              <a:rPr lang="en-US" altLang="ko-KR" b="0" dirty="0"/>
              <a:t> element of </a:t>
            </a:r>
            <a:r>
              <a:rPr lang="en-US" altLang="ko-KR" b="0" dirty="0">
                <a:latin typeface="Consolas" panose="020B0609020204030204" pitchFamily="49" charset="0"/>
              </a:rPr>
              <a:t>arr1</a:t>
            </a:r>
            <a:r>
              <a:rPr lang="en-US" altLang="ko-KR" b="0" dirty="0"/>
              <a:t> and 1</a:t>
            </a:r>
            <a:r>
              <a:rPr lang="en-US" altLang="ko-KR" b="0" baseline="30000" dirty="0"/>
              <a:t>st</a:t>
            </a:r>
            <a:r>
              <a:rPr lang="en-US" altLang="ko-KR" b="0" dirty="0"/>
              <a:t> element of </a:t>
            </a:r>
            <a:r>
              <a:rPr lang="en-US" altLang="ko-KR" b="0" dirty="0">
                <a:latin typeface="Consolas" panose="020B0609020204030204" pitchFamily="49" charset="0"/>
              </a:rPr>
              <a:t>arr2</a:t>
            </a:r>
            <a:r>
              <a:rPr lang="en-US" altLang="ko-KR" b="0" dirty="0"/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63844"/>
              </p:ext>
            </p:extLst>
          </p:nvPr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76273"/>
              </p:ext>
            </p:extLst>
          </p:nvPr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F440A5-50A9-4021-92BB-4E98BBF4A955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6EA8AD-BBE9-4AA7-8C2C-0AF2F96CC2E6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EC020A-C612-49E4-8AFB-90611958E11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F50811-2598-45E0-8D79-1C5006D2E75B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AF2765-3219-48B4-A0A1-4DA67C2CA91B}"/>
              </a:ext>
            </a:extLst>
          </p:cNvPr>
          <p:cNvCxnSpPr>
            <a:cxnSpLocks/>
          </p:cNvCxnSpPr>
          <p:nvPr/>
        </p:nvCxnSpPr>
        <p:spPr>
          <a:xfrm>
            <a:off x="6015318" y="531798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B68B41-BA03-4B00-86D7-B3F312AE54F6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6D02A-A994-4ACD-95BB-CF784EF456DC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B8FF10F-F65F-4F4B-A152-DDA0D746A6B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D19F4D-D2D6-47E6-8C89-29E1C3B92CB2}"/>
              </a:ext>
            </a:extLst>
          </p:cNvPr>
          <p:cNvSpPr/>
          <p:nvPr/>
        </p:nvSpPr>
        <p:spPr>
          <a:xfrm>
            <a:off x="1457326" y="1024252"/>
            <a:ext cx="6229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[4, 5, 6]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[1, 2,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569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>
                <a:latin typeface="Consolas" panose="020B0609020204030204" pitchFamily="49" charset="0"/>
              </a:rPr>
              <a:t>for loop (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 = 2)</a:t>
            </a:r>
          </a:p>
          <a:p>
            <a:r>
              <a:rPr lang="en-US" altLang="ko-KR" b="0" dirty="0"/>
              <a:t>Swap 2</a:t>
            </a:r>
            <a:r>
              <a:rPr lang="en-US" altLang="ko-KR" b="0" baseline="30000" dirty="0"/>
              <a:t>nd</a:t>
            </a:r>
            <a:r>
              <a:rPr lang="en-US" altLang="ko-KR" b="0" dirty="0"/>
              <a:t> element of </a:t>
            </a:r>
            <a:r>
              <a:rPr lang="en-US" altLang="ko-KR" b="0" dirty="0">
                <a:latin typeface="Consolas" panose="020B0609020204030204" pitchFamily="49" charset="0"/>
              </a:rPr>
              <a:t>arr1</a:t>
            </a:r>
            <a:r>
              <a:rPr lang="en-US" altLang="ko-KR" b="0" dirty="0"/>
              <a:t> and 2</a:t>
            </a:r>
            <a:r>
              <a:rPr lang="en-US" altLang="ko-KR" b="0" baseline="30000" dirty="0"/>
              <a:t>nd</a:t>
            </a:r>
            <a:r>
              <a:rPr lang="en-US" altLang="ko-KR" b="0" dirty="0"/>
              <a:t>  element of </a:t>
            </a:r>
            <a:r>
              <a:rPr lang="en-US" altLang="ko-KR" b="0" dirty="0">
                <a:latin typeface="Consolas" panose="020B0609020204030204" pitchFamily="49" charset="0"/>
              </a:rPr>
              <a:t>arr2</a:t>
            </a:r>
            <a:r>
              <a:rPr lang="en-US" altLang="ko-KR" b="0" dirty="0"/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80308"/>
              </p:ext>
            </p:extLst>
          </p:nvPr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5478"/>
              </p:ext>
            </p:extLst>
          </p:nvPr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F440A5-50A9-4021-92BB-4E98BBF4A955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6EA8AD-BBE9-4AA7-8C2C-0AF2F96CC2E6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EC020A-C612-49E4-8AFB-90611958E11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F50811-2598-45E0-8D79-1C5006D2E75B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AF2765-3219-48B4-A0A1-4DA67C2CA91B}"/>
              </a:ext>
            </a:extLst>
          </p:cNvPr>
          <p:cNvCxnSpPr>
            <a:cxnSpLocks/>
          </p:cNvCxnSpPr>
          <p:nvPr/>
        </p:nvCxnSpPr>
        <p:spPr>
          <a:xfrm>
            <a:off x="6015318" y="531798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B68B41-BA03-4B00-86D7-B3F312AE54F6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6D02A-A994-4ACD-95BB-CF784EF456DC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B8FF10F-F65F-4F4B-A152-DDA0D746A6B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ED1305-4313-4FD6-9C66-6043165CC60A}"/>
              </a:ext>
            </a:extLst>
          </p:cNvPr>
          <p:cNvSpPr/>
          <p:nvPr/>
        </p:nvSpPr>
        <p:spPr>
          <a:xfrm>
            <a:off x="1457326" y="1024252"/>
            <a:ext cx="6229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(a1));	// [4, 5, 6]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System.out.println(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(a2));	// [1, 2,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359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E9D0CD-88BB-49C8-88CE-116ABEC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380BAD-4CBB-478A-B968-7138A4A9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In Detail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9124-9183-4662-901D-17D319196B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68" y="4072314"/>
            <a:ext cx="4271605" cy="2420559"/>
          </a:xfrm>
          <a:ln w="3175">
            <a:noFill/>
          </a:ln>
        </p:spPr>
        <p:txBody>
          <a:bodyPr/>
          <a:lstStyle/>
          <a:p>
            <a:r>
              <a:rPr lang="en-US" altLang="ko-KR" b="0" dirty="0"/>
              <a:t>When </a:t>
            </a:r>
            <a:r>
              <a:rPr lang="en-US" altLang="ko-KR" b="0" dirty="0">
                <a:latin typeface="Consolas" panose="020B0609020204030204" pitchFamily="49" charset="0"/>
              </a:rPr>
              <a:t>swap</a:t>
            </a:r>
            <a:r>
              <a:rPr lang="en-US" altLang="ko-KR" b="0" dirty="0"/>
              <a:t> is finished, </a:t>
            </a:r>
            <a:r>
              <a:rPr lang="en-US" altLang="ko-KR" b="0" dirty="0">
                <a:latin typeface="Consolas" panose="020B0609020204030204" pitchFamily="49" charset="0"/>
              </a:rPr>
              <a:t>arr1, arr2</a:t>
            </a:r>
            <a:r>
              <a:rPr lang="en-US" altLang="ko-KR" b="0" dirty="0"/>
              <a:t> all goes away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a1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a2</a:t>
            </a:r>
            <a:r>
              <a:rPr lang="en-US" altLang="ko-KR" dirty="0">
                <a:solidFill>
                  <a:srgbClr val="FF0000"/>
                </a:solidFill>
              </a:rPr>
              <a:t> changed!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561EB6-776A-4FB8-9D68-BAE13BB8E4A0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4002400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12F5892-9B03-4057-BE0E-C03B14D46151}"/>
              </a:ext>
            </a:extLst>
          </p:cNvPr>
          <p:cNvGrpSpPr/>
          <p:nvPr/>
        </p:nvGrpSpPr>
        <p:grpSpPr>
          <a:xfrm>
            <a:off x="7261373" y="3254581"/>
            <a:ext cx="1428351" cy="457201"/>
            <a:chOff x="3648635" y="4783882"/>
            <a:chExt cx="1428351" cy="4572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C67C7F-86AA-4BBE-986B-AD2647A01FE3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B5FD76-DDC5-467A-B38B-61AC46C704D5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A92D7B-F027-4C1B-AD6E-FDCE5B2D906F}"/>
              </a:ext>
            </a:extLst>
          </p:cNvPr>
          <p:cNvGrpSpPr/>
          <p:nvPr/>
        </p:nvGrpSpPr>
        <p:grpSpPr>
          <a:xfrm>
            <a:off x="7261373" y="5912699"/>
            <a:ext cx="1428351" cy="457201"/>
            <a:chOff x="3648635" y="4783882"/>
            <a:chExt cx="1428351" cy="4572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FB1012-4B97-4F56-AF8A-11FB7D0510FD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D0C2B8-DBC2-4CF1-B396-8ABE278B19FD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BD207F8-A3DC-42EB-98F7-9A13E979BE33}"/>
              </a:ext>
            </a:extLst>
          </p:cNvPr>
          <p:cNvGraphicFramePr>
            <a:graphicFrameLocks noGrp="1"/>
          </p:cNvGraphicFramePr>
          <p:nvPr/>
        </p:nvGraphicFramePr>
        <p:xfrm>
          <a:off x="6974466" y="5009846"/>
          <a:ext cx="2002166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9551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5420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index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value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A3CF74-F1DE-412C-9DC2-AE2906FAAC0B}"/>
              </a:ext>
            </a:extLst>
          </p:cNvPr>
          <p:cNvCxnSpPr>
            <a:cxnSpLocks/>
          </p:cNvCxnSpPr>
          <p:nvPr/>
        </p:nvCxnSpPr>
        <p:spPr>
          <a:xfrm>
            <a:off x="8257937" y="3478581"/>
            <a:ext cx="0" cy="523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1FEE06-44A0-4E65-B174-A8F543692C05}"/>
              </a:ext>
            </a:extLst>
          </p:cNvPr>
          <p:cNvCxnSpPr>
            <a:cxnSpLocks/>
          </p:cNvCxnSpPr>
          <p:nvPr/>
        </p:nvCxnSpPr>
        <p:spPr>
          <a:xfrm flipV="1">
            <a:off x="8259380" y="5604565"/>
            <a:ext cx="0" cy="536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3BA909-483F-4AA2-9525-40C2FA2A49FE}"/>
              </a:ext>
            </a:extLst>
          </p:cNvPr>
          <p:cNvSpPr/>
          <p:nvPr/>
        </p:nvSpPr>
        <p:spPr>
          <a:xfrm>
            <a:off x="1457326" y="1024252"/>
            <a:ext cx="6229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int[] a1 = {1, 2, 3}, a2 = {4, 5, 6};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swap(a1, a2);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[4, 5, 6]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[1, 2, 3]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static void swap(int[] arr1, int[] arr2) {</a:t>
            </a:r>
          </a:p>
          <a:p>
            <a:pPr lvl="1"/>
            <a:r>
              <a:rPr lang="nn-NO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for (int i = 0; i &lt; arr1.length; ++i) {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arr2[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arr2[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arr1[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arr1[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F440A5-50A9-4021-92BB-4E98BBF4A955}"/>
              </a:ext>
            </a:extLst>
          </p:cNvPr>
          <p:cNvCxnSpPr>
            <a:cxnSpLocks/>
          </p:cNvCxnSpPr>
          <p:nvPr/>
        </p:nvCxnSpPr>
        <p:spPr>
          <a:xfrm>
            <a:off x="6015318" y="430091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6EA8AD-BBE9-4AA7-8C2C-0AF2F96CC2E6}"/>
              </a:ext>
            </a:extLst>
          </p:cNvPr>
          <p:cNvGrpSpPr/>
          <p:nvPr/>
        </p:nvGrpSpPr>
        <p:grpSpPr>
          <a:xfrm>
            <a:off x="4869316" y="4072315"/>
            <a:ext cx="1580754" cy="457201"/>
            <a:chOff x="3496232" y="4783882"/>
            <a:chExt cx="1580754" cy="45720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EC020A-C612-49E4-8AFB-90611958E118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F50811-2598-45E0-8D79-1C5006D2E75B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AF2765-3219-48B4-A0A1-4DA67C2CA91B}"/>
              </a:ext>
            </a:extLst>
          </p:cNvPr>
          <p:cNvCxnSpPr>
            <a:cxnSpLocks/>
          </p:cNvCxnSpPr>
          <p:nvPr/>
        </p:nvCxnSpPr>
        <p:spPr>
          <a:xfrm>
            <a:off x="6015318" y="5317986"/>
            <a:ext cx="9591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B68B41-BA03-4B00-86D7-B3F312AE54F6}"/>
              </a:ext>
            </a:extLst>
          </p:cNvPr>
          <p:cNvGrpSpPr/>
          <p:nvPr/>
        </p:nvGrpSpPr>
        <p:grpSpPr>
          <a:xfrm>
            <a:off x="4869316" y="5089385"/>
            <a:ext cx="1580754" cy="457201"/>
            <a:chOff x="3496232" y="4783882"/>
            <a:chExt cx="1580754" cy="4572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6D02A-A994-4ACD-95BB-CF784EF456DC}"/>
                </a:ext>
              </a:extLst>
            </p:cNvPr>
            <p:cNvSpPr/>
            <p:nvPr/>
          </p:nvSpPr>
          <p:spPr>
            <a:xfrm>
              <a:off x="4213412" y="4783882"/>
              <a:ext cx="863574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B8FF10F-F65F-4F4B-A152-DDA0D746A6B3}"/>
                </a:ext>
              </a:extLst>
            </p:cNvPr>
            <p:cNvSpPr/>
            <p:nvPr/>
          </p:nvSpPr>
          <p:spPr>
            <a:xfrm>
              <a:off x="3496232" y="4783883"/>
              <a:ext cx="7141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839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04E252-ACDD-42C4-942E-2BFE146C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66E028-CB85-4155-AF5C-F88652E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Points Inside Circle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16DB256-6271-42EE-AF4A-385DE313F70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8649" y="1165972"/>
                <a:ext cx="7886699" cy="1272428"/>
              </a:xfrm>
            </p:spPr>
            <p:txBody>
              <a:bodyPr/>
              <a:lstStyle/>
              <a:p>
                <a:r>
                  <a:rPr lang="en-US" altLang="ko-KR" b="0" dirty="0"/>
                  <a:t>You are given coordinates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b="0" dirty="0"/>
                  <a:t> points on a plane. Also, you are given a circle, by its center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and its radius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b="0" dirty="0"/>
                  <a:t>. Print all the points that are inside the given circle (including the border), in given order</a:t>
                </a:r>
              </a:p>
              <a:p>
                <a:endParaRPr lang="ko-KR" altLang="en-US" b="0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16DB256-6271-42EE-AF4A-385DE313F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8649" y="1165972"/>
                <a:ext cx="7886699" cy="1272428"/>
              </a:xfrm>
              <a:blipFill>
                <a:blip r:embed="rId2"/>
                <a:stretch>
                  <a:fillRect l="-1005" t="-3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D6DFFCA-4FA4-4E21-A92F-D63C60E6E3D8}"/>
              </a:ext>
            </a:extLst>
          </p:cNvPr>
          <p:cNvSpPr txBox="1"/>
          <p:nvPr/>
        </p:nvSpPr>
        <p:spPr>
          <a:xfrm>
            <a:off x="941294" y="2501153"/>
            <a:ext cx="5235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Input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				// number of coordinates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0 0				// coordinates of cities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-3 1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3 -5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-2 -2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 2				// center of circle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				// radius of circle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C7015-11FB-4C01-BAB9-C1B4A7867CC0}"/>
              </a:ext>
            </a:extLst>
          </p:cNvPr>
          <p:cNvSpPr txBox="1"/>
          <p:nvPr/>
        </p:nvSpPr>
        <p:spPr>
          <a:xfrm>
            <a:off x="6696636" y="2505670"/>
            <a:ext cx="115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Output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(0, 0)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315280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3A5125-CD85-49AD-B438-7557970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48A1F0-C568-40A9-B2B0-FB796861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Points Inside Circle – Bad Solution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2512E-803C-40E1-A005-A222A0A0D9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Need 2 arrays with related data at same indices</a:t>
            </a:r>
          </a:p>
          <a:p>
            <a:r>
              <a:rPr lang="en-US" altLang="ko-KR" dirty="0"/>
              <a:t>Simple, but dirty code...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BED879-720B-48E4-85ED-DFA983BC1239}"/>
              </a:ext>
            </a:extLst>
          </p:cNvPr>
          <p:cNvSpPr/>
          <p:nvPr/>
        </p:nvSpPr>
        <p:spPr>
          <a:xfrm>
            <a:off x="797856" y="1165972"/>
            <a:ext cx="75482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dist2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 * 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 + 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 * 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dist2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nn-NO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nn-NO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002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A521CE-3FE0-4552-B84A-F3F42937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8B00BA-9260-459A-909B-358FC756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Observations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1C075-2A83-4EE9-A5FA-B0D200AC0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data in this problem is a set of points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Apply OOP!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Want to solve the problem through interaction between objects!</a:t>
            </a:r>
          </a:p>
          <a:p>
            <a:r>
              <a:rPr lang="en-US" altLang="ko-KR" i="1" dirty="0"/>
              <a:t>It would be better to store the data as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i="1" dirty="0"/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objects</a:t>
            </a:r>
            <a:r>
              <a:rPr lang="en-US" altLang="ko-KR" i="1" dirty="0"/>
              <a:t>!</a:t>
            </a:r>
          </a:p>
          <a:p>
            <a:endParaRPr lang="en-US" altLang="ko-KR" i="1" dirty="0"/>
          </a:p>
          <a:p>
            <a:r>
              <a:rPr lang="en-US" altLang="ko-KR" i="1" dirty="0"/>
              <a:t>What are its states/data and behavior?</a:t>
            </a:r>
          </a:p>
        </p:txBody>
      </p:sp>
    </p:spTree>
    <p:extLst>
      <p:ext uri="{BB962C8B-B14F-4D97-AF65-F5344CB8AC3E}">
        <p14:creationId xmlns:p14="http://schemas.microsoft.com/office/powerpoint/2010/main" val="868764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5EB3D3-1324-4D92-999E-3EBF88F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A28B6A-D2C1-4E8F-AE19-17BC6E2E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Abstraction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EDD8D-F4AE-47A4-B566-03D0915ED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abstraction</a:t>
            </a:r>
            <a:r>
              <a:rPr lang="en-US" altLang="ko-KR" dirty="0"/>
              <a:t>: A distancing between ideas and details</a:t>
            </a:r>
          </a:p>
          <a:p>
            <a:pPr lvl="1"/>
            <a:r>
              <a:rPr lang="en-US" altLang="ko-KR" dirty="0"/>
              <a:t>We can use objects </a:t>
            </a:r>
            <a:r>
              <a:rPr lang="en-US" altLang="ko-KR" i="1" dirty="0"/>
              <a:t>without knowing how they work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Abstraction in an iPod</a:t>
            </a:r>
          </a:p>
          <a:p>
            <a:pPr lvl="1"/>
            <a:r>
              <a:rPr lang="en-US" altLang="ko-KR" dirty="0"/>
              <a:t>You understand its external behavior (buttons, screens, touch)</a:t>
            </a:r>
          </a:p>
          <a:p>
            <a:pPr lvl="1"/>
            <a:r>
              <a:rPr lang="en-US" altLang="ko-KR" dirty="0"/>
              <a:t>You don't understand its inner details, you don't need to</a:t>
            </a:r>
          </a:p>
          <a:p>
            <a:pPr lvl="2"/>
            <a:r>
              <a:rPr lang="en-US" altLang="ko-KR" dirty="0"/>
              <a:t>Inner details: circuits, software, etc.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We create objects through </a:t>
            </a:r>
            <a:r>
              <a:rPr lang="en-US" altLang="ko-KR" i="1" dirty="0">
                <a:solidFill>
                  <a:srgbClr val="FF0000"/>
                </a:solidFill>
              </a:rPr>
              <a:t>abstraction</a:t>
            </a:r>
          </a:p>
          <a:p>
            <a:pPr lvl="1"/>
            <a:r>
              <a:rPr lang="en-US" altLang="ko-KR" i="1" dirty="0"/>
              <a:t>Understand the object's state/data and behavior</a:t>
            </a:r>
          </a:p>
          <a:p>
            <a:pPr lvl="1"/>
            <a:r>
              <a:rPr lang="en-US" altLang="ko-KR" dirty="0"/>
              <a:t>But </a:t>
            </a:r>
            <a:r>
              <a:rPr lang="en-US" altLang="ko-KR" i="1" dirty="0"/>
              <a:t>don't need to understand the implementation details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0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06822C-39AC-4ECB-A752-9D04B3DD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AF9DFE-D0A3-45CF-9116-32CF84DF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F8789-4A20-4D82-B1BF-56105AF6D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object: </a:t>
            </a:r>
            <a:r>
              <a:rPr lang="en-US" altLang="ko-KR" b="0" dirty="0"/>
              <a:t>An entity that contains </a:t>
            </a:r>
            <a:r>
              <a:rPr lang="en-US" altLang="ko-KR" b="0" dirty="0">
                <a:solidFill>
                  <a:srgbClr val="FF0000"/>
                </a:solidFill>
              </a:rPr>
              <a:t>data</a:t>
            </a:r>
            <a:r>
              <a:rPr lang="en-US" altLang="ko-KR" b="0" dirty="0"/>
              <a:t> and </a:t>
            </a:r>
            <a:r>
              <a:rPr lang="en-US" altLang="ko-KR" b="0" dirty="0">
                <a:solidFill>
                  <a:srgbClr val="FF0000"/>
                </a:solidFill>
              </a:rPr>
              <a:t>behavior</a:t>
            </a:r>
          </a:p>
          <a:p>
            <a:pPr lvl="1"/>
            <a:r>
              <a:rPr lang="en-US" altLang="ko-KR" b="1" i="1" dirty="0"/>
              <a:t>data</a:t>
            </a:r>
            <a:r>
              <a:rPr lang="en-US" altLang="ko-KR" dirty="0"/>
              <a:t>: </a:t>
            </a:r>
            <a:r>
              <a:rPr lang="en-US" altLang="ko-KR" u="sng" dirty="0"/>
              <a:t>variables</a:t>
            </a:r>
            <a:r>
              <a:rPr lang="en-US" altLang="ko-KR" dirty="0"/>
              <a:t> inside the object</a:t>
            </a:r>
          </a:p>
          <a:p>
            <a:pPr lvl="1"/>
            <a:r>
              <a:rPr lang="en-US" altLang="ko-KR" b="1" i="1" dirty="0"/>
              <a:t>behavior</a:t>
            </a:r>
            <a:r>
              <a:rPr lang="en-US" altLang="ko-KR" dirty="0"/>
              <a:t>: </a:t>
            </a:r>
            <a:r>
              <a:rPr lang="en-US" altLang="ko-KR" u="sng" dirty="0"/>
              <a:t>methods</a:t>
            </a:r>
            <a:r>
              <a:rPr lang="en-US" altLang="ko-KR" dirty="0"/>
              <a:t> inside the object</a:t>
            </a:r>
          </a:p>
          <a:p>
            <a:pPr lvl="1"/>
            <a:r>
              <a:rPr lang="en-US" altLang="ko-KR" i="1" dirty="0"/>
              <a:t>You interact with the methods, the data is hidden in the object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 object is an </a:t>
            </a:r>
            <a:r>
              <a:rPr lang="en-US" altLang="ko-KR" i="1" dirty="0">
                <a:solidFill>
                  <a:srgbClr val="FF0000"/>
                </a:solidFill>
              </a:rPr>
              <a:t>instance</a:t>
            </a:r>
            <a:r>
              <a:rPr lang="en-US" altLang="ko-KR" dirty="0"/>
              <a:t> of a class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Syntax</a:t>
            </a:r>
          </a:p>
          <a:p>
            <a:pPr lvl="1"/>
            <a:r>
              <a:rPr lang="en-US" altLang="ko-KR" dirty="0"/>
              <a:t>Constructing (creating) an object</a:t>
            </a:r>
          </a:p>
          <a:p>
            <a:pPr lvl="2"/>
            <a:r>
              <a:rPr lang="en-US" altLang="ko-KR" sz="1600" b="1" dirty="0"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objectName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latin typeface="Consolas" panose="020B0609020204030204" pitchFamily="49" charset="0"/>
              </a:rPr>
              <a:t>new Type</a:t>
            </a:r>
            <a:r>
              <a:rPr lang="en-US" altLang="ko-KR" sz="1600" dirty="0">
                <a:latin typeface="Consolas" panose="020B0609020204030204" pitchFamily="49" charset="0"/>
              </a:rPr>
              <a:t>(parameters);</a:t>
            </a:r>
          </a:p>
          <a:p>
            <a:pPr lvl="1"/>
            <a:r>
              <a:rPr lang="en-US" altLang="ko-KR" dirty="0"/>
              <a:t>Calling an object's method</a:t>
            </a:r>
          </a:p>
          <a:p>
            <a:pPr lvl="2"/>
            <a:r>
              <a:rPr lang="en-US" altLang="ko-KR" sz="1600" dirty="0" err="1">
                <a:latin typeface="Consolas" panose="020B0609020204030204" pitchFamily="49" charset="0"/>
              </a:rPr>
              <a:t>objectName</a:t>
            </a:r>
            <a:r>
              <a:rPr lang="en-US" altLang="ko-KR" sz="1600" b="1" dirty="0" err="1">
                <a:latin typeface="Consolas" panose="020B0609020204030204" pitchFamily="49" charset="0"/>
              </a:rPr>
              <a:t>.methodName</a:t>
            </a:r>
            <a:r>
              <a:rPr lang="en-US" altLang="ko-KR" sz="1600" dirty="0">
                <a:latin typeface="Consolas" panose="020B0609020204030204" pitchFamily="49" charset="0"/>
              </a:rPr>
              <a:t>(parameters);</a:t>
            </a:r>
          </a:p>
          <a:p>
            <a:pPr lvl="1"/>
            <a:r>
              <a:rPr lang="en-US" altLang="ko-KR" sz="1800" dirty="0"/>
              <a:t>Accessing an object's data</a:t>
            </a:r>
          </a:p>
          <a:p>
            <a:pPr lvl="2"/>
            <a:r>
              <a:rPr lang="en-US" altLang="ko-KR" sz="1600" dirty="0" err="1">
                <a:latin typeface="Consolas" panose="020B0609020204030204" pitchFamily="49" charset="0"/>
              </a:rPr>
              <a:t>objectName.</a:t>
            </a:r>
            <a:r>
              <a:rPr lang="en-US" altLang="ko-KR" sz="1600" b="1" dirty="0" err="1"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92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EDFB77-3D6A-427A-8F33-EDA75B47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577DBD-5D15-4209-8302-190F1913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Object through Abstraction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6EF8215-E76B-4452-8167-22E09239006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Our Point class should look like this</a:t>
                </a:r>
              </a:p>
              <a:p>
                <a:pPr lvl="1"/>
                <a:r>
                  <a:rPr lang="en-US" altLang="ko-KR" b="1" dirty="0"/>
                  <a:t>State / Data</a:t>
                </a:r>
              </a:p>
              <a:p>
                <a:pPr lvl="2"/>
                <a:r>
                  <a:rPr lang="en-US" altLang="ko-KR" dirty="0"/>
                  <a:t>A </a:t>
                </a:r>
                <a:r>
                  <a:rPr lang="en-US" altLang="ko-KR" dirty="0">
                    <a:latin typeface="Consolas" panose="020B0609020204030204" pitchFamily="49" charset="0"/>
                  </a:rPr>
                  <a:t>Point</a:t>
                </a:r>
                <a:r>
                  <a:rPr lang="en-US" altLang="ko-KR" dirty="0"/>
                  <a:t> would store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coordinates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/>
                  <a:t>Behavior</a:t>
                </a:r>
              </a:p>
              <a:p>
                <a:pPr lvl="2"/>
                <a:r>
                  <a:rPr lang="en-US" altLang="ko-KR" dirty="0"/>
                  <a:t>We can compare distances between </a:t>
                </a:r>
                <a:r>
                  <a:rPr lang="en-US" altLang="ko-KR" dirty="0">
                    <a:latin typeface="Consolas" panose="020B0609020204030204" pitchFamily="49" charset="0"/>
                  </a:rPr>
                  <a:t>Point</a:t>
                </a:r>
                <a:r>
                  <a:rPr lang="en-US" altLang="ko-KR" dirty="0"/>
                  <a:t>s to see if the point is inside the given circle</a:t>
                </a:r>
              </a:p>
              <a:p>
                <a:pPr lvl="2"/>
                <a:r>
                  <a:rPr lang="en-US" altLang="ko-KR" dirty="0"/>
                  <a:t>Each </a:t>
                </a:r>
                <a:r>
                  <a:rPr lang="en-US" altLang="ko-KR" dirty="0">
                    <a:latin typeface="Consolas" panose="020B0609020204030204" pitchFamily="49" charset="0"/>
                  </a:rPr>
                  <a:t>Point</a:t>
                </a:r>
                <a:r>
                  <a:rPr lang="en-US" altLang="ko-KR" dirty="0"/>
                  <a:t> should know how to print itself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Ignore the implementation details for now. </a:t>
                </a:r>
                <a:r>
                  <a:rPr lang="en-US" altLang="ko-KR" dirty="0"/>
                  <a:t>(abstraction)</a:t>
                </a:r>
              </a:p>
              <a:p>
                <a:pPr lvl="1"/>
                <a:r>
                  <a:rPr lang="en-US" altLang="ko-KR" i="1" dirty="0"/>
                  <a:t>We assume the methods are implemented correctly</a:t>
                </a:r>
              </a:p>
              <a:p>
                <a:pPr lvl="1"/>
                <a:r>
                  <a:rPr lang="en-US" altLang="ko-KR" i="1" dirty="0"/>
                  <a:t>Use the methods as building blocks for bigger programs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6EF8215-E76B-4452-8167-22E092390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819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B98977-6A69-496D-B7EF-B1981D8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EF6603-DB69-45E5-8037-F155CAA9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Object through Abstraction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E4944-F928-41B9-8AE3-9B2238FAA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Point object should have x, y as its data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Methods (behavior) should look like this:</a:t>
            </a:r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1D7FA89-E44B-4265-B771-EC4D6C6DA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17408"/>
              </p:ext>
            </p:extLst>
          </p:nvPr>
        </p:nvGraphicFramePr>
        <p:xfrm>
          <a:off x="838197" y="2952487"/>
          <a:ext cx="7467602" cy="138085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23075">
                  <a:extLst>
                    <a:ext uri="{9D8B030D-6E8A-4147-A177-3AD203B41FA5}">
                      <a16:colId xmlns:a16="http://schemas.microsoft.com/office/drawing/2014/main" val="724436999"/>
                    </a:ext>
                  </a:extLst>
                </a:gridCol>
                <a:gridCol w="2573012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3771515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</a:tblGrid>
              <a:tr h="23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Return Type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lt"/>
                        </a:rPr>
                        <a:t>methodName</a:t>
                      </a:r>
                      <a:r>
                        <a:rPr lang="en-US" altLang="ko-KR" sz="1200" dirty="0">
                          <a:latin typeface="+mn-lt"/>
                        </a:rPr>
                        <a:t>(params)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Description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void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Consolas" panose="020B0609020204030204" pitchFamily="49" charset="0"/>
                        </a:rPr>
                        <a:t>setLocation</a:t>
                      </a:r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(int x, int y)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Set the point's x, y to the given values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void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translate(int dx, int </a:t>
                      </a:r>
                      <a:r>
                        <a:rPr lang="en-US" altLang="ko-KR" sz="1200" dirty="0" err="1">
                          <a:latin typeface="Consolas" panose="020B0609020204030204" pitchFamily="49" charset="0"/>
                        </a:rPr>
                        <a:t>dy</a:t>
                      </a:r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Adjust the point's x and y by the given amounts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double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distance(Point p)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Returns the distance from another </a:t>
                      </a:r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Point</a:t>
                      </a:r>
                      <a:r>
                        <a:rPr lang="en-US" altLang="ko-KR" sz="1200" dirty="0">
                          <a:latin typeface="+mn-lt"/>
                        </a:rPr>
                        <a:t> 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void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print()</a:t>
                      </a:r>
                      <a:endParaRPr lang="ko-KR" alt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Prints the point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4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02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2B69A0-0E26-4A18-999D-F22524A1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EB5AE8-8542-4628-9C82-4C43B48A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State: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E0262-5257-489E-8C03-92CA2A4DE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field</a:t>
            </a:r>
            <a:r>
              <a:rPr lang="en-US" altLang="ko-KR" dirty="0"/>
              <a:t>: A variable inside an object </a:t>
            </a:r>
            <a:r>
              <a:rPr lang="en-US" altLang="ko-KR" i="1" dirty="0"/>
              <a:t>that is part of its state</a:t>
            </a:r>
          </a:p>
          <a:p>
            <a:pPr lvl="1"/>
            <a:r>
              <a:rPr lang="en-US" altLang="ko-KR" dirty="0"/>
              <a:t>Each object has </a:t>
            </a:r>
            <a:r>
              <a:rPr lang="en-US" altLang="ko-KR" i="1" dirty="0">
                <a:solidFill>
                  <a:srgbClr val="FF0000"/>
                </a:solidFill>
              </a:rPr>
              <a:t>its own copy</a:t>
            </a:r>
            <a:r>
              <a:rPr lang="en-US" altLang="ko-KR" dirty="0"/>
              <a:t> of each field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Declaration syntax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type name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/>
              <a:t>Example: In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Point.java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The above creates a </a:t>
            </a:r>
            <a:r>
              <a:rPr lang="en-US" altLang="ko-KR" i="1" dirty="0"/>
              <a:t>new type</a:t>
            </a:r>
            <a:r>
              <a:rPr lang="en-US" altLang="ko-KR" dirty="0"/>
              <a:t> named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</a:p>
          <a:p>
            <a:pPr lvl="1"/>
            <a:r>
              <a:rPr lang="en-US" altLang="ko-KR" dirty="0"/>
              <a:t>Each Point object contains two pieces of data</a:t>
            </a:r>
          </a:p>
          <a:p>
            <a:pPr lvl="2"/>
            <a:r>
              <a:rPr lang="en-US" altLang="ko-KR" dirty="0"/>
              <a:t>Two integers,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</a:p>
          <a:p>
            <a:pPr lvl="1"/>
            <a:r>
              <a:rPr lang="en-US" altLang="ko-KR" dirty="0"/>
              <a:t>The object do not contain any behavior for now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83546AD2-6AF8-466A-9B2C-14D373F1C3FD}"/>
              </a:ext>
            </a:extLst>
          </p:cNvPr>
          <p:cNvSpPr txBox="1">
            <a:spLocks/>
          </p:cNvSpPr>
          <p:nvPr/>
        </p:nvSpPr>
        <p:spPr>
          <a:xfrm>
            <a:off x="781049" y="3227294"/>
            <a:ext cx="7886699" cy="34179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SzPct val="12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30BADD-F375-4171-912B-BA15DD3F8E1A}"/>
              </a:ext>
            </a:extLst>
          </p:cNvPr>
          <p:cNvSpPr/>
          <p:nvPr/>
        </p:nvSpPr>
        <p:spPr>
          <a:xfrm>
            <a:off x="4975413" y="24920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180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4785C2-DBAD-449C-A0C7-595C0959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CE17BC-F751-42F5-8BDA-E46D0E42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State: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4EAFB-2E7C-4005-8489-59D29CB27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Other classes can access/modify an object's fields.</a:t>
            </a:r>
          </a:p>
          <a:p>
            <a:pPr lvl="1"/>
            <a:r>
              <a:rPr lang="en-US" altLang="ko-KR" sz="1800" i="1" dirty="0"/>
              <a:t>Access</a:t>
            </a:r>
            <a:r>
              <a:rPr lang="en-US" altLang="ko-KR" sz="1800" dirty="0"/>
              <a:t>:	</a:t>
            </a:r>
            <a:r>
              <a:rPr lang="en-US" altLang="ko-KR" sz="1800" b="1" dirty="0" err="1">
                <a:latin typeface="Consolas" panose="020B0609020204030204" pitchFamily="49" charset="0"/>
              </a:rPr>
              <a:t>variable.field</a:t>
            </a:r>
            <a:endParaRPr lang="en-US" altLang="ko-KR" sz="1800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i="1" dirty="0"/>
              <a:t>Modify</a:t>
            </a:r>
            <a:r>
              <a:rPr lang="en-US" altLang="ko-KR" sz="1800" dirty="0"/>
              <a:t>: 	</a:t>
            </a:r>
            <a:r>
              <a:rPr lang="en-US" altLang="ko-KR" sz="1800" b="1" dirty="0" err="1">
                <a:latin typeface="Consolas" panose="020B0609020204030204" pitchFamily="49" charset="0"/>
              </a:rPr>
              <a:t>variable.field</a:t>
            </a:r>
            <a:r>
              <a:rPr lang="en-US" altLang="ko-KR" sz="1800" b="1" dirty="0">
                <a:latin typeface="Consolas" panose="020B0609020204030204" pitchFamily="49" charset="0"/>
              </a:rPr>
              <a:t> = value;</a:t>
            </a:r>
          </a:p>
          <a:p>
            <a:pPr lvl="1"/>
            <a:endParaRPr lang="en-US" altLang="ko-KR" sz="1400" dirty="0"/>
          </a:p>
          <a:p>
            <a:r>
              <a:rPr lang="en-US" altLang="ko-KR" dirty="0"/>
              <a:t>Example: In </a:t>
            </a:r>
            <a:r>
              <a:rPr lang="en-US" altLang="ko-KR" dirty="0">
                <a:solidFill>
                  <a:srgbClr val="FF0000"/>
                </a:solidFill>
              </a:rPr>
              <a:t>PointMain.java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</a:rPr>
              <a:t>Point.java</a:t>
            </a:r>
            <a:r>
              <a:rPr lang="en-US" altLang="ko-KR" sz="1800" dirty="0"/>
              <a:t> will not have a </a:t>
            </a:r>
            <a:r>
              <a:rPr lang="en-US" altLang="ko-KR" sz="1800" dirty="0">
                <a:latin typeface="Consolas" panose="020B0609020204030204" pitchFamily="49" charset="0"/>
              </a:rPr>
              <a:t>main</a:t>
            </a:r>
            <a:r>
              <a:rPr lang="en-US" altLang="ko-KR" sz="1800" dirty="0"/>
              <a:t> method, so it's not a runnable program</a:t>
            </a:r>
          </a:p>
          <a:p>
            <a:pPr lvl="1"/>
            <a:r>
              <a:rPr lang="en-US" altLang="ko-KR" dirty="0"/>
              <a:t>It will be used by other </a:t>
            </a:r>
            <a:r>
              <a:rPr lang="en-US" altLang="ko-KR" b="1" dirty="0"/>
              <a:t>client programs 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PointMain.java</a:t>
            </a:r>
            <a:r>
              <a:rPr lang="en-US" altLang="ko-KR" dirty="0"/>
              <a:t>, in our case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EE5A33-B17B-463F-9BB6-125BAA3F21BA}"/>
              </a:ext>
            </a:extLst>
          </p:cNvPr>
          <p:cNvSpPr/>
          <p:nvPr/>
        </p:nvSpPr>
        <p:spPr>
          <a:xfrm>
            <a:off x="1380562" y="3026583"/>
            <a:ext cx="63828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PointMain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access</a:t>
            </a:r>
          </a:p>
          <a:p>
            <a:pPr lvl="2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13;				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modify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264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6FCED4-0587-417D-99E7-AF10989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E5267A-17AD-4A57-8985-A52F37E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 the Solution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8D2EA-45D1-4FC3-871E-721FF61E7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Declare array of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s, initialize and set </a:t>
            </a:r>
            <a:r>
              <a:rPr lang="en-US" altLang="ko-KR" dirty="0">
                <a:latin typeface="Consolas" panose="020B0609020204030204" pitchFamily="49" charset="0"/>
              </a:rPr>
              <a:t>x,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en-US" altLang="ko-KR" dirty="0"/>
              <a:t> fields</a:t>
            </a:r>
          </a:p>
          <a:p>
            <a:pPr lvl="1"/>
            <a:r>
              <a:rPr lang="en-US" altLang="ko-KR" dirty="0"/>
              <a:t>Access and use them later in computation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1D1F0-C98C-432B-BBCC-785818F19129}"/>
              </a:ext>
            </a:extLst>
          </p:cNvPr>
          <p:cNvSpPr/>
          <p:nvPr/>
        </p:nvSpPr>
        <p:spPr>
          <a:xfrm>
            <a:off x="170327" y="1030942"/>
            <a:ext cx="88033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PointSolution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Point[]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Point[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Point();</a:t>
            </a:r>
          </a:p>
          <a:p>
            <a:pPr lvl="2"/>
            <a:r>
              <a:rPr lang="sv-SE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	p</a:t>
            </a:r>
            <a:r>
              <a:rPr lang="sv-SE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sv-SE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sv-SE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sv-SE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.nextInt();</a:t>
            </a:r>
          </a:p>
          <a:p>
            <a:pPr lvl="2"/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	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dist2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dist2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4765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4B296E-E811-4119-BD6A-C7E1268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DEEF27-B657-4337-9A5D-635A9F51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Behavior: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F8FE0-5005-4199-B5B9-4716C3E41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Our client program wants to print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objects</a:t>
            </a:r>
          </a:p>
          <a:p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print it in other places, the code must be repeated</a:t>
            </a:r>
          </a:p>
          <a:p>
            <a:pPr lvl="1"/>
            <a:r>
              <a:rPr lang="en-US" altLang="ko-KR" dirty="0"/>
              <a:t>We should remove the </a:t>
            </a:r>
            <a:r>
              <a:rPr lang="en-US" altLang="ko-KR" i="1" dirty="0"/>
              <a:t>redundancy</a:t>
            </a:r>
            <a:r>
              <a:rPr lang="en-US" altLang="ko-KR" dirty="0"/>
              <a:t> by using a method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But if we use a </a:t>
            </a:r>
            <a:r>
              <a:rPr lang="en-US" altLang="ko-KR" dirty="0">
                <a:latin typeface="Consolas" panose="020B0609020204030204" pitchFamily="49" charset="0"/>
              </a:rPr>
              <a:t>static</a:t>
            </a:r>
            <a:r>
              <a:rPr lang="en-US" altLang="ko-KR" dirty="0"/>
              <a:t> method:</a:t>
            </a:r>
          </a:p>
          <a:p>
            <a:pPr lvl="1"/>
            <a:r>
              <a:rPr lang="en-US" altLang="ko-KR" sz="1800" dirty="0"/>
              <a:t>Every program that prints a </a:t>
            </a:r>
            <a:r>
              <a:rPr lang="en-US" altLang="ko-KR" sz="1600" dirty="0">
                <a:latin typeface="Consolas" panose="020B0609020204030204" pitchFamily="49" charset="0"/>
              </a:rPr>
              <a:t>Point</a:t>
            </a:r>
            <a:r>
              <a:rPr lang="en-US" altLang="ko-KR" sz="1800" dirty="0"/>
              <a:t> object would need this method</a:t>
            </a:r>
          </a:p>
          <a:p>
            <a:pPr lvl="1"/>
            <a:r>
              <a:rPr lang="en-US" altLang="ko-KR" sz="1800" dirty="0"/>
              <a:t>The syntax wouldn't match, how we're used to using objects</a:t>
            </a:r>
          </a:p>
          <a:p>
            <a:pPr lvl="2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print(p[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]);	// static (bad)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point of classes is </a:t>
            </a:r>
            <a:r>
              <a:rPr lang="en-US" altLang="ko-KR" b="1" i="1" dirty="0">
                <a:solidFill>
                  <a:srgbClr val="FF0000"/>
                </a:solidFill>
              </a:rPr>
              <a:t>to combine state and behavior</a:t>
            </a:r>
          </a:p>
          <a:p>
            <a:pPr lvl="2"/>
            <a:r>
              <a:rPr lang="en-US" altLang="ko-KR" dirty="0"/>
              <a:t>The print behavior is closely related to a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's data</a:t>
            </a:r>
          </a:p>
          <a:p>
            <a:pPr lvl="2"/>
            <a:r>
              <a:rPr lang="en-US" altLang="ko-KR" dirty="0"/>
              <a:t>The method should belong inside each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object</a:t>
            </a:r>
          </a:p>
          <a:p>
            <a:pPr lvl="2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p[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].print()	// inside object (better)</a:t>
            </a:r>
          </a:p>
        </p:txBody>
      </p:sp>
    </p:spTree>
    <p:extLst>
      <p:ext uri="{BB962C8B-B14F-4D97-AF65-F5344CB8AC3E}">
        <p14:creationId xmlns:p14="http://schemas.microsoft.com/office/powerpoint/2010/main" val="3613697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63104F-A846-415E-8E67-8FF67A9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19EEB3-4494-4417-B4DB-79B30B98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Behavior: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573F5-8F3E-4958-A87B-BF261F121C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instance method </a:t>
            </a:r>
            <a:r>
              <a:rPr lang="en-US" altLang="ko-KR" dirty="0"/>
              <a:t>(</a:t>
            </a:r>
            <a:r>
              <a:rPr lang="en-US" altLang="ko-KR" i="1" dirty="0"/>
              <a:t>object method</a:t>
            </a:r>
            <a:r>
              <a:rPr lang="en-US" altLang="ko-KR" dirty="0"/>
              <a:t>): A method that exists inside each object of a class and gives behavior to each object</a:t>
            </a:r>
          </a:p>
          <a:p>
            <a:pPr lvl="1"/>
            <a:r>
              <a:rPr lang="en-US" altLang="ko-KR" dirty="0"/>
              <a:t>Same syntax as static methods, but without </a:t>
            </a:r>
            <a:r>
              <a:rPr lang="en-US" altLang="ko-KR" dirty="0">
                <a:latin typeface="Consolas" panose="020B0609020204030204" pitchFamily="49" charset="0"/>
              </a:rPr>
              <a:t>static</a:t>
            </a:r>
            <a:r>
              <a:rPr lang="en-US" altLang="ko-KR" dirty="0"/>
              <a:t> keyword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Declaration 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Example: In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Point.java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1498D-3197-4905-A09E-7423534A6043}"/>
              </a:ext>
            </a:extLst>
          </p:cNvPr>
          <p:cNvSpPr txBox="1"/>
          <p:nvPr/>
        </p:nvSpPr>
        <p:spPr>
          <a:xfrm>
            <a:off x="1425387" y="3182471"/>
            <a:ext cx="3621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public type name(parameters)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	statements;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2A7217-C58F-4E34-BDD9-DA5097997621}"/>
              </a:ext>
            </a:extLst>
          </p:cNvPr>
          <p:cNvSpPr/>
          <p:nvPr/>
        </p:nvSpPr>
        <p:spPr>
          <a:xfrm>
            <a:off x="1487018" y="467699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	// ?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8664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77EBC9-D2A3-466D-A9E6-808B1668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1FA745-48AB-4B3F-BD2B-308FE3DF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Behavior: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54077-A33A-41CB-BC32-3991BA6D18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sz="1800" dirty="0">
                <a:latin typeface="Consolas" panose="020B0609020204030204" pitchFamily="49" charset="0"/>
              </a:rPr>
              <a:t>print</a:t>
            </a:r>
            <a:r>
              <a:rPr lang="en-US" altLang="ko-KR" dirty="0"/>
              <a:t> method no longer has a </a:t>
            </a:r>
            <a:r>
              <a:rPr lang="en-US" altLang="ko-KR" sz="1800" dirty="0">
                <a:latin typeface="Consolas" panose="020B0609020204030204" pitchFamily="49" charset="0"/>
              </a:rPr>
              <a:t>Point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p</a:t>
            </a:r>
            <a:r>
              <a:rPr lang="en-US" altLang="ko-KR" dirty="0"/>
              <a:t> parameter</a:t>
            </a:r>
          </a:p>
          <a:p>
            <a:pPr lvl="1"/>
            <a:r>
              <a:rPr lang="en-US" altLang="ko-KR" i="1" dirty="0"/>
              <a:t>How will the method know which point to print?</a:t>
            </a:r>
          </a:p>
          <a:p>
            <a:pPr lvl="2"/>
            <a:r>
              <a:rPr lang="en-US" altLang="ko-KR" i="1" dirty="0"/>
              <a:t>How will the method access that point's </a:t>
            </a:r>
            <a:r>
              <a:rPr lang="en-US" altLang="ko-KR" i="1" dirty="0">
                <a:latin typeface="Consolas" panose="020B0609020204030204" pitchFamily="49" charset="0"/>
              </a:rPr>
              <a:t>x,</a:t>
            </a:r>
            <a:r>
              <a:rPr lang="en-US" altLang="ko-KR" i="1" dirty="0"/>
              <a:t> </a:t>
            </a:r>
            <a:r>
              <a:rPr lang="en-US" altLang="ko-KR" i="1" dirty="0">
                <a:latin typeface="Consolas" panose="020B0609020204030204" pitchFamily="49" charset="0"/>
              </a:rPr>
              <a:t>y</a:t>
            </a:r>
            <a:r>
              <a:rPr lang="en-US" altLang="ko-KR" i="1" dirty="0"/>
              <a:t> data?</a:t>
            </a:r>
          </a:p>
          <a:p>
            <a:pPr lvl="2"/>
            <a:endParaRPr lang="en-US" altLang="ko-KR" i="1" dirty="0"/>
          </a:p>
          <a:p>
            <a:r>
              <a:rPr lang="en-US" altLang="ko-KR" dirty="0">
                <a:solidFill>
                  <a:srgbClr val="FF0000"/>
                </a:solidFill>
              </a:rPr>
              <a:t>Each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FF0000"/>
                </a:solidFill>
              </a:rPr>
              <a:t> object has its own copy of the print method</a:t>
            </a:r>
          </a:p>
          <a:p>
            <a:pPr lvl="1"/>
            <a:r>
              <a:rPr lang="en-US" altLang="ko-KR" sz="1800" dirty="0"/>
              <a:t>It can operate on that object's state!</a:t>
            </a:r>
          </a:p>
          <a:p>
            <a:pPr lvl="1"/>
            <a:endParaRPr lang="en-US" altLang="ko-KR" dirty="0"/>
          </a:p>
          <a:p>
            <a:r>
              <a:rPr lang="en-US" altLang="ko-KR" i="1" dirty="0">
                <a:solidFill>
                  <a:srgbClr val="FF0000"/>
                </a:solidFill>
              </a:rPr>
              <a:t>implicit parameter</a:t>
            </a:r>
            <a:r>
              <a:rPr lang="en-US" altLang="ko-KR" dirty="0"/>
              <a:t>: The object on which an instance method is called</a:t>
            </a:r>
          </a:p>
          <a:p>
            <a:pPr lvl="1"/>
            <a:r>
              <a:rPr lang="en-US" altLang="ko-KR" dirty="0"/>
              <a:t>In the call </a:t>
            </a:r>
            <a:r>
              <a:rPr lang="en-US" altLang="ko-KR" sz="1800" dirty="0">
                <a:latin typeface="Consolas" panose="020B0609020204030204" pitchFamily="49" charset="0"/>
              </a:rPr>
              <a:t>p1.print()</a:t>
            </a:r>
            <a:r>
              <a:rPr lang="en-US" altLang="ko-KR" dirty="0"/>
              <a:t>, </a:t>
            </a:r>
            <a:r>
              <a:rPr lang="en-US" altLang="ko-KR" sz="1800" dirty="0">
                <a:latin typeface="Consolas" panose="020B0609020204030204" pitchFamily="49" charset="0"/>
              </a:rPr>
              <a:t>p1</a:t>
            </a:r>
            <a:r>
              <a:rPr lang="en-US" altLang="ko-KR" dirty="0"/>
              <a:t> is the implicit parameter</a:t>
            </a:r>
          </a:p>
          <a:p>
            <a:pPr lvl="1"/>
            <a:r>
              <a:rPr lang="en-US" altLang="ko-KR" dirty="0"/>
              <a:t>The instance method </a:t>
            </a:r>
            <a:r>
              <a:rPr lang="en-US" altLang="ko-KR" i="1" dirty="0"/>
              <a:t>can refer to that object's fields</a:t>
            </a:r>
          </a:p>
          <a:p>
            <a:pPr lvl="2"/>
            <a:r>
              <a:rPr lang="en-US" altLang="ko-KR" dirty="0"/>
              <a:t>We say that it executes </a:t>
            </a:r>
            <a:r>
              <a:rPr lang="en-US" altLang="ko-KR" i="1" dirty="0"/>
              <a:t>in the context of </a:t>
            </a:r>
            <a:r>
              <a:rPr lang="en-US" altLang="ko-KR" dirty="0"/>
              <a:t>a particular object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print</a:t>
            </a:r>
            <a:r>
              <a:rPr lang="en-US" altLang="ko-KR" dirty="0"/>
              <a:t> can refer to the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en-US" altLang="ko-KR" dirty="0"/>
              <a:t> of the object it was called on</a:t>
            </a:r>
          </a:p>
        </p:txBody>
      </p:sp>
    </p:spTree>
    <p:extLst>
      <p:ext uri="{BB962C8B-B14F-4D97-AF65-F5344CB8AC3E}">
        <p14:creationId xmlns:p14="http://schemas.microsoft.com/office/powerpoint/2010/main" val="98558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896C36-80FB-4A28-A56A-DAFC2C53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8C97F4-D939-4017-8EFE-D773C75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Behavior: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A77A0-F8C8-4237-8B53-B1562AB65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Now our Point class should look like this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Now each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object contains a print method that prints the points current position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F2F72-2BEB-4B1F-9369-E79FE9F25DF9}"/>
              </a:ext>
            </a:extLst>
          </p:cNvPr>
          <p:cNvSpPr/>
          <p:nvPr/>
        </p:nvSpPr>
        <p:spPr>
          <a:xfrm>
            <a:off x="1493270" y="1767320"/>
            <a:ext cx="615745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nn-NO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093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8D98DC-31A7-4D42-9A26-C034DC28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0F5290-E554-4164-B6CB-F9EAE87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Kinds of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ECC9F-B3B4-45B0-83F0-6EAAAC059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accessor</a:t>
            </a:r>
            <a:r>
              <a:rPr lang="en-US" altLang="ko-KR" dirty="0"/>
              <a:t>: A method that lets clients </a:t>
            </a:r>
            <a:r>
              <a:rPr lang="en-US" altLang="ko-KR" i="1" dirty="0"/>
              <a:t>examine</a:t>
            </a:r>
            <a:r>
              <a:rPr lang="en-US" altLang="ko-KR" dirty="0"/>
              <a:t> object state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dirty="0">
                <a:latin typeface="Consolas" panose="020B0609020204030204" pitchFamily="49" charset="0"/>
              </a:rPr>
              <a:t>distance</a:t>
            </a:r>
          </a:p>
          <a:p>
            <a:pPr lvl="1"/>
            <a:r>
              <a:rPr lang="en-US" altLang="ko-KR" dirty="0"/>
              <a:t>Often has non-void return type</a:t>
            </a:r>
          </a:p>
          <a:p>
            <a:pPr lvl="1"/>
            <a:endParaRPr lang="en-US" altLang="ko-KR" dirty="0"/>
          </a:p>
          <a:p>
            <a:r>
              <a:rPr lang="en-US" altLang="ko-KR" i="1" dirty="0">
                <a:solidFill>
                  <a:srgbClr val="FF0000"/>
                </a:solidFill>
              </a:rPr>
              <a:t>mutator</a:t>
            </a:r>
            <a:r>
              <a:rPr lang="en-US" altLang="ko-KR" dirty="0"/>
              <a:t>: A method that </a:t>
            </a:r>
            <a:r>
              <a:rPr lang="en-US" altLang="ko-KR" i="1" dirty="0"/>
              <a:t>modifies</a:t>
            </a:r>
            <a:r>
              <a:rPr lang="en-US" altLang="ko-KR" dirty="0"/>
              <a:t> an object's state</a:t>
            </a:r>
          </a:p>
          <a:p>
            <a:pPr lvl="1"/>
            <a:r>
              <a:rPr lang="en-US" altLang="ko-KR" dirty="0"/>
              <a:t>Example: </a:t>
            </a:r>
            <a:r>
              <a:rPr lang="en-US" altLang="ko-KR" sz="1800" dirty="0" err="1">
                <a:latin typeface="Consolas" panose="020B0609020204030204" pitchFamily="49" charset="0"/>
              </a:rPr>
              <a:t>setLocation</a:t>
            </a:r>
            <a:r>
              <a:rPr lang="en-US" altLang="ko-KR" dirty="0"/>
              <a:t>, </a:t>
            </a:r>
            <a:r>
              <a:rPr lang="en-US" altLang="ko-KR" sz="1800" dirty="0">
                <a:latin typeface="Consolas" panose="020B0609020204030204" pitchFamily="49" charset="0"/>
              </a:rPr>
              <a:t>translate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Add the methods!</a:t>
            </a:r>
          </a:p>
          <a:p>
            <a:pPr lvl="1"/>
            <a:r>
              <a:rPr lang="en-US" altLang="ko-KR" dirty="0"/>
              <a:t>Thanks to </a:t>
            </a:r>
            <a:r>
              <a:rPr lang="en-US" altLang="ko-KR" i="1" dirty="0"/>
              <a:t>abstraction</a:t>
            </a:r>
            <a:r>
              <a:rPr lang="en-US" altLang="ko-KR" dirty="0"/>
              <a:t>, we can only focus on the method itself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1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CD2698-0B10-4EB1-A690-4B126A7E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BEE067-4E10-42AF-A505-BF809063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Object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56C59-599D-4D6F-A2BE-425968D31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Scanner was actually an object!</a:t>
            </a:r>
          </a:p>
          <a:p>
            <a:pPr lvl="1"/>
            <a:r>
              <a:rPr lang="en-US" altLang="ko-KR" dirty="0"/>
              <a:t>Declaration with </a:t>
            </a:r>
            <a:r>
              <a:rPr lang="en-US" altLang="ko-KR" b="1" dirty="0">
                <a:latin typeface="Consolas" panose="020B0609020204030204" pitchFamily="49" charset="0"/>
              </a:rPr>
              <a:t>new</a:t>
            </a:r>
            <a:r>
              <a:rPr lang="en-US" altLang="ko-KR" dirty="0"/>
              <a:t> keyword</a:t>
            </a:r>
          </a:p>
          <a:p>
            <a:pPr lvl="1"/>
            <a:r>
              <a:rPr lang="en-US" altLang="ko-KR" dirty="0"/>
              <a:t>Has methods that we can call on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8E761E5-5D90-4C37-80BB-00588FBA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7" y="2483583"/>
            <a:ext cx="5345722" cy="40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71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B48A8-FFB4-4964-92D6-F316D1C6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D8B47F-BC58-4CF0-9045-4F6DC3D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Objects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B5407-66DB-4F49-BECC-22EEAAEE0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By default, Java </a:t>
            </a:r>
            <a:r>
              <a:rPr lang="en-US" altLang="ko-KR" dirty="0">
                <a:solidFill>
                  <a:srgbClr val="FF0000"/>
                </a:solidFill>
              </a:rPr>
              <a:t>does not know how to print objects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So we defined a print method, but </a:t>
            </a:r>
            <a:r>
              <a:rPr lang="en-US" altLang="ko-KR" sz="1600" dirty="0">
                <a:latin typeface="Consolas" panose="020B0609020204030204" pitchFamily="49" charset="0"/>
              </a:rPr>
              <a:t>System.out.println(p) </a:t>
            </a:r>
            <a:r>
              <a:rPr lang="en-US" altLang="ko-KR" dirty="0"/>
              <a:t>is a lot more </a:t>
            </a:r>
            <a:r>
              <a:rPr lang="en-US" altLang="ko-KR" i="1" dirty="0"/>
              <a:t>coherent and easier to use</a:t>
            </a:r>
            <a:r>
              <a:rPr lang="en-US" altLang="ko-KR" dirty="0"/>
              <a:t> than </a:t>
            </a:r>
            <a:r>
              <a:rPr lang="en-US" altLang="ko-KR" sz="1800" dirty="0" err="1">
                <a:latin typeface="Consolas" panose="020B0609020204030204" pitchFamily="49" charset="0"/>
              </a:rPr>
              <a:t>p.print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Every class has a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/>
              <a:t> method, even if it isn't in your code</a:t>
            </a:r>
          </a:p>
          <a:p>
            <a:pPr lvl="1"/>
            <a:r>
              <a:rPr lang="en-US" altLang="ko-KR" i="1" dirty="0"/>
              <a:t>Default: class's name @ object's memory address (base 16)</a:t>
            </a:r>
          </a:p>
          <a:p>
            <a:pPr lvl="1"/>
            <a:r>
              <a:rPr lang="en-US" altLang="ko-KR" dirty="0"/>
              <a:t>This method is </a:t>
            </a:r>
            <a:r>
              <a:rPr lang="en-US" altLang="ko-KR" b="1" i="1" dirty="0"/>
              <a:t>automatically called </a:t>
            </a:r>
            <a:r>
              <a:rPr lang="en-US" altLang="ko-KR" dirty="0"/>
              <a:t>when</a:t>
            </a:r>
          </a:p>
          <a:p>
            <a:pPr lvl="2"/>
            <a:r>
              <a:rPr lang="en-US" altLang="ko-KR" dirty="0"/>
              <a:t>Passed to </a:t>
            </a:r>
            <a:r>
              <a:rPr lang="en-US" altLang="ko-KR" sz="1600" dirty="0">
                <a:latin typeface="Consolas" panose="020B0609020204030204" pitchFamily="49" charset="0"/>
              </a:rPr>
              <a:t>System.out.println()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/>
              <a:t>Concatenated with another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145DE-1EB6-450C-A05C-740326A1915C}"/>
              </a:ext>
            </a:extLst>
          </p:cNvPr>
          <p:cNvSpPr txBox="1"/>
          <p:nvPr/>
        </p:nvSpPr>
        <p:spPr>
          <a:xfrm>
            <a:off x="1575544" y="1645058"/>
            <a:ext cx="599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Point p = new Point();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System.out.println(p);	// Point@2f92e0f4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52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B068A9-FED8-4983-AA7E-A3838955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03FC8A-7DD8-4213-BF51-B5663484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Objects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F959E-96F3-44DC-A141-E26B1E14A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Method name, return type, parameters must match exactly</a:t>
            </a:r>
          </a:p>
          <a:p>
            <a:endParaRPr lang="en-US" altLang="ko-KR" dirty="0"/>
          </a:p>
          <a:p>
            <a:r>
              <a:rPr lang="en-US" altLang="ko-KR" dirty="0"/>
              <a:t>Example: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Now we can use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System.out.println(p);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96B6D6-4347-412F-A293-D0CC4A56D96C}"/>
              </a:ext>
            </a:extLst>
          </p:cNvPr>
          <p:cNvSpPr/>
          <p:nvPr/>
        </p:nvSpPr>
        <p:spPr>
          <a:xfrm>
            <a:off x="1429868" y="1636530"/>
            <a:ext cx="6284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	// return a String representing the object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96C7A-FA22-497C-B69A-F41126B43298}"/>
              </a:ext>
            </a:extLst>
          </p:cNvPr>
          <p:cNvSpPr/>
          <p:nvPr/>
        </p:nvSpPr>
        <p:spPr>
          <a:xfrm>
            <a:off x="1429868" y="40493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1592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FCB2A2-61AC-4F93-8626-7EFE1B75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D5268-6C7B-41DA-9FB2-B84BACED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Point Class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32117-3ABD-46AE-80AB-400B743E7FA8}"/>
              </a:ext>
            </a:extLst>
          </p:cNvPr>
          <p:cNvSpPr/>
          <p:nvPr/>
        </p:nvSpPr>
        <p:spPr>
          <a:xfrm>
            <a:off x="1304362" y="1305655"/>
            <a:ext cx="653527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translate(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fr-FR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distance(Point </a:t>
            </a:r>
            <a:r>
              <a:rPr lang="fr-F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 </a:t>
            </a:r>
            <a:r>
              <a:rPr lang="nn-NO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8570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6FCED4-0587-417D-99E7-AF10989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E5267A-17AD-4A57-8985-A52F37E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 the Solution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8D2EA-45D1-4FC3-871E-721FF61E7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lot cleaner and intuitive!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1D1F0-C98C-432B-BBCC-785818F19129}"/>
              </a:ext>
            </a:extLst>
          </p:cNvPr>
          <p:cNvSpPr/>
          <p:nvPr/>
        </p:nvSpPr>
        <p:spPr>
          <a:xfrm>
            <a:off x="1142997" y="1030942"/>
            <a:ext cx="685800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PointSolution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Point[]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Point();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Point();</a:t>
            </a:r>
          </a:p>
          <a:p>
            <a:pPr lvl="2"/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.setLocation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pt-BR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].distance(</a:t>
            </a:r>
            <a:r>
              <a:rPr lang="pt-B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04532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069AF6-ECB8-4617-86BB-18A68B2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BEAF72-37B2-4BD4-BE48-558A21FB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Initialization: Constructors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27132-0772-4F7B-BC78-C8960B1DA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Currently creating a </a:t>
            </a:r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and initializing it takes</a:t>
            </a:r>
          </a:p>
          <a:p>
            <a:pPr lvl="1"/>
            <a:r>
              <a:rPr lang="en-US" altLang="ko-KR" dirty="0"/>
              <a:t>3 lines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 lines (thanks to </a:t>
            </a:r>
            <a:r>
              <a:rPr lang="en-US" altLang="ko-KR" sz="1800" dirty="0" err="1">
                <a:latin typeface="Consolas" panose="020B0609020204030204" pitchFamily="49" charset="0"/>
              </a:rPr>
              <a:t>setLocation</a:t>
            </a:r>
            <a:r>
              <a:rPr lang="en-US" altLang="ko-KR" dirty="0"/>
              <a:t> method)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Can we do better? Why not specify the initial values at the start?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A0D7C-80E4-4ED7-8C7B-67FA78FD81B5}"/>
              </a:ext>
            </a:extLst>
          </p:cNvPr>
          <p:cNvSpPr txBox="1"/>
          <p:nvPr/>
        </p:nvSpPr>
        <p:spPr>
          <a:xfrm>
            <a:off x="1783975" y="1954305"/>
            <a:ext cx="2788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Point p = new Point();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p.x</a:t>
            </a:r>
            <a:r>
              <a:rPr lang="en-US" altLang="ko-KR" sz="1400" dirty="0">
                <a:latin typeface="Consolas" panose="020B0609020204030204" pitchFamily="49" charset="0"/>
              </a:rPr>
              <a:t> = 3;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p.y</a:t>
            </a:r>
            <a:r>
              <a:rPr lang="en-US" altLang="ko-KR" sz="1400" dirty="0">
                <a:latin typeface="Consolas" panose="020B0609020204030204" pitchFamily="49" charset="0"/>
              </a:rPr>
              <a:t> = 8;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9DBFA-8D0A-418A-9294-FB2F149A19B2}"/>
              </a:ext>
            </a:extLst>
          </p:cNvPr>
          <p:cNvSpPr txBox="1"/>
          <p:nvPr/>
        </p:nvSpPr>
        <p:spPr>
          <a:xfrm>
            <a:off x="1783975" y="3090759"/>
            <a:ext cx="278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Point p = new Point();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p.setLocation</a:t>
            </a:r>
            <a:r>
              <a:rPr lang="en-US" altLang="ko-KR" sz="1400" dirty="0">
                <a:latin typeface="Consolas" panose="020B0609020204030204" pitchFamily="49" charset="0"/>
              </a:rPr>
              <a:t>(3, 8);</a:t>
            </a:r>
          </a:p>
        </p:txBody>
      </p:sp>
    </p:spTree>
    <p:extLst>
      <p:ext uri="{BB962C8B-B14F-4D97-AF65-F5344CB8AC3E}">
        <p14:creationId xmlns:p14="http://schemas.microsoft.com/office/powerpoint/2010/main" val="4010887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A2603B-6638-467D-83E0-AB058E95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678652-B90B-481A-8152-5217AB61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Initialization: Constructors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0AF65-298F-4A6B-98B3-61EA96812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constructor</a:t>
            </a:r>
            <a:r>
              <a:rPr lang="en-US" altLang="ko-KR" dirty="0"/>
              <a:t>: Initializes the state of new objects</a:t>
            </a:r>
          </a:p>
          <a:p>
            <a:pPr lvl="1"/>
            <a:r>
              <a:rPr lang="en-US" altLang="ko-KR" dirty="0"/>
              <a:t>Runs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</a:t>
            </a:r>
            <a:r>
              <a:rPr lang="en-US" altLang="ko-KR" dirty="0"/>
              <a:t>uses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</a:p>
          <a:p>
            <a:pPr lvl="1"/>
            <a:r>
              <a:rPr lang="en-US" altLang="ko-KR" dirty="0"/>
              <a:t>No return type is specified</a:t>
            </a:r>
          </a:p>
          <a:p>
            <a:pPr lvl="2"/>
            <a:r>
              <a:rPr lang="en-US" altLang="ko-KR" dirty="0"/>
              <a:t>It </a:t>
            </a:r>
            <a:r>
              <a:rPr lang="en-US" altLang="ko-KR" i="1" dirty="0"/>
              <a:t>implicitly</a:t>
            </a:r>
            <a:r>
              <a:rPr lang="en-US" altLang="ko-KR" dirty="0"/>
              <a:t> "returns" the new object being created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If a class has no constructor, Java gives it a </a:t>
            </a:r>
            <a:r>
              <a:rPr lang="en-US" altLang="ko-KR" i="1" dirty="0"/>
              <a:t>default constructor</a:t>
            </a:r>
            <a:r>
              <a:rPr lang="en-US" altLang="ko-KR" dirty="0"/>
              <a:t>, with no parameters that </a:t>
            </a:r>
            <a:r>
              <a:rPr lang="en-US" altLang="ko-KR" i="1" dirty="0"/>
              <a:t>sets all fields to "zero-equivalent" value</a:t>
            </a:r>
          </a:p>
          <a:p>
            <a:pPr lvl="1"/>
            <a:r>
              <a:rPr lang="en-US" altLang="ko-KR" dirty="0"/>
              <a:t>You can have multiple constructors</a:t>
            </a:r>
          </a:p>
          <a:p>
            <a:pPr lvl="2"/>
            <a:r>
              <a:rPr lang="en-US" altLang="ko-KR" dirty="0"/>
              <a:t>Each constructor must have a </a:t>
            </a:r>
            <a:r>
              <a:rPr lang="en-US" altLang="ko-KR" i="1" dirty="0"/>
              <a:t>unique set of parameters</a:t>
            </a:r>
          </a:p>
          <a:p>
            <a:pPr lvl="1"/>
            <a:endParaRPr lang="en-US" altLang="ko-KR" sz="1100" dirty="0"/>
          </a:p>
          <a:p>
            <a:r>
              <a:rPr lang="en-US" altLang="ko-KR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F6CEB-8705-4E4E-BE39-CABE384C8215}"/>
              </a:ext>
            </a:extLst>
          </p:cNvPr>
          <p:cNvSpPr txBox="1"/>
          <p:nvPr/>
        </p:nvSpPr>
        <p:spPr>
          <a:xfrm>
            <a:off x="1246095" y="5378824"/>
            <a:ext cx="41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b="1" dirty="0">
                <a:latin typeface="Consolas" panose="020B0609020204030204" pitchFamily="49" charset="0"/>
              </a:rPr>
              <a:t>type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latin typeface="Consolas" panose="020B0609020204030204" pitchFamily="49" charset="0"/>
              </a:rPr>
              <a:t>parameters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latin typeface="Consolas" panose="020B0609020204030204" pitchFamily="49" charset="0"/>
              </a:rPr>
              <a:t>statements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618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F4DE51-94AC-4127-8791-880B52A9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03859B-DC34-4534-A838-57AF2A65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Initialization: Constructors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CAC94-A845-46C1-AFCD-C768BAD04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class constructor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25025D-47DB-4DC0-9E50-DCC5264EFEBE}"/>
              </a:ext>
            </a:extLst>
          </p:cNvPr>
          <p:cNvSpPr/>
          <p:nvPr/>
        </p:nvSpPr>
        <p:spPr>
          <a:xfrm>
            <a:off x="1550895" y="1659285"/>
            <a:ext cx="4849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Point() {	// default constructor</a:t>
            </a:r>
          </a:p>
          <a:p>
            <a:pPr lvl="2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// omitted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69035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6FCED4-0587-417D-99E7-AF10989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E5267A-17AD-4A57-8985-A52F37E3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Solution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8D2EA-45D1-4FC3-871E-721FF61E7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1D1F0-C98C-432B-BBCC-785818F19129}"/>
              </a:ext>
            </a:extLst>
          </p:cNvPr>
          <p:cNvSpPr/>
          <p:nvPr/>
        </p:nvSpPr>
        <p:spPr>
          <a:xfrm>
            <a:off x="1142997" y="1192867"/>
            <a:ext cx="685800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PointSolution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Point[]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Point[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pt-BR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].distance(</a:t>
            </a:r>
            <a:r>
              <a:rPr lang="pt-B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&lt;= </a:t>
            </a:r>
            <a:r>
              <a:rPr lang="pt-B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pt-B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8682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D18F52-B65D-4DC6-9899-DF2796C6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47D3D7-3D8C-4233-94E6-1FD01986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Encapsulation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C62727-D5C6-47B7-9D6E-61E0B1ABF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encapsulation</a:t>
            </a:r>
            <a:r>
              <a:rPr lang="en-US" altLang="ko-KR" dirty="0"/>
              <a:t>: </a:t>
            </a:r>
            <a:r>
              <a:rPr lang="en-US" altLang="ko-KR" u="sng" dirty="0"/>
              <a:t>Hiding</a:t>
            </a:r>
            <a:r>
              <a:rPr lang="en-US" altLang="ko-KR" dirty="0"/>
              <a:t> implementation details from clients</a:t>
            </a:r>
          </a:p>
          <a:p>
            <a:pPr lvl="1"/>
            <a:r>
              <a:rPr lang="en-US" altLang="ko-KR" dirty="0"/>
              <a:t>Encapsulation forces </a:t>
            </a:r>
            <a:r>
              <a:rPr lang="en-US" altLang="ko-KR" i="1" dirty="0"/>
              <a:t>abstraction</a:t>
            </a:r>
          </a:p>
          <a:p>
            <a:pPr lvl="1"/>
            <a:r>
              <a:rPr lang="en-US" altLang="ko-KR" dirty="0"/>
              <a:t>Separates external view (behavior) from internal view</a:t>
            </a:r>
          </a:p>
          <a:p>
            <a:pPr lvl="1"/>
            <a:r>
              <a:rPr lang="en-US" altLang="ko-KR" dirty="0"/>
              <a:t>Protects the </a:t>
            </a:r>
            <a:r>
              <a:rPr lang="en-US" altLang="ko-KR" i="1" dirty="0"/>
              <a:t>integrity</a:t>
            </a:r>
            <a:r>
              <a:rPr lang="en-US" altLang="ko-KR" dirty="0"/>
              <a:t> of an object's data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Benefits</a:t>
            </a:r>
          </a:p>
          <a:p>
            <a:pPr lvl="1"/>
            <a:r>
              <a:rPr lang="en-US" altLang="ko-KR" dirty="0"/>
              <a:t>Protects objects from unwanted access</a:t>
            </a:r>
          </a:p>
          <a:p>
            <a:pPr lvl="1"/>
            <a:r>
              <a:rPr lang="en-US" altLang="ko-KR" dirty="0"/>
              <a:t>Can change the class implementation later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Point</a:t>
            </a:r>
            <a:r>
              <a:rPr lang="en-US" altLang="ko-KR" dirty="0"/>
              <a:t> could be rewritten in polar coordinates with the same methods</a:t>
            </a:r>
          </a:p>
          <a:p>
            <a:pPr lvl="1"/>
            <a:endParaRPr lang="en-US" altLang="ko-KR" dirty="0"/>
          </a:p>
          <a:p>
            <a:r>
              <a:rPr lang="en-US" altLang="ko-KR" sz="1800" b="0" dirty="0"/>
              <a:t>This term also means: Combining an object's data and methods into a class</a:t>
            </a:r>
          </a:p>
        </p:txBody>
      </p:sp>
    </p:spTree>
    <p:extLst>
      <p:ext uri="{BB962C8B-B14F-4D97-AF65-F5344CB8AC3E}">
        <p14:creationId xmlns:p14="http://schemas.microsoft.com/office/powerpoint/2010/main" val="33752458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07FD95-121C-49C8-95BA-03E1FD42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2438F-A47A-4688-B45D-A2A43A5F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Private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B4475-559A-4F71-A43D-2A201EB8A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field that </a:t>
            </a:r>
            <a:r>
              <a:rPr lang="en-US" altLang="ko-KR" i="1" dirty="0"/>
              <a:t>cannot be accessed from </a:t>
            </a:r>
            <a:r>
              <a:rPr lang="en-US" altLang="ko-KR" i="1" dirty="0">
                <a:solidFill>
                  <a:srgbClr val="FF0000"/>
                </a:solidFill>
              </a:rPr>
              <a:t>outside the class</a:t>
            </a:r>
          </a:p>
          <a:p>
            <a:pPr lvl="1"/>
            <a:r>
              <a:rPr lang="en-US" altLang="ko-KR" dirty="0"/>
              <a:t>Used for information hiding</a:t>
            </a:r>
          </a:p>
          <a:p>
            <a:pPr lvl="1"/>
            <a:r>
              <a:rPr lang="en-US" altLang="ko-KR" dirty="0"/>
              <a:t>Private fields can be accessed </a:t>
            </a:r>
            <a:r>
              <a:rPr lang="en-US" altLang="ko-KR" i="1" dirty="0"/>
              <a:t>within the class</a:t>
            </a:r>
          </a:p>
          <a:p>
            <a:r>
              <a:rPr lang="en-US" altLang="ko-KR" dirty="0"/>
              <a:t>Declaration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private</a:t>
            </a:r>
            <a:r>
              <a:rPr lang="en-US" altLang="ko-KR" sz="1800" dirty="0">
                <a:latin typeface="Consolas" panose="020B0609020204030204" pitchFamily="49" charset="0"/>
              </a:rPr>
              <a:t> type name;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Client code won't compile if it accesses private fields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95CC99-ED92-4524-89D9-AF089047EDC7}"/>
              </a:ext>
            </a:extLst>
          </p:cNvPr>
          <p:cNvSpPr/>
          <p:nvPr/>
        </p:nvSpPr>
        <p:spPr>
          <a:xfrm>
            <a:off x="1344705" y="407126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private 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	...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156A85-E739-4D3F-8F80-0E0ED7C47F66}"/>
              </a:ext>
            </a:extLst>
          </p:cNvPr>
          <p:cNvSpPr/>
          <p:nvPr/>
        </p:nvSpPr>
        <p:spPr>
          <a:xfrm>
            <a:off x="1344705" y="565140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7A05E-2543-4020-9FB8-B25A704A52EA}"/>
              </a:ext>
            </a:extLst>
          </p:cNvPr>
          <p:cNvSpPr/>
          <p:nvPr/>
        </p:nvSpPr>
        <p:spPr>
          <a:xfrm>
            <a:off x="1344705" y="6002784"/>
            <a:ext cx="6087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Unresolved compilation problem: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	The field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Point.x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is not visible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4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E56E27-3185-443D-8B9D-F58139BA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9207AB-CC17-417D-83B0-D9E3197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3EE54-E9C4-4D77-B54F-B5FC07567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strings are also objects!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string</a:t>
            </a:r>
            <a:r>
              <a:rPr lang="en-US" altLang="ko-KR" dirty="0"/>
              <a:t>: An object storing a sequence of text characters</a:t>
            </a:r>
          </a:p>
          <a:p>
            <a:pPr lvl="1"/>
            <a:r>
              <a:rPr lang="en-US" altLang="ko-KR" dirty="0"/>
              <a:t>Construction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String name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String(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latin typeface="Consolas" panose="020B0609020204030204" pitchFamily="49" charset="0"/>
              </a:rPr>
              <a:t>String 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/>
              <a:t>Methods will be shown later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character of a string are numbered with 0-based indices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String str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"Hi, Java!"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sz="1600" dirty="0"/>
              <a:t>First character's index: 0</a:t>
            </a:r>
          </a:p>
          <a:p>
            <a:pPr lvl="2"/>
            <a:r>
              <a:rPr lang="en-US" altLang="ko-KR" sz="1600" dirty="0"/>
              <a:t>Last character's index: (string's length) – 1</a:t>
            </a:r>
          </a:p>
          <a:p>
            <a:pPr lvl="2"/>
            <a:r>
              <a:rPr lang="en-US" altLang="ko-KR" sz="1600" dirty="0"/>
              <a:t>Individual characters are values of type char</a:t>
            </a:r>
            <a:endParaRPr lang="ko-KR" altLang="en-US" sz="16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95643F-5ACF-49D6-A638-0BD12B78F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74755"/>
              </p:ext>
            </p:extLst>
          </p:nvPr>
        </p:nvGraphicFramePr>
        <p:xfrm>
          <a:off x="1981196" y="4821518"/>
          <a:ext cx="5181604" cy="609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0999">
                  <a:extLst>
                    <a:ext uri="{9D8B030D-6E8A-4147-A177-3AD203B41FA5}">
                      <a16:colId xmlns:a16="http://schemas.microsoft.com/office/drawing/2014/main" val="82542948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01769573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433012026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75320499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326337286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06287406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340080951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2473042632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793421680"/>
                    </a:ext>
                  </a:extLst>
                </a:gridCol>
                <a:gridCol w="497845">
                  <a:extLst>
                    <a:ext uri="{9D8B030D-6E8A-4147-A177-3AD203B41FA5}">
                      <a16:colId xmlns:a16="http://schemas.microsoft.com/office/drawing/2014/main" val="1627511230"/>
                    </a:ext>
                  </a:extLst>
                </a:gridCol>
              </a:tblGrid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index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07602"/>
                  </a:ext>
                </a:extLst>
              </a:tr>
              <a:tr h="24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lt"/>
                        </a:rPr>
                        <a:t>char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H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,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J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v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!</a:t>
                      </a:r>
                      <a:endParaRPr lang="ko-KR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8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1B672E-EC4C-44A8-9E63-63B5FAED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F207DB-AFF5-414A-B18F-13D0887A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Acessing</a:t>
            </a:r>
            <a:r>
              <a:rPr lang="en-US" altLang="ko-KR" dirty="0"/>
              <a:t> Private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E3598-EAB4-4557-A784-C4CB57FE0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We use getter/setter to access/modify private variables</a:t>
            </a:r>
          </a:p>
          <a:p>
            <a:pPr lvl="1"/>
            <a:r>
              <a:rPr lang="en-US" altLang="ko-KR" dirty="0"/>
              <a:t>These methods can be accessed elsewhere 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B5FE33-196E-49DD-A8DB-96D04CA4C20C}"/>
              </a:ext>
            </a:extLst>
          </p:cNvPr>
          <p:cNvSpPr/>
          <p:nvPr/>
        </p:nvSpPr>
        <p:spPr>
          <a:xfrm>
            <a:off x="1559859" y="2081644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newX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newX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201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1B672E-EC4C-44A8-9E63-63B5FAED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F207DB-AFF5-414A-B18F-13D0887A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Acessing</a:t>
            </a:r>
            <a:r>
              <a:rPr lang="en-US" altLang="ko-KR" dirty="0"/>
              <a:t> Private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DE3598-EAB4-4557-A784-C4CB57FE0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Why do we do such complicated things?</a:t>
            </a:r>
          </a:p>
          <a:p>
            <a:pPr lvl="1" fontAlgn="base"/>
            <a:r>
              <a:rPr lang="en-US" altLang="ko-KR" sz="1800" dirty="0">
                <a:hlinkClick r:id="rId2"/>
              </a:rPr>
              <a:t>https://stackoverflow.com/a/1568230</a:t>
            </a:r>
            <a:endParaRPr lang="en-US" altLang="ko-KR" sz="1800" b="0" dirty="0"/>
          </a:p>
          <a:p>
            <a:pPr lvl="1" fontAlgn="base"/>
            <a:r>
              <a:rPr lang="en-US" altLang="ko-KR" sz="1800" b="0" dirty="0"/>
              <a:t>Encapsulation of behavior associated with getting or setting the property allows additional functionality (like validation) to be added more easily later</a:t>
            </a:r>
          </a:p>
          <a:p>
            <a:pPr lvl="1" fontAlgn="base"/>
            <a:r>
              <a:rPr lang="en-US" altLang="ko-KR" sz="1800" b="0" dirty="0"/>
              <a:t>Hiding the internal representation of the property while exposing a property using an alternative representation.</a:t>
            </a:r>
          </a:p>
          <a:p>
            <a:pPr lvl="1" fontAlgn="base"/>
            <a:r>
              <a:rPr lang="en-US" altLang="ko-KR" sz="1800" b="0" dirty="0"/>
              <a:t>Allowing the public interface to remain constant while the implementation changes without affecting existing consumers. </a:t>
            </a:r>
          </a:p>
          <a:p>
            <a:pPr lvl="1" fontAlgn="base"/>
            <a:r>
              <a:rPr lang="en-US" altLang="ko-KR" sz="1800" b="0" dirty="0"/>
              <a:t>Providing a debugging interception point for when a property changes at runtime - debugging when and where a property changed to a particular value can be quite difficult without this in some languages.</a:t>
            </a:r>
          </a:p>
          <a:p>
            <a:pPr lvl="1" fontAlgn="base"/>
            <a:r>
              <a:rPr lang="en-US" altLang="ko-KR" sz="1800" b="0" dirty="0"/>
              <a:t>Getters and setters can allow different access levels - for example, the get may be public, but the set could be protected.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2521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E81CE6-6FF4-4B97-B47C-D2077B72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466C2E-4DED-434D-B376-8B9B6FA4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this</a:t>
            </a:r>
            <a:r>
              <a:rPr lang="en-US" altLang="ko-KR" dirty="0"/>
              <a:t> Keyword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7446C-3F8F-464D-8D03-AAACD7DC3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this</a:t>
            </a:r>
            <a:r>
              <a:rPr lang="en-US" altLang="ko-KR" dirty="0"/>
              <a:t>: Refers to the implicit parameter </a:t>
            </a:r>
            <a:r>
              <a:rPr lang="en-US" altLang="ko-KR" i="1" dirty="0">
                <a:solidFill>
                  <a:srgbClr val="FF0000"/>
                </a:solidFill>
              </a:rPr>
              <a:t>inside your class</a:t>
            </a:r>
          </a:p>
          <a:p>
            <a:pPr lvl="1"/>
            <a:r>
              <a:rPr lang="en-US" altLang="ko-KR" dirty="0"/>
              <a:t>Refer to a field: 		</a:t>
            </a:r>
            <a:r>
              <a:rPr lang="en-US" altLang="ko-KR" b="1" dirty="0" err="1"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latin typeface="Consolas" panose="020B0609020204030204" pitchFamily="49" charset="0"/>
              </a:rPr>
              <a:t>.field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Call a method:		</a:t>
            </a:r>
            <a:r>
              <a:rPr lang="en-US" altLang="ko-KR" b="1" dirty="0" err="1"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latin typeface="Consolas" panose="020B0609020204030204" pitchFamily="49" charset="0"/>
              </a:rPr>
              <a:t>.method</a:t>
            </a:r>
            <a:r>
              <a:rPr lang="en-US" altLang="ko-KR" dirty="0">
                <a:latin typeface="Consolas" panose="020B0609020204030204" pitchFamily="49" charset="0"/>
              </a:rPr>
              <a:t>(parameters)</a:t>
            </a:r>
          </a:p>
          <a:p>
            <a:pPr lvl="1"/>
            <a:r>
              <a:rPr lang="en-US" altLang="ko-KR" dirty="0"/>
              <a:t>Call another constructor:	</a:t>
            </a:r>
            <a:r>
              <a:rPr lang="en-US" altLang="ko-KR" b="1" dirty="0">
                <a:latin typeface="Consolas" panose="020B0609020204030204" pitchFamily="49" charset="0"/>
              </a:rPr>
              <a:t>this</a:t>
            </a:r>
            <a:r>
              <a:rPr lang="en-US" altLang="ko-KR" dirty="0">
                <a:latin typeface="Consolas" panose="020B0609020204030204" pitchFamily="49" charset="0"/>
              </a:rPr>
              <a:t>(parameters)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i="1" dirty="0"/>
              <a:t>shadowing</a:t>
            </a:r>
            <a:r>
              <a:rPr lang="en-US" altLang="ko-KR" dirty="0"/>
              <a:t>: 2 variables with same name in same scope</a:t>
            </a:r>
          </a:p>
          <a:p>
            <a:pPr lvl="1"/>
            <a:r>
              <a:rPr lang="en-US" altLang="ko-KR" dirty="0"/>
              <a:t>Normally illegal, except when one variable is a field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 other parts of the code, x and y refer to the fields</a:t>
            </a:r>
          </a:p>
          <a:p>
            <a:pPr lvl="1"/>
            <a:r>
              <a:rPr lang="en-US" altLang="ko-KR" dirty="0"/>
              <a:t>In </a:t>
            </a:r>
            <a:r>
              <a:rPr lang="en-US" altLang="ko-KR" sz="1800" dirty="0" err="1">
                <a:latin typeface="Consolas" panose="020B0609020204030204" pitchFamily="49" charset="0"/>
              </a:rPr>
              <a:t>setLocation</a:t>
            </a:r>
            <a:r>
              <a:rPr lang="en-US" altLang="ko-KR" dirty="0"/>
              <a:t>, x and y refer to the method parameters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ACA421-7F67-4112-8960-90F0A0D5EFF4}"/>
              </a:ext>
            </a:extLst>
          </p:cNvPr>
          <p:cNvSpPr/>
          <p:nvPr/>
        </p:nvSpPr>
        <p:spPr>
          <a:xfrm>
            <a:off x="1564338" y="3829423"/>
            <a:ext cx="58001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 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// ...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8639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01DC71-AA2D-4B9B-810A-FA9F8E98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97B523-FC74-4FB8-96B9-B91FD4A0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this</a:t>
            </a:r>
            <a:r>
              <a:rPr lang="en-US" altLang="ko-KR" dirty="0"/>
              <a:t> Keyword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4DB5B-B23F-4308-8956-78B4D01A7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But since x, y are parameters you cannot access the class fields inside </a:t>
            </a:r>
            <a:r>
              <a:rPr lang="en-US" altLang="ko-KR" dirty="0" err="1">
                <a:latin typeface="Consolas" panose="020B0609020204030204" pitchFamily="49" charset="0"/>
              </a:rPr>
              <a:t>setLocation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en-US" altLang="ko-KR" dirty="0">
                <a:latin typeface="Consolas" panose="020B0609020204030204" pitchFamily="49" charset="0"/>
              </a:rPr>
              <a:t>this</a:t>
            </a:r>
            <a:r>
              <a:rPr lang="en-US" altLang="ko-KR" dirty="0"/>
              <a:t> keyword to refer to the class fields!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E7C9B-8FAA-405C-8C52-93C432443F27}"/>
              </a:ext>
            </a:extLst>
          </p:cNvPr>
          <p:cNvSpPr/>
          <p:nvPr/>
        </p:nvSpPr>
        <p:spPr>
          <a:xfrm>
            <a:off x="1671915" y="1994427"/>
            <a:ext cx="58001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 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// cannot access field!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AE29AE-AEA0-4AAF-A7F2-9A4C770AB857}"/>
              </a:ext>
            </a:extLst>
          </p:cNvPr>
          <p:cNvSpPr/>
          <p:nvPr/>
        </p:nvSpPr>
        <p:spPr>
          <a:xfrm>
            <a:off x="1748118" y="501049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88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876DD8-5372-41C4-85C9-8CDD04F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CBB706-E9BB-44E5-9E3E-DFDF0EAA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this</a:t>
            </a:r>
            <a:r>
              <a:rPr lang="en-US" altLang="ko-KR" dirty="0"/>
              <a:t> Keyword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F0672-3B68-45EA-BC43-5592A8850F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Can also call another constructor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Avoid redundancy between constructors</a:t>
            </a:r>
          </a:p>
          <a:p>
            <a:pPr lvl="1"/>
            <a:r>
              <a:rPr lang="en-US" altLang="ko-KR" dirty="0"/>
              <a:t>Only a </a:t>
            </a:r>
            <a:r>
              <a:rPr lang="en-US" altLang="ko-KR" i="1" dirty="0"/>
              <a:t>constructor can call another constructor</a:t>
            </a:r>
            <a:endParaRPr lang="ko-KR" altLang="en-US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D7BCA-BC06-4614-952A-C8B07150C336}"/>
              </a:ext>
            </a:extLst>
          </p:cNvPr>
          <p:cNvSpPr/>
          <p:nvPr/>
        </p:nvSpPr>
        <p:spPr>
          <a:xfrm>
            <a:off x="2169457" y="1705765"/>
            <a:ext cx="48050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Point() {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7657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24EEF0-980A-4CE2-88CA-606D100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11AA1-5746-4FE3-902E-4EFAE787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Members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3D77B-3373-4842-B8B4-45A68D547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static</a:t>
            </a:r>
            <a:r>
              <a:rPr lang="en-US" altLang="ko-KR" dirty="0"/>
              <a:t>: Part of a class, rather than part of an object</a:t>
            </a:r>
          </a:p>
          <a:p>
            <a:pPr lvl="1"/>
            <a:r>
              <a:rPr lang="en-US" altLang="ko-KR" dirty="0"/>
              <a:t>Object classes can have static </a:t>
            </a:r>
            <a:r>
              <a:rPr lang="en-US" altLang="ko-KR" i="1" dirty="0"/>
              <a:t>methods and fields</a:t>
            </a:r>
          </a:p>
          <a:p>
            <a:pPr lvl="1"/>
            <a:r>
              <a:rPr lang="en-US" altLang="ko-KR" dirty="0"/>
              <a:t>Not copied into each object, </a:t>
            </a:r>
            <a:r>
              <a:rPr lang="en-US" altLang="ko-KR" i="1" dirty="0"/>
              <a:t>shared by all objects </a:t>
            </a:r>
            <a:r>
              <a:rPr lang="en-US" altLang="ko-KR" dirty="0"/>
              <a:t>of that class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Declaration syntax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type name;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static field</a:t>
            </a:r>
            <a:r>
              <a:rPr lang="en-US" altLang="ko-KR" dirty="0"/>
              <a:t>: A field stored in the class, instead of each object</a:t>
            </a:r>
          </a:p>
          <a:p>
            <a:pPr lvl="1"/>
            <a:r>
              <a:rPr lang="en-US" altLang="ko-KR" dirty="0"/>
              <a:t>A "</a:t>
            </a:r>
            <a:r>
              <a:rPr lang="en-US" altLang="ko-KR" i="1" dirty="0"/>
              <a:t>shared</a:t>
            </a:r>
            <a:r>
              <a:rPr lang="en-US" altLang="ko-KR" dirty="0"/>
              <a:t>" global field that all objects can access and modify</a:t>
            </a:r>
          </a:p>
          <a:p>
            <a:pPr lvl="1"/>
            <a:r>
              <a:rPr lang="en-US" altLang="ko-KR" dirty="0"/>
              <a:t>Like a class constant, except that its value can be changed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Access by </a:t>
            </a:r>
            <a:r>
              <a:rPr lang="en-US" altLang="ko-KR" sz="1800" b="1" dirty="0" err="1">
                <a:latin typeface="Consolas" panose="020B0609020204030204" pitchFamily="49" charset="0"/>
              </a:rPr>
              <a:t>ClassName.fieldName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438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2994B0-281D-4434-95E4-35904CCF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C15270-E225-4335-B601-4D31A782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Fields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ED10F-99EA-4AB3-B2A6-4989A52D0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Can count how many objects of that class are created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 also be used as constants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PI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en-US" altLang="ko-KR" dirty="0"/>
              <a:t> is a static field in Java's Math class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935B3B-4C1A-451B-8B7E-1539C708B97C}"/>
              </a:ext>
            </a:extLst>
          </p:cNvPr>
          <p:cNvSpPr/>
          <p:nvPr/>
        </p:nvSpPr>
        <p:spPr>
          <a:xfrm>
            <a:off x="493059" y="164475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pPr lvl="1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5BBC5-627B-4DA6-BF5C-94E44EAA8343}"/>
              </a:ext>
            </a:extLst>
          </p:cNvPr>
          <p:cNvSpPr/>
          <p:nvPr/>
        </p:nvSpPr>
        <p:spPr>
          <a:xfrm>
            <a:off x="4346199" y="1644752"/>
            <a:ext cx="57643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Foo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Foo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Foo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3A21F-CA8F-46D3-A717-2DF7A2D62293}"/>
              </a:ext>
            </a:extLst>
          </p:cNvPr>
          <p:cNvSpPr/>
          <p:nvPr/>
        </p:nvSpPr>
        <p:spPr>
          <a:xfrm>
            <a:off x="1030939" y="5537459"/>
            <a:ext cx="7082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3.141592653589793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2.718281828459045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19163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1139A0-F896-44D0-93D7-37212988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9EE0DB-BBD4-4C1C-AA98-95A02E15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A7086-2B62-4AB8-88D0-976B3411F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static method</a:t>
            </a:r>
            <a:r>
              <a:rPr lang="en-US" altLang="ko-KR" dirty="0"/>
              <a:t>: A method stored in a class, not in an object</a:t>
            </a:r>
          </a:p>
          <a:p>
            <a:pPr lvl="1"/>
            <a:r>
              <a:rPr lang="en-US" altLang="ko-KR" dirty="0"/>
              <a:t>Shared by all objects of the class, not replicated</a:t>
            </a:r>
          </a:p>
          <a:p>
            <a:pPr lvl="1"/>
            <a:r>
              <a:rPr lang="en-US" altLang="ko-KR" dirty="0"/>
              <a:t>Does not have any </a:t>
            </a:r>
            <a:r>
              <a:rPr lang="en-US" altLang="ko-KR" i="1" dirty="0"/>
              <a:t>implicit parameter </a:t>
            </a:r>
            <a:r>
              <a:rPr lang="en-US" altLang="ko-KR" dirty="0"/>
              <a:t>(this)</a:t>
            </a:r>
          </a:p>
          <a:p>
            <a:pPr lvl="2"/>
            <a:r>
              <a:rPr lang="en-US" altLang="ko-KR" dirty="0"/>
              <a:t>Cannot access any </a:t>
            </a:r>
            <a:r>
              <a:rPr lang="en-US" altLang="ko-KR" i="1" dirty="0"/>
              <a:t>particular</a:t>
            </a:r>
            <a:r>
              <a:rPr lang="en-US" altLang="ko-KR" dirty="0"/>
              <a:t> object's fields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Access by </a:t>
            </a:r>
            <a:r>
              <a:rPr lang="en-US" altLang="ko-KR" sz="1800" dirty="0" err="1">
                <a:latin typeface="Consolas" panose="020B0609020204030204" pitchFamily="49" charset="0"/>
              </a:rPr>
              <a:t>ClassName.methodName</a:t>
            </a:r>
            <a:r>
              <a:rPr lang="en-US" altLang="ko-KR" sz="1800" dirty="0">
                <a:latin typeface="Consolas" panose="020B0609020204030204" pitchFamily="49" charset="0"/>
              </a:rPr>
              <a:t>(parameters)</a:t>
            </a: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Integer.parseInt</a:t>
            </a:r>
            <a:r>
              <a:rPr lang="en-US" altLang="ko-KR" sz="1800" dirty="0">
                <a:latin typeface="Consolas" panose="020B0609020204030204" pitchFamily="49" charset="0"/>
              </a:rPr>
              <a:t>(String str);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Arrays.sort</a:t>
            </a:r>
            <a:r>
              <a:rPr lang="en-US" altLang="ko-KR" sz="1800" dirty="0">
                <a:latin typeface="Consolas" panose="020B0609020204030204" pitchFamily="49" charset="0"/>
              </a:rPr>
              <a:t>(T[] </a:t>
            </a:r>
            <a:r>
              <a:rPr lang="en-US" altLang="ko-KR" sz="1800">
                <a:latin typeface="Consolas" panose="020B0609020204030204" pitchFamily="49" charset="0"/>
              </a:rPr>
              <a:t>arr);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228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4BFA97-08A7-4EBC-BDBB-725B0F75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5A9810-AFC6-4F71-80E8-0049CD76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06217-D129-4C0C-A8D3-D29BEBBD1A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dirty="0">
                <a:hlinkClick r:id="rId2"/>
              </a:rPr>
              <a:t>https://docs.oracle.com/en/java/javase/11/docs/api/java.base/java/lang/String.html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And many more ...!</a:t>
            </a:r>
            <a:endParaRPr lang="ko-KR" altLang="en-US" sz="1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0C5B27C-3857-488B-9D4E-009C209E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44244"/>
              </p:ext>
            </p:extLst>
          </p:nvPr>
        </p:nvGraphicFramePr>
        <p:xfrm>
          <a:off x="780488" y="1758569"/>
          <a:ext cx="7583020" cy="355938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39347">
                  <a:extLst>
                    <a:ext uri="{9D8B030D-6E8A-4147-A177-3AD203B41FA5}">
                      <a16:colId xmlns:a16="http://schemas.microsoft.com/office/drawing/2014/main" val="724436999"/>
                    </a:ext>
                  </a:extLst>
                </a:gridCol>
                <a:gridCol w="1900518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4643155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</a:tblGrid>
              <a:tr h="235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 Type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methodName</a:t>
                      </a:r>
                      <a:r>
                        <a:rPr lang="en-US" altLang="ko-KR" sz="1100" dirty="0">
                          <a:latin typeface="+mn-lt"/>
                        </a:rPr>
                        <a:t>(params)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Description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283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int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(String)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Returns the index within this string of the first occurrence of the given String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int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length()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Returns the length of this string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substring(int, int)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Returns a string that is a substring of this string.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substring(int)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Returns a string that is a substring of this string.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46740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toLowerCase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Converts all the characters in this String to upper case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3147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String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toUpperCase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Converts all the characters in this String to lower case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69701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equals(Object)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Compares this string to the specified object.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99452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latin typeface="Consolas" panose="020B0609020204030204" pitchFamily="49" charset="0"/>
                        </a:rPr>
                        <a:t>equalsIgnoreCase</a:t>
                      </a:r>
                      <a:r>
                        <a:rPr lang="en-US" altLang="ko-KR" sz="1050" dirty="0">
                          <a:latin typeface="Consolas" panose="020B0609020204030204" pitchFamily="49" charset="0"/>
                        </a:rPr>
                        <a:t>(String)</a:t>
                      </a:r>
                      <a:endParaRPr lang="ko-KR" altLang="en-US" sz="105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Compares this String to another String, ignoring case considerations.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5217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startsWith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(String)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Tests if this string starts with the specified prefix.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76710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endsWith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(String)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Tests if this string ends with the specified suffix.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9787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boolean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contains(String)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Returns true if and only if this string contains the given String.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29969"/>
                  </a:ext>
                </a:extLst>
              </a:tr>
              <a:tr h="2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char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Consolas" panose="020B0609020204030204" pitchFamily="49" charset="0"/>
                        </a:rPr>
                        <a:t>charAt</a:t>
                      </a:r>
                      <a:r>
                        <a:rPr lang="en-US" altLang="ko-KR" sz="1100" dirty="0">
                          <a:latin typeface="Consolas" panose="020B0609020204030204" pitchFamily="49" charset="0"/>
                        </a:rPr>
                        <a:t>(int)</a:t>
                      </a:r>
                      <a:endParaRPr lang="ko-KR" altLang="en-US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Returns the char value at the specified index.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1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BAEB67-0A53-455A-83A7-F5D91568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4B4C39-09F0-435A-AD26-F2680C6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98005-3F19-479C-B003-2C9739EA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#11654</a:t>
            </a:r>
            <a:r>
              <a:rPr lang="ko-KR" altLang="en-US" dirty="0"/>
              <a:t> 아스키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#10809 </a:t>
            </a:r>
            <a:r>
              <a:rPr lang="ko-KR" altLang="en-US" dirty="0"/>
              <a:t>알파벳 찾기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#2675</a:t>
            </a:r>
            <a:r>
              <a:rPr lang="ko-KR" altLang="en-US" dirty="0"/>
              <a:t> 문자열 반복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#1157</a:t>
            </a:r>
            <a:r>
              <a:rPr lang="ko-KR" altLang="en-US" dirty="0"/>
              <a:t> 단어 공부 </a:t>
            </a:r>
            <a:r>
              <a:rPr lang="en-US" altLang="ko-KR" b="0" dirty="0"/>
              <a:t>(★)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13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4859</TotalTime>
  <Words>7966</Words>
  <Application>Microsoft Office PowerPoint</Application>
  <PresentationFormat>화면 슬라이드 쇼(4:3)</PresentationFormat>
  <Paragraphs>1733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7" baseType="lpstr">
      <vt:lpstr>CMU Sans Serif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Classes and Objects</vt:lpstr>
      <vt:lpstr>Blueprint Analogy</vt:lpstr>
      <vt:lpstr>Objects</vt:lpstr>
      <vt:lpstr>Scanner Object</vt:lpstr>
      <vt:lpstr>Strings</vt:lpstr>
      <vt:lpstr>String Methods</vt:lpstr>
      <vt:lpstr>Exercises</vt:lpstr>
      <vt:lpstr>Programming Problem</vt:lpstr>
      <vt:lpstr>Why is it hard?</vt:lpstr>
      <vt:lpstr>Arrays</vt:lpstr>
      <vt:lpstr>Arrays</vt:lpstr>
      <vt:lpstr>Arrays</vt:lpstr>
      <vt:lpstr>ArrayIndexOutOfBoundsException</vt:lpstr>
      <vt:lpstr>Arrays and for Loops</vt:lpstr>
      <vt:lpstr>for-each Loop</vt:lpstr>
      <vt:lpstr>Exercise</vt:lpstr>
      <vt:lpstr>Quick Array Initialization</vt:lpstr>
      <vt:lpstr>Quick Array Initialization</vt:lpstr>
      <vt:lpstr>Limitations of Arrays</vt:lpstr>
      <vt:lpstr>Arrays Class</vt:lpstr>
      <vt:lpstr>Arrays as Parameters</vt:lpstr>
      <vt:lpstr>null</vt:lpstr>
      <vt:lpstr>NullPointerException</vt:lpstr>
      <vt:lpstr>Reference Semantic (Objects)</vt:lpstr>
      <vt:lpstr>Reference Semantic (Objects)</vt:lpstr>
      <vt:lpstr>In Detail</vt:lpstr>
      <vt:lpstr>In Detail</vt:lpstr>
      <vt:lpstr>In Detail</vt:lpstr>
      <vt:lpstr>In Detail</vt:lpstr>
      <vt:lpstr>References and Objects</vt:lpstr>
      <vt:lpstr>References and Objects</vt:lpstr>
      <vt:lpstr>swapFail – In Detail</vt:lpstr>
      <vt:lpstr>swapFail – In Detail</vt:lpstr>
      <vt:lpstr>swapFail – In Detail</vt:lpstr>
      <vt:lpstr>swapFail – In Detail</vt:lpstr>
      <vt:lpstr>swapFail – In Detail</vt:lpstr>
      <vt:lpstr>swapFail – In Detail</vt:lpstr>
      <vt:lpstr>swap – In Detail</vt:lpstr>
      <vt:lpstr>swap – In Detail</vt:lpstr>
      <vt:lpstr>swap – In Detail</vt:lpstr>
      <vt:lpstr>swap – In Detail</vt:lpstr>
      <vt:lpstr>swap – In Detail</vt:lpstr>
      <vt:lpstr>swap – In Detail</vt:lpstr>
      <vt:lpstr>Points Inside Circle</vt:lpstr>
      <vt:lpstr>Points Inside Circle – Bad Solution</vt:lpstr>
      <vt:lpstr>Observations</vt:lpstr>
      <vt:lpstr>Abstraction</vt:lpstr>
      <vt:lpstr>Point Object through Abstraction</vt:lpstr>
      <vt:lpstr>Point Object through Abstraction</vt:lpstr>
      <vt:lpstr>Object State: Fields</vt:lpstr>
      <vt:lpstr>Object State: Fields</vt:lpstr>
      <vt:lpstr>Modify the Solution</vt:lpstr>
      <vt:lpstr>Object Behavior: Methods</vt:lpstr>
      <vt:lpstr>Object Behavior: Methods</vt:lpstr>
      <vt:lpstr>Object Behavior: Methods</vt:lpstr>
      <vt:lpstr>Object Behavior: Methods</vt:lpstr>
      <vt:lpstr>Kinds of Methods</vt:lpstr>
      <vt:lpstr>Printing Objects</vt:lpstr>
      <vt:lpstr>Printing Objects</vt:lpstr>
      <vt:lpstr>Current Point Class</vt:lpstr>
      <vt:lpstr>Modify the Solution</vt:lpstr>
      <vt:lpstr>Object Initialization: Constructors</vt:lpstr>
      <vt:lpstr>Object Initialization: Constructors</vt:lpstr>
      <vt:lpstr>Object Initialization: Constructors</vt:lpstr>
      <vt:lpstr>Final Solution</vt:lpstr>
      <vt:lpstr>Encapsulation</vt:lpstr>
      <vt:lpstr>Private Fields</vt:lpstr>
      <vt:lpstr>Acessing Private Fields</vt:lpstr>
      <vt:lpstr>Acessing Private Fields</vt:lpstr>
      <vt:lpstr>this Keyword</vt:lpstr>
      <vt:lpstr>this Keyword</vt:lpstr>
      <vt:lpstr>this Keyword</vt:lpstr>
      <vt:lpstr>Static Members</vt:lpstr>
      <vt:lpstr>Static Fields</vt:lpstr>
      <vt:lpstr>Static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377</cp:revision>
  <dcterms:created xsi:type="dcterms:W3CDTF">2019-12-22T12:06:45Z</dcterms:created>
  <dcterms:modified xsi:type="dcterms:W3CDTF">2020-01-15T15:07:34Z</dcterms:modified>
</cp:coreProperties>
</file>