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10" r:id="rId51"/>
    <p:sldId id="311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3" r:id="rId62"/>
    <p:sldId id="324" r:id="rId63"/>
    <p:sldId id="325" r:id="rId64"/>
    <p:sldId id="322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567"/>
    <a:srgbClr val="7F0055"/>
    <a:srgbClr val="AF6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0323A2C-65EA-4E3C-9526-C0E31067CC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8B57F-36A3-45DD-BEE6-02047A14A7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F920D-A594-444B-97CA-E94B817380A4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977D13-1C09-4731-B323-737C3D58C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BC636-2FDB-4429-8936-0A7BB6E45D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C1DC7-07B7-4828-9B57-17A983F17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3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B527-8C61-4FA9-B574-D8CAC3B4993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633C4-B2B9-428C-8884-21539CC32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3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제목 개체 틀 9">
            <a:extLst>
              <a:ext uri="{FF2B5EF4-FFF2-40B4-BE49-F238E27FC236}">
                <a16:creationId xmlns:a16="http://schemas.microsoft.com/office/drawing/2014/main" id="{CB3B43F4-07CC-450A-BF74-3D289B23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F885156-5132-49CB-872B-747E27803D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1165972"/>
            <a:ext cx="7886699" cy="53269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286000" indent="0">
              <a:lnSpc>
                <a:spcPct val="120000"/>
              </a:lnSpc>
              <a:buNone/>
              <a:defRPr sz="1600"/>
            </a:lvl6pPr>
          </a:lstStyle>
          <a:p>
            <a:pPr lvl="0"/>
            <a:r>
              <a:rPr lang="en-US" altLang="ko-KR" dirty="0"/>
              <a:t>Content 1</a:t>
            </a:r>
          </a:p>
          <a:p>
            <a:pPr lvl="1"/>
            <a:r>
              <a:rPr lang="en-US" altLang="ko-KR" dirty="0"/>
              <a:t>Content 2</a:t>
            </a:r>
          </a:p>
          <a:p>
            <a:pPr lvl="2"/>
            <a:r>
              <a:rPr lang="en-US" altLang="ko-KR" dirty="0"/>
              <a:t>Content 3</a:t>
            </a:r>
          </a:p>
          <a:p>
            <a:pPr lvl="3"/>
            <a:r>
              <a:rPr lang="en-US" altLang="ko-KR" dirty="0"/>
              <a:t>Content 4</a:t>
            </a:r>
          </a:p>
          <a:p>
            <a:pPr lvl="4"/>
            <a:r>
              <a:rPr lang="en-US" altLang="ko-KR" dirty="0"/>
              <a:t>Content 5</a:t>
            </a:r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7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259" y="6629398"/>
            <a:ext cx="573741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8FE489FD-5EDD-4E54-BD87-8337E1B9CF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274EB9-E9CE-45BB-A228-39F4257F4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264D-F984-492E-84DD-0E468DBBEA8E}"/>
              </a:ext>
            </a:extLst>
          </p:cNvPr>
          <p:cNvSpPr txBox="1"/>
          <p:nvPr userDrawn="1"/>
        </p:nvSpPr>
        <p:spPr>
          <a:xfrm>
            <a:off x="0" y="0"/>
            <a:ext cx="2114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2020 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/>
                <a:ea typeface="CMU Sans Serif" panose="02000603000000000000" pitchFamily="2" charset="0"/>
                <a:cs typeface="CMU Sans Serif" panose="02000603000000000000" pitchFamily="2" charset="0"/>
              </a:rPr>
              <a:t>Spring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AP Computer Science A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28CC9860-340C-47DE-A0AC-6FD36248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96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 ftr="0" dt="0"/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SzPct val="120000"/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D64AF-FF66-446D-986E-D7120B930F89}"/>
              </a:ext>
            </a:extLst>
          </p:cNvPr>
          <p:cNvSpPr txBox="1">
            <a:spLocks/>
          </p:cNvSpPr>
          <p:nvPr/>
        </p:nvSpPr>
        <p:spPr bwMode="auto">
          <a:xfrm>
            <a:off x="685800" y="170815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defTabSz="914400"/>
            <a:r>
              <a:rPr lang="en-US" kern="0" dirty="0">
                <a:ea typeface="CMU Sans Serif" panose="02000603000000000000" pitchFamily="2" charset="0"/>
              </a:rPr>
              <a:t>Inheritance and Polymorphism</a:t>
            </a:r>
            <a:br>
              <a:rPr lang="en-US" kern="0" dirty="0">
                <a:ea typeface="CMU Sans Serif" panose="02000603000000000000" pitchFamily="2" charset="0"/>
              </a:rPr>
            </a:br>
            <a:br>
              <a:rPr lang="en-US" kern="0" dirty="0">
                <a:ea typeface="CMU Sans Serif" panose="02000603000000000000" pitchFamily="2" charset="0"/>
              </a:rPr>
            </a:br>
            <a:r>
              <a:rPr lang="en-US" sz="1800" b="0" kern="0" dirty="0">
                <a:ea typeface="CMU Sans Serif" panose="02000603000000000000" pitchFamily="2" charset="0"/>
              </a:rPr>
              <a:t>2020 Spring: AP Computer Science A</a:t>
            </a:r>
            <a:endParaRPr lang="en-US" sz="2000" b="0" kern="0" dirty="0">
              <a:ea typeface="CMU Sans Serif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AC62957-D946-4353-91A0-853C8ED5AC41}"/>
              </a:ext>
            </a:extLst>
          </p:cNvPr>
          <p:cNvSpPr txBox="1">
            <a:spLocks/>
          </p:cNvSpPr>
          <p:nvPr/>
        </p:nvSpPr>
        <p:spPr bwMode="auto">
          <a:xfrm>
            <a:off x="685800" y="3478213"/>
            <a:ext cx="7678738" cy="40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</a:rPr>
              <a:t>January 22</a:t>
            </a:r>
            <a:r>
              <a:rPr lang="en-US" kern="0" baseline="30000" dirty="0">
                <a:solidFill>
                  <a:srgbClr val="000000"/>
                </a:solidFill>
              </a:rPr>
              <a:t>nd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5649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2F1AF4-E09C-4130-9973-A56F77B4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3DBC98-91B4-4244-8622-C1EF97EE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Secretary</a:t>
            </a:r>
            <a:r>
              <a:rPr lang="en-US" altLang="ko-KR" dirty="0"/>
              <a:t> Class (Redundant)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68C945-0942-41D8-82FC-8A4FC5104E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6642DE-F837-46B9-B58D-AC8422E3A450}"/>
              </a:ext>
            </a:extLst>
          </p:cNvPr>
          <p:cNvSpPr/>
          <p:nvPr/>
        </p:nvSpPr>
        <p:spPr>
          <a:xfrm>
            <a:off x="999562" y="1521099"/>
            <a:ext cx="714487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Secretary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getHours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40;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40000.0;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getVacationDays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10;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getVacationForm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"yellow"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takeDictation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"Taking dictation of text: 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806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3D367D-DF95-445C-B18A-4EC3DB69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0C6BB4-14EA-4B1D-873A-DF858810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Sharing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4854F2-8B58-42E9-80A9-09D5C8F0C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800" dirty="0" err="1">
                <a:latin typeface="Consolas" panose="020B0609020204030204" pitchFamily="49" charset="0"/>
              </a:rPr>
              <a:t>takeDictation</a:t>
            </a:r>
            <a:r>
              <a:rPr lang="en-US" altLang="ko-KR" dirty="0"/>
              <a:t> is the only unique behavior in </a:t>
            </a:r>
            <a:r>
              <a:rPr lang="en-US" altLang="ko-KR" sz="1800" dirty="0">
                <a:latin typeface="Consolas" panose="020B0609020204030204" pitchFamily="49" charset="0"/>
              </a:rPr>
              <a:t>Secretary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dirty="0"/>
              <a:t>We would like to be able to say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FDDEB4-1134-4914-940A-055DD408292D}"/>
              </a:ext>
            </a:extLst>
          </p:cNvPr>
          <p:cNvSpPr/>
          <p:nvPr/>
        </p:nvSpPr>
        <p:spPr>
          <a:xfrm>
            <a:off x="1102658" y="3026164"/>
            <a:ext cx="7467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Secretary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copy all the contents from the Employee class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pPr lvl="1"/>
            <a:endParaRPr lang="en-US" altLang="ko-KR" sz="16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takeDictation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"Taking dictation of text: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89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33683C-7755-4845-BFED-D55F6D15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73196E6-F2D1-4F26-BAE3-4D11D58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Inheritance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BA15A-36F7-4381-B90D-1E8123B90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inheritance</a:t>
            </a:r>
            <a:r>
              <a:rPr lang="en-US" altLang="ko-KR" dirty="0"/>
              <a:t>: A way to form new classes based on existing classes, taking on their data/states and behavior</a:t>
            </a:r>
          </a:p>
          <a:p>
            <a:pPr lvl="1"/>
            <a:r>
              <a:rPr lang="en-US" altLang="ko-KR" dirty="0"/>
              <a:t>A way to </a:t>
            </a:r>
            <a:r>
              <a:rPr lang="en-US" altLang="ko-KR" i="1" dirty="0"/>
              <a:t>group</a:t>
            </a:r>
            <a:r>
              <a:rPr lang="en-US" altLang="ko-KR" dirty="0"/>
              <a:t> related classes</a:t>
            </a:r>
          </a:p>
          <a:p>
            <a:pPr lvl="1"/>
            <a:r>
              <a:rPr lang="en-US" altLang="ko-KR" dirty="0"/>
              <a:t>A way to </a:t>
            </a:r>
            <a:r>
              <a:rPr lang="en-US" altLang="ko-KR" i="1" dirty="0"/>
              <a:t>share code</a:t>
            </a:r>
            <a:r>
              <a:rPr lang="en-US" altLang="ko-KR" dirty="0"/>
              <a:t> between two or more classes</a:t>
            </a:r>
          </a:p>
          <a:p>
            <a:pPr lvl="1"/>
            <a:endParaRPr lang="en-US" altLang="ko-KR" dirty="0"/>
          </a:p>
          <a:p>
            <a:r>
              <a:rPr lang="en-US" altLang="ko-KR" b="0" dirty="0"/>
              <a:t>One class can </a:t>
            </a:r>
            <a:r>
              <a:rPr lang="en-US" altLang="ko-KR" i="1" dirty="0">
                <a:solidFill>
                  <a:srgbClr val="FF0000"/>
                </a:solidFill>
              </a:rPr>
              <a:t>extend</a:t>
            </a:r>
            <a:r>
              <a:rPr lang="en-US" altLang="ko-KR" b="0" dirty="0"/>
              <a:t> another, absorbing its data and behavior</a:t>
            </a:r>
          </a:p>
          <a:p>
            <a:pPr lvl="1"/>
            <a:r>
              <a:rPr lang="en-US" altLang="ko-KR" b="1" i="1" dirty="0"/>
              <a:t>superclass</a:t>
            </a:r>
            <a:r>
              <a:rPr lang="en-US" altLang="ko-KR" dirty="0"/>
              <a:t>: The parent class that is being extended</a:t>
            </a:r>
          </a:p>
          <a:p>
            <a:pPr lvl="1"/>
            <a:r>
              <a:rPr lang="en-US" altLang="ko-KR" b="1" i="1" dirty="0"/>
              <a:t>subclass</a:t>
            </a:r>
            <a:r>
              <a:rPr lang="en-US" altLang="ko-KR" dirty="0"/>
              <a:t>: The child class that extends the superclass and inherits its behavior</a:t>
            </a:r>
          </a:p>
          <a:p>
            <a:pPr lvl="2"/>
            <a:r>
              <a:rPr lang="en-US" altLang="ko-KR" dirty="0"/>
              <a:t>Subclass gets a copy of every field and method from the superclass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15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222711-D00F-452C-B88B-5470134B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257BDF-86DE-4986-B36F-34977AA2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Inheritance Syntax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4A39D-CAD8-4EAB-B580-1B436A8F63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By </a:t>
            </a:r>
            <a:r>
              <a:rPr lang="en-US" altLang="ko-KR" i="1" dirty="0"/>
              <a:t>extending</a:t>
            </a:r>
            <a:r>
              <a:rPr lang="en-US" altLang="ko-KR" dirty="0"/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Employee</a:t>
            </a:r>
            <a:r>
              <a:rPr lang="en-US" altLang="ko-KR" dirty="0"/>
              <a:t> class, each </a:t>
            </a:r>
            <a:r>
              <a:rPr lang="en-US" altLang="ko-KR" sz="1800" dirty="0">
                <a:latin typeface="Consolas" panose="020B0609020204030204" pitchFamily="49" charset="0"/>
              </a:rPr>
              <a:t>Secretary</a:t>
            </a:r>
            <a:r>
              <a:rPr lang="en-US" altLang="ko-KR" dirty="0"/>
              <a:t> object now</a:t>
            </a:r>
          </a:p>
          <a:p>
            <a:pPr lvl="1"/>
            <a:r>
              <a:rPr lang="en-US" altLang="ko-KR" dirty="0"/>
              <a:t>Receives </a:t>
            </a:r>
            <a:r>
              <a:rPr lang="en-US" altLang="ko-KR" i="1" dirty="0"/>
              <a:t>all the methods</a:t>
            </a:r>
            <a:r>
              <a:rPr lang="en-US" altLang="ko-KR" dirty="0"/>
              <a:t> from the </a:t>
            </a:r>
            <a:r>
              <a:rPr lang="en-US" altLang="ko-KR" sz="1800" dirty="0">
                <a:latin typeface="Consolas" panose="020B0609020204030204" pitchFamily="49" charset="0"/>
              </a:rPr>
              <a:t>Employee</a:t>
            </a:r>
            <a:r>
              <a:rPr lang="en-US" altLang="ko-KR" dirty="0"/>
              <a:t> class automatically</a:t>
            </a:r>
          </a:p>
          <a:p>
            <a:pPr lvl="1"/>
            <a:r>
              <a:rPr lang="en-US" altLang="ko-KR" dirty="0"/>
              <a:t>Can be </a:t>
            </a:r>
            <a:r>
              <a:rPr lang="en-US" altLang="ko-KR" i="1" dirty="0"/>
              <a:t>treated as</a:t>
            </a:r>
            <a:r>
              <a:rPr lang="en-US" altLang="ko-KR" dirty="0"/>
              <a:t> an </a:t>
            </a:r>
            <a:r>
              <a:rPr lang="en-US" altLang="ko-KR" sz="1800" dirty="0">
                <a:latin typeface="Consolas" panose="020B0609020204030204" pitchFamily="49" charset="0"/>
              </a:rPr>
              <a:t>Employee</a:t>
            </a:r>
            <a:r>
              <a:rPr lang="en-US" altLang="ko-KR" dirty="0"/>
              <a:t> by client code (later in slide)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9FA8DD-6B84-47B5-A04D-6222A76E7082}"/>
              </a:ext>
            </a:extLst>
          </p:cNvPr>
          <p:cNvSpPr/>
          <p:nvPr/>
        </p:nvSpPr>
        <p:spPr>
          <a:xfrm>
            <a:off x="2012574" y="1304941"/>
            <a:ext cx="5118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extends </a:t>
            </a:r>
            <a:r>
              <a:rPr lang="en-US" altLang="ko-KR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SuperClass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EE61C0-DB66-479A-B2DF-D5952775B492}"/>
              </a:ext>
            </a:extLst>
          </p:cNvPr>
          <p:cNvSpPr/>
          <p:nvPr/>
        </p:nvSpPr>
        <p:spPr>
          <a:xfrm>
            <a:off x="2012574" y="2602549"/>
            <a:ext cx="533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Secretary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890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F6FE04-ED06-45CB-93F7-BA9AAEDA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508420-C26E-4ED3-BE27-2A21EB46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Improved </a:t>
            </a:r>
            <a:r>
              <a:rPr lang="en-US" altLang="ko-KR" dirty="0">
                <a:latin typeface="Consolas" panose="020B0609020204030204" pitchFamily="49" charset="0"/>
              </a:rPr>
              <a:t>Secretary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03D06-62E1-4CDF-93E5-FCE12FD97D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/>
              <a:t>Now we only have to write the parts </a:t>
            </a:r>
            <a:r>
              <a:rPr lang="en-US" altLang="ko-KR" i="1" dirty="0"/>
              <a:t>unique to each class</a:t>
            </a:r>
          </a:p>
          <a:p>
            <a:pPr lvl="1"/>
            <a:r>
              <a:rPr lang="en-US" altLang="ko-KR" dirty="0"/>
              <a:t>Secretary will </a:t>
            </a:r>
            <a:r>
              <a:rPr lang="en-US" altLang="ko-KR" b="1" i="1" dirty="0"/>
              <a:t>inherit</a:t>
            </a:r>
            <a:r>
              <a:rPr lang="en-US" altLang="ko-KR" dirty="0"/>
              <a:t> these methods from </a:t>
            </a:r>
            <a:r>
              <a:rPr lang="en-US" altLang="ko-KR" sz="1800" dirty="0">
                <a:latin typeface="Consolas" panose="020B0609020204030204" pitchFamily="49" charset="0"/>
              </a:rPr>
              <a:t>Employee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 err="1">
                <a:latin typeface="Consolas" panose="020B0609020204030204" pitchFamily="49" charset="0"/>
              </a:rPr>
              <a:t>getHours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getSalary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getVacationDays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getVacationForm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Secretary</a:t>
            </a:r>
            <a:r>
              <a:rPr lang="en-US" altLang="ko-KR" dirty="0"/>
              <a:t> adds the </a:t>
            </a:r>
            <a:r>
              <a:rPr lang="en-US" altLang="ko-KR" sz="1800" dirty="0" err="1">
                <a:latin typeface="Consolas" panose="020B0609020204030204" pitchFamily="49" charset="0"/>
              </a:rPr>
              <a:t>takeDictation</a:t>
            </a:r>
            <a:r>
              <a:rPr lang="en-US" altLang="ko-KR" dirty="0"/>
              <a:t> method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5ACC14-70F0-4F42-84DF-10C5E991C7E3}"/>
              </a:ext>
            </a:extLst>
          </p:cNvPr>
          <p:cNvSpPr/>
          <p:nvPr/>
        </p:nvSpPr>
        <p:spPr>
          <a:xfrm>
            <a:off x="889744" y="1292772"/>
            <a:ext cx="73645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Secretary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takeDictation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"Taking dictation of text: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9695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EAA71F-1BAD-403D-8153-B57D2570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22131A-CE48-457A-A556-AD8B6CB3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</a:t>
            </a:r>
            <a:r>
              <a:rPr lang="en-US" altLang="ko-KR" sz="2800" dirty="0">
                <a:latin typeface="Consolas" panose="020B0609020204030204" pitchFamily="49" charset="0"/>
              </a:rPr>
              <a:t>Lawyer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05640B-693F-40E1-8AF0-23D67F63B6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Recall the regulations for lawyer</a:t>
            </a:r>
          </a:p>
          <a:p>
            <a:pPr lvl="1"/>
            <a:r>
              <a:rPr lang="en-US" altLang="ko-KR" dirty="0"/>
              <a:t>Extra week of paid vacation (total of 3)</a:t>
            </a:r>
          </a:p>
          <a:p>
            <a:pPr lvl="1"/>
            <a:r>
              <a:rPr lang="en-US" altLang="ko-KR" dirty="0"/>
              <a:t>Use pink form when applying for vacation leave</a:t>
            </a:r>
          </a:p>
          <a:p>
            <a:pPr lvl="1"/>
            <a:r>
              <a:rPr lang="en-US" altLang="ko-KR" dirty="0"/>
              <a:t>Unique behavior: Know how to sue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Problem: </a:t>
            </a:r>
            <a:r>
              <a:rPr lang="en-US" altLang="ko-KR" b="0" i="1" dirty="0"/>
              <a:t>We want lawyers to </a:t>
            </a:r>
            <a:r>
              <a:rPr lang="en-US" altLang="ko-KR" i="1" dirty="0"/>
              <a:t>inherit</a:t>
            </a:r>
            <a:r>
              <a:rPr lang="en-US" altLang="ko-KR" b="0" i="1" dirty="0"/>
              <a:t> </a:t>
            </a:r>
            <a:r>
              <a:rPr lang="en-US" altLang="ko-KR" i="1" dirty="0"/>
              <a:t>most of the behavior </a:t>
            </a:r>
            <a:r>
              <a:rPr lang="en-US" altLang="ko-KR" b="0" i="1" dirty="0"/>
              <a:t>from employee, but we </a:t>
            </a:r>
            <a:r>
              <a:rPr lang="en-US" altLang="ko-KR" i="1" dirty="0"/>
              <a:t>want to replace some parts </a:t>
            </a:r>
            <a:r>
              <a:rPr lang="en-US" altLang="ko-KR" b="0" i="1" dirty="0"/>
              <a:t>with new behavior!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54882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AC82CF-4877-447A-9FB8-B24E0E29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7B14AFF-CDE3-42BD-B213-FCEA0F97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Overriding Methods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B5BC50-B217-471D-9DBF-D53766E5A3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override</a:t>
            </a:r>
            <a:r>
              <a:rPr lang="en-US" altLang="ko-KR" dirty="0"/>
              <a:t>: To write a new version of a method in a subclass that </a:t>
            </a:r>
            <a:r>
              <a:rPr lang="en-US" altLang="ko-KR" i="1" u="sng" dirty="0"/>
              <a:t>replaces</a:t>
            </a:r>
            <a:r>
              <a:rPr lang="en-US" altLang="ko-KR" i="1" dirty="0"/>
              <a:t> the superclass's version</a:t>
            </a:r>
          </a:p>
          <a:p>
            <a:pPr lvl="1"/>
            <a:r>
              <a:rPr lang="en-US" altLang="ko-KR" dirty="0"/>
              <a:t>No special syntax is required to override a superclass method</a:t>
            </a:r>
          </a:p>
          <a:p>
            <a:pPr lvl="1"/>
            <a:r>
              <a:rPr lang="en-US" altLang="ko-KR" i="1" dirty="0"/>
              <a:t>Just write a new version of it in the subclass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Exercise: </a:t>
            </a:r>
            <a:r>
              <a:rPr lang="en-US" altLang="ko-KR" b="0" dirty="0"/>
              <a:t>Complete the </a:t>
            </a:r>
            <a:r>
              <a:rPr lang="en-US" altLang="ko-KR" sz="1800" b="0" dirty="0">
                <a:latin typeface="Consolas" panose="020B0609020204030204" pitchFamily="49" charset="0"/>
              </a:rPr>
              <a:t>Lawyer</a:t>
            </a:r>
            <a:r>
              <a:rPr lang="en-US" altLang="ko-KR" b="0" dirty="0"/>
              <a:t> class</a:t>
            </a:r>
          </a:p>
          <a:p>
            <a:pPr lvl="1"/>
            <a:r>
              <a:rPr lang="en-US" altLang="ko-KR" dirty="0"/>
              <a:t>3 weeks vacation, pink vacation form, can sue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887FAC-7A4A-4434-9EF8-17691D359D00}"/>
              </a:ext>
            </a:extLst>
          </p:cNvPr>
          <p:cNvSpPr/>
          <p:nvPr/>
        </p:nvSpPr>
        <p:spPr>
          <a:xfrm>
            <a:off x="1066798" y="2898340"/>
            <a:ext cx="712694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Lawyer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overrides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getVacationForm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 method in Employee class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getVacationForm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"pink"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105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BD80B-CB89-4570-A883-EDF92463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E2F8C9-F005-46C6-AACD-714AEA8E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Lawyer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98DD9-61F6-4213-95B4-B8685C1D1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Exercise: </a:t>
            </a:r>
            <a:r>
              <a:rPr lang="en-US" altLang="ko-KR" b="0" dirty="0"/>
              <a:t>Complete the </a:t>
            </a:r>
            <a:r>
              <a:rPr lang="en-US" altLang="ko-KR" sz="1800" b="0" dirty="0">
                <a:latin typeface="Consolas" panose="020B0609020204030204" pitchFamily="49" charset="0"/>
              </a:rPr>
              <a:t>Marketer</a:t>
            </a:r>
            <a:r>
              <a:rPr lang="en-US" altLang="ko-KR" b="0" dirty="0"/>
              <a:t> class.</a:t>
            </a:r>
          </a:p>
          <a:p>
            <a:pPr lvl="1"/>
            <a:r>
              <a:rPr lang="en-US" altLang="ko-KR" dirty="0"/>
              <a:t>Marketers make $10k extra (total $50k) and know how to advertise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3E30FC-B77E-4B7C-99C3-4C8FDD223DBA}"/>
              </a:ext>
            </a:extLst>
          </p:cNvPr>
          <p:cNvSpPr/>
          <p:nvPr/>
        </p:nvSpPr>
        <p:spPr>
          <a:xfrm>
            <a:off x="1429868" y="1030942"/>
            <a:ext cx="62842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Lawyer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overrides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getVacationDays</a:t>
            </a:r>
            <a:endParaRPr lang="en-US" altLang="ko-KR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getVacationDays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15;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overrides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getVacationForm</a:t>
            </a:r>
            <a:endParaRPr lang="en-US" altLang="ko-KR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getVacationForm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"pink"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sue()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"I'll see you in court!"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532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13D71F-4A44-4DE0-A049-DA10AF45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0DE23E-AB83-43FE-8EA8-2E01D0E6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Marketer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1A2AF-7813-4B73-8187-1C7C654A0F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004172-9167-4760-B626-4FA0E623D561}"/>
              </a:ext>
            </a:extLst>
          </p:cNvPr>
          <p:cNvSpPr/>
          <p:nvPr/>
        </p:nvSpPr>
        <p:spPr>
          <a:xfrm>
            <a:off x="1048869" y="1267670"/>
            <a:ext cx="70462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Marketer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50000.0;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advertise()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"Act now while supplies last!"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63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DB2151-ACD3-430A-A0CB-39762BD8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17564D-85B9-4FA9-9060-4782FB36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Levels of Inheritance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446A7B-9197-496C-915D-895D70B75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Multiple</a:t>
            </a:r>
            <a:r>
              <a:rPr lang="ko-KR" altLang="en-US" i="1" dirty="0">
                <a:solidFill>
                  <a:srgbClr val="FF0000"/>
                </a:solidFill>
              </a:rPr>
              <a:t> </a:t>
            </a:r>
            <a:r>
              <a:rPr lang="en-US" altLang="ko-KR" i="1" dirty="0">
                <a:solidFill>
                  <a:srgbClr val="FF0000"/>
                </a:solidFill>
              </a:rPr>
              <a:t>levels</a:t>
            </a:r>
            <a:r>
              <a:rPr lang="ko-KR" altLang="en-US" i="1" dirty="0">
                <a:solidFill>
                  <a:srgbClr val="FF0000"/>
                </a:solidFill>
              </a:rPr>
              <a:t> </a:t>
            </a:r>
            <a:r>
              <a:rPr lang="en-US" altLang="ko-KR" i="1" dirty="0">
                <a:solidFill>
                  <a:srgbClr val="FF0000"/>
                </a:solidFill>
              </a:rPr>
              <a:t>of inheritance</a:t>
            </a:r>
            <a:r>
              <a:rPr lang="en-US" altLang="ko-KR" i="1" dirty="0"/>
              <a:t> in a class hierarchy are allowed</a:t>
            </a:r>
          </a:p>
          <a:p>
            <a:pPr lvl="1"/>
            <a:r>
              <a:rPr lang="en-US" altLang="ko-KR" dirty="0"/>
              <a:t>A legal secretary is the same as a regular secretary but</a:t>
            </a:r>
          </a:p>
          <a:p>
            <a:pPr lvl="2"/>
            <a:r>
              <a:rPr lang="en-US" altLang="ko-KR" dirty="0"/>
              <a:t>Makes more money ($45k total)</a:t>
            </a:r>
          </a:p>
          <a:p>
            <a:pPr lvl="2"/>
            <a:r>
              <a:rPr lang="en-US" altLang="ko-KR" dirty="0"/>
              <a:t>Can file legal briefs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Exercise: </a:t>
            </a:r>
            <a:r>
              <a:rPr lang="en-US" altLang="ko-KR" b="0" dirty="0"/>
              <a:t>Complete the </a:t>
            </a:r>
            <a:r>
              <a:rPr lang="en-US" altLang="ko-KR" sz="1800" b="0" dirty="0" err="1">
                <a:latin typeface="Consolas" panose="020B0609020204030204" pitchFamily="49" charset="0"/>
              </a:rPr>
              <a:t>LegalSecretary</a:t>
            </a:r>
            <a:r>
              <a:rPr lang="en-US" altLang="ko-KR" b="0" dirty="0"/>
              <a:t> class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1B6A9D-A34C-4EE8-8F93-155176A6B516}"/>
              </a:ext>
            </a:extLst>
          </p:cNvPr>
          <p:cNvSpPr/>
          <p:nvPr/>
        </p:nvSpPr>
        <p:spPr>
          <a:xfrm>
            <a:off x="1394010" y="2967335"/>
            <a:ext cx="6355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LegalSecretary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Secretary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...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843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Inheritance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Interacting with the superclass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Class Object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Comparing objects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Polymorphism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Abstract class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35969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18A555-AE2E-454A-8929-4415D36E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D1CCBD-DC01-4153-BDCA-F4B40A18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LegalSecretary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38DA7-2FE6-4BF4-9441-4756992E0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81A525-A748-494D-BF11-02264C6B7C6B}"/>
              </a:ext>
            </a:extLst>
          </p:cNvPr>
          <p:cNvSpPr/>
          <p:nvPr/>
        </p:nvSpPr>
        <p:spPr>
          <a:xfrm>
            <a:off x="1457324" y="1733834"/>
            <a:ext cx="6229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LegalSecretary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Secretary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45000.0;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fileLegalBriefs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"I could file all day!"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55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496B76-E9EB-4EAB-A40C-D3CBC752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0CC0C5-8199-4661-870C-4B2C8072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Changes to Common Behavior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D76BD2-9994-47DD-A219-AB41A9CF7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Imagine a company-wide change affecting </a:t>
            </a:r>
            <a:r>
              <a:rPr lang="en-US" altLang="ko-KR" i="1" dirty="0"/>
              <a:t>all employees</a:t>
            </a:r>
          </a:p>
          <a:p>
            <a:endParaRPr lang="en-US" altLang="ko-KR" i="1" dirty="0"/>
          </a:p>
          <a:p>
            <a:r>
              <a:rPr lang="en-US" altLang="ko-KR" b="0" dirty="0"/>
              <a:t>Everyone is given a $10k raise!</a:t>
            </a:r>
          </a:p>
          <a:p>
            <a:pPr lvl="1"/>
            <a:r>
              <a:rPr lang="en-US" altLang="ko-KR" dirty="0"/>
              <a:t>The base employee salary is now $50k</a:t>
            </a:r>
          </a:p>
          <a:p>
            <a:pPr lvl="1"/>
            <a:r>
              <a:rPr lang="en-US" altLang="ko-KR" b="0" dirty="0"/>
              <a:t>Legal secretaries </a:t>
            </a:r>
            <a:r>
              <a:rPr lang="en-US" altLang="ko-KR" dirty="0"/>
              <a:t>now make $55k</a:t>
            </a:r>
          </a:p>
          <a:p>
            <a:pPr lvl="1"/>
            <a:r>
              <a:rPr lang="en-US" altLang="ko-KR" b="0" dirty="0"/>
              <a:t>Marketers now make $60k</a:t>
            </a:r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r>
              <a:rPr lang="en-US" altLang="ko-KR" dirty="0"/>
              <a:t>Implementations should be modified to reflect this policy change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796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8BD86F-20D0-4F7B-BD0A-879DBBB7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1FC057-68A0-4201-9F57-A5A0FB12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Modifying the Superclass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243424-9E55-48F9-8B23-FF134AC26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Are we done?</a:t>
            </a:r>
          </a:p>
          <a:p>
            <a:pPr lvl="1"/>
            <a:endParaRPr lang="en-US" altLang="ko-KR" dirty="0"/>
          </a:p>
          <a:p>
            <a:r>
              <a:rPr lang="en-US" altLang="ko-KR" b="0" i="1" dirty="0"/>
              <a:t>The </a:t>
            </a:r>
            <a:r>
              <a:rPr lang="en-US" altLang="ko-KR" i="1" dirty="0"/>
              <a:t>subclasses</a:t>
            </a:r>
            <a:r>
              <a:rPr lang="en-US" altLang="ko-KR" b="0" i="1" dirty="0"/>
              <a:t> of </a:t>
            </a:r>
            <a:r>
              <a:rPr lang="en-US" altLang="ko-KR" sz="1800" b="0" dirty="0">
                <a:latin typeface="Consolas" panose="020B0609020204030204" pitchFamily="49" charset="0"/>
              </a:rPr>
              <a:t>Employee</a:t>
            </a:r>
            <a:r>
              <a:rPr lang="en-US" altLang="ko-KR" b="0" i="1" dirty="0"/>
              <a:t> </a:t>
            </a:r>
            <a:r>
              <a:rPr lang="en-US" altLang="ko-KR" i="1" dirty="0"/>
              <a:t>are still incorrect</a:t>
            </a:r>
          </a:p>
          <a:p>
            <a:pPr lvl="1"/>
            <a:r>
              <a:rPr lang="en-US" altLang="ko-KR" dirty="0"/>
              <a:t>They have overridden </a:t>
            </a:r>
            <a:r>
              <a:rPr lang="en-US" altLang="ko-KR" sz="1800" dirty="0" err="1">
                <a:latin typeface="Consolas" panose="020B0609020204030204" pitchFamily="49" charset="0"/>
              </a:rPr>
              <a:t>getSalary</a:t>
            </a:r>
            <a:r>
              <a:rPr lang="en-US" altLang="ko-KR" dirty="0"/>
              <a:t> to return other values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AA6244-C75F-4220-B491-8BA85ECD246E}"/>
              </a:ext>
            </a:extLst>
          </p:cNvPr>
          <p:cNvSpPr/>
          <p:nvPr/>
        </p:nvSpPr>
        <p:spPr>
          <a:xfrm>
            <a:off x="963703" y="1270391"/>
            <a:ext cx="42806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...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 50000.0;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297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38F020-0A50-42DA-BADF-1EB864D3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1063A6-E946-4C01-BE11-E14A4DBD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Unsatisfactory Solution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CAD244-526E-456E-8566-50274BC8C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Problem:</a:t>
            </a:r>
            <a:r>
              <a:rPr lang="en-US" altLang="ko-KR" b="0" dirty="0"/>
              <a:t> The subclasses' salaries are </a:t>
            </a:r>
            <a:r>
              <a:rPr lang="en-US" altLang="ko-KR" i="1" dirty="0">
                <a:solidFill>
                  <a:srgbClr val="FF0000"/>
                </a:solidFill>
              </a:rPr>
              <a:t>based on </a:t>
            </a:r>
            <a:r>
              <a:rPr lang="en-US" altLang="ko-KR" i="1" dirty="0"/>
              <a:t>the </a:t>
            </a:r>
            <a:r>
              <a:rPr lang="en-US" altLang="ko-KR" sz="1800" b="0" dirty="0">
                <a:latin typeface="Consolas" panose="020B0609020204030204" pitchFamily="49" charset="0"/>
              </a:rPr>
              <a:t>Employee</a:t>
            </a:r>
            <a:r>
              <a:rPr lang="en-US" altLang="ko-KR" i="1" dirty="0"/>
              <a:t> salary, </a:t>
            </a:r>
            <a:r>
              <a:rPr lang="en-US" altLang="ko-KR" b="0" dirty="0"/>
              <a:t>but the </a:t>
            </a:r>
            <a:r>
              <a:rPr lang="en-US" altLang="ko-KR" sz="1800" b="0" dirty="0" err="1">
                <a:latin typeface="Consolas" panose="020B0609020204030204" pitchFamily="49" charset="0"/>
              </a:rPr>
              <a:t>getSalary</a:t>
            </a:r>
            <a:r>
              <a:rPr lang="en-US" altLang="ko-KR" b="0" dirty="0"/>
              <a:t> </a:t>
            </a:r>
            <a:r>
              <a:rPr lang="en-US" altLang="ko-KR" i="1" dirty="0">
                <a:solidFill>
                  <a:srgbClr val="FF0000"/>
                </a:solidFill>
              </a:rPr>
              <a:t>code does not reflect this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DFC753-C522-4139-8E62-D7F34BE78DA7}"/>
              </a:ext>
            </a:extLst>
          </p:cNvPr>
          <p:cNvSpPr/>
          <p:nvPr/>
        </p:nvSpPr>
        <p:spPr>
          <a:xfrm>
            <a:off x="1161488" y="1258706"/>
            <a:ext cx="70462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Marketer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60000.0;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BAEFC2-D83F-45EF-84E2-6764A19D2BD3}"/>
              </a:ext>
            </a:extLst>
          </p:cNvPr>
          <p:cNvSpPr/>
          <p:nvPr/>
        </p:nvSpPr>
        <p:spPr>
          <a:xfrm>
            <a:off x="1161488" y="3167322"/>
            <a:ext cx="62293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LegalSecretary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Secretary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	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55000.0;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143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9FAFC6-E89B-41EA-885C-139A3396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645513-11F2-4674-82B4-93A3B534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Overridden Methods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E5F703-0AB0-40FD-91BD-6AB346D82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Subclasses </a:t>
            </a:r>
            <a:r>
              <a:rPr lang="en-US" altLang="ko-KR" i="1" dirty="0">
                <a:solidFill>
                  <a:srgbClr val="FF0000"/>
                </a:solidFill>
              </a:rPr>
              <a:t>can call overridden methods</a:t>
            </a:r>
            <a:r>
              <a:rPr lang="en-US" altLang="ko-KR" dirty="0"/>
              <a:t> with </a:t>
            </a:r>
            <a:r>
              <a:rPr lang="en-US" altLang="ko-KR" dirty="0">
                <a:latin typeface="Consolas" panose="020B0609020204030204" pitchFamily="49" charset="0"/>
              </a:rPr>
              <a:t>super</a:t>
            </a:r>
          </a:p>
          <a:p>
            <a:endParaRPr lang="en-US" altLang="ko-KR" dirty="0"/>
          </a:p>
          <a:p>
            <a:endParaRPr lang="en-US" altLang="ko-KR" sz="1400" dirty="0"/>
          </a:p>
          <a:p>
            <a:r>
              <a:rPr lang="en-US" altLang="ko-KR" dirty="0"/>
              <a:t>Example: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Exercise: </a:t>
            </a:r>
            <a:r>
              <a:rPr lang="en-US" altLang="ko-KR" b="0" dirty="0"/>
              <a:t>Modify </a:t>
            </a:r>
            <a:r>
              <a:rPr lang="en-US" altLang="ko-KR" sz="1800" b="0" dirty="0">
                <a:latin typeface="Consolas" panose="020B0609020204030204" pitchFamily="49" charset="0"/>
              </a:rPr>
              <a:t>Lawyer</a:t>
            </a:r>
            <a:r>
              <a:rPr lang="en-US" altLang="ko-KR" b="0" dirty="0"/>
              <a:t> and </a:t>
            </a:r>
            <a:r>
              <a:rPr lang="en-US" altLang="ko-KR" sz="1800" b="0" dirty="0">
                <a:latin typeface="Consolas" panose="020B0609020204030204" pitchFamily="49" charset="0"/>
              </a:rPr>
              <a:t>Marketer</a:t>
            </a:r>
            <a:r>
              <a:rPr lang="en-US" altLang="ko-KR" b="0" dirty="0"/>
              <a:t> to use </a:t>
            </a:r>
            <a:r>
              <a:rPr lang="en-US" altLang="ko-KR" sz="1800" b="0" dirty="0">
                <a:latin typeface="Consolas" panose="020B0609020204030204" pitchFamily="49" charset="0"/>
              </a:rPr>
              <a:t>super</a:t>
            </a:r>
            <a:endParaRPr lang="en-US" altLang="ko-KR" b="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err="1">
                <a:latin typeface="Consolas" panose="020B0609020204030204" pitchFamily="49" charset="0"/>
              </a:rPr>
              <a:t>getVacationDays</a:t>
            </a:r>
            <a:r>
              <a:rPr lang="en-US" altLang="ko-KR" dirty="0"/>
              <a:t> should also be modified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69AC65-EB4C-476E-B9F3-CB10E7B17C8A}"/>
              </a:ext>
            </a:extLst>
          </p:cNvPr>
          <p:cNvSpPr/>
          <p:nvPr/>
        </p:nvSpPr>
        <p:spPr>
          <a:xfrm>
            <a:off x="1376080" y="1709662"/>
            <a:ext cx="4280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super</a:t>
            </a:r>
            <a:r>
              <a:rPr lang="en-US" altLang="ko-KR" b="1" dirty="0" err="1">
                <a:latin typeface="Consolas" panose="020B0609020204030204" pitchFamily="49" charset="0"/>
              </a:rPr>
              <a:t>.method</a:t>
            </a:r>
            <a:r>
              <a:rPr lang="en-US" altLang="ko-KR" b="1" dirty="0">
                <a:latin typeface="Consolas" panose="020B0609020204030204" pitchFamily="49" charset="0"/>
              </a:rPr>
              <a:t>(parameters)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D966A9-3334-4ABC-86F6-125D1FDB6ABE}"/>
              </a:ext>
            </a:extLst>
          </p:cNvPr>
          <p:cNvSpPr/>
          <p:nvPr/>
        </p:nvSpPr>
        <p:spPr>
          <a:xfrm>
            <a:off x="1161488" y="3044593"/>
            <a:ext cx="62293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LegalSecretary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Secretary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+ 5000.0;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	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336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9D162F-3F5F-42A2-A48A-E5F7E764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C3AF43-1EE6-461B-BD76-6D643F8A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Improved Subclasses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3B56E4-04BE-45BA-AC2E-CAF6A578C734}"/>
              </a:ext>
            </a:extLst>
          </p:cNvPr>
          <p:cNvSpPr/>
          <p:nvPr/>
        </p:nvSpPr>
        <p:spPr>
          <a:xfrm>
            <a:off x="982192" y="1143081"/>
            <a:ext cx="62842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Marketer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+ 10000.0;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advertise()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"Act now while supplies last!"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493EE2-0EF7-432C-AF9D-554757F0963F}"/>
              </a:ext>
            </a:extLst>
          </p:cNvPr>
          <p:cNvSpPr/>
          <p:nvPr/>
        </p:nvSpPr>
        <p:spPr>
          <a:xfrm>
            <a:off x="982192" y="3439024"/>
            <a:ext cx="717961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Lawyer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getVacationDays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.getVacationDays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+ 5;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getVacationForm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"pink"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sue()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"I'll see you in court!"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0047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3C476B-3743-4F2D-84E3-832B108E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4D271A5-CD7A-4A40-B6CE-1A2D1B58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Inheritance and Constructors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066D8-9FBB-4BBE-A7FC-3C97FF70AB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Suppose we want to give employees more vacation days</a:t>
            </a:r>
          </a:p>
          <a:p>
            <a:pPr lvl="1"/>
            <a:r>
              <a:rPr lang="en-US" altLang="ko-KR" dirty="0"/>
              <a:t>For each year worked, we'll award 2 additional vacation days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When an </a:t>
            </a:r>
            <a:r>
              <a:rPr lang="en-US" altLang="ko-KR" sz="1800" dirty="0">
                <a:latin typeface="Consolas" panose="020B0609020204030204" pitchFamily="49" charset="0"/>
              </a:rPr>
              <a:t>Employee</a:t>
            </a:r>
            <a:r>
              <a:rPr lang="en-US" altLang="ko-KR" dirty="0"/>
              <a:t> object is constructed, we'll </a:t>
            </a:r>
            <a:r>
              <a:rPr lang="en-US" altLang="ko-KR" i="1" dirty="0"/>
              <a:t>pass in the </a:t>
            </a:r>
            <a:r>
              <a:rPr lang="en-US" altLang="ko-KR" b="1" i="1" dirty="0"/>
              <a:t>number of years</a:t>
            </a:r>
            <a:r>
              <a:rPr lang="en-US" altLang="ko-KR" i="1" dirty="0"/>
              <a:t> the person has been with the company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 must </a:t>
            </a:r>
            <a:r>
              <a:rPr lang="en-US" altLang="ko-KR" i="1" dirty="0"/>
              <a:t>add some new states and behaviors </a:t>
            </a:r>
            <a:r>
              <a:rPr lang="en-US" altLang="ko-KR" dirty="0"/>
              <a:t>to the </a:t>
            </a:r>
            <a:r>
              <a:rPr lang="en-US" altLang="ko-KR" sz="1800" dirty="0">
                <a:latin typeface="Consolas" panose="020B0609020204030204" pitchFamily="49" charset="0"/>
              </a:rPr>
              <a:t>Employee</a:t>
            </a:r>
            <a:r>
              <a:rPr lang="en-US" altLang="ko-KR" dirty="0"/>
              <a:t> class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Exercise: </a:t>
            </a:r>
            <a:r>
              <a:rPr lang="en-US" altLang="ko-KR" b="0" dirty="0"/>
              <a:t>Make necessary modifications to the </a:t>
            </a:r>
            <a:r>
              <a:rPr lang="en-US" altLang="ko-KR" sz="1800" b="0" dirty="0">
                <a:latin typeface="Consolas" panose="020B0609020204030204" pitchFamily="49" charset="0"/>
              </a:rPr>
              <a:t>Employee</a:t>
            </a:r>
            <a:r>
              <a:rPr lang="en-US" altLang="ko-KR" b="0" dirty="0"/>
              <a:t>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361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712273-C0DF-4C3F-917E-CA5E75A9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46FC677-FB22-4ED5-9F94-9407E304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Modified </a:t>
            </a:r>
            <a:r>
              <a:rPr lang="en-US" altLang="ko-KR" dirty="0">
                <a:latin typeface="Consolas" panose="020B0609020204030204" pitchFamily="49" charset="0"/>
              </a:rPr>
              <a:t>Employee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5B60E1-B270-4359-89F3-E26717DC7C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C7D65C-8BA3-44E2-B317-E7D312A02395}"/>
              </a:ext>
            </a:extLst>
          </p:cNvPr>
          <p:cNvSpPr/>
          <p:nvPr/>
        </p:nvSpPr>
        <p:spPr>
          <a:xfrm>
            <a:off x="986118" y="1305655"/>
            <a:ext cx="6858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years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400" b="1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initYears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	years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initYears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getHours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40;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40000.0;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getVacationDays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10 + 2 *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years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getVacationForm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"yellow"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535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0A3075-CDD6-4916-9946-5C47DE2E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2FEB09-D883-4CC6-991B-EC03F2DA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with Constructors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CC7F55-C656-4DB4-A63C-E3BE56D3F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0" dirty="0"/>
              <a:t>Suddenly, </a:t>
            </a:r>
            <a:r>
              <a:rPr lang="en-US" altLang="ko-KR" b="0" i="1" dirty="0"/>
              <a:t>the </a:t>
            </a:r>
            <a:r>
              <a:rPr lang="en-US" altLang="ko-KR" i="1" dirty="0"/>
              <a:t>subclasses do not compile</a:t>
            </a:r>
          </a:p>
          <a:p>
            <a:pPr lvl="1"/>
            <a:r>
              <a:rPr lang="en-US" altLang="ko-KR" dirty="0"/>
              <a:t>Once we write a constructor (that requires parameters) in the superclass, </a:t>
            </a:r>
            <a:r>
              <a:rPr lang="en-US" altLang="ko-KR" b="1" i="1" dirty="0"/>
              <a:t>we must now write constructors for subclasses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Constructors are </a:t>
            </a:r>
            <a:r>
              <a:rPr lang="en-US" altLang="ko-KR" i="1" dirty="0">
                <a:solidFill>
                  <a:srgbClr val="FF0000"/>
                </a:solidFill>
              </a:rPr>
              <a:t>not inherited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en-US" altLang="ko-KR" dirty="0"/>
              <a:t>Subclasses originally receives a default constructor that contains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But the constructor </a:t>
            </a:r>
            <a:r>
              <a:rPr lang="en-US" altLang="ko-KR" sz="1600" dirty="0">
                <a:latin typeface="Consolas" panose="020B0609020204030204" pitchFamily="49" charset="0"/>
              </a:rPr>
              <a:t>Employee(int)</a:t>
            </a:r>
            <a:r>
              <a:rPr lang="en-US" altLang="ko-KR" dirty="0"/>
              <a:t> </a:t>
            </a:r>
            <a:r>
              <a:rPr lang="en-US" altLang="ko-KR" b="1" i="1" dirty="0"/>
              <a:t>replaces the default constructor</a:t>
            </a:r>
          </a:p>
          <a:p>
            <a:pPr lvl="2"/>
            <a:r>
              <a:rPr lang="en-US" altLang="ko-KR" dirty="0"/>
              <a:t>The subclasses' default constructors are </a:t>
            </a:r>
            <a:r>
              <a:rPr lang="en-US" altLang="ko-KR" i="1" dirty="0"/>
              <a:t>now trying to call a non-existent default constructor </a:t>
            </a:r>
            <a:r>
              <a:rPr lang="en-US" altLang="ko-KR" dirty="0"/>
              <a:t>in </a:t>
            </a:r>
            <a:r>
              <a:rPr lang="en-US" altLang="ko-KR" sz="1600" dirty="0">
                <a:latin typeface="Consolas" panose="020B0609020204030204" pitchFamily="49" charset="0"/>
              </a:rPr>
              <a:t>Employee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BCCA8F-B36C-4F29-969F-9AD60E35B45B}"/>
              </a:ext>
            </a:extLst>
          </p:cNvPr>
          <p:cNvSpPr/>
          <p:nvPr/>
        </p:nvSpPr>
        <p:spPr>
          <a:xfrm>
            <a:off x="1470210" y="3829423"/>
            <a:ext cx="6042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Lawyer() {</a:t>
            </a: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		</a:t>
            </a:r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// calls Employee() constructor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6147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CE7A5F-0F11-434C-B5C4-7E884CA3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C29406A-C7D3-4C37-B3B3-B70D20D1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Superclass Constructor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A2D107-D6A5-4033-8CF1-980EF6CD9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Call with </a:t>
            </a:r>
            <a:r>
              <a:rPr lang="en-US" altLang="ko-KR" sz="1800" dirty="0">
                <a:latin typeface="Consolas" panose="020B0609020204030204" pitchFamily="49" charset="0"/>
              </a:rPr>
              <a:t>super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The </a:t>
            </a:r>
            <a:r>
              <a:rPr lang="en-US" altLang="ko-KR" sz="1800" dirty="0">
                <a:latin typeface="Consolas" panose="020B0609020204030204" pitchFamily="49" charset="0"/>
              </a:rPr>
              <a:t>super</a:t>
            </a:r>
            <a:r>
              <a:rPr lang="en-US" altLang="ko-KR" dirty="0"/>
              <a:t> call </a:t>
            </a:r>
            <a:r>
              <a:rPr lang="en-US" altLang="ko-KR" b="1" i="1" dirty="0"/>
              <a:t>must be the </a:t>
            </a:r>
            <a:r>
              <a:rPr lang="en-US" altLang="ko-KR" b="1" i="1" dirty="0">
                <a:solidFill>
                  <a:srgbClr val="FF0000"/>
                </a:solidFill>
              </a:rPr>
              <a:t>first statement</a:t>
            </a:r>
            <a:r>
              <a:rPr lang="en-US" altLang="ko-KR" b="1" i="1" dirty="0"/>
              <a:t> in the constructor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Exercise: </a:t>
            </a:r>
            <a:r>
              <a:rPr lang="en-US" altLang="ko-KR" b="0" dirty="0"/>
              <a:t>Make a similar modification to the </a:t>
            </a:r>
            <a:r>
              <a:rPr lang="en-US" altLang="ko-KR" sz="1800" b="0" dirty="0">
                <a:latin typeface="Consolas" panose="020B0609020204030204" pitchFamily="49" charset="0"/>
              </a:rPr>
              <a:t>Marketer</a:t>
            </a:r>
            <a:r>
              <a:rPr lang="en-US" altLang="ko-KR" b="0" dirty="0"/>
              <a:t> class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04DF52-CE72-4A1F-8025-32F37777335E}"/>
              </a:ext>
            </a:extLst>
          </p:cNvPr>
          <p:cNvSpPr/>
          <p:nvPr/>
        </p:nvSpPr>
        <p:spPr>
          <a:xfrm>
            <a:off x="823629" y="1722691"/>
            <a:ext cx="6042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super(parameters);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6AA916-1198-4776-A2EC-BE908E3A671E}"/>
              </a:ext>
            </a:extLst>
          </p:cNvPr>
          <p:cNvSpPr/>
          <p:nvPr/>
        </p:nvSpPr>
        <p:spPr>
          <a:xfrm>
            <a:off x="1317810" y="264874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Lawyer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Lawyer(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years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years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664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BE6E41-8C2E-4B74-A247-B0441F02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D7F0FE0-6CFD-4F66-9659-C821E6ED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Law Firm Employee Analogy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5BE09-89AB-4CF3-B163-B4DB0CFD0F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Consider employees in a law firm</a:t>
            </a:r>
          </a:p>
          <a:p>
            <a:r>
              <a:rPr lang="en-US" altLang="ko-KR" dirty="0"/>
              <a:t>Common rules: Work hours, vacation days, benefits, regulations ...</a:t>
            </a:r>
          </a:p>
          <a:p>
            <a:pPr lvl="1"/>
            <a:r>
              <a:rPr lang="en-US" altLang="ko-KR" dirty="0"/>
              <a:t>All employees attend a common orientation to learn company rules</a:t>
            </a:r>
          </a:p>
          <a:p>
            <a:pPr lvl="1"/>
            <a:r>
              <a:rPr lang="en-US" altLang="ko-KR" dirty="0"/>
              <a:t>Each employee receives a 20-page manual of common rules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Each subdivision also has specific rules</a:t>
            </a:r>
          </a:p>
          <a:p>
            <a:pPr lvl="1"/>
            <a:r>
              <a:rPr lang="en-US" altLang="ko-KR" dirty="0"/>
              <a:t>Employee receives a smaller (1-3 page) manual of these rules</a:t>
            </a:r>
          </a:p>
          <a:p>
            <a:pPr lvl="1"/>
            <a:r>
              <a:rPr lang="en-US" altLang="ko-KR" dirty="0"/>
              <a:t>Smaller manual adds some new rules and changes some rules from the large (20-page) manual</a:t>
            </a:r>
          </a:p>
          <a:p>
            <a:pPr lvl="1"/>
            <a:endParaRPr lang="en-US" altLang="ko-KR" dirty="0"/>
          </a:p>
          <a:p>
            <a:r>
              <a:rPr lang="en-US" altLang="ko-KR" i="1" dirty="0"/>
              <a:t>You want to design a software for managing the employees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470319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C75F7F-61D7-4DD9-A706-8CD57ADE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9016AF-69F9-447F-AC95-B7E24104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Modified </a:t>
            </a:r>
            <a:r>
              <a:rPr lang="en-US" altLang="ko-KR" dirty="0">
                <a:latin typeface="Consolas" panose="020B0609020204030204" pitchFamily="49" charset="0"/>
              </a:rPr>
              <a:t>Marketer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58A449-2B92-4393-ADD6-37E14F6F3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Exercise: </a:t>
            </a:r>
            <a:r>
              <a:rPr lang="en-US" altLang="ko-KR" b="0" dirty="0"/>
              <a:t>Also modify the </a:t>
            </a:r>
            <a:r>
              <a:rPr lang="en-US" altLang="ko-KR" sz="1800" b="0" dirty="0">
                <a:latin typeface="Consolas" panose="020B0609020204030204" pitchFamily="49" charset="0"/>
              </a:rPr>
              <a:t>Secretary</a:t>
            </a:r>
            <a:r>
              <a:rPr lang="en-US" altLang="ko-KR" b="0" dirty="0"/>
              <a:t> class</a:t>
            </a:r>
          </a:p>
          <a:p>
            <a:pPr lvl="1"/>
            <a:r>
              <a:rPr lang="en-US" altLang="ko-KR" dirty="0"/>
              <a:t>Secretaries' years of employment are </a:t>
            </a:r>
            <a:r>
              <a:rPr lang="en-US" altLang="ko-KR" i="1" dirty="0"/>
              <a:t>not tracked</a:t>
            </a:r>
          </a:p>
          <a:p>
            <a:pPr lvl="1"/>
            <a:r>
              <a:rPr lang="en-US" altLang="ko-KR" dirty="0"/>
              <a:t>They do not earn extra vacation for years worked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D8F571-F99F-4110-B160-54044A70451B}"/>
              </a:ext>
            </a:extLst>
          </p:cNvPr>
          <p:cNvSpPr/>
          <p:nvPr/>
        </p:nvSpPr>
        <p:spPr>
          <a:xfrm>
            <a:off x="1147482" y="1278448"/>
            <a:ext cx="596152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Marketer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Marketer(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years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super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years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+ 10000.0;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advertise()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"Act now while supplies last!"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0533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355A89-E859-4AEB-8786-C5C7BC00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275CF1-2CFD-4D6C-8C89-B27BEE36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Modified </a:t>
            </a:r>
            <a:r>
              <a:rPr lang="en-US" altLang="ko-KR" dirty="0">
                <a:latin typeface="Consolas" panose="020B0609020204030204" pitchFamily="49" charset="0"/>
              </a:rPr>
              <a:t>Secretary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E799B3-2F3A-454C-8885-078C4520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8058151" cy="5326902"/>
          </a:xfrm>
        </p:spPr>
        <p:txBody>
          <a:bodyPr/>
          <a:lstStyle/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b="0" dirty="0"/>
              <a:t>Since </a:t>
            </a:r>
            <a:r>
              <a:rPr lang="en-US" altLang="ko-KR" sz="1800" b="0" dirty="0">
                <a:latin typeface="Consolas" panose="020B0609020204030204" pitchFamily="49" charset="0"/>
              </a:rPr>
              <a:t>Secretary</a:t>
            </a:r>
            <a:r>
              <a:rPr lang="en-US" altLang="ko-KR" b="0" dirty="0"/>
              <a:t> </a:t>
            </a:r>
            <a:r>
              <a:rPr lang="en-US" altLang="ko-KR" i="1" dirty="0"/>
              <a:t>doesn't require any parameters </a:t>
            </a:r>
            <a:r>
              <a:rPr lang="en-US" altLang="ko-KR" b="0" dirty="0"/>
              <a:t>to its constructor, </a:t>
            </a:r>
            <a:r>
              <a:rPr lang="en-US" altLang="ko-KR" sz="1800" b="0" dirty="0" err="1">
                <a:latin typeface="Consolas" panose="020B0609020204030204" pitchFamily="49" charset="0"/>
              </a:rPr>
              <a:t>LegalSecretary</a:t>
            </a:r>
            <a:r>
              <a:rPr lang="en-US" altLang="ko-KR" b="0" dirty="0"/>
              <a:t> </a:t>
            </a:r>
            <a:r>
              <a:rPr lang="en-US" altLang="ko-KR" i="1" dirty="0"/>
              <a:t>compiles without a constructor</a:t>
            </a:r>
          </a:p>
          <a:p>
            <a:pPr lvl="1"/>
            <a:r>
              <a:rPr lang="en-US" altLang="ko-KR" sz="1800" b="0" dirty="0" err="1">
                <a:latin typeface="Consolas" panose="020B0609020204030204" pitchFamily="49" charset="0"/>
              </a:rPr>
              <a:t>LegalSecretary</a:t>
            </a:r>
            <a:r>
              <a:rPr lang="en-US" altLang="ko-KR" b="0" dirty="0" err="1"/>
              <a:t>'s</a:t>
            </a:r>
            <a:r>
              <a:rPr lang="en-US" altLang="ko-KR" b="0" dirty="0"/>
              <a:t> default constructor calls the </a:t>
            </a:r>
            <a:r>
              <a:rPr lang="en-US" altLang="ko-KR" sz="1800" b="0" dirty="0">
                <a:latin typeface="Consolas" panose="020B0609020204030204" pitchFamily="49" charset="0"/>
              </a:rPr>
              <a:t>Secretary() </a:t>
            </a:r>
            <a:r>
              <a:rPr lang="en-US" altLang="ko-KR" b="0" dirty="0"/>
              <a:t>constructor</a:t>
            </a:r>
            <a:endParaRPr lang="ko-KR" altLang="en-US" b="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024360-E34F-4891-BE78-4EDBEBE13E7D}"/>
              </a:ext>
            </a:extLst>
          </p:cNvPr>
          <p:cNvSpPr/>
          <p:nvPr/>
        </p:nvSpPr>
        <p:spPr>
          <a:xfrm>
            <a:off x="1021976" y="1245710"/>
            <a:ext cx="64635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Secretary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Secretary()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super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takeDictation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"Taking dictation of text: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6530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41DD1E-9EA5-44FD-A020-DD6AB5FF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5FDFA6-4C16-48E6-BD39-C94A13A5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Inheritance and Fields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DBE854-DF57-41DD-A710-1F439E7E29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Suppose we give $5k raise for each year at the company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Does not work!</a:t>
            </a:r>
          </a:p>
          <a:p>
            <a:endParaRPr lang="en-US" altLang="ko-KR" dirty="0"/>
          </a:p>
          <a:p>
            <a:r>
              <a:rPr lang="en-US" altLang="ko-KR" i="1" dirty="0">
                <a:solidFill>
                  <a:srgbClr val="FF0000"/>
                </a:solidFill>
              </a:rPr>
              <a:t>Private fields cannot be directly accessed from subclasses</a:t>
            </a:r>
          </a:p>
          <a:p>
            <a:pPr lvl="1"/>
            <a:r>
              <a:rPr lang="en-US" altLang="ko-KR" dirty="0"/>
              <a:t>Because </a:t>
            </a:r>
            <a:r>
              <a:rPr lang="en-US" altLang="ko-KR" b="1" i="1" dirty="0" err="1"/>
              <a:t>subclassing</a:t>
            </a:r>
            <a:r>
              <a:rPr lang="en-US" altLang="ko-KR" b="1" i="1" dirty="0"/>
              <a:t> shouldn't break </a:t>
            </a:r>
            <a:r>
              <a:rPr lang="en-US" altLang="ko-KR" b="1" i="1" dirty="0">
                <a:solidFill>
                  <a:srgbClr val="FF0000"/>
                </a:solidFill>
              </a:rPr>
              <a:t>encapsulation</a:t>
            </a:r>
          </a:p>
          <a:p>
            <a:pPr lvl="1"/>
            <a:r>
              <a:rPr lang="en-US" altLang="ko-KR" dirty="0"/>
              <a:t>How to solve this problem?</a:t>
            </a:r>
          </a:p>
          <a:p>
            <a:pPr lvl="2"/>
            <a:r>
              <a:rPr lang="en-US" altLang="ko-KR" dirty="0"/>
              <a:t>Add an </a:t>
            </a:r>
            <a:r>
              <a:rPr lang="en-US" altLang="ko-KR" i="1" dirty="0"/>
              <a:t>accessor method </a:t>
            </a:r>
            <a:r>
              <a:rPr lang="en-US" altLang="ko-KR" dirty="0"/>
              <a:t>for any field needed by the subclass, since methods will be inherited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3A4751-B06C-4137-80E7-25FE5CAD9650}"/>
              </a:ext>
            </a:extLst>
          </p:cNvPr>
          <p:cNvSpPr/>
          <p:nvPr/>
        </p:nvSpPr>
        <p:spPr>
          <a:xfrm>
            <a:off x="1541927" y="1613118"/>
            <a:ext cx="60601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Lawyer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5000 *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years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0807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5859E4-196D-4A3C-A146-D3C0EDA9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DD3EB53-175E-483E-89E3-DCE72BEA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>
                <a:latin typeface="Consolas" panose="020B0609020204030204" pitchFamily="49" charset="0"/>
              </a:rPr>
              <a:t>Object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BD7C3-DB6A-469B-930D-592AA6988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All classes have a </a:t>
            </a:r>
            <a:r>
              <a:rPr lang="en-US" altLang="ko-KR" dirty="0">
                <a:solidFill>
                  <a:srgbClr val="FF0000"/>
                </a:solidFill>
              </a:rPr>
              <a:t>superclass</a:t>
            </a:r>
            <a:r>
              <a:rPr lang="en-US" altLang="ko-KR" dirty="0"/>
              <a:t> named </a:t>
            </a:r>
            <a:r>
              <a:rPr lang="en-US" altLang="ko-KR" sz="1800" dirty="0">
                <a:latin typeface="Consolas" panose="020B0609020204030204" pitchFamily="49" charset="0"/>
              </a:rPr>
              <a:t>Object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/>
              <a:t>Every class </a:t>
            </a:r>
            <a:r>
              <a:rPr lang="en-US" altLang="ko-KR" b="1" i="1" dirty="0"/>
              <a:t>implicitly extends</a:t>
            </a:r>
            <a:r>
              <a:rPr lang="en-US" altLang="ko-KR" dirty="0"/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Object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sz="1800" dirty="0">
                <a:latin typeface="Consolas" panose="020B0609020204030204" pitchFamily="49" charset="0"/>
              </a:rPr>
              <a:t>Object</a:t>
            </a:r>
            <a:r>
              <a:rPr lang="en-US" altLang="ko-KR" dirty="0"/>
              <a:t> class defines several methods</a:t>
            </a:r>
          </a:p>
          <a:p>
            <a:pPr lvl="1"/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public String </a:t>
            </a:r>
            <a:r>
              <a:rPr lang="en-US" altLang="ko-KR" sz="1800" dirty="0" err="1">
                <a:latin typeface="Consolas" panose="020B0609020204030204" pitchFamily="49" charset="0"/>
              </a:rPr>
              <a:t>toString</a:t>
            </a:r>
            <a:r>
              <a:rPr lang="en-US" altLang="ko-KR" sz="1800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dirty="0"/>
              <a:t>Returns a text representation of the object, often so that it can be printed</a:t>
            </a:r>
          </a:p>
          <a:p>
            <a:pPr lvl="2"/>
            <a:r>
              <a:rPr lang="en-US" altLang="ko-KR" dirty="0"/>
              <a:t>Automatically called in </a:t>
            </a:r>
            <a:r>
              <a:rPr lang="en-US" altLang="ko-KR" sz="1600" dirty="0">
                <a:latin typeface="Consolas" panose="020B0609020204030204" pitchFamily="49" charset="0"/>
              </a:rPr>
              <a:t>System.out.println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public </a:t>
            </a:r>
            <a:r>
              <a:rPr lang="en-US" altLang="ko-KR" sz="1800" dirty="0" err="1">
                <a:latin typeface="Consolas" panose="020B0609020204030204" pitchFamily="49" charset="0"/>
              </a:rPr>
              <a:t>boolean</a:t>
            </a:r>
            <a:r>
              <a:rPr lang="en-US" altLang="ko-KR" sz="1800" dirty="0">
                <a:latin typeface="Consolas" panose="020B0609020204030204" pitchFamily="49" charset="0"/>
              </a:rPr>
              <a:t> equals(Object other)</a:t>
            </a:r>
          </a:p>
          <a:p>
            <a:pPr lvl="2"/>
            <a:r>
              <a:rPr lang="en-US" altLang="ko-KR" dirty="0"/>
              <a:t>Compare the object to any other for equality, returns </a:t>
            </a:r>
            <a:r>
              <a:rPr lang="en-US" altLang="ko-KR" sz="1600" dirty="0">
                <a:latin typeface="Consolas" panose="020B0609020204030204" pitchFamily="49" charset="0"/>
              </a:rPr>
              <a:t>true</a:t>
            </a:r>
            <a:r>
              <a:rPr lang="en-US" altLang="ko-KR" dirty="0"/>
              <a:t> if the objects have equal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423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A24DC7-9019-402A-B65B-447720FF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49FA08-4C4B-486E-8F3A-DC6FB3C8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Object</a:t>
            </a:r>
            <a:r>
              <a:rPr lang="en-US" altLang="ko-KR" dirty="0"/>
              <a:t> Variables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4AA77E-FF0F-4DFE-9231-13D2E93A5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You can store any object in a variable of type </a:t>
            </a:r>
            <a:r>
              <a:rPr lang="en-US" altLang="ko-KR" sz="1800" dirty="0">
                <a:latin typeface="Consolas" panose="020B0609020204030204" pitchFamily="49" charset="0"/>
              </a:rPr>
              <a:t>Object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600" dirty="0"/>
          </a:p>
          <a:p>
            <a:r>
              <a:rPr lang="en-US" altLang="ko-KR" dirty="0"/>
              <a:t>An </a:t>
            </a:r>
            <a:r>
              <a:rPr lang="en-US" altLang="ko-KR" sz="1800" dirty="0">
                <a:latin typeface="Consolas" panose="020B0609020204030204" pitchFamily="49" charset="0"/>
              </a:rPr>
              <a:t>Object</a:t>
            </a:r>
            <a:r>
              <a:rPr lang="en-US" altLang="ko-KR" dirty="0"/>
              <a:t> variable only knows how to do </a:t>
            </a:r>
            <a:r>
              <a:rPr lang="en-US" altLang="ko-KR" i="1" dirty="0"/>
              <a:t>general</a:t>
            </a:r>
            <a:r>
              <a:rPr lang="en-US" altLang="ko-KR" dirty="0"/>
              <a:t> things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100" dirty="0"/>
          </a:p>
          <a:p>
            <a:r>
              <a:rPr lang="en-US" altLang="ko-KR" dirty="0"/>
              <a:t>Methods can be written with </a:t>
            </a:r>
            <a:r>
              <a:rPr lang="en-US" altLang="ko-KR" sz="1800" dirty="0">
                <a:latin typeface="Consolas" panose="020B0609020204030204" pitchFamily="49" charset="0"/>
              </a:rPr>
              <a:t>Object</a:t>
            </a:r>
            <a:r>
              <a:rPr lang="en-US" altLang="ko-KR" dirty="0"/>
              <a:t> parameters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1FCB5B-BAF5-4368-826E-6DB70E835579}"/>
              </a:ext>
            </a:extLst>
          </p:cNvPr>
          <p:cNvSpPr/>
          <p:nvPr/>
        </p:nvSpPr>
        <p:spPr>
          <a:xfrm>
            <a:off x="1470212" y="1685382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Point(5, -3);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"Hello, Java!"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o3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8F868F-85FE-4421-AFCE-F62C6341FD7B}"/>
              </a:ext>
            </a:extLst>
          </p:cNvPr>
          <p:cNvSpPr/>
          <p:nvPr/>
        </p:nvSpPr>
        <p:spPr>
          <a:xfrm>
            <a:off x="1470211" y="3556019"/>
            <a:ext cx="58808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.toString();		</a:t>
            </a:r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// OK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.length();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// error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o3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.nextLine();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// error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7197B6-5E0B-4721-A70F-DDFE08502966}"/>
              </a:ext>
            </a:extLst>
          </p:cNvPr>
          <p:cNvSpPr/>
          <p:nvPr/>
        </p:nvSpPr>
        <p:spPr>
          <a:xfrm>
            <a:off x="1470211" y="5304465"/>
            <a:ext cx="52533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6089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229579-0ADA-4D4C-BB8F-6222C0A6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AF657A-B6BA-460E-8360-AF05C0D5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Comparing Objects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AFBDA-0701-468C-BCDB-6F8BDFA66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>
                <a:latin typeface="Consolas" panose="020B0609020204030204" pitchFamily="49" charset="0"/>
              </a:rPr>
              <a:t>==</a:t>
            </a:r>
            <a:r>
              <a:rPr lang="en-US" altLang="ko-KR" dirty="0"/>
              <a:t> operator compares </a:t>
            </a:r>
            <a:r>
              <a:rPr lang="en-US" altLang="ko-KR" i="1" dirty="0">
                <a:solidFill>
                  <a:srgbClr val="FF0000"/>
                </a:solidFill>
              </a:rPr>
              <a:t>reference to objects</a:t>
            </a:r>
            <a:r>
              <a:rPr lang="en-US" altLang="ko-KR" dirty="0"/>
              <a:t>, not their state</a:t>
            </a:r>
          </a:p>
          <a:p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sz="1800" dirty="0">
                <a:latin typeface="Consolas" panose="020B0609020204030204" pitchFamily="49" charset="0"/>
              </a:rPr>
              <a:t>equals</a:t>
            </a:r>
            <a:r>
              <a:rPr lang="en-US" altLang="ko-KR" dirty="0"/>
              <a:t> method </a:t>
            </a:r>
            <a:r>
              <a:rPr lang="en-US" altLang="ko-KR" i="1" dirty="0">
                <a:solidFill>
                  <a:srgbClr val="FF0000"/>
                </a:solidFill>
              </a:rPr>
              <a:t>compares the state of objects</a:t>
            </a:r>
          </a:p>
          <a:p>
            <a:endParaRPr lang="en-US" altLang="ko-KR" i="1" dirty="0">
              <a:solidFill>
                <a:srgbClr val="FF0000"/>
              </a:solidFill>
            </a:endParaRPr>
          </a:p>
          <a:p>
            <a:endParaRPr lang="en-US" altLang="ko-KR" i="1" dirty="0">
              <a:solidFill>
                <a:srgbClr val="FF0000"/>
              </a:solidFill>
            </a:endParaRPr>
          </a:p>
          <a:p>
            <a:endParaRPr lang="en-US" altLang="ko-KR" i="1" dirty="0">
              <a:solidFill>
                <a:srgbClr val="FF0000"/>
              </a:solidFill>
            </a:endParaRPr>
          </a:p>
          <a:p>
            <a:r>
              <a:rPr lang="en-US" altLang="ko-KR" dirty="0"/>
              <a:t>But if you </a:t>
            </a:r>
            <a:r>
              <a:rPr lang="en-US" altLang="ko-KR" i="1" dirty="0"/>
              <a:t>don't override</a:t>
            </a:r>
            <a:r>
              <a:rPr lang="en-US" altLang="ko-KR" dirty="0"/>
              <a:t> the </a:t>
            </a:r>
            <a:r>
              <a:rPr lang="en-US" altLang="ko-KR" sz="1800" dirty="0">
                <a:latin typeface="Consolas" panose="020B0609020204030204" pitchFamily="49" charset="0"/>
              </a:rPr>
              <a:t>equals</a:t>
            </a:r>
            <a:r>
              <a:rPr lang="en-US" altLang="ko-KR" dirty="0"/>
              <a:t> method, it behaves like </a:t>
            </a:r>
            <a:r>
              <a:rPr lang="en-US" altLang="ko-KR" dirty="0">
                <a:latin typeface="Consolas" panose="020B0609020204030204" pitchFamily="49" charset="0"/>
              </a:rPr>
              <a:t>==</a:t>
            </a:r>
          </a:p>
          <a:p>
            <a:pPr lvl="1"/>
            <a:r>
              <a:rPr lang="en-US" altLang="ko-KR" dirty="0"/>
              <a:t>This is the </a:t>
            </a:r>
            <a:r>
              <a:rPr lang="en-US" altLang="ko-KR" i="1" dirty="0"/>
              <a:t>behavior we inherit from class </a:t>
            </a:r>
            <a:r>
              <a:rPr lang="en-US" altLang="ko-KR" sz="1800" dirty="0">
                <a:latin typeface="Consolas" panose="020B0609020204030204" pitchFamily="49" charset="0"/>
              </a:rPr>
              <a:t>Object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/>
              <a:t>Java doesn't understand how to compare user-created classes by default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88411B-5BDF-440F-B774-E966BCD21EEB}"/>
              </a:ext>
            </a:extLst>
          </p:cNvPr>
          <p:cNvSpPr/>
          <p:nvPr/>
        </p:nvSpPr>
        <p:spPr>
          <a:xfrm>
            <a:off x="1425389" y="2662535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str1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	// equal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3051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033008-C62A-4A1D-AC61-39B7CF58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554708-05D4-4D2D-9D34-8944CAF3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Flaws on </a:t>
            </a:r>
            <a:r>
              <a:rPr lang="en-US" altLang="ko-KR" dirty="0">
                <a:latin typeface="Consolas" panose="020B0609020204030204" pitchFamily="49" charset="0"/>
              </a:rPr>
              <a:t>equals</a:t>
            </a:r>
            <a:r>
              <a:rPr lang="en-US" altLang="ko-KR" dirty="0"/>
              <a:t> Method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E5AE8-FC33-4503-8276-8C66C8CE96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We can change the default behavior by overriding!</a:t>
            </a:r>
          </a:p>
          <a:p>
            <a:pPr lvl="1"/>
            <a:r>
              <a:rPr lang="en-US" altLang="ko-KR" dirty="0"/>
              <a:t>The method should compare the states of two objects and return true if they have the same state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What's wrong with this? </a:t>
            </a:r>
            <a:r>
              <a:rPr lang="en-US" altLang="ko-KR" b="0" dirty="0"/>
              <a:t>(</a:t>
            </a:r>
            <a:r>
              <a:rPr lang="en-US" altLang="ko-KR" sz="1800" b="0" dirty="0">
                <a:latin typeface="Consolas" panose="020B0609020204030204" pitchFamily="49" charset="0"/>
              </a:rPr>
              <a:t>Point.java</a:t>
            </a:r>
            <a:r>
              <a:rPr lang="en-US" altLang="ko-KR" b="0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42B511-301F-485D-A5D5-71085569FEED}"/>
              </a:ext>
            </a:extLst>
          </p:cNvPr>
          <p:cNvSpPr/>
          <p:nvPr/>
        </p:nvSpPr>
        <p:spPr>
          <a:xfrm>
            <a:off x="1815351" y="3429000"/>
            <a:ext cx="55132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equals(Point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03999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D15510-D1ED-4560-B09C-4D2EC219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6DF5D4-F9F2-4CF5-AEC5-D9D3DE4E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Flaws on </a:t>
            </a:r>
            <a:r>
              <a:rPr lang="en-US" altLang="ko-KR" dirty="0">
                <a:latin typeface="Consolas" panose="020B0609020204030204" pitchFamily="49" charset="0"/>
              </a:rPr>
              <a:t>equals</a:t>
            </a:r>
            <a:r>
              <a:rPr lang="en-US" altLang="ko-KR" dirty="0"/>
              <a:t> Method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F09FCC-56D4-474D-9E84-23E8DEB97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It should be legal to compare a </a:t>
            </a:r>
            <a:r>
              <a:rPr lang="en-US" altLang="ko-KR" sz="1800" dirty="0">
                <a:latin typeface="Consolas" panose="020B0609020204030204" pitchFamily="49" charset="0"/>
              </a:rPr>
              <a:t>Point</a:t>
            </a:r>
            <a:r>
              <a:rPr lang="en-US" altLang="ko-KR" dirty="0"/>
              <a:t> to any other object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equals</a:t>
            </a:r>
            <a:r>
              <a:rPr lang="en-US" altLang="ko-KR" dirty="0"/>
              <a:t> should always return </a:t>
            </a:r>
            <a:r>
              <a:rPr lang="en-US" altLang="ko-KR" sz="1800" dirty="0">
                <a:latin typeface="Consolas" panose="020B0609020204030204" pitchFamily="49" charset="0"/>
              </a:rPr>
              <a:t>false</a:t>
            </a:r>
            <a:r>
              <a:rPr lang="en-US" altLang="ko-KR" dirty="0"/>
              <a:t> if a non-</a:t>
            </a:r>
            <a:r>
              <a:rPr lang="en-US" altLang="ko-KR" sz="1800" dirty="0">
                <a:latin typeface="Consolas" panose="020B0609020204030204" pitchFamily="49" charset="0"/>
              </a:rPr>
              <a:t>Point</a:t>
            </a:r>
            <a:r>
              <a:rPr lang="en-US" altLang="ko-KR" dirty="0"/>
              <a:t> is passed</a:t>
            </a:r>
          </a:p>
          <a:p>
            <a:endParaRPr lang="en-US" altLang="ko-KR" b="0" dirty="0"/>
          </a:p>
          <a:p>
            <a:r>
              <a:rPr lang="en-US" altLang="ko-KR" b="0" dirty="0"/>
              <a:t>Parameter to </a:t>
            </a:r>
            <a:r>
              <a:rPr lang="en-US" altLang="ko-KR" sz="1800" b="0" dirty="0">
                <a:latin typeface="Consolas" panose="020B0609020204030204" pitchFamily="49" charset="0"/>
              </a:rPr>
              <a:t>equals</a:t>
            </a:r>
            <a:r>
              <a:rPr lang="en-US" altLang="ko-KR" b="0" dirty="0"/>
              <a:t> </a:t>
            </a:r>
            <a:r>
              <a:rPr lang="en-US" altLang="ko-KR" i="1" dirty="0"/>
              <a:t>must be of type </a:t>
            </a:r>
            <a:r>
              <a:rPr lang="en-US" altLang="ko-KR" sz="1800" b="0" dirty="0">
                <a:latin typeface="Consolas" panose="020B0609020204030204" pitchFamily="49" charset="0"/>
              </a:rPr>
              <a:t>Object</a:t>
            </a:r>
            <a:endParaRPr lang="en-US" altLang="ko-KR" b="0" dirty="0">
              <a:latin typeface="Consolas" panose="020B0609020204030204" pitchFamily="49" charset="0"/>
            </a:endParaRPr>
          </a:p>
          <a:p>
            <a:r>
              <a:rPr lang="en-US" altLang="ko-KR" sz="1800" b="0" dirty="0">
                <a:solidFill>
                  <a:prstClr val="black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b="0" dirty="0"/>
              <a:t> is a </a:t>
            </a:r>
            <a:r>
              <a:rPr lang="en-US" altLang="ko-KR" i="1" dirty="0"/>
              <a:t>general type </a:t>
            </a:r>
            <a:r>
              <a:rPr lang="en-US" altLang="ko-KR" b="0" dirty="0"/>
              <a:t>that can match any </a:t>
            </a:r>
            <a:r>
              <a:rPr lang="en-US" altLang="ko-KR" sz="1800" b="0" dirty="0">
                <a:solidFill>
                  <a:prstClr val="black"/>
                </a:solidFill>
                <a:latin typeface="Consolas" panose="020B0609020204030204" pitchFamily="49" charset="0"/>
              </a:rPr>
              <a:t>Object</a:t>
            </a:r>
            <a:endParaRPr lang="en-US" altLang="ko-KR" b="0" dirty="0"/>
          </a:p>
          <a:p>
            <a:r>
              <a:rPr lang="en-US" altLang="ko-KR" b="0" dirty="0"/>
              <a:t>Having an </a:t>
            </a:r>
            <a:r>
              <a:rPr lang="en-US" altLang="ko-KR" sz="1800" b="0" dirty="0">
                <a:solidFill>
                  <a:prstClr val="black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b="0" dirty="0"/>
              <a:t> parameter means </a:t>
            </a:r>
            <a:r>
              <a:rPr lang="en-US" altLang="ko-KR" i="1" dirty="0"/>
              <a:t>any object can be passed</a:t>
            </a:r>
          </a:p>
          <a:p>
            <a:pPr lvl="1"/>
            <a:r>
              <a:rPr lang="en-US" altLang="ko-KR" dirty="0"/>
              <a:t>If we don't know what type it is, </a:t>
            </a:r>
            <a:r>
              <a:rPr lang="en-US" altLang="ko-KR" i="1" dirty="0"/>
              <a:t>how can we compare it?</a:t>
            </a:r>
          </a:p>
          <a:p>
            <a:pPr lvl="2"/>
            <a:r>
              <a:rPr lang="en-US" altLang="ko-KR" dirty="0"/>
              <a:t>Don't know the passed object's fields beforehand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CDF8A7-5D1A-406D-9A92-1DC01F253044}"/>
              </a:ext>
            </a:extLst>
          </p:cNvPr>
          <p:cNvSpPr/>
          <p:nvPr/>
        </p:nvSpPr>
        <p:spPr>
          <a:xfrm>
            <a:off x="1631573" y="1717212"/>
            <a:ext cx="61139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Point(1, 2);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		</a:t>
            </a:r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// false</a:t>
            </a:r>
          </a:p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	// 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8607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BDB110-FB84-4797-BE39-F075BBAA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A2BE77-0858-4504-9097-CACB0947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Casting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464E1-B329-4641-A66C-BC55FEB97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Solution: </a:t>
            </a:r>
            <a:r>
              <a:rPr lang="en-US" altLang="ko-KR" i="1" dirty="0">
                <a:solidFill>
                  <a:srgbClr val="FF0000"/>
                </a:solidFill>
              </a:rPr>
              <a:t>Type-cast</a:t>
            </a:r>
            <a:r>
              <a:rPr lang="en-US" altLang="ko-KR" b="0" dirty="0"/>
              <a:t> the </a:t>
            </a:r>
            <a:r>
              <a:rPr lang="en-US" altLang="ko-KR" sz="1800" b="0" dirty="0">
                <a:latin typeface="Consolas" panose="020B0609020204030204" pitchFamily="49" charset="0"/>
              </a:rPr>
              <a:t>Object</a:t>
            </a:r>
            <a:r>
              <a:rPr lang="en-US" altLang="ko-KR" b="0" dirty="0"/>
              <a:t> parameter to a </a:t>
            </a:r>
            <a:r>
              <a:rPr lang="en-US" altLang="ko-KR" sz="1800" b="0" dirty="0">
                <a:latin typeface="Consolas" panose="020B0609020204030204" pitchFamily="49" charset="0"/>
              </a:rPr>
              <a:t>Point</a:t>
            </a:r>
            <a:endParaRPr lang="en-US" altLang="ko-KR" b="0" dirty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i="1" dirty="0"/>
              <a:t>Casting objects is different compared to casting primitive types</a:t>
            </a:r>
          </a:p>
          <a:p>
            <a:pPr lvl="1"/>
            <a:r>
              <a:rPr lang="en-US" altLang="ko-KR" dirty="0"/>
              <a:t>Really </a:t>
            </a:r>
            <a:r>
              <a:rPr lang="en-US" altLang="ko-KR" b="1" i="1" dirty="0"/>
              <a:t>casting an</a:t>
            </a:r>
            <a:r>
              <a:rPr lang="en-US" altLang="ko-KR" dirty="0"/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Object</a:t>
            </a:r>
            <a:r>
              <a:rPr lang="en-US" altLang="ko-KR" dirty="0"/>
              <a:t> </a:t>
            </a:r>
            <a:r>
              <a:rPr lang="en-US" altLang="ko-KR" b="1" i="1" dirty="0"/>
              <a:t>reference into a </a:t>
            </a:r>
            <a:r>
              <a:rPr lang="en-US" altLang="ko-KR" sz="1800" dirty="0">
                <a:latin typeface="Consolas" panose="020B0609020204030204" pitchFamily="49" charset="0"/>
              </a:rPr>
              <a:t>Point</a:t>
            </a:r>
            <a:r>
              <a:rPr lang="en-US" altLang="ko-KR" dirty="0"/>
              <a:t> </a:t>
            </a:r>
            <a:r>
              <a:rPr lang="en-US" altLang="ko-KR" b="1" i="1" dirty="0"/>
              <a:t>reference</a:t>
            </a:r>
          </a:p>
          <a:p>
            <a:pPr lvl="1"/>
            <a:r>
              <a:rPr lang="en-US" altLang="ko-KR" b="1" i="1" dirty="0"/>
              <a:t>Doesn't actually change the object</a:t>
            </a:r>
            <a:r>
              <a:rPr lang="en-US" altLang="ko-KR" dirty="0"/>
              <a:t> that was passed</a:t>
            </a:r>
          </a:p>
          <a:p>
            <a:pPr lvl="1"/>
            <a:r>
              <a:rPr lang="en-US" altLang="ko-KR" dirty="0"/>
              <a:t>Tells the compiler to </a:t>
            </a:r>
            <a:r>
              <a:rPr lang="en-US" altLang="ko-KR" b="1" i="1" dirty="0">
                <a:solidFill>
                  <a:srgbClr val="FF0000"/>
                </a:solidFill>
              </a:rPr>
              <a:t>assume</a:t>
            </a:r>
            <a:r>
              <a:rPr lang="en-US" altLang="ko-KR" dirty="0"/>
              <a:t> that </a:t>
            </a:r>
            <a:r>
              <a:rPr lang="en-US" altLang="ko-KR" dirty="0">
                <a:latin typeface="Consolas" panose="020B0609020204030204" pitchFamily="49" charset="0"/>
              </a:rPr>
              <a:t>o</a:t>
            </a:r>
            <a:r>
              <a:rPr lang="en-US" altLang="ko-KR" dirty="0"/>
              <a:t> refers to a </a:t>
            </a:r>
            <a:r>
              <a:rPr lang="en-US" altLang="ko-KR" sz="1800" dirty="0">
                <a:latin typeface="Consolas" panose="020B0609020204030204" pitchFamily="49" charset="0"/>
              </a:rPr>
              <a:t>Point</a:t>
            </a:r>
            <a:r>
              <a:rPr lang="en-US" altLang="ko-KR" dirty="0"/>
              <a:t> object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7E40BA-6CDB-4441-90FA-BA820CC2CFAD}"/>
              </a:ext>
            </a:extLst>
          </p:cNvPr>
          <p:cNvSpPr/>
          <p:nvPr/>
        </p:nvSpPr>
        <p:spPr>
          <a:xfrm>
            <a:off x="1846727" y="1731112"/>
            <a:ext cx="54505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(Point)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4457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AF4767-25F3-4733-BA24-3E9BA079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9DA56C-C7FE-4F0B-8790-B3F71809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instanceof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5C2534-6EE4-452C-827D-1E9E7B5D0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/>
              <a:t>What if the assumption is </a:t>
            </a:r>
            <a:r>
              <a:rPr lang="en-US" altLang="ko-KR" i="1" u="sng" dirty="0"/>
              <a:t>not true</a:t>
            </a:r>
            <a:r>
              <a:rPr lang="en-US" altLang="ko-KR" i="1" dirty="0"/>
              <a:t>?</a:t>
            </a:r>
          </a:p>
          <a:p>
            <a:r>
              <a:rPr lang="en-US" altLang="ko-KR" b="0" dirty="0"/>
              <a:t>Java </a:t>
            </a:r>
            <a:r>
              <a:rPr lang="en-US" altLang="ko-KR" b="0" i="1" dirty="0"/>
              <a:t>won't be able to cast </a:t>
            </a:r>
            <a:r>
              <a:rPr lang="en-US" altLang="ko-KR" b="0" dirty="0">
                <a:latin typeface="Consolas" panose="020B0609020204030204" pitchFamily="49" charset="0"/>
              </a:rPr>
              <a:t>Object</a:t>
            </a:r>
            <a:r>
              <a:rPr lang="en-US" altLang="ko-KR" b="0" dirty="0"/>
              <a:t> </a:t>
            </a:r>
            <a:r>
              <a:rPr lang="en-US" altLang="ko-KR" b="0" dirty="0">
                <a:latin typeface="Consolas" panose="020B0609020204030204" pitchFamily="49" charset="0"/>
              </a:rPr>
              <a:t>o</a:t>
            </a:r>
            <a:r>
              <a:rPr lang="en-US" altLang="ko-KR" b="0" dirty="0"/>
              <a:t> into a </a:t>
            </a:r>
            <a:r>
              <a:rPr lang="en-US" altLang="ko-KR" b="0" dirty="0">
                <a:latin typeface="Consolas" panose="020B0609020204030204" pitchFamily="49" charset="0"/>
              </a:rPr>
              <a:t>Point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sz="1800" b="1" dirty="0" err="1">
                <a:latin typeface="Consolas" panose="020B0609020204030204" pitchFamily="49" charset="0"/>
              </a:rPr>
              <a:t>ClassCastException</a:t>
            </a:r>
            <a:r>
              <a:rPr lang="en-US" altLang="ko-KR" dirty="0"/>
              <a:t> is thrown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 err="1">
                <a:latin typeface="Consolas" panose="020B0609020204030204" pitchFamily="49" charset="0"/>
              </a:rPr>
              <a:t>instanceof</a:t>
            </a:r>
            <a:r>
              <a:rPr lang="en-US" altLang="ko-KR" dirty="0"/>
              <a:t> asks </a:t>
            </a:r>
            <a:r>
              <a:rPr lang="en-US" altLang="ko-KR" i="1" dirty="0"/>
              <a:t>if a variable refers to an object of given type</a:t>
            </a:r>
          </a:p>
          <a:p>
            <a:pPr lvl="1"/>
            <a:r>
              <a:rPr lang="en-US" altLang="ko-KR" dirty="0"/>
              <a:t>Used as a </a:t>
            </a:r>
            <a:r>
              <a:rPr lang="en-US" altLang="ko-KR" sz="1800" dirty="0" err="1">
                <a:latin typeface="Consolas" panose="020B0609020204030204" pitchFamily="49" charset="0"/>
              </a:rPr>
              <a:t>boolean</a:t>
            </a:r>
            <a:r>
              <a:rPr lang="en-US" altLang="ko-KR" dirty="0"/>
              <a:t> test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CD1C33-F2F1-4179-A5E9-FE1E69FE3DFF}"/>
              </a:ext>
            </a:extLst>
          </p:cNvPr>
          <p:cNvSpPr/>
          <p:nvPr/>
        </p:nvSpPr>
        <p:spPr>
          <a:xfrm>
            <a:off x="2285998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(variable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type)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2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D6BA76-87B2-4BFB-AE31-A1D65B8A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448A18-6B41-48CC-AEA2-311ED6D1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Law Firm Employee Analogy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FB65012-24C5-49E3-85D0-F914940436B0}"/>
              </a:ext>
            </a:extLst>
          </p:cNvPr>
          <p:cNvGrpSpPr/>
          <p:nvPr/>
        </p:nvGrpSpPr>
        <p:grpSpPr>
          <a:xfrm>
            <a:off x="1035423" y="1819835"/>
            <a:ext cx="7073154" cy="3937937"/>
            <a:chOff x="1035423" y="1837764"/>
            <a:chExt cx="7073154" cy="39379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08D1A-85FE-4F0E-8CEB-07D152D26D43}"/>
                </a:ext>
              </a:extLst>
            </p:cNvPr>
            <p:cNvSpPr/>
            <p:nvPr/>
          </p:nvSpPr>
          <p:spPr>
            <a:xfrm>
              <a:off x="3662082" y="1837764"/>
              <a:ext cx="1819836" cy="7709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Employee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20-page manual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E49AA5-FCC3-489D-9ACB-B297B91B6596}"/>
                </a:ext>
              </a:extLst>
            </p:cNvPr>
            <p:cNvSpPr/>
            <p:nvPr/>
          </p:nvSpPr>
          <p:spPr>
            <a:xfrm>
              <a:off x="3662082" y="3421250"/>
              <a:ext cx="1819836" cy="7709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Secretary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1-page manual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2F2C22-A600-4EBA-8266-2F6D9DC089A9}"/>
                </a:ext>
              </a:extLst>
            </p:cNvPr>
            <p:cNvSpPr/>
            <p:nvPr/>
          </p:nvSpPr>
          <p:spPr>
            <a:xfrm>
              <a:off x="1035423" y="3421250"/>
              <a:ext cx="1819836" cy="7709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Lawyer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2-page manual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D57361-745B-40A0-800D-519B22A4FF3E}"/>
                </a:ext>
              </a:extLst>
            </p:cNvPr>
            <p:cNvSpPr/>
            <p:nvPr/>
          </p:nvSpPr>
          <p:spPr>
            <a:xfrm>
              <a:off x="6288741" y="3421250"/>
              <a:ext cx="1819836" cy="7709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Marketer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3-page manual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D6793B-0DE4-44B1-B4D1-8084C276EA11}"/>
                </a:ext>
              </a:extLst>
            </p:cNvPr>
            <p:cNvSpPr/>
            <p:nvPr/>
          </p:nvSpPr>
          <p:spPr>
            <a:xfrm>
              <a:off x="3666564" y="5004736"/>
              <a:ext cx="1819836" cy="7709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Legal Secretary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1-page manual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EED13A3-5249-4EE8-B52C-513A9907B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3035" y="2608729"/>
              <a:ext cx="8965" cy="8125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E4B529A-3D04-455B-813F-56180E2F4B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2000" y="4192215"/>
              <a:ext cx="8965" cy="8125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7186A7E-254C-445D-BE9D-72053CA23C7F}"/>
                </a:ext>
              </a:extLst>
            </p:cNvPr>
            <p:cNvCxnSpPr>
              <a:cxnSpLocks/>
            </p:cNvCxnSpPr>
            <p:nvPr/>
          </p:nvCxnSpPr>
          <p:spPr>
            <a:xfrm>
              <a:off x="1945341" y="3044730"/>
              <a:ext cx="525331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CB0797D-3DB1-4AAC-B577-D488E08C92B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1945341" y="3044730"/>
              <a:ext cx="0" cy="376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1E4D376-0143-4700-91D6-B52FFB3EC393}"/>
                </a:ext>
              </a:extLst>
            </p:cNvPr>
            <p:cNvCxnSpPr>
              <a:cxnSpLocks/>
            </p:cNvCxnSpPr>
            <p:nvPr/>
          </p:nvCxnSpPr>
          <p:spPr>
            <a:xfrm>
              <a:off x="7198659" y="3044730"/>
              <a:ext cx="0" cy="376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4340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23E280-8F46-4782-A0AD-E4541A38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b="1" smtClean="0"/>
              <a:t>40</a:t>
            </a:fld>
            <a:endParaRPr lang="ko-KR" altLang="en-US" b="1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4D1619-AA21-4F8C-B8FE-E483C172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instanceof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BD579-47E7-413A-A9C3-2D1C6B4B4E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80ABCF-43BC-4B31-B8EC-2F8FA29DA660}"/>
              </a:ext>
            </a:extLst>
          </p:cNvPr>
          <p:cNvSpPr/>
          <p:nvPr/>
        </p:nvSpPr>
        <p:spPr>
          <a:xfrm>
            <a:off x="1582268" y="1536174"/>
            <a:ext cx="59794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Point();</a:t>
            </a:r>
            <a:endParaRPr lang="ko-KR" altLang="en-US" dirty="0"/>
          </a:p>
          <a:p>
            <a:endParaRPr lang="en-US" altLang="ko-KR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Point);	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false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String);	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true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Point);	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true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String);	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false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Object);	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true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Object);	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true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String);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false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Object);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false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D2E640-A453-4F21-BAF0-FD11E673B0BD}"/>
              </a:ext>
            </a:extLst>
          </p:cNvPr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0311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0C097E-189A-4FCA-A7A2-632D7BB1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F47C22-C236-4AB5-8E49-C9592523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Correct </a:t>
            </a:r>
            <a:r>
              <a:rPr lang="en-US" altLang="ko-KR" dirty="0">
                <a:latin typeface="Consolas" panose="020B0609020204030204" pitchFamily="49" charset="0"/>
              </a:rPr>
              <a:t>equals</a:t>
            </a:r>
            <a:r>
              <a:rPr lang="en-US" altLang="ko-KR" dirty="0"/>
              <a:t> Method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A6C949-6F8F-49B2-8A7F-F06BC63B5E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/>
              <a:t>Always check the type first</a:t>
            </a:r>
          </a:p>
          <a:p>
            <a:r>
              <a:rPr lang="en-US" altLang="ko-KR" b="0" dirty="0"/>
              <a:t>If the type is same, cast and compare the states</a:t>
            </a:r>
          </a:p>
          <a:p>
            <a:r>
              <a:rPr lang="en-US" altLang="ko-KR" b="0" dirty="0"/>
              <a:t>If the type is different, the two objects are not equal, so return </a:t>
            </a:r>
            <a:r>
              <a:rPr lang="en-US" altLang="ko-KR" sz="1800" b="0" dirty="0">
                <a:latin typeface="Consolas" panose="020B0609020204030204" pitchFamily="49" charset="0"/>
              </a:rPr>
              <a:t>false</a:t>
            </a:r>
            <a:endParaRPr lang="ko-KR" altLang="en-US" b="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A5290B-A4E7-4A69-A522-1195412E6E23}"/>
              </a:ext>
            </a:extLst>
          </p:cNvPr>
          <p:cNvSpPr/>
          <p:nvPr/>
        </p:nvSpPr>
        <p:spPr>
          <a:xfrm>
            <a:off x="1922927" y="1441121"/>
            <a:ext cx="529814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Point)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(Point)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1935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6F1758-05AC-4290-A021-2F7B47CC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695A6B-B1D0-4222-A88B-317D5F11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Polymorphism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5FBBD-05D9-4C6B-80BA-CA30853664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polymorphism</a:t>
            </a:r>
            <a:r>
              <a:rPr lang="en-US" altLang="ko-KR" dirty="0"/>
              <a:t>: Ability for the same code to be used with different types of objects and behave differently with each</a:t>
            </a:r>
          </a:p>
          <a:p>
            <a:pPr lvl="1"/>
            <a:r>
              <a:rPr lang="en-US" altLang="ko-KR" dirty="0"/>
              <a:t>Selecting the </a:t>
            </a:r>
            <a:r>
              <a:rPr lang="en-US" altLang="ko-KR" i="1" dirty="0"/>
              <a:t>appropriate method for a particular object </a:t>
            </a:r>
            <a:r>
              <a:rPr lang="en-US" altLang="ko-KR" dirty="0"/>
              <a:t>in a class hierarchy</a:t>
            </a:r>
          </a:p>
          <a:p>
            <a:pPr lvl="1"/>
            <a:r>
              <a:rPr lang="en-US" altLang="ko-KR" b="1" i="1" dirty="0"/>
              <a:t>Only applies to overridden methods in subclasses</a:t>
            </a:r>
          </a:p>
          <a:p>
            <a:pPr lvl="1"/>
            <a:endParaRPr lang="en-US" altLang="ko-KR" dirty="0"/>
          </a:p>
          <a:p>
            <a:r>
              <a:rPr lang="en-US" altLang="ko-KR" b="0" dirty="0"/>
              <a:t>A variable of type T </a:t>
            </a:r>
            <a:r>
              <a:rPr lang="en-US" altLang="ko-KR" i="1" dirty="0"/>
              <a:t>can hold an object of any subclass of T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You can call any methods from the </a:t>
            </a:r>
            <a:r>
              <a:rPr lang="en-US" altLang="ko-KR" sz="1800" dirty="0">
                <a:latin typeface="Consolas" panose="020B0609020204030204" pitchFamily="49" charset="0"/>
              </a:rPr>
              <a:t>Employee</a:t>
            </a:r>
            <a:r>
              <a:rPr lang="en-US" altLang="ko-KR" dirty="0"/>
              <a:t> class on </a:t>
            </a:r>
            <a:r>
              <a:rPr lang="en-US" altLang="ko-KR" sz="1800" dirty="0">
                <a:latin typeface="Consolas" panose="020B0609020204030204" pitchFamily="49" charset="0"/>
              </a:rPr>
              <a:t>ed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When a method is called on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ed</a:t>
            </a:r>
            <a:r>
              <a:rPr lang="en-US" altLang="ko-KR" dirty="0">
                <a:solidFill>
                  <a:srgbClr val="FF0000"/>
                </a:solidFill>
              </a:rPr>
              <a:t>, it behaves as a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Lawyer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93F6E0-5C24-4087-9C1F-358ECFB4104E}"/>
              </a:ext>
            </a:extLst>
          </p:cNvPr>
          <p:cNvSpPr/>
          <p:nvPr/>
        </p:nvSpPr>
        <p:spPr>
          <a:xfrm>
            <a:off x="1344110" y="3934616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Employee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Lawyer(1);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5C15CD-E125-431D-A17F-EAE75C148412}"/>
              </a:ext>
            </a:extLst>
          </p:cNvPr>
          <p:cNvSpPr/>
          <p:nvPr/>
        </p:nvSpPr>
        <p:spPr>
          <a:xfrm>
            <a:off x="1298760" y="5632268"/>
            <a:ext cx="7216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ed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			</a:t>
            </a:r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// Lawyer salary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ed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.getVacationForm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		</a:t>
            </a:r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// pink</a:t>
            </a:r>
            <a:endParaRPr lang="ko-KR" altLang="en-US" sz="1600" dirty="0">
              <a:solidFill>
                <a:srgbClr val="4885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77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E75175-229B-4D05-A9E0-FE3959D9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6E4D08-020B-41F2-9AD7-9D1CC596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Polymorphism and Parameters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367C2B-C3B9-4D49-A41D-E31A445E1D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You can pass any subtype of a parameter's type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i="1" dirty="0">
                <a:solidFill>
                  <a:srgbClr val="FF0000"/>
                </a:solidFill>
              </a:rPr>
              <a:t>dynamic binding</a:t>
            </a:r>
            <a:r>
              <a:rPr lang="en-US" altLang="ko-KR" dirty="0"/>
              <a:t>: Making a run-time decision about which instance method to call</a:t>
            </a:r>
          </a:p>
          <a:p>
            <a:pPr lvl="1"/>
            <a:r>
              <a:rPr lang="en-US" altLang="ko-KR" dirty="0"/>
              <a:t>The methods in </a:t>
            </a:r>
            <a:r>
              <a:rPr lang="en-US" altLang="ko-KR" sz="1800" dirty="0" err="1">
                <a:latin typeface="Consolas" panose="020B0609020204030204" pitchFamily="49" charset="0"/>
              </a:rPr>
              <a:t>printInfo</a:t>
            </a:r>
            <a:r>
              <a:rPr lang="en-US" altLang="ko-KR" dirty="0"/>
              <a:t> will depend on the type of the actual object </a:t>
            </a:r>
            <a:r>
              <a:rPr lang="en-US" altLang="ko-KR" sz="1800" dirty="0" err="1">
                <a:latin typeface="Consolas" panose="020B0609020204030204" pitchFamily="49" charset="0"/>
              </a:rPr>
              <a:t>empl</a:t>
            </a:r>
            <a:r>
              <a:rPr lang="en-US" altLang="ko-KR" dirty="0"/>
              <a:t> refers to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916FC-2A30-4D49-A608-8E7FFA311E14}"/>
              </a:ext>
            </a:extLst>
          </p:cNvPr>
          <p:cNvSpPr/>
          <p:nvPr/>
        </p:nvSpPr>
        <p:spPr>
          <a:xfrm>
            <a:off x="1165412" y="1691732"/>
            <a:ext cx="71717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Lawyer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lisa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Lawyer(0);</a:t>
            </a: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Secretary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steve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Secretary();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lisa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steve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.getVacationDays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.getVacationForm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1768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4B9E10-0568-467A-A372-0DDC708D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0AC0B11-4F60-446D-BE83-0F250802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Polymorphism and Arrays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B3B3A6-CBB0-4264-81C8-5C325855D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Array of superclass types can store any subtype as elements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654DD-F081-4DD6-97B2-D3BD71CA4F61}"/>
              </a:ext>
            </a:extLst>
          </p:cNvPr>
          <p:cNvSpPr/>
          <p:nvPr/>
        </p:nvSpPr>
        <p:spPr>
          <a:xfrm>
            <a:off x="1214715" y="1796587"/>
            <a:ext cx="67145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Lawyer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(0),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Secretary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				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Marketer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(0),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LegalSecretary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};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getVacationDays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2077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0B0D54-5487-4C50-929D-BC0B6F07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FB75C1-D6C7-4C4B-8C20-61C85DC0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Casting References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F6A0BC-6E7E-43A1-A369-85FBF4348E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 variable can only call </a:t>
            </a:r>
            <a:r>
              <a:rPr lang="en-US" altLang="ko-KR" dirty="0">
                <a:solidFill>
                  <a:srgbClr val="FF0000"/>
                </a:solidFill>
              </a:rPr>
              <a:t>that type's methods,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not a subtype's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Compiler: </a:t>
            </a:r>
            <a:r>
              <a:rPr lang="en-US" altLang="ko-KR" sz="1800" i="1" dirty="0">
                <a:latin typeface="Consolas" panose="020B0609020204030204" pitchFamily="49" charset="0"/>
              </a:rPr>
              <a:t>ed</a:t>
            </a:r>
            <a:r>
              <a:rPr lang="en-US" altLang="ko-KR" i="1" dirty="0"/>
              <a:t> could store any kind of an employee but not all kinds know how to </a:t>
            </a:r>
            <a:r>
              <a:rPr lang="en-US" altLang="ko-KR" sz="1800" i="1" dirty="0">
                <a:latin typeface="Consolas" panose="020B0609020204030204" pitchFamily="49" charset="0"/>
              </a:rPr>
              <a:t>sue</a:t>
            </a:r>
            <a:r>
              <a:rPr lang="en-US" altLang="ko-KR" sz="1800" i="1" dirty="0"/>
              <a:t>, I cannot compile this!</a:t>
            </a:r>
          </a:p>
          <a:p>
            <a:pPr lvl="1"/>
            <a:endParaRPr lang="en-US" altLang="ko-KR" sz="1800" i="1" dirty="0">
              <a:latin typeface="Consolas" panose="020B0609020204030204" pitchFamily="49" charset="0"/>
            </a:endParaRPr>
          </a:p>
          <a:p>
            <a:pPr lvl="1"/>
            <a:endParaRPr lang="en-US" altLang="ko-KR" sz="1800" i="1" dirty="0">
              <a:latin typeface="Consolas" panose="020B0609020204030204" pitchFamily="49" charset="0"/>
            </a:endParaRPr>
          </a:p>
          <a:p>
            <a:r>
              <a:rPr lang="en-US" altLang="ko-KR" dirty="0"/>
              <a:t>To use </a:t>
            </a:r>
            <a:r>
              <a:rPr lang="en-US" altLang="ko-KR" sz="1800" dirty="0">
                <a:latin typeface="Consolas" panose="020B0609020204030204" pitchFamily="49" charset="0"/>
              </a:rPr>
              <a:t>Lawyer</a:t>
            </a:r>
            <a:r>
              <a:rPr lang="en-US" altLang="ko-KR" dirty="0"/>
              <a:t> methods on </a:t>
            </a:r>
            <a:r>
              <a:rPr lang="en-US" altLang="ko-KR" dirty="0">
                <a:latin typeface="Consolas" panose="020B0609020204030204" pitchFamily="49" charset="0"/>
              </a:rPr>
              <a:t>ed</a:t>
            </a:r>
            <a:r>
              <a:rPr lang="en-US" altLang="ko-KR" dirty="0"/>
              <a:t>, we should </a:t>
            </a:r>
            <a:r>
              <a:rPr lang="en-US" altLang="ko-KR" i="1" dirty="0"/>
              <a:t>type-cast</a:t>
            </a:r>
            <a:r>
              <a:rPr lang="en-US" altLang="ko-KR" dirty="0"/>
              <a:t> it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82FA8B-2F57-4C0C-9D64-B64A13C89460}"/>
              </a:ext>
            </a:extLst>
          </p:cNvPr>
          <p:cNvSpPr/>
          <p:nvPr/>
        </p:nvSpPr>
        <p:spPr>
          <a:xfrm>
            <a:off x="1317811" y="1672389"/>
            <a:ext cx="6104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Employee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Lawyer(1);	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hours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ed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.getHours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		</a:t>
            </a:r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// OK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ed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						</a:t>
            </a:r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// compile error</a:t>
            </a:r>
            <a:endParaRPr lang="ko-KR" altLang="en-US" sz="1600" dirty="0">
              <a:solidFill>
                <a:srgbClr val="488567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8B314B-AF51-4808-ADC7-2795DBEDD675}"/>
              </a:ext>
            </a:extLst>
          </p:cNvPr>
          <p:cNvSpPr/>
          <p:nvPr/>
        </p:nvSpPr>
        <p:spPr>
          <a:xfrm>
            <a:off x="1317811" y="4986838"/>
            <a:ext cx="7512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Lawyer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realEd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(Lawyer)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realEd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	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(Lawyer)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).sue();				</a:t>
            </a:r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// short version</a:t>
            </a:r>
            <a:endParaRPr lang="ko-KR" altLang="en-US" sz="1600" dirty="0">
              <a:solidFill>
                <a:srgbClr val="4885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32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A57BC7-7E5C-4792-96E8-3C23FC20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1033F33-EEBC-4A70-88B9-64FCB71C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Casting References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E781C9-828B-4A04-BC49-145A2D6D1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The code crashes if you cast an object too far down the hierarchy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 can only cast up and down the tree, not sideways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CD17F0-ACD6-4A61-9106-772EDA863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30" y="4513110"/>
            <a:ext cx="3577198" cy="21147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30EC6B1-CAAA-46A8-BD47-E760429AF329}"/>
              </a:ext>
            </a:extLst>
          </p:cNvPr>
          <p:cNvSpPr/>
          <p:nvPr/>
        </p:nvSpPr>
        <p:spPr>
          <a:xfrm>
            <a:off x="1138518" y="1614571"/>
            <a:ext cx="71448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Employee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eric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Secretary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((Secretary)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eric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takeDictation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"hi"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LegalSecretary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eric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fileLegalBriefs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 err="1">
                <a:solidFill>
                  <a:srgbClr val="488567"/>
                </a:solidFill>
                <a:latin typeface="Consolas" panose="020B0609020204030204" pitchFamily="49" charset="0"/>
              </a:rPr>
              <a:t>ClassCastException</a:t>
            </a:r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 – Secretary is not a </a:t>
            </a:r>
            <a:r>
              <a:rPr lang="en-US" altLang="ko-KR" sz="1600" dirty="0" err="1">
                <a:solidFill>
                  <a:srgbClr val="488567"/>
                </a:solidFill>
                <a:latin typeface="Consolas" panose="020B0609020204030204" pitchFamily="49" charset="0"/>
              </a:rPr>
              <a:t>LegalSecretary</a:t>
            </a:r>
            <a:endParaRPr lang="ko-KR" altLang="en-US" sz="1600" dirty="0">
              <a:solidFill>
                <a:srgbClr val="488567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CF891A-41F9-46E2-93CB-CC1E6C736E03}"/>
              </a:ext>
            </a:extLst>
          </p:cNvPr>
          <p:cNvSpPr/>
          <p:nvPr/>
        </p:nvSpPr>
        <p:spPr>
          <a:xfrm>
            <a:off x="1138517" y="3615750"/>
            <a:ext cx="65980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Lawyer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linda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Lawyer(0);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((Secretary)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linda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takeDictation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"Hi"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 err="1">
                <a:solidFill>
                  <a:srgbClr val="488567"/>
                </a:solidFill>
                <a:latin typeface="Consolas" panose="020B0609020204030204" pitchFamily="49" charset="0"/>
              </a:rPr>
              <a:t>ClassCastException</a:t>
            </a:r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 – Lawyer is not a Secretary</a:t>
            </a:r>
            <a:endParaRPr lang="ko-KR" altLang="en-US" sz="1600" dirty="0">
              <a:solidFill>
                <a:srgbClr val="488567"/>
              </a:solidFill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5785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586EDC-F3D2-4BA7-ACCE-194D9034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5BBD3E6-F7CA-414F-8FC7-8CDC8310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Polymorphism Problem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8A79DA-6B6F-4A4C-A52B-4DB942B9D73E}"/>
              </a:ext>
            </a:extLst>
          </p:cNvPr>
          <p:cNvSpPr/>
          <p:nvPr/>
        </p:nvSpPr>
        <p:spPr>
          <a:xfrm>
            <a:off x="627530" y="1165972"/>
            <a:ext cx="394446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Ham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a() 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"Ham a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b()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"Ham b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"Ham"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Lamb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Ham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b()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"Lamb b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4B64EA-D9D7-4395-9317-1BC3054C732D}"/>
              </a:ext>
            </a:extLst>
          </p:cNvPr>
          <p:cNvSpPr/>
          <p:nvPr/>
        </p:nvSpPr>
        <p:spPr>
          <a:xfrm>
            <a:off x="5056094" y="1184462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Yam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Lamb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a()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"Yam a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"Yam"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Spam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Yam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b()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"Spam b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3641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FB8214-856B-417C-A355-885556D5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58CC15-3F97-44C1-B2E1-CAC46307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Polymorphism Problem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28B43-193E-402C-BF01-2C4BCBB8D0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What is the output?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C21F3F-393B-4DB1-92B0-6C3848BDD0DB}"/>
              </a:ext>
            </a:extLst>
          </p:cNvPr>
          <p:cNvSpPr/>
          <p:nvPr/>
        </p:nvSpPr>
        <p:spPr>
          <a:xfrm>
            <a:off x="1020854" y="1766570"/>
            <a:ext cx="749449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Ham[]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food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Lamb(),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Ham(),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Spam(),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Yam() };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food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food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food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].a();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pPr lvl="2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food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].b();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2402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1E0111-7027-4814-86F3-87921A10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B377E1-96C4-4C44-83B2-B4D9A8B3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Polymorphism at Work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208908-849F-4FFC-AADC-2EAF9B5C24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5972"/>
            <a:ext cx="4140574" cy="5326902"/>
          </a:xfrm>
        </p:spPr>
        <p:txBody>
          <a:bodyPr/>
          <a:lstStyle/>
          <a:p>
            <a:r>
              <a:rPr lang="en-US" altLang="ko-KR" i="1" dirty="0"/>
              <a:t>Lamb's a inherits Ham's a. a calls b. But </a:t>
            </a:r>
            <a:r>
              <a:rPr lang="en-US" altLang="ko-KR" i="1" dirty="0">
                <a:solidFill>
                  <a:srgbClr val="FF0000"/>
                </a:solidFill>
              </a:rPr>
              <a:t>Lamb overrides b...</a:t>
            </a:r>
          </a:p>
          <a:p>
            <a:pPr lvl="1"/>
            <a:r>
              <a:rPr lang="en-US" altLang="ko-KR" dirty="0"/>
              <a:t>How would Lamb's a method be executed?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Ham a Lamb b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1A0ACD-C8F0-4757-BA1D-3B66B7CEEF8D}"/>
              </a:ext>
            </a:extLst>
          </p:cNvPr>
          <p:cNvSpPr/>
          <p:nvPr/>
        </p:nvSpPr>
        <p:spPr>
          <a:xfrm>
            <a:off x="4984377" y="1165972"/>
            <a:ext cx="394446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Ham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a() 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"Ham a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b();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b()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"Ham b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"Ham"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Lamb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Ham 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b() {</a:t>
            </a:r>
          </a:p>
          <a:p>
            <a:pPr lvl="1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"Lamb b 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462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3DF6EC-72C6-4230-A3E4-45908F93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CEBBFF-AAA9-417C-A9B1-ED2422D6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Law Firm Employee Analogy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C3D170-EC7D-4493-A394-73B502447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0" i="1" dirty="0"/>
              <a:t>Why not just have a 22-page Lawyer manual, a 21-page Secretary manual, a 23-page Marketer manual, etc.?</a:t>
            </a:r>
          </a:p>
          <a:p>
            <a:endParaRPr lang="en-US" altLang="ko-KR" dirty="0"/>
          </a:p>
          <a:p>
            <a:r>
              <a:rPr lang="en-US" altLang="ko-KR" dirty="0"/>
              <a:t>Some advantages of the separate manuals</a:t>
            </a:r>
          </a:p>
          <a:p>
            <a:pPr lvl="1"/>
            <a:r>
              <a:rPr lang="en-US" altLang="ko-KR" dirty="0"/>
              <a:t>Maintenance: Only one update is needed when a common rule changes</a:t>
            </a:r>
          </a:p>
          <a:p>
            <a:pPr lvl="1"/>
            <a:r>
              <a:rPr lang="en-US" altLang="ko-KR" dirty="0"/>
              <a:t>Locality: Quick discovery of all rules specific to lawyers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Key ideas from this example</a:t>
            </a:r>
          </a:p>
          <a:p>
            <a:pPr lvl="1"/>
            <a:r>
              <a:rPr lang="en-US" altLang="ko-KR" dirty="0"/>
              <a:t>General rules are useful (the 20-page manual)</a:t>
            </a:r>
          </a:p>
          <a:p>
            <a:pPr lvl="1"/>
            <a:r>
              <a:rPr lang="en-US" altLang="ko-KR" dirty="0"/>
              <a:t>Specific rules that my override general ones are also useful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2379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2C483F-5C20-4940-B07B-1F10AD8B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9705C76-CFF6-4F3A-91FB-AF2EFCB0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Polymorphism at Work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85874B-3B03-41E2-87FA-C3F911B57B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Exercise: </a:t>
            </a:r>
            <a:r>
              <a:rPr lang="en-US" altLang="ko-KR" b="0" dirty="0"/>
              <a:t>Try an create a class table</a:t>
            </a:r>
          </a:p>
          <a:p>
            <a:pPr lvl="1"/>
            <a:r>
              <a:rPr lang="en-US" altLang="ko-KR" dirty="0"/>
              <a:t>Write the output of the method corresponding to the class</a:t>
            </a:r>
            <a:endParaRPr lang="ko-KR" altLang="en-US" b="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77A6FCE-F2BF-48EE-BCE8-292D8449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052056"/>
              </p:ext>
            </p:extLst>
          </p:nvPr>
        </p:nvGraphicFramePr>
        <p:xfrm>
          <a:off x="1178855" y="2393577"/>
          <a:ext cx="6786285" cy="3186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7257">
                  <a:extLst>
                    <a:ext uri="{9D8B030D-6E8A-4147-A177-3AD203B41FA5}">
                      <a16:colId xmlns:a16="http://schemas.microsoft.com/office/drawing/2014/main" val="4200753986"/>
                    </a:ext>
                  </a:extLst>
                </a:gridCol>
                <a:gridCol w="1357257">
                  <a:extLst>
                    <a:ext uri="{9D8B030D-6E8A-4147-A177-3AD203B41FA5}">
                      <a16:colId xmlns:a16="http://schemas.microsoft.com/office/drawing/2014/main" val="3926507053"/>
                    </a:ext>
                  </a:extLst>
                </a:gridCol>
                <a:gridCol w="1357257">
                  <a:extLst>
                    <a:ext uri="{9D8B030D-6E8A-4147-A177-3AD203B41FA5}">
                      <a16:colId xmlns:a16="http://schemas.microsoft.com/office/drawing/2014/main" val="2483929597"/>
                    </a:ext>
                  </a:extLst>
                </a:gridCol>
                <a:gridCol w="1357257">
                  <a:extLst>
                    <a:ext uri="{9D8B030D-6E8A-4147-A177-3AD203B41FA5}">
                      <a16:colId xmlns:a16="http://schemas.microsoft.com/office/drawing/2014/main" val="1946333423"/>
                    </a:ext>
                  </a:extLst>
                </a:gridCol>
                <a:gridCol w="1357257">
                  <a:extLst>
                    <a:ext uri="{9D8B030D-6E8A-4147-A177-3AD203B41FA5}">
                      <a16:colId xmlns:a16="http://schemas.microsoft.com/office/drawing/2014/main" val="2274558369"/>
                    </a:ext>
                  </a:extLst>
                </a:gridCol>
              </a:tblGrid>
              <a:tr h="51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method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Ham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Lamb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Yam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Spam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934311"/>
                  </a:ext>
                </a:extLst>
              </a:tr>
              <a:tr h="927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Ham a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b()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705590"/>
                  </a:ext>
                </a:extLst>
              </a:tr>
              <a:tr h="874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160222"/>
                  </a:ext>
                </a:extLst>
              </a:tr>
              <a:tr h="874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toString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18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030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2C483F-5C20-4940-B07B-1F10AD8B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9705C76-CFF6-4F3A-91FB-AF2EFCB0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Polymorphism at Work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85874B-3B03-41E2-87FA-C3F911B57B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Exercise: </a:t>
            </a:r>
            <a:r>
              <a:rPr lang="en-US" altLang="ko-KR" b="0" dirty="0"/>
              <a:t>Try an create a class table</a:t>
            </a:r>
          </a:p>
          <a:p>
            <a:pPr lvl="1"/>
            <a:r>
              <a:rPr lang="en-US" altLang="ko-KR" dirty="0"/>
              <a:t>Write the output of the method corresponding to the class</a:t>
            </a:r>
            <a:endParaRPr lang="ko-KR" altLang="en-US" b="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77A6FCE-F2BF-48EE-BCE8-292D8449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99063"/>
              </p:ext>
            </p:extLst>
          </p:nvPr>
        </p:nvGraphicFramePr>
        <p:xfrm>
          <a:off x="1178855" y="2393577"/>
          <a:ext cx="6786285" cy="3186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7257">
                  <a:extLst>
                    <a:ext uri="{9D8B030D-6E8A-4147-A177-3AD203B41FA5}">
                      <a16:colId xmlns:a16="http://schemas.microsoft.com/office/drawing/2014/main" val="4200753986"/>
                    </a:ext>
                  </a:extLst>
                </a:gridCol>
                <a:gridCol w="1357257">
                  <a:extLst>
                    <a:ext uri="{9D8B030D-6E8A-4147-A177-3AD203B41FA5}">
                      <a16:colId xmlns:a16="http://schemas.microsoft.com/office/drawing/2014/main" val="3926507053"/>
                    </a:ext>
                  </a:extLst>
                </a:gridCol>
                <a:gridCol w="1357257">
                  <a:extLst>
                    <a:ext uri="{9D8B030D-6E8A-4147-A177-3AD203B41FA5}">
                      <a16:colId xmlns:a16="http://schemas.microsoft.com/office/drawing/2014/main" val="2483929597"/>
                    </a:ext>
                  </a:extLst>
                </a:gridCol>
                <a:gridCol w="1357257">
                  <a:extLst>
                    <a:ext uri="{9D8B030D-6E8A-4147-A177-3AD203B41FA5}">
                      <a16:colId xmlns:a16="http://schemas.microsoft.com/office/drawing/2014/main" val="1946333423"/>
                    </a:ext>
                  </a:extLst>
                </a:gridCol>
                <a:gridCol w="1357257">
                  <a:extLst>
                    <a:ext uri="{9D8B030D-6E8A-4147-A177-3AD203B41FA5}">
                      <a16:colId xmlns:a16="http://schemas.microsoft.com/office/drawing/2014/main" val="2274558369"/>
                    </a:ext>
                  </a:extLst>
                </a:gridCol>
              </a:tblGrid>
              <a:tr h="51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method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Ham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Lamb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Yam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Spam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934311"/>
                  </a:ext>
                </a:extLst>
              </a:tr>
              <a:tr h="927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Ham a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latin typeface="Consolas" panose="020B0609020204030204" pitchFamily="49" charset="0"/>
                        </a:rPr>
                        <a:t>b()</a:t>
                      </a:r>
                      <a:endParaRPr lang="ko-KR" altLang="en-US" sz="18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Ham a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latin typeface="Consolas" panose="020B0609020204030204" pitchFamily="49" charset="0"/>
                        </a:rPr>
                        <a:t>b()</a:t>
                      </a:r>
                      <a:endParaRPr lang="ko-KR" altLang="en-US" sz="18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Yam a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Consolas" panose="020B0609020204030204" pitchFamily="49" charset="0"/>
                        </a:rPr>
                        <a:t>b()</a:t>
                      </a:r>
                      <a:endParaRPr lang="ko-KR" altLang="en-US" sz="18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Yam a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Consolas" panose="020B0609020204030204" pitchFamily="49" charset="0"/>
                        </a:rPr>
                        <a:t>b()</a:t>
                      </a:r>
                      <a:endParaRPr lang="ko-KR" altLang="en-US" sz="18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705590"/>
                  </a:ext>
                </a:extLst>
              </a:tr>
              <a:tr h="874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Ham 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Lamb 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Lamb 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Spam 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160222"/>
                  </a:ext>
                </a:extLst>
              </a:tr>
              <a:tr h="874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toString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Ham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Ham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Yam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Yam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18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4508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2C483F-5C20-4940-B07B-1F10AD8B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9705C76-CFF6-4F3A-91FB-AF2EFCB0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Polymorphism at Work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85874B-3B03-41E2-87FA-C3F911B57B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800" b="0" dirty="0">
                <a:latin typeface="Consolas" panose="020B0609020204030204" pitchFamily="49" charset="0"/>
              </a:rPr>
              <a:t>b()</a:t>
            </a:r>
            <a:r>
              <a:rPr lang="en-US" altLang="ko-KR" b="0" dirty="0"/>
              <a:t> will correspond to each class's </a:t>
            </a:r>
            <a:r>
              <a:rPr lang="en-US" altLang="ko-KR" sz="1800" b="0" dirty="0">
                <a:latin typeface="Consolas" panose="020B0609020204030204" pitchFamily="49" charset="0"/>
              </a:rPr>
              <a:t>b()</a:t>
            </a:r>
            <a:r>
              <a:rPr lang="en-US" altLang="ko-KR" b="0" dirty="0"/>
              <a:t> method</a:t>
            </a:r>
            <a:endParaRPr lang="ko-KR" altLang="en-US" b="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77A6FCE-F2BF-48EE-BCE8-292D8449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76782"/>
              </p:ext>
            </p:extLst>
          </p:nvPr>
        </p:nvGraphicFramePr>
        <p:xfrm>
          <a:off x="1178855" y="2393577"/>
          <a:ext cx="6786285" cy="3186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7257">
                  <a:extLst>
                    <a:ext uri="{9D8B030D-6E8A-4147-A177-3AD203B41FA5}">
                      <a16:colId xmlns:a16="http://schemas.microsoft.com/office/drawing/2014/main" val="4200753986"/>
                    </a:ext>
                  </a:extLst>
                </a:gridCol>
                <a:gridCol w="1357257">
                  <a:extLst>
                    <a:ext uri="{9D8B030D-6E8A-4147-A177-3AD203B41FA5}">
                      <a16:colId xmlns:a16="http://schemas.microsoft.com/office/drawing/2014/main" val="3926507053"/>
                    </a:ext>
                  </a:extLst>
                </a:gridCol>
                <a:gridCol w="1357257">
                  <a:extLst>
                    <a:ext uri="{9D8B030D-6E8A-4147-A177-3AD203B41FA5}">
                      <a16:colId xmlns:a16="http://schemas.microsoft.com/office/drawing/2014/main" val="2483929597"/>
                    </a:ext>
                  </a:extLst>
                </a:gridCol>
                <a:gridCol w="1357257">
                  <a:extLst>
                    <a:ext uri="{9D8B030D-6E8A-4147-A177-3AD203B41FA5}">
                      <a16:colId xmlns:a16="http://schemas.microsoft.com/office/drawing/2014/main" val="1946333423"/>
                    </a:ext>
                  </a:extLst>
                </a:gridCol>
                <a:gridCol w="1357257">
                  <a:extLst>
                    <a:ext uri="{9D8B030D-6E8A-4147-A177-3AD203B41FA5}">
                      <a16:colId xmlns:a16="http://schemas.microsoft.com/office/drawing/2014/main" val="2274558369"/>
                    </a:ext>
                  </a:extLst>
                </a:gridCol>
              </a:tblGrid>
              <a:tr h="51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method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Ham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Lamb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Yam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Spam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934311"/>
                  </a:ext>
                </a:extLst>
              </a:tr>
              <a:tr h="927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>
                          <a:latin typeface="Consolas" panose="020B0609020204030204" pitchFamily="49" charset="0"/>
                        </a:rPr>
                        <a:t>Ham a</a:t>
                      </a:r>
                    </a:p>
                    <a:p>
                      <a:pPr algn="l" latinLnBrk="1"/>
                      <a:r>
                        <a:rPr lang="en-US" altLang="ko-KR" sz="1800" b="1">
                          <a:latin typeface="Consolas" panose="020B0609020204030204" pitchFamily="49" charset="0"/>
                        </a:rPr>
                        <a:t>Ham b</a:t>
                      </a:r>
                      <a:endParaRPr lang="ko-KR" altLang="en-US" sz="18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Ham a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latin typeface="Consolas" panose="020B0609020204030204" pitchFamily="49" charset="0"/>
                        </a:rPr>
                        <a:t>Lamb b</a:t>
                      </a:r>
                      <a:endParaRPr lang="ko-KR" altLang="en-US" sz="18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Yam a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Ham a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latin typeface="Consolas" panose="020B0609020204030204" pitchFamily="49" charset="0"/>
                        </a:rPr>
                        <a:t>Lamb b</a:t>
                      </a:r>
                      <a:endParaRPr lang="ko-KR" altLang="en-US" sz="18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Yam a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Consolas" panose="020B0609020204030204" pitchFamily="49" charset="0"/>
                        </a:rPr>
                        <a:t>Spam b</a:t>
                      </a:r>
                      <a:endParaRPr lang="ko-KR" altLang="en-US" sz="18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705590"/>
                  </a:ext>
                </a:extLst>
              </a:tr>
              <a:tr h="874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Ham 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Lamb 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Lamb 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Spam 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160222"/>
                  </a:ext>
                </a:extLst>
              </a:tr>
              <a:tr h="874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toString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Ham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Ham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Yam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Yam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18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281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AB1D34-A6EF-4D6D-B9F3-B7CA8999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23F9B36-6793-4D28-8D77-7406F967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Polymorphism at Work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2B170-B5BA-4661-BA43-DA0F52C1F0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Final output will look like this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193158-F886-4A20-9EA6-7D6C69BDBE0D}"/>
              </a:ext>
            </a:extLst>
          </p:cNvPr>
          <p:cNvSpPr/>
          <p:nvPr/>
        </p:nvSpPr>
        <p:spPr>
          <a:xfrm>
            <a:off x="1264024" y="1825295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Ham a Lamb b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Lamb b 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Ham a Ham b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Ham b 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Yam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Yam a Ham a Spam b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Spam b 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Yam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Yam a Ham a Lamb b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Lamb b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2248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118344-D975-4467-AE9B-95E58501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D61587-82B7-4F3D-B434-BF18B614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972D6D-0CD7-4034-B33B-A7F65E493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abstract class</a:t>
            </a:r>
            <a:r>
              <a:rPr lang="en-US" altLang="ko-KR" dirty="0"/>
              <a:t>: A superclass that represents an abstract concept</a:t>
            </a:r>
          </a:p>
          <a:p>
            <a:pPr lvl="1"/>
            <a:r>
              <a:rPr lang="en-US" altLang="ko-KR" dirty="0"/>
              <a:t>Abstract classes </a:t>
            </a:r>
            <a:r>
              <a:rPr lang="en-US" altLang="ko-KR" b="1" i="1" dirty="0"/>
              <a:t>cannot be instantiated</a:t>
            </a:r>
          </a:p>
          <a:p>
            <a:pPr lvl="2"/>
            <a:r>
              <a:rPr lang="en-US" altLang="ko-KR" dirty="0"/>
              <a:t>Cannot use </a:t>
            </a:r>
            <a:r>
              <a:rPr lang="en-US" altLang="ko-KR" dirty="0">
                <a:latin typeface="Consolas" panose="020B0609020204030204" pitchFamily="49" charset="0"/>
              </a:rPr>
              <a:t>new</a:t>
            </a:r>
            <a:r>
              <a:rPr lang="en-US" altLang="ko-KR" dirty="0"/>
              <a:t> to create an instance of an abstract class</a:t>
            </a:r>
          </a:p>
          <a:p>
            <a:pPr lvl="1"/>
            <a:r>
              <a:rPr lang="en-US" altLang="ko-KR" dirty="0"/>
              <a:t>Abstract classes control the state and behavior that will be inherited by subclasses</a:t>
            </a:r>
          </a:p>
          <a:p>
            <a:pPr lvl="1"/>
            <a:r>
              <a:rPr lang="en-US" altLang="ko-KR" dirty="0"/>
              <a:t>Abstract classes may contain </a:t>
            </a:r>
            <a:r>
              <a:rPr lang="en-US" altLang="ko-KR" b="1" i="1" dirty="0"/>
              <a:t>abstract methods</a:t>
            </a:r>
          </a:p>
          <a:p>
            <a:pPr lvl="1"/>
            <a:endParaRPr lang="en-US" altLang="ko-KR" dirty="0"/>
          </a:p>
          <a:p>
            <a:r>
              <a:rPr lang="en-US" altLang="ko-KR" i="1" dirty="0">
                <a:solidFill>
                  <a:srgbClr val="FF0000"/>
                </a:solidFill>
              </a:rPr>
              <a:t>abstract method</a:t>
            </a:r>
            <a:r>
              <a:rPr lang="en-US" altLang="ko-KR" dirty="0"/>
              <a:t>: A method that has </a:t>
            </a:r>
            <a:r>
              <a:rPr lang="en-US" altLang="ko-KR" i="1" dirty="0"/>
              <a:t>no implementation code</a:t>
            </a:r>
            <a:r>
              <a:rPr lang="en-US" altLang="ko-KR" dirty="0"/>
              <a:t>, but has a </a:t>
            </a:r>
            <a:r>
              <a:rPr lang="en-US" altLang="ko-KR" i="1" dirty="0"/>
              <a:t>header</a:t>
            </a:r>
          </a:p>
          <a:p>
            <a:pPr lvl="1"/>
            <a:r>
              <a:rPr lang="en-US" altLang="ko-KR" dirty="0"/>
              <a:t>We declare a method abstract, if there is </a:t>
            </a:r>
            <a:r>
              <a:rPr lang="en-US" altLang="ko-KR" i="1" dirty="0"/>
              <a:t>no good default code for the method</a:t>
            </a:r>
          </a:p>
          <a:p>
            <a:pPr lvl="1"/>
            <a:r>
              <a:rPr lang="en-US" altLang="ko-KR" dirty="0"/>
              <a:t>Abstract methods work as a </a:t>
            </a:r>
            <a:r>
              <a:rPr lang="en-US" altLang="ko-KR" i="1" dirty="0"/>
              <a:t>placeholder</a:t>
            </a:r>
          </a:p>
          <a:p>
            <a:pPr lvl="2"/>
            <a:r>
              <a:rPr lang="en-US" altLang="ko-KR" dirty="0"/>
              <a:t>Declaration for </a:t>
            </a:r>
            <a:r>
              <a:rPr lang="en-US" altLang="ko-KR" b="1" i="1" dirty="0"/>
              <a:t>generic behaviors</a:t>
            </a:r>
            <a:r>
              <a:rPr lang="en-US" altLang="ko-KR" dirty="0"/>
              <a:t> that subclasses </a:t>
            </a:r>
            <a:r>
              <a:rPr lang="en-US" altLang="ko-KR" b="1" dirty="0"/>
              <a:t>must</a:t>
            </a:r>
            <a:r>
              <a:rPr lang="en-US" altLang="ko-KR" dirty="0"/>
              <a:t> </a:t>
            </a:r>
            <a:r>
              <a:rPr lang="en-US" altLang="ko-KR" b="1" dirty="0"/>
              <a:t>override</a:t>
            </a:r>
          </a:p>
          <a:p>
            <a:pPr lvl="1"/>
            <a:r>
              <a:rPr lang="en-US" altLang="ko-KR" dirty="0"/>
              <a:t>If a class contains any abstract methods, the class </a:t>
            </a:r>
            <a:r>
              <a:rPr lang="en-US" altLang="ko-KR" i="1" dirty="0"/>
              <a:t>must be declared an abstract class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295485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DE3AD0-7C0A-4764-81FC-8FFB6193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57A5B39-1FC3-4ACB-A2BE-094C0941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36BB20-043E-457D-9DC9-46B9FFE07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class can be abstract even if it has no abstract methods</a:t>
            </a:r>
          </a:p>
          <a:p>
            <a:r>
              <a:rPr lang="en-US" altLang="ko-KR" dirty="0"/>
              <a:t>You can create variables (but not objects) of the abstract type</a:t>
            </a:r>
          </a:p>
          <a:p>
            <a:endParaRPr lang="en-US" altLang="ko-KR" dirty="0"/>
          </a:p>
          <a:p>
            <a:r>
              <a:rPr lang="en-US" altLang="ko-KR" dirty="0"/>
              <a:t>Exercise: </a:t>
            </a:r>
            <a:r>
              <a:rPr lang="en-US" altLang="ko-KR" b="0" dirty="0"/>
              <a:t>Create an abstract </a:t>
            </a:r>
            <a:r>
              <a:rPr lang="en-US" altLang="ko-KR" b="0" dirty="0">
                <a:latin typeface="Consolas" panose="020B0609020204030204" pitchFamily="49" charset="0"/>
              </a:rPr>
              <a:t>Shape</a:t>
            </a:r>
            <a:r>
              <a:rPr lang="en-US" altLang="ko-KR" b="0" dirty="0"/>
              <a:t> class</a:t>
            </a:r>
          </a:p>
          <a:p>
            <a:pPr lvl="1"/>
            <a:r>
              <a:rPr lang="en-US" altLang="ko-KR" dirty="0"/>
              <a:t>Fields: name (string)</a:t>
            </a:r>
          </a:p>
          <a:p>
            <a:pPr lvl="1"/>
            <a:r>
              <a:rPr lang="en-US" altLang="ko-KR" dirty="0"/>
              <a:t>Methods: area (abstract double), perimeter (abstract double)</a:t>
            </a:r>
            <a:endParaRPr lang="ko-KR" altLang="en-US" b="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580A8-501A-45AF-8B3C-D76A0B9BCFCF}"/>
              </a:ext>
            </a:extLst>
          </p:cNvPr>
          <p:cNvSpPr/>
          <p:nvPr/>
        </p:nvSpPr>
        <p:spPr>
          <a:xfrm>
            <a:off x="1335741" y="1663424"/>
            <a:ext cx="6229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parameters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281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60FEF2-AC92-4FFF-9B4B-BAD0C85C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AF028C-E9B3-47EB-ABF2-3185E5AA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Shape</a:t>
            </a:r>
            <a:r>
              <a:rPr lang="en-US" altLang="ko-KR" dirty="0"/>
              <a:t> Class Example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3B3EAA-1B71-4A15-AAEE-902A57B3CF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a class were to </a:t>
            </a:r>
            <a:r>
              <a:rPr lang="en-US" altLang="ko-KR" i="1" dirty="0"/>
              <a:t>extend</a:t>
            </a:r>
            <a:r>
              <a:rPr lang="en-US" altLang="ko-KR" dirty="0"/>
              <a:t> the </a:t>
            </a:r>
            <a:r>
              <a:rPr lang="en-US" altLang="ko-KR" sz="1800" dirty="0">
                <a:latin typeface="Consolas" panose="020B0609020204030204" pitchFamily="49" charset="0"/>
              </a:rPr>
              <a:t>Shape</a:t>
            </a:r>
            <a:r>
              <a:rPr lang="en-US" altLang="ko-KR" dirty="0"/>
              <a:t> class, it should have </a:t>
            </a:r>
            <a:r>
              <a:rPr lang="en-US" altLang="ko-KR" sz="1800" dirty="0">
                <a:latin typeface="Consolas" panose="020B0609020204030204" pitchFamily="49" charset="0"/>
              </a:rPr>
              <a:t>area</a:t>
            </a:r>
            <a:r>
              <a:rPr lang="en-US" altLang="ko-KR" dirty="0"/>
              <a:t> and </a:t>
            </a:r>
            <a:r>
              <a:rPr lang="en-US" altLang="ko-KR" sz="1800" dirty="0">
                <a:latin typeface="Consolas" panose="020B0609020204030204" pitchFamily="49" charset="0"/>
              </a:rPr>
              <a:t>perimeter</a:t>
            </a:r>
            <a:r>
              <a:rPr lang="en-US" altLang="ko-KR" dirty="0"/>
              <a:t> as its methods</a:t>
            </a:r>
          </a:p>
          <a:p>
            <a:r>
              <a:rPr lang="en-US" altLang="ko-KR" dirty="0"/>
              <a:t>Abstract methods will be implemented by the subclass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1F7E1-F65B-400E-9A70-61F544A0EEA1}"/>
              </a:ext>
            </a:extLst>
          </p:cNvPr>
          <p:cNvSpPr/>
          <p:nvPr/>
        </p:nvSpPr>
        <p:spPr>
          <a:xfrm>
            <a:off x="1434353" y="1165972"/>
            <a:ext cx="644562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Shape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Shape(String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area();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perimeter();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6059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4AD162-BFE0-4512-9A2A-6C2CECC1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D8EEA55-6D1E-4F6A-A075-4AC0D4A3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Extending an Abstract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C52933-2E60-4573-AE45-06475FA64A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 extends, just like extending normal classes</a:t>
            </a:r>
          </a:p>
          <a:p>
            <a:pPr lvl="1"/>
            <a:r>
              <a:rPr lang="en-US" altLang="ko-KR" dirty="0"/>
              <a:t>Abstract methods must be implemented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F08582-2397-4AD2-AC67-1500D5414EC7}"/>
              </a:ext>
            </a:extLst>
          </p:cNvPr>
          <p:cNvSpPr/>
          <p:nvPr/>
        </p:nvSpPr>
        <p:spPr>
          <a:xfrm>
            <a:off x="1657348" y="1248433"/>
            <a:ext cx="6858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Circle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Shape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super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area()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perimeter()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2 *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6504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240968-0486-42AC-A9E4-139F38A3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1406E4-47ED-4573-9795-F1936FB9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Extending an Abstract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EC39F-8275-47F0-9818-4ADE6FFCC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If you don't implement the abstract methods, the class should be declared abstract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CA64C2-6A7B-406A-868B-B14E9091EABC}"/>
              </a:ext>
            </a:extLst>
          </p:cNvPr>
          <p:cNvSpPr/>
          <p:nvPr/>
        </p:nvSpPr>
        <p:spPr>
          <a:xfrm>
            <a:off x="1326774" y="2105561"/>
            <a:ext cx="6490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Quadrilateral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Shape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Quadrilateral(String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super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3822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C68978-C798-4A60-BE75-1DA62249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849B46B-4626-40E8-90B7-52F2FF23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Notes on Abstract Classes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C37454-5A4A-4400-A6FD-0A3925015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0" dirty="0"/>
              <a:t>An abstract class </a:t>
            </a:r>
            <a:r>
              <a:rPr lang="en-US" altLang="ko-KR" i="1" dirty="0"/>
              <a:t>can have both fields and concrete (non-abstract) methods</a:t>
            </a:r>
          </a:p>
          <a:p>
            <a:r>
              <a:rPr lang="en-US" altLang="ko-KR" b="0" dirty="0"/>
              <a:t>A non-abstract subclass of an abstract superclass </a:t>
            </a:r>
            <a:r>
              <a:rPr lang="en-US" altLang="ko-KR" i="1" dirty="0"/>
              <a:t>must provide implementation code for all abstract methods of the superclass</a:t>
            </a:r>
          </a:p>
          <a:p>
            <a:r>
              <a:rPr lang="en-US" altLang="ko-KR" b="0" dirty="0"/>
              <a:t>An abstract class may or may not have constructors</a:t>
            </a:r>
          </a:p>
          <a:p>
            <a:r>
              <a:rPr lang="en-US" altLang="ko-KR" b="0" dirty="0"/>
              <a:t>It is </a:t>
            </a:r>
            <a:r>
              <a:rPr lang="en-US" altLang="ko-KR" i="1" dirty="0"/>
              <a:t>illegal to instantiate </a:t>
            </a:r>
            <a:r>
              <a:rPr lang="en-US" altLang="ko-KR" b="0" dirty="0"/>
              <a:t>abstract classes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99083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168CF7-6404-458F-AEB4-0554D805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CC82A6-5100-46B4-88E0-20D96A74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Is-A Relationships, Hierarchies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6EFFBB-FC33-432B-A593-F12D28905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is-a relationship</a:t>
            </a:r>
            <a:r>
              <a:rPr lang="en-US" altLang="ko-KR" dirty="0"/>
              <a:t>: </a:t>
            </a:r>
            <a:r>
              <a:rPr lang="en-US" altLang="ko-KR" b="0" dirty="0"/>
              <a:t>A hierarchical connection where one category can be treated as a specialized version of another</a:t>
            </a:r>
          </a:p>
          <a:p>
            <a:pPr lvl="1"/>
            <a:r>
              <a:rPr lang="en-US" altLang="ko-KR" dirty="0"/>
              <a:t>Every marketer </a:t>
            </a:r>
            <a:r>
              <a:rPr lang="en-US" altLang="ko-KR" b="1" i="1" dirty="0"/>
              <a:t>is an </a:t>
            </a:r>
            <a:r>
              <a:rPr lang="en-US" altLang="ko-KR" dirty="0"/>
              <a:t>employee</a:t>
            </a:r>
          </a:p>
          <a:p>
            <a:pPr lvl="1"/>
            <a:r>
              <a:rPr lang="en-US" altLang="ko-KR" dirty="0"/>
              <a:t>Every legal secretary </a:t>
            </a:r>
            <a:r>
              <a:rPr lang="en-US" altLang="ko-KR" b="1" i="1" dirty="0"/>
              <a:t>is a</a:t>
            </a:r>
            <a:r>
              <a:rPr lang="en-US" altLang="ko-KR" i="1" dirty="0"/>
              <a:t> </a:t>
            </a:r>
            <a:r>
              <a:rPr lang="en-US" altLang="ko-KR" dirty="0"/>
              <a:t>secretary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Inheritance hierarchy: </a:t>
            </a:r>
            <a:r>
              <a:rPr lang="en-US" altLang="ko-KR" b="0" dirty="0"/>
              <a:t>A set of classes connected by is-a relationships that can share common code</a:t>
            </a:r>
            <a:endParaRPr lang="ko-KR" altLang="en-US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D9744A-21CE-48BB-AD3E-4B0B5560B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99" y="4170304"/>
            <a:ext cx="3577198" cy="2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39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C2497A-A059-428F-9246-13866B94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B5C81B-72CA-4AEB-8FB7-654AD563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CBF5C9-A767-488F-9E64-5824AA0852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interface</a:t>
            </a:r>
            <a:r>
              <a:rPr lang="en-US" altLang="ko-KR" dirty="0"/>
              <a:t>: A list of methods that a class can implement</a:t>
            </a:r>
          </a:p>
          <a:p>
            <a:pPr lvl="1"/>
            <a:r>
              <a:rPr lang="en-US" altLang="ko-KR" dirty="0"/>
              <a:t>Usually a collection of related methods</a:t>
            </a:r>
          </a:p>
          <a:p>
            <a:pPr lvl="1"/>
            <a:r>
              <a:rPr lang="en-US" altLang="ko-KR" dirty="0"/>
              <a:t>Cannot contain fields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Methods in an interface are </a:t>
            </a:r>
            <a:r>
              <a:rPr lang="en-US" altLang="ko-KR" sz="1800" dirty="0">
                <a:latin typeface="Consolas" panose="020B0609020204030204" pitchFamily="49" charset="0"/>
              </a:rPr>
              <a:t>abstract</a:t>
            </a:r>
            <a:r>
              <a:rPr lang="en-US" altLang="ko-KR" dirty="0"/>
              <a:t> by default</a:t>
            </a:r>
          </a:p>
          <a:p>
            <a:pPr lvl="1"/>
            <a:r>
              <a:rPr lang="en-US" altLang="ko-KR" dirty="0"/>
              <a:t>Or a default implementation can be provided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488867-472C-4F3A-B68B-B0661A2A2A32}"/>
              </a:ext>
            </a:extLst>
          </p:cNvPr>
          <p:cNvSpPr/>
          <p:nvPr/>
        </p:nvSpPr>
        <p:spPr>
          <a:xfrm>
            <a:off x="1506070" y="3246751"/>
            <a:ext cx="67952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Name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type name(parameters);</a:t>
            </a:r>
          </a:p>
          <a:p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 default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type name(parameters) 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	statement(s);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26509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4B6D13-3D19-4946-9DC4-9F773F8B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7792578-68EA-4D55-9FE5-AB989BF3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Shape</a:t>
            </a:r>
            <a:r>
              <a:rPr lang="en-US" altLang="ko-KR" dirty="0"/>
              <a:t> Interface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56B22-DB65-44DD-8B39-A8527AE747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The interface describes the features </a:t>
            </a:r>
            <a:r>
              <a:rPr lang="en-US" altLang="ko-KR" i="1" dirty="0"/>
              <a:t>common</a:t>
            </a:r>
            <a:r>
              <a:rPr lang="en-US" altLang="ko-KR" dirty="0"/>
              <a:t> to all shapes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Note that an interface cannot contain fields</a:t>
            </a:r>
          </a:p>
          <a:p>
            <a:pPr lvl="1"/>
            <a:r>
              <a:rPr lang="en-US" altLang="ko-KR" dirty="0"/>
              <a:t>All classes using this interface should implement the methods listed in this interface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D00ECE-3BFA-471F-A284-5C07FE422970}"/>
              </a:ext>
            </a:extLst>
          </p:cNvPr>
          <p:cNvSpPr/>
          <p:nvPr/>
        </p:nvSpPr>
        <p:spPr>
          <a:xfrm>
            <a:off x="2285998" y="171318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Shape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area();</a:t>
            </a:r>
          </a:p>
          <a:p>
            <a:pPr lvl="1"/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perimeter();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4272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A10CC7-4A2E-41B1-8CCC-42E13CFA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EB7532-139D-42AC-AB75-45B3174E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an Interface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F1017E-D5D7-4DA5-AEC0-7EB3F5A298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 class can declare that it </a:t>
            </a:r>
            <a:r>
              <a:rPr lang="en-US" altLang="ko-KR" i="1" dirty="0"/>
              <a:t>implements </a:t>
            </a:r>
            <a:r>
              <a:rPr lang="en-US" altLang="ko-KR" dirty="0"/>
              <a:t>an interface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dirty="0"/>
              <a:t>Example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418F1A-A4F3-47D7-A326-7824F659153F}"/>
              </a:ext>
            </a:extLst>
          </p:cNvPr>
          <p:cNvSpPr/>
          <p:nvPr/>
        </p:nvSpPr>
        <p:spPr>
          <a:xfrm>
            <a:off x="1528480" y="1672884"/>
            <a:ext cx="6087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InterfaceName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// ...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187AE5-232C-4847-A77B-D19AF182C40C}"/>
              </a:ext>
            </a:extLst>
          </p:cNvPr>
          <p:cNvSpPr/>
          <p:nvPr/>
        </p:nvSpPr>
        <p:spPr>
          <a:xfrm>
            <a:off x="1595718" y="3010793"/>
            <a:ext cx="625736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Circle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Shape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area()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perimeter()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2 *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77095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178C24-EA3E-489D-8C50-C3F2ECB0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3BB843-E997-4A59-AAAC-868A91FD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Extends + Implements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280AE1-05C8-4E8E-8F8F-637FCCA819B2}"/>
              </a:ext>
            </a:extLst>
          </p:cNvPr>
          <p:cNvSpPr/>
          <p:nvPr/>
        </p:nvSpPr>
        <p:spPr>
          <a:xfrm>
            <a:off x="896471" y="1081087"/>
            <a:ext cx="56656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Quadrilateral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Quadrilateral(String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F20250-5193-4B22-8E3A-A956AB625596}"/>
              </a:ext>
            </a:extLst>
          </p:cNvPr>
          <p:cNvSpPr/>
          <p:nvPr/>
        </p:nvSpPr>
        <p:spPr>
          <a:xfrm>
            <a:off x="896471" y="2773381"/>
            <a:ext cx="79875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Rectangle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Quadrilateral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Shape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Rectangle(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area()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perimeter()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2 * (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76097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359B87-A103-4640-A9EC-2E737EF2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BD6572-9CFF-409C-A519-7EDBC2EA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 Class vs. Interface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7F6E3C-3399-4A8D-9224-58A7DC22E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800" dirty="0"/>
              <a:t>Inheritance gives you an is-a relationship and code sharing</a:t>
            </a:r>
          </a:p>
          <a:p>
            <a:pPr lvl="1"/>
            <a:r>
              <a:rPr lang="en-US" altLang="ko-KR" sz="1800" dirty="0"/>
              <a:t>A Lawyer object can be treated as an Employee, and Lawyer inherits Employee's code</a:t>
            </a:r>
          </a:p>
          <a:p>
            <a:r>
              <a:rPr lang="en-US" altLang="ko-KR" sz="1800" dirty="0"/>
              <a:t>Interfaces/Abstract classes </a:t>
            </a:r>
            <a:r>
              <a:rPr lang="en-US" altLang="ko-KR" sz="1800" i="1" dirty="0"/>
              <a:t>give you an is-a relationship</a:t>
            </a:r>
            <a:r>
              <a:rPr lang="en-US" altLang="ko-KR" sz="1800" b="1" i="1" dirty="0">
                <a:solidFill>
                  <a:srgbClr val="FF0000"/>
                </a:solidFill>
              </a:rPr>
              <a:t> without code sharing</a:t>
            </a:r>
            <a:endParaRPr lang="en-US" altLang="ko-KR" sz="1800" i="1" dirty="0">
              <a:solidFill>
                <a:srgbClr val="FF0000"/>
              </a:solidFill>
            </a:endParaRPr>
          </a:p>
          <a:p>
            <a:r>
              <a:rPr lang="en-US" altLang="ko-KR" sz="1800" i="1" dirty="0"/>
              <a:t>Polymorphism works</a:t>
            </a:r>
            <a:r>
              <a:rPr lang="en-US" altLang="ko-KR" sz="1800" b="0" i="1" dirty="0"/>
              <a:t> </a:t>
            </a:r>
            <a:r>
              <a:rPr lang="en-US" altLang="ko-KR" sz="1800" b="0" dirty="0"/>
              <a:t>for both abstract classes and interfaces</a:t>
            </a:r>
          </a:p>
          <a:p>
            <a:r>
              <a:rPr lang="en-US" altLang="ko-KR" sz="1800" b="0" dirty="0"/>
              <a:t>An interface cannot contain instance variables, whereas an abstract class can</a:t>
            </a:r>
          </a:p>
          <a:p>
            <a:endParaRPr lang="en-US" altLang="ko-KR" sz="1800" b="0" dirty="0"/>
          </a:p>
          <a:p>
            <a:r>
              <a:rPr lang="en-US" altLang="ko-KR" sz="1800" i="1" dirty="0"/>
              <a:t>A class</a:t>
            </a:r>
          </a:p>
          <a:p>
            <a:pPr lvl="1"/>
            <a:r>
              <a:rPr lang="en-US" altLang="ko-KR" sz="1800" b="1" i="1" dirty="0"/>
              <a:t>Can extend only </a:t>
            </a:r>
            <a:r>
              <a:rPr lang="en-US" altLang="ko-KR" sz="1800" b="1" i="1" dirty="0">
                <a:solidFill>
                  <a:srgbClr val="FF0000"/>
                </a:solidFill>
              </a:rPr>
              <a:t>one superclass</a:t>
            </a:r>
          </a:p>
          <a:p>
            <a:pPr lvl="1"/>
            <a:r>
              <a:rPr lang="en-US" altLang="ko-KR" sz="1800" b="1" i="1" dirty="0"/>
              <a:t>But, can implement </a:t>
            </a:r>
            <a:r>
              <a:rPr lang="en-US" altLang="ko-KR" sz="1800" b="1" i="1" dirty="0">
                <a:solidFill>
                  <a:srgbClr val="FF0000"/>
                </a:solidFill>
              </a:rPr>
              <a:t>many interfaces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10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2752BA-516B-43E8-BC47-8BA90365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8A5AB7B-696C-4FCC-A9A8-3DB0E588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Employee Regulations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48EB94-F70B-4FC1-A361-09F0E9F3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Consider the following regulations for the employees</a:t>
            </a:r>
          </a:p>
          <a:p>
            <a:pPr lvl="1"/>
            <a:r>
              <a:rPr lang="en-US" altLang="ko-KR" dirty="0"/>
              <a:t>Work 40 hours / week</a:t>
            </a:r>
          </a:p>
          <a:p>
            <a:pPr lvl="1"/>
            <a:r>
              <a:rPr lang="en-US" altLang="ko-KR" dirty="0"/>
              <a:t>Salaries</a:t>
            </a:r>
          </a:p>
          <a:p>
            <a:pPr lvl="2"/>
            <a:r>
              <a:rPr lang="en-US" altLang="ko-KR" dirty="0"/>
              <a:t>Employees make $40k / year</a:t>
            </a:r>
          </a:p>
          <a:p>
            <a:pPr lvl="2"/>
            <a:r>
              <a:rPr lang="en-US" altLang="ko-KR" dirty="0"/>
              <a:t>Legal secretaries make $5k extra / year</a:t>
            </a:r>
          </a:p>
          <a:p>
            <a:pPr lvl="2"/>
            <a:r>
              <a:rPr lang="en-US" altLang="ko-KR" dirty="0"/>
              <a:t>Marketers make $10k extra / year</a:t>
            </a:r>
          </a:p>
          <a:p>
            <a:pPr lvl="1"/>
            <a:r>
              <a:rPr lang="en-US" altLang="ko-KR" dirty="0"/>
              <a:t>Vacations</a:t>
            </a:r>
          </a:p>
          <a:p>
            <a:pPr lvl="2"/>
            <a:r>
              <a:rPr lang="en-US" altLang="ko-KR" dirty="0"/>
              <a:t>Employees get 2 weeks of paid vacation leave / year</a:t>
            </a:r>
          </a:p>
          <a:p>
            <a:pPr lvl="2"/>
            <a:r>
              <a:rPr lang="en-US" altLang="ko-KR" dirty="0"/>
              <a:t>Lawyers get an extra week / year</a:t>
            </a:r>
          </a:p>
          <a:p>
            <a:pPr lvl="1"/>
            <a:r>
              <a:rPr lang="en-US" altLang="ko-KR" dirty="0"/>
              <a:t>Vacation application form</a:t>
            </a:r>
          </a:p>
          <a:p>
            <a:pPr lvl="2"/>
            <a:r>
              <a:rPr lang="en-US" altLang="ko-KR" dirty="0"/>
              <a:t>Employees use a yellow form to apply for leave</a:t>
            </a:r>
          </a:p>
          <a:p>
            <a:pPr lvl="2"/>
            <a:r>
              <a:rPr lang="en-US" altLang="ko-KR" dirty="0"/>
              <a:t>Lawyers use a pink form to apply for leave</a:t>
            </a:r>
          </a:p>
        </p:txBody>
      </p:sp>
    </p:spTree>
    <p:extLst>
      <p:ext uri="{BB962C8B-B14F-4D97-AF65-F5344CB8AC3E}">
        <p14:creationId xmlns:p14="http://schemas.microsoft.com/office/powerpoint/2010/main" val="90580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66DB67-DBD0-4138-BD07-53A29247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56906A-8E1B-429C-BBFC-B3EA6DE0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Employee Behavior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6F7A8-AC32-4C32-9C16-B7DD192472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Each type of employee has some unique behavior</a:t>
            </a:r>
          </a:p>
          <a:p>
            <a:pPr lvl="1"/>
            <a:r>
              <a:rPr lang="en-US" altLang="ko-KR" dirty="0"/>
              <a:t>Lawyers know how to sue</a:t>
            </a:r>
          </a:p>
          <a:p>
            <a:pPr lvl="1"/>
            <a:r>
              <a:rPr lang="en-US" altLang="ko-KR" dirty="0"/>
              <a:t>Marketers know how to advertise</a:t>
            </a:r>
          </a:p>
          <a:p>
            <a:pPr lvl="1"/>
            <a:r>
              <a:rPr lang="en-US" altLang="ko-KR" dirty="0"/>
              <a:t>Secretaries know how to take dictation</a:t>
            </a:r>
          </a:p>
          <a:p>
            <a:pPr lvl="1"/>
            <a:r>
              <a:rPr lang="en-US" altLang="ko-KR" dirty="0"/>
              <a:t>Legal secretaries know how to prepare legal documents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34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DE5D03-7FE5-4E3B-B8BA-C6572C2B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E32619-26CA-4872-8BC7-B71DE3E4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Employee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9D6C29-E33F-4C92-9D89-B7C905851C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Simple </a:t>
            </a:r>
            <a:r>
              <a:rPr lang="en-US" altLang="ko-KR" sz="1800" dirty="0">
                <a:latin typeface="Consolas" panose="020B0609020204030204" pitchFamily="49" charset="0"/>
              </a:rPr>
              <a:t>Employee</a:t>
            </a:r>
            <a:r>
              <a:rPr lang="en-US" altLang="ko-KR" dirty="0"/>
              <a:t> class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Exercise: Implement the </a:t>
            </a:r>
            <a:r>
              <a:rPr lang="en-US" altLang="ko-KR" sz="1800" dirty="0">
                <a:latin typeface="Consolas" panose="020B0609020204030204" pitchFamily="49" charset="0"/>
              </a:rPr>
              <a:t>Secretary</a:t>
            </a:r>
            <a:r>
              <a:rPr lang="en-US" altLang="ko-KR" dirty="0"/>
              <a:t> class, based on the previous employee regulations and unique behavior (dictation)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2A243-649F-48A9-B0D3-160909C8183D}"/>
              </a:ext>
            </a:extLst>
          </p:cNvPr>
          <p:cNvSpPr/>
          <p:nvPr/>
        </p:nvSpPr>
        <p:spPr>
          <a:xfrm>
            <a:off x="1008527" y="1646908"/>
            <a:ext cx="428064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getHours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40;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40000.0;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getVacationDays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10;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getVacationForm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"yellow"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2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CSA">
      <a:majorFont>
        <a:latin typeface="Calibri"/>
        <a:ea typeface="Noto Sans KR Bold"/>
        <a:cs typeface=""/>
      </a:majorFont>
      <a:minorFont>
        <a:latin typeface="Calibri"/>
        <a:ea typeface="Noto Sans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5778</TotalTime>
  <Words>4512</Words>
  <Application>Microsoft Office PowerPoint</Application>
  <PresentationFormat>화면 슬라이드 쇼(4:3)</PresentationFormat>
  <Paragraphs>1087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3" baseType="lpstr">
      <vt:lpstr>CMU Sans Serif</vt:lpstr>
      <vt:lpstr>맑은 고딕</vt:lpstr>
      <vt:lpstr>Arial</vt:lpstr>
      <vt:lpstr>Calibri</vt:lpstr>
      <vt:lpstr>Consolas</vt:lpstr>
      <vt:lpstr>Times New Roman</vt:lpstr>
      <vt:lpstr>Wingdings</vt:lpstr>
      <vt:lpstr>Wingdings 2</vt:lpstr>
      <vt:lpstr>Office 테마</vt:lpstr>
      <vt:lpstr>PowerPoint 프레젠테이션</vt:lpstr>
      <vt:lpstr>Today</vt:lpstr>
      <vt:lpstr>Law Firm Employee Analogy</vt:lpstr>
      <vt:lpstr>Law Firm Employee Analogy</vt:lpstr>
      <vt:lpstr>Law Firm Employee Analogy</vt:lpstr>
      <vt:lpstr>Is-A Relationships, Hierarchies</vt:lpstr>
      <vt:lpstr>Employee Regulations</vt:lpstr>
      <vt:lpstr>Employee Behavior</vt:lpstr>
      <vt:lpstr>Employee Class</vt:lpstr>
      <vt:lpstr>Secretary Class (Redundant)</vt:lpstr>
      <vt:lpstr>Code Sharing</vt:lpstr>
      <vt:lpstr>Inheritance</vt:lpstr>
      <vt:lpstr>Inheritance Syntax</vt:lpstr>
      <vt:lpstr>Improved Secretary Class</vt:lpstr>
      <vt:lpstr>Implementing Lawyer Class</vt:lpstr>
      <vt:lpstr>Overriding Methods</vt:lpstr>
      <vt:lpstr>Lawyer Class</vt:lpstr>
      <vt:lpstr>Marketer Class</vt:lpstr>
      <vt:lpstr>Levels of Inheritance</vt:lpstr>
      <vt:lpstr>LegalSecretary Class</vt:lpstr>
      <vt:lpstr>Changes to Common Behavior</vt:lpstr>
      <vt:lpstr>Modifying the Superclass</vt:lpstr>
      <vt:lpstr>Unsatisfactory Solution</vt:lpstr>
      <vt:lpstr>Calling Overridden Methods</vt:lpstr>
      <vt:lpstr>Improved Subclasses</vt:lpstr>
      <vt:lpstr>Inheritance and Constructors</vt:lpstr>
      <vt:lpstr>Modified Employee Class</vt:lpstr>
      <vt:lpstr>Problem with Constructors</vt:lpstr>
      <vt:lpstr>Calling Superclass Constructor</vt:lpstr>
      <vt:lpstr>Modified Marketer Class</vt:lpstr>
      <vt:lpstr>Modified Secretary Class</vt:lpstr>
      <vt:lpstr>Inheritance and Fields</vt:lpstr>
      <vt:lpstr>Class Object</vt:lpstr>
      <vt:lpstr>Object Variables</vt:lpstr>
      <vt:lpstr>Comparing Objects</vt:lpstr>
      <vt:lpstr>Flaws on equals Method</vt:lpstr>
      <vt:lpstr>Flaws on equals Method</vt:lpstr>
      <vt:lpstr>Class Casting</vt:lpstr>
      <vt:lpstr>instanceof</vt:lpstr>
      <vt:lpstr>instanceof</vt:lpstr>
      <vt:lpstr>Correct equals Method</vt:lpstr>
      <vt:lpstr>Polymorphism</vt:lpstr>
      <vt:lpstr>Polymorphism and Parameters</vt:lpstr>
      <vt:lpstr>Polymorphism and Arrays</vt:lpstr>
      <vt:lpstr>Casting References</vt:lpstr>
      <vt:lpstr>Casting References</vt:lpstr>
      <vt:lpstr>Polymorphism Problem</vt:lpstr>
      <vt:lpstr>Polymorphism Problem</vt:lpstr>
      <vt:lpstr>Polymorphism at Work</vt:lpstr>
      <vt:lpstr>Polymorphism at Work</vt:lpstr>
      <vt:lpstr>Polymorphism at Work</vt:lpstr>
      <vt:lpstr>Polymorphism at Work</vt:lpstr>
      <vt:lpstr>Polymorphism at Work</vt:lpstr>
      <vt:lpstr>Abstract Class</vt:lpstr>
      <vt:lpstr>Abstract Class</vt:lpstr>
      <vt:lpstr>Shape Class Example</vt:lpstr>
      <vt:lpstr>Extending an Abstract Class</vt:lpstr>
      <vt:lpstr>Extending an Abstract Class</vt:lpstr>
      <vt:lpstr>Notes on Abstract Classes</vt:lpstr>
      <vt:lpstr>Interface</vt:lpstr>
      <vt:lpstr>Shape Interface</vt:lpstr>
      <vt:lpstr>Implementing an Interface</vt:lpstr>
      <vt:lpstr>Extends + Implements</vt:lpstr>
      <vt:lpstr>Abstract Class vs.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이성찬</dc:creator>
  <cp:lastModifiedBy>이성찬</cp:lastModifiedBy>
  <cp:revision>468</cp:revision>
  <dcterms:created xsi:type="dcterms:W3CDTF">2019-12-22T12:06:45Z</dcterms:created>
  <dcterms:modified xsi:type="dcterms:W3CDTF">2020-01-18T05:19:39Z</dcterms:modified>
</cp:coreProperties>
</file>