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69" r:id="rId16"/>
    <p:sldId id="275" r:id="rId17"/>
    <p:sldId id="276" r:id="rId18"/>
    <p:sldId id="277" r:id="rId19"/>
    <p:sldId id="278" r:id="rId20"/>
    <p:sldId id="279" r:id="rId21"/>
    <p:sldId id="273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567"/>
    <a:srgbClr val="7F0055"/>
    <a:srgbClr val="AF6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AP Computer Science A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Math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StringBuff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Standard</a:t>
            </a:r>
            <a:r>
              <a:rPr lang="ko-KR" altLang="en-US" kern="0" dirty="0">
                <a:ea typeface="CMU Sans Serif" panose="02000603000000000000" pitchFamily="2" charset="0"/>
              </a:rPr>
              <a:t> </a:t>
            </a:r>
            <a:r>
              <a:rPr lang="en-US" altLang="ko-KR" kern="0" dirty="0">
                <a:ea typeface="CMU Sans Serif" panose="02000603000000000000" pitchFamily="2" charset="0"/>
              </a:rPr>
              <a:t>Classes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AP Computer Science A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January 29</a:t>
            </a:r>
            <a:r>
              <a:rPr lang="en-US" kern="0" baseline="30000" dirty="0">
                <a:solidFill>
                  <a:srgbClr val="000000"/>
                </a:solidFill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067819-C051-48B1-AE0E-CA89763D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776A71-C119-4114-9C05-2AA826D0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StringBuffer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4BAE26-8CBD-464B-B68C-E996D6AB32C6}"/>
              </a:ext>
            </a:extLst>
          </p:cNvPr>
          <p:cNvSpPr/>
          <p:nvPr/>
        </p:nvSpPr>
        <p:spPr>
          <a:xfrm>
            <a:off x="1093693" y="1336301"/>
            <a:ext cx="69566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empty string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""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asdf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"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asdf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gh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"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aghsdf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"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ahsdf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deleteCharAt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"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asdf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"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fdsa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45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D2CF8D-C182-417A-8F70-2C082A74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83DD21-88FD-418A-9C92-342E6F5F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 Types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DA3B4-0C23-4B17-9ACA-A3F45875D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Generic types enable you to </a:t>
            </a:r>
            <a:r>
              <a:rPr lang="en-US" altLang="ko-KR" i="1" dirty="0"/>
              <a:t>generalize </a:t>
            </a:r>
            <a:r>
              <a:rPr lang="en-US" altLang="ko-KR" dirty="0"/>
              <a:t>the type you use in a class</a:t>
            </a:r>
          </a:p>
          <a:p>
            <a:r>
              <a:rPr lang="en-US" altLang="ko-KR" dirty="0"/>
              <a:t>The type is checked at compile time</a:t>
            </a:r>
          </a:p>
          <a:p>
            <a:endParaRPr lang="en-US" altLang="ko-KR" dirty="0"/>
          </a:p>
          <a:p>
            <a:r>
              <a:rPr lang="en-US" altLang="ko-KR" dirty="0"/>
              <a:t>Benefits</a:t>
            </a:r>
          </a:p>
          <a:p>
            <a:pPr lvl="1"/>
            <a:r>
              <a:rPr lang="en-US" altLang="ko-KR" dirty="0"/>
              <a:t>Enables type safety</a:t>
            </a:r>
          </a:p>
          <a:p>
            <a:pPr lvl="1"/>
            <a:r>
              <a:rPr lang="en-US" altLang="ko-KR" dirty="0"/>
              <a:t>Reduced cost for type checking</a:t>
            </a:r>
          </a:p>
          <a:p>
            <a:pPr lvl="1"/>
            <a:r>
              <a:rPr lang="en-US" altLang="ko-KR" i="1" dirty="0"/>
              <a:t>Won't have to define same structure for different types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Stack </a:t>
            </a:r>
            <a:r>
              <a:rPr lang="en-US" altLang="ko-KR" sz="1600" dirty="0"/>
              <a:t>(Interface)  can be used to implement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3"/>
            <a:r>
              <a:rPr lang="en-US" altLang="ko-KR" sz="1400" dirty="0" err="1">
                <a:latin typeface="Consolas" panose="020B0609020204030204" pitchFamily="49" charset="0"/>
              </a:rPr>
              <a:t>IntStack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DoubleStack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StringStack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/>
              <a:t>(bad – 3 classes)</a:t>
            </a:r>
          </a:p>
          <a:p>
            <a:pPr lvl="2"/>
            <a:r>
              <a:rPr lang="en-US" altLang="ko-KR" sz="1600" dirty="0"/>
              <a:t>Generic </a:t>
            </a:r>
            <a:r>
              <a:rPr lang="en-US" altLang="ko-KR" sz="1600" dirty="0">
                <a:latin typeface="Consolas" panose="020B0609020204030204" pitchFamily="49" charset="0"/>
              </a:rPr>
              <a:t>Stack</a:t>
            </a:r>
            <a:r>
              <a:rPr lang="en-US" altLang="ko-KR" sz="1600" dirty="0"/>
              <a:t> class</a:t>
            </a:r>
          </a:p>
          <a:p>
            <a:pPr lvl="3"/>
            <a:r>
              <a:rPr lang="en-US" altLang="ko-KR" sz="1400" dirty="0"/>
              <a:t>The type of its element will be set at compile time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794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6B8D50-33F1-4A5A-9282-CC533260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7F2643-615B-4FA5-8C1D-6A66A583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 Types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830DA-26A3-492E-ADE1-E98B162D7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3943349" cy="532690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Declare type parameter as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dirty="0">
                <a:solidFill>
                  <a:srgbClr val="FF0000"/>
                </a:solidFill>
              </a:rPr>
              <a:t> in the class name</a:t>
            </a:r>
          </a:p>
          <a:p>
            <a:r>
              <a:rPr lang="en-US" altLang="ko-KR" dirty="0"/>
              <a:t>Can use </a:t>
            </a:r>
            <a:r>
              <a:rPr lang="en-US" altLang="ko-KR" dirty="0">
                <a:latin typeface="Consolas" panose="020B0609020204030204" pitchFamily="49" charset="0"/>
              </a:rPr>
              <a:t>T</a:t>
            </a:r>
            <a:r>
              <a:rPr lang="en-US" altLang="ko-KR" dirty="0"/>
              <a:t> as type</a:t>
            </a:r>
          </a:p>
          <a:p>
            <a:pPr lvl="1"/>
            <a:r>
              <a:rPr lang="en-US" altLang="ko-KR" dirty="0"/>
              <a:t>Can be used as parameters</a:t>
            </a:r>
          </a:p>
          <a:p>
            <a:pPr lvl="1"/>
            <a:r>
              <a:rPr lang="en-US" altLang="ko-KR" dirty="0"/>
              <a:t>Can be used as return types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 can also be constrained to a group of types (seen later)</a:t>
            </a:r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0940F6-5BF1-4BBB-B8D7-DA36D4B4D210}"/>
              </a:ext>
            </a:extLst>
          </p:cNvPr>
          <p:cNvSpPr/>
          <p:nvPr/>
        </p:nvSpPr>
        <p:spPr>
          <a:xfrm>
            <a:off x="5087469" y="1030942"/>
            <a:ext cx="560294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MyType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set(T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get()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323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2D7D6D-EAD3-4442-BD3C-35F175A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BF5530-4B4B-4C37-BB16-049E6DD1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 Types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F8FD37-A21D-4695-BA67-D40CA3638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For instantiation, </a:t>
            </a:r>
            <a:r>
              <a:rPr lang="en-US" altLang="ko-KR" dirty="0">
                <a:solidFill>
                  <a:srgbClr val="FF0000"/>
                </a:solidFill>
              </a:rPr>
              <a:t>specify the type inside &lt;T&gt;</a:t>
            </a:r>
          </a:p>
          <a:p>
            <a:pPr lvl="1"/>
            <a:r>
              <a:rPr lang="en-US" altLang="ko-KR" dirty="0"/>
              <a:t>T must be an object, </a:t>
            </a:r>
            <a:r>
              <a:rPr lang="en-US" altLang="ko-KR" i="1" dirty="0"/>
              <a:t>not a primitive type</a:t>
            </a:r>
          </a:p>
          <a:p>
            <a:pPr lvl="2"/>
            <a:r>
              <a:rPr lang="en-US" altLang="ko-KR" dirty="0"/>
              <a:t>Necessity of wrapper classes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A5BE97-1FC9-4284-8859-A2C5D737A066}"/>
              </a:ext>
            </a:extLst>
          </p:cNvPr>
          <p:cNvSpPr/>
          <p:nvPr/>
        </p:nvSpPr>
        <p:spPr>
          <a:xfrm>
            <a:off x="1004046" y="2922999"/>
            <a:ext cx="71359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MyType&lt;</a:t>
            </a:r>
            <a:r>
              <a:rPr lang="de-DE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de-DE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de-DE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MyType&lt;</a:t>
            </a:r>
            <a:r>
              <a:rPr lang="de-DE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de-DE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(35);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"example"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2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C69651-F09D-480A-9359-569E388B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05A6CC-961B-4767-AA51-5E1E5651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 Types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52A2D-C43C-4435-B662-32424413F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Suppose we change the class parameter T to the following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MyType</a:t>
            </a:r>
            <a:r>
              <a:rPr lang="en-US" altLang="ko-KR" sz="1800" dirty="0">
                <a:latin typeface="Consolas" panose="020B0609020204030204" pitchFamily="49" charset="0"/>
              </a:rPr>
              <a:t>&lt;String&gt;</a:t>
            </a:r>
            <a:r>
              <a:rPr lang="en-US" altLang="ko-KR" dirty="0"/>
              <a:t> doesn't work anymore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String</a:t>
            </a:r>
            <a:r>
              <a:rPr lang="en-US" altLang="ko-KR" dirty="0"/>
              <a:t> does not extend </a:t>
            </a:r>
            <a:r>
              <a:rPr lang="en-US" altLang="ko-KR" dirty="0">
                <a:latin typeface="Consolas" panose="020B0609020204030204" pitchFamily="49" charset="0"/>
              </a:rPr>
              <a:t>Number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You can restrict the types by using </a:t>
            </a:r>
            <a:r>
              <a:rPr lang="en-US" altLang="ko-KR" dirty="0">
                <a:latin typeface="Consolas" panose="020B0609020204030204" pitchFamily="49" charset="0"/>
              </a:rPr>
              <a:t>extends</a:t>
            </a:r>
            <a:r>
              <a:rPr lang="en-US" altLang="ko-KR" dirty="0"/>
              <a:t> in the type parameter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04C52-0823-40BC-A1A8-BA5851767AEB}"/>
              </a:ext>
            </a:extLst>
          </p:cNvPr>
          <p:cNvSpPr/>
          <p:nvPr/>
        </p:nvSpPr>
        <p:spPr>
          <a:xfrm>
            <a:off x="1628718" y="1801017"/>
            <a:ext cx="42370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MyType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43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8C10F5-B308-4BF5-8AD8-36239DC5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DAA0F8-BCC8-4FEB-A03B-B9808000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D48C3-8611-44A5-84DC-0B433C3DB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Similar to 1D arrays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Access and assignment are also similar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2CE09F-DEAE-4ABA-BC1D-69E3227EB131}"/>
              </a:ext>
            </a:extLst>
          </p:cNvPr>
          <p:cNvSpPr/>
          <p:nvPr/>
        </p:nvSpPr>
        <p:spPr>
          <a:xfrm>
            <a:off x="1429868" y="1707341"/>
            <a:ext cx="6284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type[][]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type[row][column];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57CD3F-AB00-4A71-A607-FF9EA78B5718}"/>
              </a:ext>
            </a:extLst>
          </p:cNvPr>
          <p:cNvSpPr/>
          <p:nvPr/>
        </p:nvSpPr>
        <p:spPr>
          <a:xfrm>
            <a:off x="1429868" y="3829423"/>
            <a:ext cx="6795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[10][10];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10 x 10 int array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[1][3] = -1;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[5][7]);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41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857392-79FC-41FF-8933-65491FCB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74310F-F171-4675-B73F-99A9F37C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04FBA-E8AA-4C4B-B32C-D35D1FFAD7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Initializer list syntax is also possible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Usage in return types and parameters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Can have dynamic length for each row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22E0D5-1A0F-4C97-A59E-7272700B4FA1}"/>
              </a:ext>
            </a:extLst>
          </p:cNvPr>
          <p:cNvSpPr/>
          <p:nvPr/>
        </p:nvSpPr>
        <p:spPr>
          <a:xfrm>
            <a:off x="858367" y="1635624"/>
            <a:ext cx="7427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 { 1, 0, 1 }, { 0, 1, 0 }, { 0, 0, 1 } };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6162D2-5754-4B9C-97E6-2BAFA659348B}"/>
              </a:ext>
            </a:extLst>
          </p:cNvPr>
          <p:cNvSpPr/>
          <p:nvPr/>
        </p:nvSpPr>
        <p:spPr>
          <a:xfrm>
            <a:off x="2147044" y="3115706"/>
            <a:ext cx="48499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foo(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44514E-0C58-46B9-8BDA-EEB234CDFBA5}"/>
              </a:ext>
            </a:extLst>
          </p:cNvPr>
          <p:cNvSpPr/>
          <p:nvPr/>
        </p:nvSpPr>
        <p:spPr>
          <a:xfrm>
            <a:off x="2147044" y="515341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arr3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[3][];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076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F8D9F4-A469-426E-BA01-F10FAB24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BD33C8-8F11-4B97-AA79-9A60870F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Arrays (Revisited)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F085257-A686-404F-98EA-E6CA872A698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Cannot resize</a:t>
                </a:r>
              </a:p>
              <a:p>
                <a:pPr lvl="1"/>
                <a:r>
                  <a:rPr lang="en-US" altLang="ko-KR" dirty="0"/>
                  <a:t>Need to reallocate another array with new keyword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Cannot insert, or delete elements in the middle</a:t>
                </a:r>
              </a:p>
              <a:p>
                <a:pPr lvl="1"/>
                <a:r>
                  <a:rPr lang="en-US" altLang="ko-KR" dirty="0"/>
                  <a:t>Insertion at index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Need to push all the elements after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Deletion at index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Need to pull all the elements after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Complexity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We need something better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F085257-A686-404F-98EA-E6CA872A69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7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EEE4D7-B7D5-4953-9C6B-940D7873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1D2B33-9859-4BEB-A293-2A3574C8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List&lt;E&gt;</a:t>
            </a:r>
            <a:r>
              <a:rPr lang="en-US" altLang="ko-KR" dirty="0"/>
              <a:t> Interface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5A861-593D-437C-98E1-E5862A583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Contains useful methods for manipulating a list of objects</a:t>
            </a:r>
            <a:endParaRPr lang="en-US" altLang="ko-KR" sz="1400" dirty="0"/>
          </a:p>
          <a:p>
            <a:r>
              <a:rPr lang="en-US" altLang="ko-KR" sz="1400" dirty="0">
                <a:hlinkClick r:id="rId2"/>
              </a:rPr>
              <a:t>https://docs.oracle.com/en/java/javase/13/docs/api/java.base/java/util/List.html</a:t>
            </a:r>
            <a:endParaRPr lang="en-US" altLang="ko-KR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6C859D6-06A3-4ECE-A85C-ECA4E232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64531"/>
              </p:ext>
            </p:extLst>
          </p:nvPr>
        </p:nvGraphicFramePr>
        <p:xfrm>
          <a:off x="968185" y="2266314"/>
          <a:ext cx="7207626" cy="422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5578">
                  <a:extLst>
                    <a:ext uri="{9D8B030D-6E8A-4147-A177-3AD203B41FA5}">
                      <a16:colId xmlns:a16="http://schemas.microsoft.com/office/drawing/2014/main" val="2790606696"/>
                    </a:ext>
                  </a:extLst>
                </a:gridCol>
                <a:gridCol w="4052048">
                  <a:extLst>
                    <a:ext uri="{9D8B030D-6E8A-4147-A177-3AD203B41FA5}">
                      <a16:colId xmlns:a16="http://schemas.microsoft.com/office/drawing/2014/main" val="140785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Definition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5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add(E e)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Add element at the end of the list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52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void add(int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, E e)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Add element at specified index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2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void clear()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Clear the list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2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contains(Object o)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Check if the list contains the specified object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53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Check if the list is empty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0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E remove(int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Remove and return the item at the specified index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2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int size()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 the size of the list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84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E set(int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, E e)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Set the element at the specified index to the specified object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6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E get(int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Returns the element at the specified index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03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Iterator&lt;E&gt; iterator()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Returns an iterator over the elements in the list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06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35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4B0897-BB7E-4A76-BB0F-6EE548CC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C1228F-F347-48C6-AE75-A046209F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2D7AAF-6639-4106-AD54-6A65CBC2D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Similar to arrays, but </a:t>
            </a:r>
            <a:r>
              <a:rPr lang="en-US" altLang="ko-KR" i="1" dirty="0"/>
              <a:t>resizing is done automatically</a:t>
            </a:r>
          </a:p>
          <a:p>
            <a:pPr lvl="1"/>
            <a:r>
              <a:rPr lang="en-US" altLang="ko-KR" dirty="0"/>
              <a:t>But note that </a:t>
            </a:r>
            <a:r>
              <a:rPr lang="en-US" altLang="ko-KR" i="1" dirty="0"/>
              <a:t>resizing is slow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Used as arrays in generic classes</a:t>
            </a:r>
          </a:p>
          <a:p>
            <a:pPr lvl="1"/>
            <a:r>
              <a:rPr lang="en-US" altLang="ko-KR" dirty="0"/>
              <a:t>Generic arrays cannot be instantiated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6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Wrapper classes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Math class</a:t>
            </a:r>
          </a:p>
          <a:p>
            <a:pPr>
              <a:lnSpc>
                <a:spcPct val="100000"/>
              </a:lnSpc>
            </a:pPr>
            <a:r>
              <a:rPr lang="en-US" altLang="ko-KR" dirty="0" err="1"/>
              <a:t>StringBuffer</a:t>
            </a:r>
            <a:r>
              <a:rPr lang="en-US" altLang="ko-KR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Generics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Arrays (2D)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Lists and </a:t>
            </a:r>
            <a:r>
              <a:rPr lang="en-US" altLang="ko-KR" dirty="0" err="1"/>
              <a:t>ArrayLists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Iterators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3D9A00-14BC-42BC-90C5-9BB07EAC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E57350-F434-43F4-9DDC-CED49D3A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&lt;E&gt;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F92689-C8B5-47D6-BFAC-F4DA47063BE3}"/>
              </a:ext>
            </a:extLst>
          </p:cNvPr>
          <p:cNvSpPr/>
          <p:nvPr/>
        </p:nvSpPr>
        <p:spPr>
          <a:xfrm>
            <a:off x="1241610" y="1237931"/>
            <a:ext cx="66607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(40);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[40]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(20);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[40, 20]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(1, 10);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[40, 10, 20]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(30);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[40, 10, 20, 30]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(1));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10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	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you can use for-each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Collections.sort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[10, 20, 30, 40]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(1, 50);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[10, 50, 30, 40]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4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false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176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ED6BA2-B400-46A4-A802-87E17969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AF2CC9-BDF9-4DE8-877A-CC620A15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0795D-D439-4708-A524-398426B0F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Implement a generic </a:t>
            </a:r>
            <a:r>
              <a:rPr lang="en-US" altLang="ko-KR" dirty="0">
                <a:latin typeface="Consolas" panose="020B0609020204030204" pitchFamily="49" charset="0"/>
              </a:rPr>
              <a:t>Stack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Queue</a:t>
            </a:r>
            <a:r>
              <a:rPr lang="en-US" altLang="ko-KR" dirty="0"/>
              <a:t> class</a:t>
            </a:r>
          </a:p>
          <a:p>
            <a:pPr lvl="1"/>
            <a:r>
              <a:rPr lang="en-US" altLang="ko-KR" dirty="0"/>
              <a:t>No size limit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Implement a double-ended queue (</a:t>
            </a:r>
            <a:r>
              <a:rPr lang="en-US" altLang="ko-KR" dirty="0" err="1">
                <a:latin typeface="Consolas" panose="020B0609020204030204" pitchFamily="49" charset="0"/>
              </a:rPr>
              <a:t>Deq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pushBack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pushFront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popBack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popFront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661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40AD06-CFE9-4474-87D1-C3F4E19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673FF7-2184-4538-8A96-31639A6E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Iterator&lt;E&gt;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161D9-026B-4AC7-BB4C-6FCC398CE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en-US" altLang="ko-KR" dirty="0">
                <a:latin typeface="Consolas" panose="020B0609020204030204" pitchFamily="49" charset="0"/>
              </a:rPr>
              <a:t>Collections</a:t>
            </a:r>
          </a:p>
          <a:p>
            <a:pPr lvl="1"/>
            <a:r>
              <a:rPr lang="en-US" altLang="ko-KR" dirty="0"/>
              <a:t>Java provides predefined data structures for collections of objects</a:t>
            </a:r>
          </a:p>
          <a:p>
            <a:pPr lvl="1"/>
            <a:endParaRPr lang="en-US" altLang="ko-KR" dirty="0"/>
          </a:p>
          <a:p>
            <a:r>
              <a:rPr lang="en-US" altLang="ko-KR" i="1" dirty="0"/>
              <a:t>iterator</a:t>
            </a:r>
            <a:r>
              <a:rPr lang="en-US" altLang="ko-KR" dirty="0"/>
              <a:t>: An object used to iterate a collection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EB8A328-6D02-44CB-9412-10A2D86F2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99415"/>
              </p:ext>
            </p:extLst>
          </p:nvPr>
        </p:nvGraphicFramePr>
        <p:xfrm>
          <a:off x="968185" y="3270361"/>
          <a:ext cx="7207626" cy="163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5578">
                  <a:extLst>
                    <a:ext uri="{9D8B030D-6E8A-4147-A177-3AD203B41FA5}">
                      <a16:colId xmlns:a16="http://schemas.microsoft.com/office/drawing/2014/main" val="2790606696"/>
                    </a:ext>
                  </a:extLst>
                </a:gridCol>
                <a:gridCol w="4052048">
                  <a:extLst>
                    <a:ext uri="{9D8B030D-6E8A-4147-A177-3AD203B41FA5}">
                      <a16:colId xmlns:a16="http://schemas.microsoft.com/office/drawing/2014/main" val="140785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Definition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5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hasNext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Returns true if there is at least one more element to be examined, false otherwise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52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E next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Returns the next element in iteration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2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void remove()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Deletes the last element that was returned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26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76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4DA755-03BC-4599-9EC0-BA45D196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A74AA1-FD10-4523-B961-25B0765B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Iterator&lt;E&gt;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E93B7-03C3-4722-A92F-6C6A9AEF5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Usage</a:t>
            </a:r>
          </a:p>
          <a:p>
            <a:pPr lvl="1"/>
            <a:r>
              <a:rPr lang="en-US" altLang="ko-KR" dirty="0"/>
              <a:t>Print and delete each element in an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82A2F5-3C0A-4B2E-8179-6CF45227ED3E}"/>
              </a:ext>
            </a:extLst>
          </p:cNvPr>
          <p:cNvSpPr/>
          <p:nvPr/>
        </p:nvSpPr>
        <p:spPr>
          <a:xfrm>
            <a:off x="1232645" y="2245557"/>
            <a:ext cx="66787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"element 1"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"Hi"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안녕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Iterator&lt;String&gt;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	</a:t>
            </a:r>
            <a:r>
              <a:rPr lang="en-US" altLang="ko-KR" dirty="0">
                <a:solidFill>
                  <a:srgbClr val="488567"/>
                </a:solidFill>
                <a:latin typeface="Consolas" panose="020B0609020204030204" pitchFamily="49" charset="0"/>
              </a:rPr>
              <a:t>// true</a:t>
            </a:r>
            <a:endParaRPr lang="ko-KR" altLang="en-US" dirty="0">
              <a:solidFill>
                <a:srgbClr val="4885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2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18D5A8-3AA6-4F5F-823C-FC961033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5F267-63EE-43DF-AF53-7F74F599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8A09F-F2E7-44FC-9E52-25323364E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Implement a Matrix class!</a:t>
            </a:r>
          </a:p>
          <a:p>
            <a:pPr lvl="1"/>
            <a:r>
              <a:rPr lang="en-US" altLang="ko-KR" dirty="0"/>
              <a:t>Should be compatible with Vector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06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EF3083-09AD-4092-9385-EE087FF3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CBB6E6-45EE-480F-833B-8C96FC9A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 Classes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3255A3-CD7F-4A41-A80B-525E5F99C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Wrapper classes provide a </a:t>
            </a:r>
            <a:r>
              <a:rPr lang="en-US" altLang="ko-KR" i="1" dirty="0"/>
              <a:t>wrapper for primitive types</a:t>
            </a:r>
          </a:p>
          <a:p>
            <a:pPr lvl="1"/>
            <a:r>
              <a:rPr lang="en-US" altLang="ko-KR" dirty="0"/>
              <a:t>Sometimes we have to use the primitive types as objects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9018886-29D8-46B4-8335-5C40CAD1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55187"/>
              </p:ext>
            </p:extLst>
          </p:nvPr>
        </p:nvGraphicFramePr>
        <p:xfrm>
          <a:off x="1523998" y="2346063"/>
          <a:ext cx="6096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05407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5717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Primitive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Wrapper Class 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8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byte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Byte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short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Short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int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Integer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8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long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Long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1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char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Character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float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Float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double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Double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4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30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983D31-3270-4DA7-8607-F68E2BEE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804C0B-76C9-41B2-8118-F11F0671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 Classes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2159C-E542-491B-9097-06637EDF67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Constructors for wrapper classes (don't do this)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Getting the primitive values inside the wrapped object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F2463A-B9A6-4B1A-AE29-1D7FB03E3BCC}"/>
              </a:ext>
            </a:extLst>
          </p:cNvPr>
          <p:cNvSpPr/>
          <p:nvPr/>
        </p:nvSpPr>
        <p:spPr>
          <a:xfrm>
            <a:off x="1497105" y="167732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Integer(1);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Long(10);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Double(3.14);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Character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Character(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'p'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Boolean(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14AC0-E369-4930-A5B3-3CC376FB1E78}"/>
              </a:ext>
            </a:extLst>
          </p:cNvPr>
          <p:cNvSpPr/>
          <p:nvPr/>
        </p:nvSpPr>
        <p:spPr>
          <a:xfrm>
            <a:off x="1497105" y="40850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lv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longValue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cv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charValue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booleanValue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92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4EB4DC-5C32-44B2-95B0-1A76725B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ECA019-D9A3-46EF-B2C3-9FAD0393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Boxing / Unboxing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E61FD-45F8-49B0-8AAF-8D6FFA5BE6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/>
              <a:t>Boxing</a:t>
            </a:r>
            <a:r>
              <a:rPr lang="en-US" altLang="ko-KR" dirty="0"/>
              <a:t>: Converting a primitive value to a wrapper class object</a:t>
            </a:r>
          </a:p>
          <a:p>
            <a:r>
              <a:rPr lang="en-US" altLang="ko-KR" i="1" dirty="0"/>
              <a:t>Unboxing</a:t>
            </a:r>
            <a:r>
              <a:rPr lang="en-US" altLang="ko-KR" dirty="0"/>
              <a:t>: Converting a wrapper class object to a primitive value</a:t>
            </a:r>
          </a:p>
          <a:p>
            <a:endParaRPr lang="en-US" altLang="ko-KR" dirty="0"/>
          </a:p>
          <a:p>
            <a:r>
              <a:rPr lang="en-US" altLang="ko-KR" dirty="0"/>
              <a:t>Auto boxing and unboxing are supported in Java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Constructors for wrapper classes aren't used very often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1AF143-3990-427C-B887-0671EF0825ED}"/>
              </a:ext>
            </a:extLst>
          </p:cNvPr>
          <p:cNvSpPr/>
          <p:nvPr/>
        </p:nvSpPr>
        <p:spPr>
          <a:xfrm>
            <a:off x="1398494" y="3182488"/>
            <a:ext cx="7333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2147;			</a:t>
            </a:r>
            <a:r>
              <a:rPr lang="en-US" altLang="ko-KR" dirty="0">
                <a:solidFill>
                  <a:srgbClr val="488567"/>
                </a:solidFill>
                <a:latin typeface="Consolas" panose="020B0609020204030204" pitchFamily="49" charset="0"/>
              </a:rPr>
              <a:t>// boxing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+ 27;			</a:t>
            </a:r>
            <a:r>
              <a:rPr lang="en-US" altLang="ko-KR" dirty="0">
                <a:solidFill>
                  <a:srgbClr val="488567"/>
                </a:solidFill>
                <a:latin typeface="Consolas" panose="020B0609020204030204" pitchFamily="49" charset="0"/>
              </a:rPr>
              <a:t>// unboxing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68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6C9D9D-4935-4538-9222-E43DBE38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32FC74-CA03-4621-86D5-E47D48AF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 Class – Static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6717C-98FD-47B7-87C4-04F0AC467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Instead of constructors, Java also has static methods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Converting String to primitive types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B5C7BD-56BB-49BC-947A-35E334D2D007}"/>
              </a:ext>
            </a:extLst>
          </p:cNvPr>
          <p:cNvSpPr/>
          <p:nvPr/>
        </p:nvSpPr>
        <p:spPr>
          <a:xfrm>
            <a:off x="1541929" y="18019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sv-SE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Integer.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Double.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(3.1415);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12ECC-79B1-46FB-B4CC-2416F537B38E}"/>
              </a:ext>
            </a:extLst>
          </p:cNvPr>
          <p:cNvSpPr/>
          <p:nvPr/>
        </p:nvSpPr>
        <p:spPr>
          <a:xfrm>
            <a:off x="1541929" y="3685733"/>
            <a:ext cx="5316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Integer.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"2147"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Double.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"3.145"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parseBoolean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49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77783-CFC0-4AC5-9704-D70AB1AF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17D263-78CB-4C1C-B3B6-EA321707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Math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74777-DE3A-4458-B706-02D774AA1E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provides methods for mathematical calculations</a:t>
            </a:r>
          </a:p>
          <a:p>
            <a:r>
              <a:rPr lang="en-US" altLang="ko-KR" dirty="0"/>
              <a:t>All methods and fields are static</a:t>
            </a:r>
          </a:p>
          <a:p>
            <a:pPr lvl="1"/>
            <a:r>
              <a:rPr lang="en-US" altLang="ko-KR" dirty="0"/>
              <a:t>No need to instantiate an object</a:t>
            </a:r>
          </a:p>
          <a:p>
            <a:pPr lvl="1"/>
            <a:endParaRPr lang="en-US" altLang="ko-KR" dirty="0"/>
          </a:p>
          <a:p>
            <a:r>
              <a:rPr lang="en-US" altLang="ko-KR" sz="1400" dirty="0">
                <a:hlinkClick r:id="rId2"/>
              </a:rPr>
              <a:t>https://docs.oracle.com/en/java/javase/13/docs/api/java.base/java/lang/Math.html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6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D06FD0-3E4A-4DC4-AFD1-674CED5D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41B574-A723-48C4-AF34-8A7461F6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Math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E81A72-E2D2-4B23-8899-0EBB08552945}"/>
              </a:ext>
            </a:extLst>
          </p:cNvPr>
          <p:cNvSpPr/>
          <p:nvPr/>
        </p:nvSpPr>
        <p:spPr>
          <a:xfrm>
            <a:off x="1008529" y="1111388"/>
            <a:ext cx="71269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0 &lt;= x &lt; 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* 6 + 1));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(100));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0 &lt;= x &lt; 100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(-10));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(3.1));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ceil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(3.1));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(3.13));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round to integer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print(Math.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(1, 2));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(1, 2));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(5, 2));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(3));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toRadians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(30)));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3));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6));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07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91F797-6444-482B-AA44-7CFD138C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2408C3-811C-4332-9468-38868AA2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StringBuffer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9C4D9-A1D2-4CAA-9A5D-72D6FC5E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Strings are immutable!</a:t>
            </a:r>
          </a:p>
          <a:p>
            <a:r>
              <a:rPr lang="en-US" altLang="ko-KR" dirty="0"/>
              <a:t>You can change string values with </a:t>
            </a:r>
            <a:r>
              <a:rPr lang="en-US" altLang="ko-KR" dirty="0" err="1">
                <a:latin typeface="Consolas" panose="020B0609020204030204" pitchFamily="49" charset="0"/>
              </a:rPr>
              <a:t>StringBuffer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StringBuffer</a:t>
            </a:r>
            <a:r>
              <a:rPr lang="en-US" altLang="ko-KR" dirty="0"/>
              <a:t> is much faster than </a:t>
            </a:r>
            <a:r>
              <a:rPr lang="en-US" altLang="ko-KR" dirty="0">
                <a:latin typeface="Consolas" panose="020B0609020204030204" pitchFamily="49" charset="0"/>
              </a:rPr>
              <a:t>String</a:t>
            </a:r>
          </a:p>
          <a:p>
            <a:endParaRPr lang="en-US" altLang="ko-KR" dirty="0"/>
          </a:p>
          <a:p>
            <a:r>
              <a:rPr lang="en-US" altLang="ko-KR" sz="1400" dirty="0">
                <a:hlinkClick r:id="rId2"/>
              </a:rPr>
              <a:t>https://docs.oracle.com/en/java/javase/13/docs/api/java.base/java/lang/StringBuffer.html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80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6104</TotalTime>
  <Words>1782</Words>
  <Application>Microsoft Office PowerPoint</Application>
  <PresentationFormat>화면 슬라이드 쇼(4:3)</PresentationFormat>
  <Paragraphs>348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CMU Sans Serif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Wrapper Classes</vt:lpstr>
      <vt:lpstr>Wrapper Classes</vt:lpstr>
      <vt:lpstr>Auto Boxing / Unboxing</vt:lpstr>
      <vt:lpstr>Wrapper Class – Static Methods</vt:lpstr>
      <vt:lpstr>Math Class</vt:lpstr>
      <vt:lpstr>Math Class</vt:lpstr>
      <vt:lpstr>StringBuffer Class</vt:lpstr>
      <vt:lpstr>StringBuffer Class</vt:lpstr>
      <vt:lpstr>Generic Types</vt:lpstr>
      <vt:lpstr>Generic Types</vt:lpstr>
      <vt:lpstr>Generic Types</vt:lpstr>
      <vt:lpstr>Generic Types</vt:lpstr>
      <vt:lpstr>2D Arrays</vt:lpstr>
      <vt:lpstr>2D Arrays</vt:lpstr>
      <vt:lpstr>Limitations of Arrays (Revisited)</vt:lpstr>
      <vt:lpstr>List&lt;E&gt; Interface</vt:lpstr>
      <vt:lpstr>ArrayList&lt;E&gt;</vt:lpstr>
      <vt:lpstr>ArrayList&lt;E&gt;</vt:lpstr>
      <vt:lpstr>Exercises</vt:lpstr>
      <vt:lpstr>Iterator&lt;E&gt;</vt:lpstr>
      <vt:lpstr>Iterator&lt;E&gt;</vt:lpstr>
      <vt:lpstr>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520</cp:revision>
  <dcterms:created xsi:type="dcterms:W3CDTF">2019-12-22T12:06:45Z</dcterms:created>
  <dcterms:modified xsi:type="dcterms:W3CDTF">2020-01-29T03:41:32Z</dcterms:modified>
</cp:coreProperties>
</file>