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0" r:id="rId15"/>
    <p:sldId id="283" r:id="rId16"/>
    <p:sldId id="284" r:id="rId17"/>
    <p:sldId id="285" r:id="rId18"/>
    <p:sldId id="272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567"/>
    <a:srgbClr val="7F0055"/>
    <a:srgbClr val="AF6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633C4-B2B9-428C-8884-21539CC329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3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286000" indent="0">
              <a:lnSpc>
                <a:spcPct val="120000"/>
              </a:lnSpc>
              <a:buNone/>
              <a:defRPr sz="1600"/>
            </a:lvl6pPr>
          </a:lstStyle>
          <a:p>
            <a:pPr lvl="0"/>
            <a:r>
              <a:rPr lang="en-US" altLang="ko-KR" dirty="0"/>
              <a:t>Content 1</a:t>
            </a:r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AP Computer Science A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Recursion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AP Computer Science A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February 5</a:t>
            </a:r>
            <a:r>
              <a:rPr lang="en-US" kern="0" baseline="30000" dirty="0">
                <a:solidFill>
                  <a:srgbClr val="000000"/>
                </a:solidFill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56E415-48B6-4365-92A1-83E54559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2234B9-5180-4702-A07F-D59553F1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 to Sequences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E32A07E-6E99-4553-B9D4-C3F12A8F69A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What are factorials?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b="0" dirty="0"/>
                  <a:t>Factorials can be written recursivel</a:t>
                </a:r>
                <a:r>
                  <a:rPr lang="en-US" altLang="ko-KR" dirty="0"/>
                  <a:t>y!</a:t>
                </a:r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#10872 </a:t>
                </a:r>
                <a:r>
                  <a:rPr lang="ko-KR" altLang="en-US" dirty="0" err="1"/>
                  <a:t>팩토리얼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E32A07E-6E99-4553-B9D4-C3F12A8F6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5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DE776A-ED3E-406D-9F49-78B8283E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F0FD57-DFF4-43B9-A109-BEC53A37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 to Sequences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AB7BA04-298C-4657-BA80-9933C81F4B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famous </a:t>
                </a:r>
                <a:r>
                  <a:rPr lang="en-US" altLang="ko-KR" i="1" dirty="0"/>
                  <a:t>Fibonacci sequence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denote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Fibonacci number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i="1" dirty="0"/>
              </a:p>
              <a:p>
                <a:endParaRPr lang="en-US" altLang="ko-KR" b="0" i="1" dirty="0"/>
              </a:p>
              <a:p>
                <a:r>
                  <a:rPr lang="en-US" altLang="ko-KR" dirty="0"/>
                  <a:t>#10870 </a:t>
                </a:r>
                <a:r>
                  <a:rPr lang="ko-KR" altLang="en-US" dirty="0"/>
                  <a:t>피보나치 수 </a:t>
                </a:r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AB7BA04-298C-4657-BA80-9933C81F4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23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10DDEC-0A9F-4143-AA2E-EF8162D6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D174EB-5842-4670-8B44-60D079FE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Tower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Hanoi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6F05D17-673B-4E6E-B58E-D4214A165C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#11729 </a:t>
                </a:r>
                <a:r>
                  <a:rPr lang="ko-KR" altLang="en-US" dirty="0"/>
                  <a:t>하노이의 탑 이동 순서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Problem: </a:t>
                </a:r>
                <a:r>
                  <a:rPr lang="en-US" altLang="ko-KR" i="1" dirty="0"/>
                  <a:t>Move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i="1" dirty="0"/>
                  <a:t> disks from post 1 to post 3 !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Base case: </a:t>
                </a:r>
                <a:r>
                  <a:rPr lang="en-US" altLang="ko-KR" b="0" dirty="0"/>
                  <a:t>moving a single disk</a:t>
                </a:r>
              </a:p>
              <a:p>
                <a:r>
                  <a:rPr lang="en-US" altLang="ko-KR" i="1" dirty="0"/>
                  <a:t>Recursive case</a:t>
                </a:r>
              </a:p>
              <a:p>
                <a:pPr lvl="1"/>
                <a:r>
                  <a:rPr lang="en-US" altLang="ko-KR" dirty="0"/>
                  <a:t>Move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disks from post 1 to post 2</a:t>
                </a:r>
              </a:p>
              <a:p>
                <a:pPr lvl="1"/>
                <a:r>
                  <a:rPr lang="en-US" altLang="ko-KR" dirty="0"/>
                  <a:t>Move a single disk from post 1 to post 3</a:t>
                </a:r>
              </a:p>
              <a:p>
                <a:pPr lvl="1"/>
                <a:r>
                  <a:rPr lang="en-US" altLang="ko-KR" dirty="0"/>
                  <a:t>Move the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disks from post 2 to post 3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6F05D17-673B-4E6E-B58E-D4214A165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50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DFDAEE-6BA1-4C11-B1FC-8B430CAB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078290-C206-4EC6-950A-08D569CE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Tower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Hanoi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EEA0FD3-1428-46F5-B7DB-CF2E4CE52E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Observation</a:t>
                </a:r>
              </a:p>
              <a:p>
                <a:pPr lvl="1"/>
                <a:r>
                  <a:rPr lang="en-US" altLang="ko-KR" dirty="0"/>
                  <a:t>Number of disks matters, obviously</a:t>
                </a:r>
              </a:p>
              <a:p>
                <a:pPr lvl="1"/>
                <a:r>
                  <a:rPr lang="en-US" altLang="ko-KR" dirty="0"/>
                  <a:t>The posts that we use also matter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Define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as the sequence of operations to</a:t>
                </a:r>
              </a:p>
              <a:p>
                <a:pPr lvl="1"/>
                <a:r>
                  <a:rPr lang="en-US" altLang="ko-KR" dirty="0"/>
                  <a:t>Move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disks from post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to post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Define the leftover post as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Base case: </a:t>
                </a:r>
                <a:r>
                  <a:rPr lang="en-US" altLang="ko-KR" b="0" dirty="0"/>
                  <a:t>moving a single disk from post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b="0" dirty="0"/>
                  <a:t> to post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b="0" dirty="0"/>
                  <a:t>	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i="1" dirty="0"/>
                  <a:t>Recursive case</a:t>
                </a:r>
              </a:p>
              <a:p>
                <a:pPr lvl="1"/>
                <a:r>
                  <a:rPr lang="en-US" altLang="ko-KR" dirty="0"/>
                  <a:t>Move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disks from post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to post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Move a single disk from post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to post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	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Move the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disks from post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to post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	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EEA0FD3-1428-46F5-B7DB-CF2E4CE52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005" t="-801" b="-2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68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45F163-5344-4118-8709-5E569FED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9C3BD2-A1E8-4C7D-A82E-E9829DA2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Complexity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AF5F1-49E7-4092-82F2-F13E6E06A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/>
              <a:t>Running time is proportional to the number of operations (roughly)</a:t>
            </a:r>
          </a:p>
          <a:p>
            <a:endParaRPr lang="en-US" altLang="ko-KR" dirty="0"/>
          </a:p>
          <a:p>
            <a:r>
              <a:rPr lang="en-US" altLang="ko-KR" dirty="0"/>
              <a:t>How many operations does this take?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 many operations does this take?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77CFFD-C1EA-49B4-9945-9C24A3566B48}"/>
              </a:ext>
            </a:extLst>
          </p:cNvPr>
          <p:cNvSpPr/>
          <p:nvPr/>
        </p:nvSpPr>
        <p:spPr>
          <a:xfrm>
            <a:off x="2285998" y="26943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EA6A0-6CC6-43F9-AC9C-AC809A4BF0FA}"/>
              </a:ext>
            </a:extLst>
          </p:cNvPr>
          <p:cNvSpPr/>
          <p:nvPr/>
        </p:nvSpPr>
        <p:spPr>
          <a:xfrm>
            <a:off x="1819832" y="4734289"/>
            <a:ext cx="550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99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093A20-515A-4EE1-A079-72F983BD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CBEB63-8BF1-431E-8373-BBFD1EC1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74471315-9B7F-44BB-97D6-C44D82F015F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sz="1800" b="0" dirty="0"/>
                  <a:t>If there is an input for a program, its running time may depend on the input</a:t>
                </a:r>
              </a:p>
              <a:p>
                <a:pPr lvl="1"/>
                <a:r>
                  <a:rPr lang="en-US" altLang="ko-KR" sz="1800" dirty="0"/>
                  <a:t>Ex. Input is an array of size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dirty="0"/>
                  <a:t>, whose length can vary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r>
                  <a:rPr lang="en-US" altLang="ko-KR" i="1" dirty="0"/>
                  <a:t>We ignore the details and try to find the part of code that </a:t>
                </a:r>
                <a:r>
                  <a:rPr lang="en-US" altLang="ko-KR" i="1" dirty="0">
                    <a:solidFill>
                      <a:srgbClr val="FF0000"/>
                    </a:solidFill>
                  </a:rPr>
                  <a:t>dominates  the overall running time</a:t>
                </a:r>
                <a:r>
                  <a:rPr lang="en-US" altLang="ko-KR" i="1" dirty="0"/>
                  <a:t>!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Big-O notation: </a:t>
                </a:r>
                <a:r>
                  <a:rPr lang="en-US" altLang="ko-KR" b="0" dirty="0"/>
                  <a:t>Suppose our program takes an input of size n. We say that </a:t>
                </a:r>
                <a:r>
                  <a:rPr lang="en-US" altLang="ko-KR" b="0" i="1" dirty="0"/>
                  <a:t>"</a:t>
                </a:r>
                <a:r>
                  <a:rPr lang="en-US" altLang="ko-KR" b="0" i="1" u="sng" dirty="0"/>
                  <a:t>This program has complexity</a:t>
                </a:r>
                <a14:m>
                  <m:oMath xmlns:m="http://schemas.openxmlformats.org/officeDocument/2006/math">
                    <m:r>
                      <a:rPr lang="en-US" altLang="ko-KR" b="0" i="1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u="sng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ko-KR" b="0" i="1" u="sng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u="sng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u="sng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u="sng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u="sng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b="0" i="1" dirty="0"/>
                  <a:t>"</a:t>
                </a:r>
                <a:r>
                  <a:rPr lang="en-US" altLang="ko-KR" b="0" dirty="0"/>
                  <a:t> if the </a:t>
                </a:r>
                <a:r>
                  <a:rPr lang="en-US" altLang="ko-KR" b="0" i="1" dirty="0">
                    <a:solidFill>
                      <a:srgbClr val="FF0000"/>
                    </a:solidFill>
                  </a:rPr>
                  <a:t>running time of the program is proportional to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i="1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r>
                  <a:rPr lang="en-US" altLang="ko-KR" dirty="0"/>
                  <a:t>Mathematically, if the running time our program is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And we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74471315-9B7F-44BB-97D6-C44D82F01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458" r="-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42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F8A775-6A5F-461D-892E-887E0A5E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9C681F-76CC-4442-A70E-6802E1B8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Complexity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24BB7-D0A6-40ED-A282-705F76E54D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 are the complexities of these operations?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ArrayList</a:t>
            </a:r>
            <a:r>
              <a:rPr lang="en-US" altLang="ko-KR" sz="1800" dirty="0">
                <a:latin typeface="Consolas" panose="020B0609020204030204" pitchFamily="49" charset="0"/>
              </a:rPr>
              <a:t>) add(int </a:t>
            </a:r>
            <a:r>
              <a:rPr lang="en-US" altLang="ko-KR" sz="1800" dirty="0" err="1">
                <a:latin typeface="Consolas" panose="020B0609020204030204" pitchFamily="49" charset="0"/>
              </a:rPr>
              <a:t>idx</a:t>
            </a:r>
            <a:r>
              <a:rPr lang="en-US" altLang="ko-KR" sz="1800" dirty="0">
                <a:latin typeface="Consolas" panose="020B0609020204030204" pitchFamily="49" charset="0"/>
              </a:rPr>
              <a:t>, E e)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(Stack) push(E e)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(Queue) pop()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IntQueue</a:t>
            </a:r>
            <a:r>
              <a:rPr lang="en-US" altLang="ko-KR" sz="1800" dirty="0">
                <a:latin typeface="Consolas" panose="020B0609020204030204" pitchFamily="49" charset="0"/>
              </a:rPr>
              <a:t>) pop()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Deq</a:t>
            </a:r>
            <a:r>
              <a:rPr lang="en-US" altLang="ko-KR" sz="1800" dirty="0">
                <a:latin typeface="Consolas" panose="020B0609020204030204" pitchFamily="49" charset="0"/>
              </a:rPr>
              <a:t>) </a:t>
            </a:r>
            <a:r>
              <a:rPr lang="en-US" altLang="ko-KR" sz="1800" dirty="0" err="1">
                <a:latin typeface="Consolas" panose="020B0609020204030204" pitchFamily="49" charset="0"/>
              </a:rPr>
              <a:t>pushFront</a:t>
            </a:r>
            <a:r>
              <a:rPr lang="en-US" altLang="ko-KR" sz="1800" dirty="0">
                <a:latin typeface="Consolas" panose="020B0609020204030204" pitchFamily="49" charset="0"/>
              </a:rPr>
              <a:t>(E e)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ArrayList</a:t>
            </a:r>
            <a:r>
              <a:rPr lang="en-US" altLang="ko-KR" sz="1800" dirty="0">
                <a:latin typeface="Consolas" panose="020B0609020204030204" pitchFamily="49" charset="0"/>
              </a:rPr>
              <a:t>) remove(int </a:t>
            </a:r>
            <a:r>
              <a:rPr lang="en-US" altLang="ko-KR" sz="1800" dirty="0" err="1">
                <a:latin typeface="Consolas" panose="020B0609020204030204" pitchFamily="49" charset="0"/>
              </a:rPr>
              <a:t>idx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ArrayList</a:t>
            </a:r>
            <a:r>
              <a:rPr lang="en-US" altLang="ko-KR" sz="1800" dirty="0">
                <a:latin typeface="Consolas" panose="020B0609020204030204" pitchFamily="49" charset="0"/>
              </a:rPr>
              <a:t>) get(int </a:t>
            </a:r>
            <a:r>
              <a:rPr lang="en-US" altLang="ko-KR" sz="1800" dirty="0" err="1">
                <a:latin typeface="Consolas" panose="020B0609020204030204" pitchFamily="49" charset="0"/>
              </a:rPr>
              <a:t>idx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8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72D9B9-F875-4971-9F34-8CDA0355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F3CFCC-7D93-4034-95FB-35E0CC60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Complexity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B5B5EB-B671-46E7-B61A-01DBEFC1D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Comparisons of complexities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10BFA7DE-D8BB-4A10-A46B-02AA639E71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563039"/>
                  </p:ext>
                </p:extLst>
              </p:nvPr>
            </p:nvGraphicFramePr>
            <p:xfrm>
              <a:off x="1411938" y="1845235"/>
              <a:ext cx="6320120" cy="29678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52149">
                      <a:extLst>
                        <a:ext uri="{9D8B030D-6E8A-4147-A177-3AD203B41FA5}">
                          <a16:colId xmlns:a16="http://schemas.microsoft.com/office/drawing/2014/main" val="2365563427"/>
                        </a:ext>
                      </a:extLst>
                    </a:gridCol>
                    <a:gridCol w="994489">
                      <a:extLst>
                        <a:ext uri="{9D8B030D-6E8A-4147-A177-3AD203B41FA5}">
                          <a16:colId xmlns:a16="http://schemas.microsoft.com/office/drawing/2014/main" val="3920301233"/>
                        </a:ext>
                      </a:extLst>
                    </a:gridCol>
                    <a:gridCol w="3773482">
                      <a:extLst>
                        <a:ext uri="{9D8B030D-6E8A-4147-A177-3AD203B41FA5}">
                          <a16:colId xmlns:a16="http://schemas.microsoft.com/office/drawing/2014/main" val="14619357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Complexity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Feel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Meaning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755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𝒪</m:t>
                                </m:r>
                                <m:r>
                                  <a:rPr lang="en-US" altLang="ko-KR" smtClean="0"/>
                                  <m:t>(1)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Speed doesn't depend on dataset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2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𝒪</m:t>
                                </m:r>
                                <m:r>
                                  <a:rPr lang="en-US" altLang="ko-KR" smtClean="0"/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ko-KR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mtClean="0"/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mtClean="0"/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ko-KR" smtClean="0"/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2x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95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𝒪</m:t>
                                </m:r>
                                <m:r>
                                  <a:rPr lang="en-US" altLang="ko-KR" smtClean="0"/>
                                  <m:t>(</m:t>
                                </m:r>
                                <m:r>
                                  <a:rPr lang="en-US" altLang="ko-KR" smtClean="0"/>
                                  <m:t>𝑛</m:t>
                                </m:r>
                                <m:r>
                                  <a:rPr lang="en-US" altLang="ko-KR" smtClean="0"/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10x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956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𝒪</m:t>
                                </m:r>
                                <m:r>
                                  <a:rPr lang="en-US" altLang="ko-KR" smtClean="0"/>
                                  <m:t>(</m:t>
                                </m:r>
                                <m:r>
                                  <a:rPr lang="en-US" altLang="ko-KR" smtClean="0"/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ko-KR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mtClean="0"/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mtClean="0"/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ko-KR" smtClean="0"/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20x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49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𝒪</m:t>
                                </m:r>
                                <m:r>
                                  <a:rPr lang="en-US" altLang="ko-KR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smtClean="0"/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mtClean="0"/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☹️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100x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85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𝒪</m:t>
                                </m:r>
                                <m:r>
                                  <a:rPr lang="en-US" altLang="ko-KR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smtClean="0"/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mtClean="0"/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ko-KR" smtClean="0"/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1024x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4242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𝒪</m:t>
                                </m:r>
                                <m:r>
                                  <a:rPr lang="en-US" altLang="ko-KR" smtClean="0"/>
                                  <m:t>(</m:t>
                                </m:r>
                                <m:r>
                                  <a:rPr lang="en-US" altLang="ko-KR" smtClean="0"/>
                                  <m:t>𝑛</m:t>
                                </m:r>
                                <m:r>
                                  <a:rPr lang="en-US" altLang="ko-KR" smtClean="0"/>
                                  <m:t>!)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</a:t>
                          </a:r>
                          <a:r>
                            <a:rPr lang="en-US" altLang="ko-KR" sz="1800" kern="1200" dirty="0">
                              <a:effectLst/>
                            </a:rPr>
                            <a:t>3628800x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924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10BFA7DE-D8BB-4A10-A46B-02AA639E71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563039"/>
                  </p:ext>
                </p:extLst>
              </p:nvPr>
            </p:nvGraphicFramePr>
            <p:xfrm>
              <a:off x="1411938" y="1845235"/>
              <a:ext cx="6320120" cy="29678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52149">
                      <a:extLst>
                        <a:ext uri="{9D8B030D-6E8A-4147-A177-3AD203B41FA5}">
                          <a16:colId xmlns:a16="http://schemas.microsoft.com/office/drawing/2014/main" val="2365563427"/>
                        </a:ext>
                      </a:extLst>
                    </a:gridCol>
                    <a:gridCol w="994489">
                      <a:extLst>
                        <a:ext uri="{9D8B030D-6E8A-4147-A177-3AD203B41FA5}">
                          <a16:colId xmlns:a16="http://schemas.microsoft.com/office/drawing/2014/main" val="3920301233"/>
                        </a:ext>
                      </a:extLst>
                    </a:gridCol>
                    <a:gridCol w="3773482">
                      <a:extLst>
                        <a:ext uri="{9D8B030D-6E8A-4147-A177-3AD203B41FA5}">
                          <a16:colId xmlns:a16="http://schemas.microsoft.com/office/drawing/2014/main" val="14619357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Complexity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Feel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Meaning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755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2" t="-108197" r="-3086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Speed doesn't depend on dataset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2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2" t="-208197" r="-3086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2x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95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2" t="-308197" r="-3086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10x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956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2" t="-408197" r="-30862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20x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49692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2" t="-508197" r="-30862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☹️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100x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85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2" t="-608197" r="-3086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1024x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4242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2" t="-708197" r="-3086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10x data means </a:t>
                          </a:r>
                          <a:r>
                            <a:rPr lang="en-US" altLang="ko-KR" sz="1800" kern="1200" dirty="0">
                              <a:effectLst/>
                            </a:rPr>
                            <a:t>3628800x more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92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495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38DD65-A8A6-4F3C-BCD4-8A76FFA2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31799E-E001-449D-A05D-4C0F0886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of Recursive Programs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27A4041-F48C-4012-914F-C4E10E513BB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the running time is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#10872 </a:t>
                </a:r>
                <a:r>
                  <a:rPr lang="ko-KR" altLang="en-US" dirty="0" err="1"/>
                  <a:t>팩토리얼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– 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#10870 </a:t>
                </a:r>
                <a:r>
                  <a:rPr lang="ko-KR" altLang="en-US" dirty="0"/>
                  <a:t>피보나치 수 </a:t>
                </a:r>
                <a:r>
                  <a:rPr lang="en-US" altLang="ko-KR" dirty="0"/>
                  <a:t>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			(Terrible)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27A4041-F48C-4012-914F-C4E10E513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 b="-2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7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A14A83-5404-4C52-B968-E17A5F74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CA43D1-58B9-4B3F-AA26-4BF75EAB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Improving Fibonacci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EA6C9-9C6D-45A8-95D3-F5441365B4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Why is Fibonacci so inefficient?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511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Recursion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Complexity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Memoization</a:t>
            </a:r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A14A83-5404-4C52-B968-E17A5F74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CA43D1-58B9-4B3F-AA26-4BF75EAB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Improving Fibonacci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EA6C9-9C6D-45A8-95D3-F5441365B4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Same function with same parameter is called multiple times!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Does this seem okay?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57D5B-FFE5-41C6-97A8-6E30BEE3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72" y="1582808"/>
            <a:ext cx="4234805" cy="17937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85DF73-624F-4C54-81EA-8C9718E3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90" y="4699092"/>
            <a:ext cx="4234805" cy="17937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5EA548-9140-410C-9669-1846B18C3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09" r="43908"/>
          <a:stretch/>
        </p:blipFill>
        <p:spPr>
          <a:xfrm>
            <a:off x="5023136" y="4823012"/>
            <a:ext cx="2375369" cy="125010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60618F-A4F5-465C-ADB5-A993148BBAC6}"/>
              </a:ext>
            </a:extLst>
          </p:cNvPr>
          <p:cNvCxnSpPr/>
          <p:nvPr/>
        </p:nvCxnSpPr>
        <p:spPr>
          <a:xfrm flipV="1">
            <a:off x="3397624" y="4415351"/>
            <a:ext cx="1201270" cy="29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6BFC67-E108-45BC-A345-061259540281}"/>
              </a:ext>
            </a:extLst>
          </p:cNvPr>
          <p:cNvCxnSpPr>
            <a:cxnSpLocks/>
          </p:cNvCxnSpPr>
          <p:nvPr/>
        </p:nvCxnSpPr>
        <p:spPr>
          <a:xfrm flipH="1" flipV="1">
            <a:off x="5390689" y="4550382"/>
            <a:ext cx="682338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DCEA53-54D3-4DBA-A705-B95C7CB2A1E7}"/>
              </a:ext>
            </a:extLst>
          </p:cNvPr>
          <p:cNvSpPr txBox="1"/>
          <p:nvPr/>
        </p:nvSpPr>
        <p:spPr>
          <a:xfrm>
            <a:off x="4655582" y="4181050"/>
            <a:ext cx="73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aramondNo8-Reg"/>
              </a:rPr>
              <a:t>Fib(6)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2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4F1E90-6BC0-494D-8B85-99F389BD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607D03-EA63-4A94-B927-07D040E6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Improving Fibonacci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8264C-3FF3-42C9-9B69-3183B5364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 if we saved the values after computing them?</a:t>
            </a:r>
          </a:p>
          <a:p>
            <a:pPr lvl="1"/>
            <a:r>
              <a:rPr lang="en-US" altLang="ko-KR" dirty="0"/>
              <a:t>If there is a saved value, use the value</a:t>
            </a:r>
          </a:p>
          <a:p>
            <a:pPr lvl="1"/>
            <a:r>
              <a:rPr lang="en-US" altLang="ko-KR" dirty="0"/>
              <a:t>If there isn't, compute it</a:t>
            </a:r>
          </a:p>
          <a:p>
            <a:pPr lvl="1"/>
            <a:endParaRPr lang="en-US" altLang="ko-KR" dirty="0"/>
          </a:p>
          <a:p>
            <a:r>
              <a:rPr lang="en-US" altLang="ko-KR" i="1" dirty="0" err="1"/>
              <a:t>memoization</a:t>
            </a:r>
            <a:r>
              <a:rPr lang="en-US" altLang="ko-KR" dirty="0"/>
              <a:t>: saving computed values for future reference</a:t>
            </a:r>
          </a:p>
          <a:p>
            <a:endParaRPr lang="en-US" altLang="ko-KR" dirty="0"/>
          </a:p>
          <a:p>
            <a:r>
              <a:rPr lang="en-US" altLang="ko-KR" dirty="0"/>
              <a:t>Usually the results are stored in an 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37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16ED62-A887-4148-8BC5-29B00148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23AAF8-D81B-42B5-8B40-A99D85FF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Improving Fibonacci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647D5-9444-4A97-A084-7EE86DFD1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#2748 </a:t>
            </a:r>
            <a:r>
              <a:rPr lang="ko-KR" altLang="en-US" dirty="0"/>
              <a:t>피보나치 수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en-US" altLang="ko-KR" dirty="0"/>
              <a:t>Create an</a:t>
            </a:r>
            <a:r>
              <a:rPr lang="ko-KR" altLang="en-US" dirty="0"/>
              <a:t> </a:t>
            </a:r>
            <a:r>
              <a:rPr lang="en-US" altLang="ko-KR" dirty="0"/>
              <a:t>integer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100 to store the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1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6A6BC-883A-45E6-96C5-E3162053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B90BD9-5D4B-42AB-8885-C430AF4E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Pow(x, n)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B915202-07DD-41C8-A0BE-3DA859FBA7A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Write a function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dirty="0"/>
                  <a:t>, recursively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Base case?</a:t>
                </a:r>
              </a:p>
              <a:p>
                <a:r>
                  <a:rPr lang="en-US" altLang="ko-KR" dirty="0"/>
                  <a:t>Recursive case?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B915202-07DD-41C8-A0BE-3DA859FBA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00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6A6BC-883A-45E6-96C5-E3162053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B90BD9-5D4B-42AB-8885-C430AF4E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Pow(x, n)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B915202-07DD-41C8-A0BE-3DA859FBA7A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Can we do better?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Find a better recursive case!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Aim for complexity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0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B915202-07DD-41C8-A0BE-3DA859FBA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748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A594E9-F98C-40EC-936F-29570457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F07441-CD5D-4415-8B17-6D0FE713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Palindrome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4CA0C-9869-4971-BEA3-3E0C7192C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#10988 </a:t>
            </a:r>
            <a:r>
              <a:rPr lang="ko-KR" altLang="en-US" b="0" dirty="0" err="1"/>
              <a:t>팰린드롬인지</a:t>
            </a:r>
            <a:r>
              <a:rPr lang="ko-KR" altLang="en-US" b="0" dirty="0"/>
              <a:t> 확인하기</a:t>
            </a:r>
          </a:p>
          <a:p>
            <a:endParaRPr lang="en-US" altLang="ko-KR" dirty="0"/>
          </a:p>
          <a:p>
            <a:r>
              <a:rPr lang="en-US" altLang="ko-KR" dirty="0"/>
              <a:t>Write a recursive program to check if a given string is a palindrome</a:t>
            </a:r>
          </a:p>
          <a:p>
            <a:endParaRPr lang="en-US" altLang="ko-KR" dirty="0"/>
          </a:p>
          <a:p>
            <a:r>
              <a:rPr lang="en-US" altLang="ko-KR" dirty="0"/>
              <a:t>palindrome: A string that is same as itself when reversed</a:t>
            </a:r>
          </a:p>
          <a:p>
            <a:pPr lvl="1"/>
            <a:r>
              <a:rPr lang="en-US" altLang="ko-KR" dirty="0"/>
              <a:t>The string is read the same forwards and backwards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074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8CAE23-7D7D-4E21-B43F-67C60977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8AED3A-7520-405F-9FCF-E71248D6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Memoization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B9C0D3-9476-48EE-AFE6-E3CD971A3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#11051 </a:t>
            </a:r>
            <a:r>
              <a:rPr lang="ko-KR" altLang="en-US" dirty="0"/>
              <a:t>이항 계수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en-US" altLang="ko-KR" dirty="0"/>
              <a:t>#2167 2</a:t>
            </a:r>
            <a:r>
              <a:rPr lang="ko-KR" altLang="en-US" b="0" dirty="0"/>
              <a:t>차원 배열의 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152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AA3E00-A637-411B-8883-F19044F8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F4C2FE-6DC1-47DA-9031-73140FC2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Euclidean Algorithm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D01A7-04BB-4FD7-9FD3-03B065D4D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Greatest common divisor</a:t>
            </a:r>
          </a:p>
          <a:p>
            <a:endParaRPr lang="en-US" altLang="ko-KR" dirty="0"/>
          </a:p>
          <a:p>
            <a:r>
              <a:rPr lang="en-US" altLang="ko-KR" dirty="0"/>
              <a:t>#2609 </a:t>
            </a:r>
            <a:r>
              <a:rPr lang="ko-KR" altLang="en-US" b="0" dirty="0"/>
              <a:t>최대공약수와 </a:t>
            </a:r>
            <a:r>
              <a:rPr lang="ko-KR" altLang="en-US" b="0" dirty="0" err="1"/>
              <a:t>최소공배수</a:t>
            </a:r>
            <a:endParaRPr lang="ko-KR" altLang="en-US" b="0" dirty="0"/>
          </a:p>
          <a:p>
            <a:endParaRPr lang="en-US" altLang="ko-KR" dirty="0"/>
          </a:p>
          <a:p>
            <a:r>
              <a:rPr lang="en-US" altLang="ko-KR" dirty="0"/>
              <a:t>#1850 </a:t>
            </a:r>
            <a:r>
              <a:rPr lang="ko-KR" altLang="en-US" b="0" dirty="0"/>
              <a:t>최대공약수</a:t>
            </a:r>
          </a:p>
          <a:p>
            <a:endParaRPr lang="en-US" altLang="ko-KR" dirty="0"/>
          </a:p>
          <a:p>
            <a:r>
              <a:rPr lang="en-US" altLang="ko-KR" dirty="0"/>
              <a:t>#17504 </a:t>
            </a:r>
            <a:r>
              <a:rPr lang="ko-KR" altLang="en-US" dirty="0"/>
              <a:t>제리와 톰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47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B5AE8B-2F8B-4862-B4E3-9554F56F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C91D09-ED54-4D04-8513-A1971DE5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Recursion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81013-648E-4F4E-B9B2-6233DE26A0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recursion</a:t>
            </a:r>
            <a:r>
              <a:rPr lang="en-US" altLang="ko-KR" dirty="0"/>
              <a:t>: The definition of an operation in terms of itself</a:t>
            </a:r>
          </a:p>
          <a:p>
            <a:pPr lvl="1"/>
            <a:r>
              <a:rPr lang="en-US" altLang="ko-KR" dirty="0"/>
              <a:t>Solving a problem using recursion depends on solving smaller occurrences of the same problem</a:t>
            </a:r>
          </a:p>
          <a:p>
            <a:pPr lvl="1"/>
            <a:endParaRPr lang="en-US" altLang="ko-KR" dirty="0"/>
          </a:p>
          <a:p>
            <a:r>
              <a:rPr lang="en-US" altLang="ko-KR" i="1" dirty="0"/>
              <a:t>recursive programming</a:t>
            </a:r>
            <a:r>
              <a:rPr lang="en-US" altLang="ko-KR" dirty="0"/>
              <a:t>: Writing methods that call themselves to solve problems recursively</a:t>
            </a:r>
          </a:p>
          <a:p>
            <a:pPr lvl="1"/>
            <a:r>
              <a:rPr lang="en-US" altLang="ko-KR" dirty="0"/>
              <a:t>An equally powerful substitute for iteration</a:t>
            </a:r>
          </a:p>
          <a:p>
            <a:pPr lvl="1"/>
            <a:r>
              <a:rPr lang="en-US" altLang="ko-KR" dirty="0"/>
              <a:t>Particularly well-suited to solving certain types of problems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36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B88EAB-E880-42B1-AA33-0ED65370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08489D-88D5-421A-965F-F99E9DB8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Programming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72AE7-A22B-4D2D-8B96-3164B14E5E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Every recursive algorithm involves at least 2 cases</a:t>
            </a:r>
          </a:p>
          <a:p>
            <a:endParaRPr lang="en-US" altLang="ko-KR" dirty="0"/>
          </a:p>
          <a:p>
            <a:r>
              <a:rPr lang="en-US" altLang="ko-KR" i="1" dirty="0">
                <a:solidFill>
                  <a:srgbClr val="FF0000"/>
                </a:solidFill>
              </a:rPr>
              <a:t>base case</a:t>
            </a:r>
            <a:r>
              <a:rPr lang="en-US" altLang="ko-KR" dirty="0"/>
              <a:t>: A simple occurrence that can be answered directly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recursive case</a:t>
            </a:r>
            <a:r>
              <a:rPr lang="en-US" altLang="ko-KR" dirty="0"/>
              <a:t>: A more complex occurrence of the problem that cannot be directly answered, but can instead be described in terms of smaller occurrences of the same problem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Some recursive algorithms have more than one base or recursive case, but all have at least one of each</a:t>
            </a:r>
          </a:p>
          <a:p>
            <a:endParaRPr lang="en-US" altLang="ko-KR" dirty="0"/>
          </a:p>
          <a:p>
            <a:r>
              <a:rPr lang="en-US" altLang="ko-KR" dirty="0"/>
              <a:t>Always identify these cases!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6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21B26F-ECB7-48C7-8332-4736BA7B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7D2CC-E100-4F29-8578-2E379AC9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0C5B90EF-8A78-433D-A438-57895E8DDAC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Let's try to write this method recursively</a:t>
                </a:r>
              </a:p>
              <a:p>
                <a:pPr lvl="1"/>
                <a:r>
                  <a:rPr lang="en-US" altLang="ko-KR" dirty="0"/>
                  <a:t>The objective is to </a:t>
                </a:r>
                <a:r>
                  <a:rPr lang="en-US" altLang="ko-KR" b="1" dirty="0"/>
                  <a:t>print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b="1" dirty="0"/>
                  <a:t> stars</a:t>
                </a:r>
              </a:p>
              <a:p>
                <a:pPr lvl="1"/>
                <a:r>
                  <a:rPr lang="en-US" altLang="ko-KR" dirty="0"/>
                  <a:t>Notice that for each iteration, the problem gets smaller</a:t>
                </a:r>
              </a:p>
              <a:p>
                <a:pPr lvl="2"/>
                <a:r>
                  <a:rPr lang="en-US" altLang="ko-KR" dirty="0"/>
                  <a:t>After 1 iteration, now the objective is to </a:t>
                </a:r>
                <a:r>
                  <a:rPr lang="en-US" altLang="ko-KR" b="1" dirty="0"/>
                  <a:t>print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b="1" dirty="0"/>
                  <a:t> stars</a:t>
                </a:r>
              </a:p>
              <a:p>
                <a:pPr lvl="1"/>
                <a:r>
                  <a:rPr lang="en-US" altLang="ko-KR" dirty="0"/>
                  <a:t>Other than the problem size, it is identical to the original problem</a:t>
                </a:r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0C5B90EF-8A78-433D-A438-57895E8DD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6308323C-6FE8-4886-A4B2-E97EF39EF588}"/>
              </a:ext>
            </a:extLst>
          </p:cNvPr>
          <p:cNvSpPr/>
          <p:nvPr/>
        </p:nvSpPr>
        <p:spPr>
          <a:xfrm>
            <a:off x="1667433" y="3429000"/>
            <a:ext cx="5809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printStars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93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64A74-67DD-4654-95C4-9FB8D26E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562EF2-A5E5-4992-953E-99B50AB5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Case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72EE5-D5B0-4239-8407-A5859B5B4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Base case should...</a:t>
            </a:r>
          </a:p>
          <a:p>
            <a:pPr lvl="1"/>
            <a:r>
              <a:rPr lang="en-US" altLang="ko-KR" dirty="0"/>
              <a:t>Be relatively easy to compute/handle</a:t>
            </a:r>
          </a:p>
          <a:p>
            <a:pPr lvl="1"/>
            <a:r>
              <a:rPr lang="en-US" altLang="ko-KR" dirty="0"/>
              <a:t>Provide a termination condition for the recursive calls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415255-5268-48AF-8EBC-3D2DD1BFE085}"/>
              </a:ext>
            </a:extLst>
          </p:cNvPr>
          <p:cNvSpPr/>
          <p:nvPr/>
        </p:nvSpPr>
        <p:spPr>
          <a:xfrm>
            <a:off x="1506068" y="3027873"/>
            <a:ext cx="61318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printStars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	// ...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53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4C722D-B45F-48A4-A8E6-21F187AF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ECD15C-015D-43CD-B1F3-8102D5B7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Case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ECA35-1980-431D-A45E-B68AFF40A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Call the smaller version of the same problem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211C4F-F164-4A49-A6DF-AC2B91162D96}"/>
              </a:ext>
            </a:extLst>
          </p:cNvPr>
          <p:cNvSpPr/>
          <p:nvPr/>
        </p:nvSpPr>
        <p:spPr>
          <a:xfrm>
            <a:off x="1653986" y="2790763"/>
            <a:ext cx="5836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printStars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printStars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42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875074-D32D-4DBB-83EC-1F03C798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602E82-D05E-4EEF-912E-ECB88413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32FE66-5363-4051-AF2B-F89F96F77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Guess the value of </a:t>
            </a:r>
            <a:r>
              <a:rPr lang="en-US" altLang="ko-KR" dirty="0">
                <a:latin typeface="Consolas" panose="020B0609020204030204" pitchFamily="49" charset="0"/>
              </a:rPr>
              <a:t>mystery(648)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644183-9323-49D0-B0CD-A4164FD89FBF}"/>
              </a:ext>
            </a:extLst>
          </p:cNvPr>
          <p:cNvSpPr/>
          <p:nvPr/>
        </p:nvSpPr>
        <p:spPr>
          <a:xfrm>
            <a:off x="2285998" y="164328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mystery(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10)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10;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10;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mystery(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3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875074-D32D-4DBB-83EC-1F03C798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602E82-D05E-4EEF-912E-ECB88413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32FE66-5363-4051-AF2B-F89F96F77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Guess the value of </a:t>
            </a:r>
            <a:r>
              <a:rPr lang="en-US" altLang="ko-KR" dirty="0">
                <a:latin typeface="Consolas" panose="020B0609020204030204" pitchFamily="49" charset="0"/>
              </a:rPr>
              <a:t>mystery(648)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mystery(648)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a = 64, b = 8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b="1" dirty="0">
                <a:latin typeface="Consolas" panose="020B0609020204030204" pitchFamily="49" charset="0"/>
              </a:rPr>
              <a:t>mystery(72)</a:t>
            </a:r>
          </a:p>
          <a:p>
            <a:pPr lvl="3"/>
            <a:r>
              <a:rPr lang="en-US" altLang="ko-KR" dirty="0">
                <a:latin typeface="Consolas" panose="020B0609020204030204" pitchFamily="49" charset="0"/>
              </a:rPr>
              <a:t>a = 7,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b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</a:p>
          <a:p>
            <a:pPr lvl="3"/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b="1" dirty="0">
                <a:latin typeface="Consolas" panose="020B0609020204030204" pitchFamily="49" charset="0"/>
              </a:rPr>
              <a:t>mystery(9)</a:t>
            </a:r>
          </a:p>
          <a:p>
            <a:pPr lvl="4"/>
            <a:r>
              <a:rPr lang="en-US" altLang="ko-KR" dirty="0">
                <a:latin typeface="Consolas" panose="020B0609020204030204" pitchFamily="49" charset="0"/>
              </a:rPr>
              <a:t>return 9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5D614B-2C8F-412B-B8A7-6E1BABAECAE7}"/>
              </a:ext>
            </a:extLst>
          </p:cNvPr>
          <p:cNvSpPr/>
          <p:nvPr/>
        </p:nvSpPr>
        <p:spPr>
          <a:xfrm>
            <a:off x="2285998" y="164328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mystery(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10)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10;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10;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mystery(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64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6977</TotalTime>
  <Words>1419</Words>
  <Application>Microsoft Office PowerPoint</Application>
  <PresentationFormat>화면 슬라이드 쇼(4:3)</PresentationFormat>
  <Paragraphs>283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CMU Sans Serif</vt:lpstr>
      <vt:lpstr>GaramondNo8-Reg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Recursion</vt:lpstr>
      <vt:lpstr>Recursive Programming</vt:lpstr>
      <vt:lpstr>Example</vt:lpstr>
      <vt:lpstr>Base Case</vt:lpstr>
      <vt:lpstr>Recursive Case</vt:lpstr>
      <vt:lpstr>Exercise</vt:lpstr>
      <vt:lpstr>Exercise</vt:lpstr>
      <vt:lpstr>Relation to Sequences</vt:lpstr>
      <vt:lpstr>Relation to Sequences</vt:lpstr>
      <vt:lpstr>Tower of Hanoi</vt:lpstr>
      <vt:lpstr>Tower of Hanoi</vt:lpstr>
      <vt:lpstr>Complexity</vt:lpstr>
      <vt:lpstr>Complexity</vt:lpstr>
      <vt:lpstr>Complexity</vt:lpstr>
      <vt:lpstr>Complexity</vt:lpstr>
      <vt:lpstr>Analysis of Recursive Programs</vt:lpstr>
      <vt:lpstr>Improving Fibonacci</vt:lpstr>
      <vt:lpstr>Improving Fibonacci</vt:lpstr>
      <vt:lpstr>Improving Fibonacci</vt:lpstr>
      <vt:lpstr>Improving Fibonacci</vt:lpstr>
      <vt:lpstr>Pow(x, n)</vt:lpstr>
      <vt:lpstr>Pow(x, n)</vt:lpstr>
      <vt:lpstr>Palindrome</vt:lpstr>
      <vt:lpstr>2D Memoization</vt:lpstr>
      <vt:lpstr>Euclidean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554</cp:revision>
  <dcterms:created xsi:type="dcterms:W3CDTF">2019-12-22T12:06:45Z</dcterms:created>
  <dcterms:modified xsi:type="dcterms:W3CDTF">2020-02-01T04:37:11Z</dcterms:modified>
</cp:coreProperties>
</file>