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69" r:id="rId4"/>
    <p:sldId id="270" r:id="rId5"/>
    <p:sldId id="271" r:id="rId6"/>
    <p:sldId id="273" r:id="rId7"/>
    <p:sldId id="319" r:id="rId8"/>
    <p:sldId id="318" r:id="rId9"/>
    <p:sldId id="320" r:id="rId10"/>
    <p:sldId id="275" r:id="rId11"/>
    <p:sldId id="321" r:id="rId12"/>
    <p:sldId id="322" r:id="rId13"/>
    <p:sldId id="277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15" r:id="rId26"/>
    <p:sldId id="316" r:id="rId27"/>
    <p:sldId id="334" r:id="rId28"/>
    <p:sldId id="33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DC"/>
    <a:srgbClr val="0026FF"/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 to C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Arrays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and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Pointers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</a:t>
            </a:r>
            <a:r>
              <a:rPr lang="en-US" altLang="ko-KR" sz="1800" b="0" kern="0" dirty="0">
                <a:ea typeface="CMU Sans Serif" panose="02000603000000000000" pitchFamily="2" charset="0"/>
              </a:rPr>
              <a:t>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>
              <a:defRPr/>
            </a:pPr>
            <a:r>
              <a:rPr lang="en-US" altLang="ko-KR" kern="0" dirty="0">
                <a:solidFill>
                  <a:srgbClr val="000000"/>
                </a:solidFill>
              </a:rPr>
              <a:t>July 8</a:t>
            </a:r>
            <a:r>
              <a:rPr lang="en-US" altLang="ko-KR" kern="0" baseline="30000" dirty="0">
                <a:solidFill>
                  <a:srgbClr val="000000"/>
                </a:solidFill>
              </a:rPr>
              <a:t>th</a:t>
            </a:r>
            <a:r>
              <a:rPr lang="en-US" altLang="ko-KR" kern="0" dirty="0">
                <a:solidFill>
                  <a:srgbClr val="000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70074E-EB4F-4BA8-9A64-830CD3A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8018F6-864B-441F-BC8C-E3D792C6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and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75EF9-135E-4C88-9CCB-A680C2163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 is common to use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 to access array elements</a:t>
            </a:r>
          </a:p>
          <a:p>
            <a:pPr lvl="1"/>
            <a:r>
              <a:rPr lang="en-US" altLang="ko-KR" dirty="0"/>
              <a:t>The loop counter is used as an index</a:t>
            </a:r>
          </a:p>
          <a:p>
            <a:pPr lvl="1"/>
            <a:r>
              <a:rPr lang="en-US" altLang="ko-KR" dirty="0"/>
              <a:t>We can also assign each element a value in a loop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i="1" dirty="0"/>
              <a:t>Will be used very often!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09FA75-7433-4814-B427-51666764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2" y="2438400"/>
            <a:ext cx="3829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70074E-EB4F-4BA8-9A64-830CD3A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8018F6-864B-441F-BC8C-E3D792C6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 Access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0175EF9-135E-4C88-9CCB-A680C2163BC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1600" b="0" dirty="0">
                    <a:latin typeface="Consolas" panose="020B0609020204030204" pitchFamily="49" charset="0"/>
                  </a:rPr>
                  <a:t>type </a:t>
                </a:r>
                <a:r>
                  <a:rPr lang="en-US" altLang="ko-KR" sz="1600" b="0" dirty="0" err="1">
                    <a:latin typeface="Consolas" panose="020B0609020204030204" pitchFamily="49" charset="0"/>
                  </a:rPr>
                  <a:t>arr</a:t>
                </a:r>
                <a:r>
                  <a:rPr lang="en-US" altLang="ko-KR" sz="1600" b="0" dirty="0">
                    <a:latin typeface="Consolas" panose="020B0609020204030204" pitchFamily="49" charset="0"/>
                  </a:rPr>
                  <a:t>[length];</a:t>
                </a:r>
              </a:p>
              <a:p>
                <a:r>
                  <a:rPr lang="en-US" altLang="ko-KR" dirty="0"/>
                  <a:t>The symbol 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arr</a:t>
                </a:r>
                <a:r>
                  <a:rPr lang="en-US" altLang="ko-KR" dirty="0"/>
                  <a:t> contains the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starting address of the array</a:t>
                </a:r>
              </a:p>
              <a:p>
                <a:r>
                  <a:rPr lang="en-US" altLang="ko-KR" dirty="0"/>
                  <a:t>The address of element at index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is calculated as follows</a:t>
                </a:r>
              </a:p>
              <a:p>
                <a:pPr lvl="1"/>
                <a:r>
                  <a:rPr lang="en-US" altLang="ko-KR" dirty="0" err="1">
                    <a:latin typeface="Consolas" panose="020B0609020204030204" pitchFamily="49" charset="0"/>
                  </a:rPr>
                  <a:t>arr</a:t>
                </a:r>
                <a:r>
                  <a:rPr lang="en-US" altLang="ko-KR" dirty="0">
                    <a:latin typeface="Consolas" panose="020B0609020204030204" pitchFamily="49" charset="0"/>
                  </a:rPr>
                  <a:t> + </a:t>
                </a:r>
                <a:r>
                  <a:rPr lang="en-US" altLang="ko-KR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ko-KR" dirty="0">
                    <a:latin typeface="Consolas" panose="020B0609020204030204" pitchFamily="49" charset="0"/>
                  </a:rPr>
                  <a:t> * </a:t>
                </a:r>
                <a:r>
                  <a:rPr lang="en-US" altLang="ko-KR" b="1" dirty="0" err="1">
                    <a:latin typeface="Consolas" panose="020B0609020204030204" pitchFamily="49" charset="0"/>
                  </a:rPr>
                  <a:t>sizeof</a:t>
                </a:r>
                <a:r>
                  <a:rPr lang="en-US" altLang="ko-KR" dirty="0">
                    <a:latin typeface="Consolas" panose="020B0609020204030204" pitchFamily="49" charset="0"/>
                  </a:rPr>
                  <a:t>(type)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 does not do index bound checking</a:t>
                </a:r>
              </a:p>
              <a:p>
                <a:pPr lvl="1"/>
                <a:r>
                  <a:rPr lang="en-US" altLang="ko-KR" dirty="0"/>
                  <a:t>Can access elements that are out of bounds, but may cause segmentation faults during runtime</a:t>
                </a: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0175EF9-135E-4C88-9CCB-A680C2163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458" b="-4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F1DD96E-4E77-4804-889E-E332726F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5" y="3091703"/>
            <a:ext cx="5610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70074E-EB4F-4BA8-9A64-830CD3A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8018F6-864B-441F-BC8C-E3D792C6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and Copying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75EF9-135E-4C88-9CCB-A680C2163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Comparing arrays cannot be done with ==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arr1[10], arr2[10];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arr1 == arr2</a:t>
            </a:r>
            <a:r>
              <a:rPr lang="en-US" altLang="ko-KR" dirty="0"/>
              <a:t> will compare the </a:t>
            </a:r>
            <a:r>
              <a:rPr lang="en-US" altLang="ko-KR" i="1" dirty="0"/>
              <a:t>starting address</a:t>
            </a:r>
            <a:r>
              <a:rPr lang="en-US" altLang="ko-KR" dirty="0"/>
              <a:t> of each array</a:t>
            </a:r>
          </a:p>
          <a:p>
            <a:pPr lvl="1"/>
            <a:r>
              <a:rPr lang="en-US" altLang="ko-KR" dirty="0"/>
              <a:t>Will probably be different</a:t>
            </a:r>
          </a:p>
          <a:p>
            <a:pPr lvl="1"/>
            <a:r>
              <a:rPr lang="en-US" altLang="ko-KR" dirty="0"/>
              <a:t>Must compare each element one by one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Cannot copy arrays with = (assignment operator)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arr1[3] = {1, 2, 3}, arr2[3];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arr2 = arr1;	// error </a:t>
            </a:r>
          </a:p>
          <a:p>
            <a:pPr lvl="1"/>
            <a:r>
              <a:rPr lang="en-US" altLang="ko-KR" dirty="0"/>
              <a:t>Must copy each element one by one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memcpy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4449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A2209E-5B8B-450B-8945-50CA82AB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49A6-0A70-4149-B57E-FA6FF471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3672C-8055-4F58-B1A6-258EA6275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#4344 </a:t>
            </a:r>
            <a:r>
              <a:rPr lang="ko-KR" altLang="en-US" dirty="0"/>
              <a:t>평균은 넘겠지</a:t>
            </a:r>
            <a:endParaRPr lang="en-US" altLang="ko-KR" dirty="0"/>
          </a:p>
          <a:p>
            <a:pPr lvl="1"/>
            <a:r>
              <a:rPr lang="en-US" altLang="ko-KR" dirty="0"/>
              <a:t>Use an integer array to store all the scores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#10818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endParaRPr lang="en-US" altLang="ko-KR" dirty="0"/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</a:p>
          <a:p>
            <a:pPr lvl="1"/>
            <a:r>
              <a:rPr lang="en-US" altLang="ko-KR" dirty="0"/>
              <a:t>Traverse the array to find the maximum/minimum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#2562 </a:t>
            </a:r>
            <a:r>
              <a:rPr lang="ko-KR" altLang="en-US" dirty="0"/>
              <a:t>최댓값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#2577</a:t>
            </a:r>
            <a:r>
              <a:rPr lang="ko-KR" altLang="en-US" dirty="0"/>
              <a:t> 숫자의 개수 </a:t>
            </a:r>
            <a:r>
              <a:rPr lang="en-US" altLang="ko-KR" b="0" dirty="0"/>
              <a:t>(★)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43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39246-471E-437C-A546-0228C08C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58967C-1D6D-4311-BDC0-CD24E56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31A6B-E84F-4079-87EA-0A07C3B98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A string in C is an array of characters!</a:t>
            </a:r>
          </a:p>
          <a:p>
            <a:r>
              <a:rPr lang="en-US" altLang="ko-KR" dirty="0"/>
              <a:t>Always ends with the null character '\0'</a:t>
            </a:r>
          </a:p>
          <a:p>
            <a:pPr lvl="1"/>
            <a:r>
              <a:rPr lang="en-US" altLang="ko-KR" dirty="0"/>
              <a:t>Used as an 'end of string' delimiter</a:t>
            </a:r>
          </a:p>
          <a:p>
            <a:endParaRPr lang="en-US" altLang="ko-KR" dirty="0"/>
          </a:p>
          <a:p>
            <a:r>
              <a:rPr lang="en-US" altLang="ko-KR" dirty="0"/>
              <a:t>Declaration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char</a:t>
            </a:r>
            <a:r>
              <a:rPr lang="en-US" altLang="ko-KR" dirty="0">
                <a:latin typeface="Consolas" panose="020B0609020204030204" pitchFamily="49" charset="0"/>
              </a:rPr>
              <a:t> str[length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+ 1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  <a:r>
              <a:rPr lang="en-US" altLang="ko-KR" dirty="0"/>
              <a:t>	// + 1 for the null character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char</a:t>
            </a:r>
            <a:r>
              <a:rPr lang="en-US" altLang="ko-KR" sz="1800" dirty="0">
                <a:latin typeface="Consolas" panose="020B0609020204030204" pitchFamily="49" charset="0"/>
              </a:rPr>
              <a:t> str[10] = "Hello, C!";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668DC2-DE1C-401B-BA7E-915755157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95541"/>
              </p:ext>
            </p:extLst>
          </p:nvPr>
        </p:nvGraphicFramePr>
        <p:xfrm>
          <a:off x="1981199" y="5718638"/>
          <a:ext cx="51816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9179098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21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397E2C-AF2E-4317-86DE-2291782D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B5EA6F-BE52-4FBD-B4FA-C14FE243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/>
              <a:t> with C 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2C1E88-C402-47C4-9642-C94E01C5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82269" cy="5326902"/>
          </a:xfrm>
        </p:spPr>
        <p:txBody>
          <a:bodyPr/>
          <a:lstStyle/>
          <a:p>
            <a:r>
              <a:rPr lang="en-US" altLang="ko-KR" dirty="0"/>
              <a:t>char array </a:t>
            </a:r>
            <a:r>
              <a:rPr lang="en-US" altLang="ko-KR" i="1" dirty="0"/>
              <a:t>must be longer than the maximum input length</a:t>
            </a:r>
            <a:endParaRPr lang="en-US" altLang="ko-KR" dirty="0"/>
          </a:p>
          <a:p>
            <a:r>
              <a:rPr lang="en-US" altLang="ko-KR" dirty="0"/>
              <a:t>Uses </a:t>
            </a:r>
            <a:r>
              <a:rPr lang="en-US" altLang="ko-KR" dirty="0">
                <a:latin typeface="Consolas" panose="020B0609020204030204" pitchFamily="49" charset="0"/>
              </a:rPr>
              <a:t>%s</a:t>
            </a:r>
            <a:r>
              <a:rPr lang="en-US" altLang="ko-KR" dirty="0"/>
              <a:t> as format specifier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Symbol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/>
              <a:t> contains the </a:t>
            </a:r>
            <a:r>
              <a:rPr lang="en-US" altLang="ko-KR" i="1" dirty="0">
                <a:solidFill>
                  <a:srgbClr val="FF0000"/>
                </a:solidFill>
              </a:rPr>
              <a:t>starting address</a:t>
            </a:r>
            <a:r>
              <a:rPr lang="en-US" altLang="ko-KR" dirty="0"/>
              <a:t> of the string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scanf</a:t>
            </a:r>
            <a:r>
              <a:rPr lang="en-US" altLang="ko-KR" dirty="0"/>
              <a:t> will </a:t>
            </a:r>
          </a:p>
          <a:p>
            <a:pPr lvl="1"/>
            <a:r>
              <a:rPr lang="en-US" altLang="ko-KR" dirty="0"/>
              <a:t>Store each character starting from address </a:t>
            </a:r>
            <a:r>
              <a:rPr lang="en-US" altLang="ko-KR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altLang="ko-KR" dirty="0"/>
              <a:t>If input is finished, automatically pad '\0' at the end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/>
              <a:t> will </a:t>
            </a:r>
          </a:p>
          <a:p>
            <a:pPr lvl="1"/>
            <a:r>
              <a:rPr lang="en-US" altLang="ko-KR" dirty="0"/>
              <a:t>Print each character starting from address </a:t>
            </a:r>
            <a:r>
              <a:rPr lang="en-US" altLang="ko-KR" dirty="0">
                <a:latin typeface="Consolas" panose="020B0609020204030204" pitchFamily="49" charset="0"/>
              </a:rPr>
              <a:t>str</a:t>
            </a:r>
          </a:p>
          <a:p>
            <a:pPr lvl="1"/>
            <a:r>
              <a:rPr lang="en-US" altLang="ko-KR" dirty="0"/>
              <a:t>Print until '\0' (end of string) is found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F2877-44C2-41C2-A3B6-1710281B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28" y="1770622"/>
            <a:ext cx="2838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397E2C-AF2E-4317-86DE-2291782D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B5EA6F-BE52-4FBD-B4FA-C14FE243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 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2C1E88-C402-47C4-9642-C94E01C5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82269" cy="5326902"/>
          </a:xfrm>
        </p:spPr>
        <p:txBody>
          <a:bodyPr/>
          <a:lstStyle/>
          <a:p>
            <a:r>
              <a:rPr lang="en-US" altLang="ko-KR" dirty="0"/>
              <a:t>Can access or modify each character of a string, just like an array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740EB-A101-403A-950A-B57F0243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13" y="1838698"/>
            <a:ext cx="4733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722E1F-8DE0-46DE-8FDE-2F0451AB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5393A0-1152-479E-8832-8BF56A4B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an Array as Function Parameter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86BE0-7690-4F0C-B3FF-D52E174E1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Function declaration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type </a:t>
            </a:r>
            <a:r>
              <a:rPr lang="en-US" altLang="ko-KR" dirty="0" err="1">
                <a:latin typeface="Consolas" panose="020B0609020204030204" pitchFamily="49" charset="0"/>
              </a:rPr>
              <a:t>func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latin typeface="Consolas" panose="020B0609020204030204" pitchFamily="49" charset="0"/>
              </a:rPr>
              <a:t>type </a:t>
            </a:r>
            <a:r>
              <a:rPr lang="en-US" altLang="ko-KR" b="1" dirty="0" err="1">
                <a:latin typeface="Consolas" panose="020B0609020204030204" pitchFamily="49" charset="0"/>
              </a:rPr>
              <a:t>arr</a:t>
            </a:r>
            <a:r>
              <a:rPr lang="en-US" altLang="ko-KR" b="1" dirty="0">
                <a:latin typeface="Consolas" panose="020B0609020204030204" pitchFamily="49" charset="0"/>
              </a:rPr>
              <a:t>[]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6FB92-1F85-44DC-954A-0ED2A759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958072"/>
            <a:ext cx="4457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24BF56-967C-494C-9389-581CD7FB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8805CE-4EF2-4B6D-B3F7-76B2E17B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an Array as Function Parameter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1828C-6551-4DDF-8BCD-4404C9854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Be careful! The function may change the elements of the array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52066-FC2D-4486-BC6E-92DFD710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0" y="2019673"/>
            <a:ext cx="6772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3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2E56F4-08E7-4619-8059-A50CFD9D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A8EC96-1632-4A79-88EA-2DA97A28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Length as Parameter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8007D-2FEE-45CE-88B4-38BD60729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Declaration </a:t>
            </a:r>
            <a:r>
              <a:rPr lang="en-US" altLang="ko-KR" i="1" dirty="0">
                <a:solidFill>
                  <a:srgbClr val="FF0000"/>
                </a:solidFill>
              </a:rPr>
              <a:t>doesn't specify the length</a:t>
            </a:r>
            <a:r>
              <a:rPr lang="en-US" altLang="ko-KR" dirty="0"/>
              <a:t> of array</a:t>
            </a:r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sizeof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latin typeface="Consolas" panose="020B0609020204030204" pitchFamily="49" charset="0"/>
              </a:rPr>
              <a:t>) / </a:t>
            </a:r>
            <a:r>
              <a:rPr lang="en-US" altLang="ko-KR" sz="1600" dirty="0" err="1">
                <a:latin typeface="Consolas" panose="020B0609020204030204" pitchFamily="49" charset="0"/>
              </a:rPr>
              <a:t>sizeof</a:t>
            </a:r>
            <a:r>
              <a:rPr lang="en-US" altLang="ko-KR" sz="1600" dirty="0">
                <a:latin typeface="Consolas" panose="020B0609020204030204" pitchFamily="49" charset="0"/>
              </a:rPr>
              <a:t>(type)</a:t>
            </a:r>
            <a:r>
              <a:rPr lang="en-US" altLang="ko-KR" dirty="0"/>
              <a:t> does not work here</a:t>
            </a:r>
          </a:p>
          <a:p>
            <a:pPr lvl="1"/>
            <a:r>
              <a:rPr lang="en-US" altLang="ko-KR" dirty="0"/>
              <a:t>Must pass the length as a second parameter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7C88C-D4CE-4A2B-A95A-BAB59279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51" y="2389684"/>
            <a:ext cx="5281893" cy="42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Arrays in C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Strings in C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Arrays and Functions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Pointers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&amp; and * Operators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Call by Value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Pointers as Function Parameters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314952-A6AD-4950-94F3-DCBF3DDC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D40526-BCA7-4D18-812B-F2F8024F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D9AE4-0278-42BF-BBEA-29A6134D6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pointer</a:t>
            </a:r>
            <a:r>
              <a:rPr lang="en-US" altLang="ko-KR" dirty="0"/>
              <a:t>: a variable that contains a </a:t>
            </a:r>
            <a:r>
              <a:rPr lang="en-US" altLang="ko-KR" dirty="0">
                <a:solidFill>
                  <a:srgbClr val="FF0000"/>
                </a:solidFill>
              </a:rPr>
              <a:t>memory address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FF0000"/>
                </a:solidFill>
              </a:rPr>
              <a:t>information</a:t>
            </a:r>
            <a:r>
              <a:rPr lang="en-US" altLang="ko-KR" dirty="0"/>
              <a:t> about that memory address</a:t>
            </a:r>
          </a:p>
          <a:p>
            <a:endParaRPr lang="en-US" altLang="ko-KR" dirty="0"/>
          </a:p>
          <a:p>
            <a:r>
              <a:rPr lang="en-US" altLang="ko-KR" dirty="0"/>
              <a:t>Declaration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ptr</a:t>
            </a:r>
            <a:r>
              <a:rPr lang="en-US" altLang="ko-KR" sz="1800" dirty="0">
                <a:latin typeface="Consolas" panose="020B0609020204030204" pitchFamily="49" charset="0"/>
              </a:rPr>
              <a:t>; </a:t>
            </a:r>
            <a:r>
              <a:rPr lang="en-US" altLang="ko-KR" sz="1800" i="1" dirty="0">
                <a:solidFill>
                  <a:srgbClr val="0082DC"/>
                </a:solidFill>
                <a:latin typeface="Consolas" panose="020B0609020204030204" pitchFamily="49" charset="0"/>
              </a:rPr>
              <a:t>// type* </a:t>
            </a:r>
            <a:r>
              <a:rPr lang="en-US" altLang="ko-KR" sz="1800" i="1" dirty="0" err="1">
                <a:solidFill>
                  <a:srgbClr val="0082DC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800" i="1" dirty="0">
                <a:solidFill>
                  <a:srgbClr val="0082DC"/>
                </a:solidFill>
                <a:latin typeface="Consolas" panose="020B0609020204030204" pitchFamily="49" charset="0"/>
              </a:rPr>
              <a:t>, type *</a:t>
            </a:r>
            <a:r>
              <a:rPr lang="en-US" altLang="ko-KR" sz="1800" i="1" dirty="0" err="1">
                <a:solidFill>
                  <a:srgbClr val="0082DC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sz="1800" i="1" dirty="0">
                <a:solidFill>
                  <a:srgbClr val="0082DC"/>
                </a:solidFill>
                <a:latin typeface="Consolas" panose="020B0609020204030204" pitchFamily="49" charset="0"/>
              </a:rPr>
              <a:t> is also OK</a:t>
            </a:r>
          </a:p>
          <a:p>
            <a:pPr lvl="1"/>
            <a:r>
              <a:rPr lang="en-US" altLang="ko-KR" dirty="0"/>
              <a:t>Meaning: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/>
              <a:t> is a pointer to a variable of type </a:t>
            </a:r>
            <a:r>
              <a:rPr lang="en-US" altLang="ko-KR" sz="1800" b="1" dirty="0" err="1">
                <a:latin typeface="Consolas" panose="020B0609020204030204" pitchFamily="49" charset="0"/>
              </a:rPr>
              <a:t>type</a:t>
            </a:r>
            <a:endParaRPr lang="en-US" altLang="ko-KR" sz="1800" b="1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Think of </a:t>
            </a:r>
            <a:r>
              <a:rPr lang="en-US" altLang="ko-KR" dirty="0">
                <a:latin typeface="Consolas" panose="020B0609020204030204" pitchFamily="49" charset="0"/>
              </a:rPr>
              <a:t>type*</a:t>
            </a:r>
            <a:r>
              <a:rPr lang="en-US" altLang="ko-KR" dirty="0"/>
              <a:t> as a new data type that contains addresses</a:t>
            </a:r>
          </a:p>
        </p:txBody>
      </p:sp>
    </p:spTree>
    <p:extLst>
      <p:ext uri="{BB962C8B-B14F-4D97-AF65-F5344CB8AC3E}">
        <p14:creationId xmlns:p14="http://schemas.microsoft.com/office/powerpoint/2010/main" val="298427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9AA199-FD1C-4404-97D0-E79110D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8B0648-BCFC-4754-A567-CA6451A5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 and *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70A0C-F9DC-4251-92F9-6731A378C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&amp;x</a:t>
            </a:r>
            <a:r>
              <a:rPr lang="en-US" altLang="ko-KR" dirty="0"/>
              <a:t> gives the memory address of the variable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Scan the integer and store it to location </a:t>
            </a:r>
            <a:r>
              <a:rPr lang="en-US" altLang="ko-KR" dirty="0">
                <a:latin typeface="Consolas" panose="020B0609020204030204" pitchFamily="49" charset="0"/>
              </a:rPr>
              <a:t>&amp;x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*x</a:t>
            </a:r>
            <a:r>
              <a:rPr lang="en-US" altLang="ko-KR" dirty="0"/>
              <a:t> gives the value pointed to by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6CA66-1F08-4279-8B2A-F48569AE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9" y="1657954"/>
            <a:ext cx="3943350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52AE4D-0CA0-4CF0-A9B7-19247436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69" y="2990850"/>
            <a:ext cx="2343150" cy="438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C0720-1A33-4CA6-80EC-5E823F4FF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94" y="4190957"/>
            <a:ext cx="3324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9AA199-FD1C-4404-97D0-E79110D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8B0648-BCFC-4754-A567-CA6451A5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 and *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70A0C-F9DC-4251-92F9-6731A378C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Example: pointer </a:t>
            </a:r>
            <a:r>
              <a:rPr lang="en-US" altLang="ko-KR" dirty="0" err="1"/>
              <a:t>ptr</a:t>
            </a:r>
            <a:r>
              <a:rPr lang="en-US" altLang="ko-KR" dirty="0"/>
              <a:t> points to 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146200-86FE-47B9-BD0E-C9487417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92" y="1717021"/>
            <a:ext cx="52006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3DC9BB-DC7E-43F1-8EA7-5158B1EB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C5D08D-2C41-4648-B821-96D923AC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Necessity of Pointers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61FF0-2B1A-445F-8816-E8809709B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Pointers enable memory references</a:t>
            </a:r>
          </a:p>
          <a:p>
            <a:pPr lvl="1"/>
            <a:r>
              <a:rPr lang="en-US" altLang="ko-KR" dirty="0"/>
              <a:t>Pointers can be used for managing arrays and strings</a:t>
            </a:r>
          </a:p>
          <a:p>
            <a:pPr lvl="1"/>
            <a:r>
              <a:rPr lang="en-US" altLang="ko-KR" dirty="0"/>
              <a:t>Pointers can be used as </a:t>
            </a:r>
            <a:r>
              <a:rPr lang="en-US" altLang="ko-KR" i="1" dirty="0"/>
              <a:t>writable function parameters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Addresses are always </a:t>
            </a:r>
            <a:r>
              <a:rPr lang="en-US" altLang="ko-KR" i="1" dirty="0"/>
              <a:t>integers</a:t>
            </a:r>
            <a:r>
              <a:rPr lang="en-US" altLang="ko-KR" dirty="0"/>
              <a:t>, why do we need pointers? We could just store the address to an integer variable.</a:t>
            </a:r>
          </a:p>
          <a:p>
            <a:pPr lvl="1"/>
            <a:r>
              <a:rPr lang="en-US" altLang="ko-KR" dirty="0"/>
              <a:t>Integer variable will have no information about that address</a:t>
            </a:r>
          </a:p>
          <a:p>
            <a:pPr lvl="1"/>
            <a:r>
              <a:rPr lang="en-US" altLang="ko-KR" dirty="0"/>
              <a:t>Pointer type contains the information about </a:t>
            </a:r>
            <a:r>
              <a:rPr lang="en-US" altLang="ko-KR" i="1" dirty="0"/>
              <a:t>how to interpret the data at that address</a:t>
            </a:r>
            <a:endParaRPr lang="en-US" altLang="ko-KR" dirty="0"/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double</a:t>
            </a:r>
            <a:r>
              <a:rPr lang="en-US" altLang="ko-KR" sz="1800" dirty="0">
                <a:latin typeface="Consolas" panose="020B0609020204030204" pitchFamily="49" charset="0"/>
              </a:rPr>
              <a:t> *</a:t>
            </a:r>
            <a:r>
              <a:rPr lang="en-US" altLang="ko-KR" sz="1800" dirty="0" err="1">
                <a:latin typeface="Consolas" panose="020B0609020204030204" pitchFamily="49" charset="0"/>
              </a:rPr>
              <a:t>ptr</a:t>
            </a:r>
            <a:r>
              <a:rPr lang="en-US" altLang="ko-KR" sz="1800" dirty="0">
                <a:latin typeface="Consolas" panose="020B0609020204030204" pitchFamily="49" charset="0"/>
              </a:rPr>
              <a:t>; </a:t>
            </a:r>
          </a:p>
          <a:p>
            <a:pPr lvl="2"/>
            <a:r>
              <a:rPr lang="en-US" altLang="ko-KR" dirty="0"/>
              <a:t>Data pointed to by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/>
              <a:t> will be read as a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9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450361-21A6-4F3B-9DDA-8D179F7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7D96FF-EFCB-4C7B-B302-CF87BEA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Interpreting Data in Memory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EE4EB-56C1-42A2-9376-16658AD009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Reading an integer as a float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Reading two integers as a long </a:t>
            </a:r>
            <a:r>
              <a:rPr lang="en-US" altLang="ko-KR" dirty="0" err="1"/>
              <a:t>long</a:t>
            </a:r>
            <a:r>
              <a:rPr lang="en-US" altLang="ko-KR" dirty="0"/>
              <a:t> int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523E8-59B4-4524-B868-F8E75320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37" y="1630175"/>
            <a:ext cx="4629150" cy="96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C20B3-2C3B-4935-8354-8FE047CC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37" y="3523361"/>
            <a:ext cx="5076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7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55EDDB-CAB5-4158-8143-540A0C23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80E5DB-AF6E-47E8-A2EF-334A20F5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3D60A-2055-4847-88F4-4F91C38D6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function is called:</a:t>
            </a:r>
          </a:p>
          <a:p>
            <a:pPr lvl="1"/>
            <a:r>
              <a:rPr lang="en-US" altLang="ko-KR" dirty="0"/>
              <a:t>The value is stored into the parameter variable</a:t>
            </a:r>
          </a:p>
          <a:p>
            <a:pPr lvl="1"/>
            <a:r>
              <a:rPr lang="en-US" altLang="ko-KR" dirty="0"/>
              <a:t>The function's code executes, using that value (inside variable)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call by value</a:t>
            </a:r>
            <a:r>
              <a:rPr lang="en-US" altLang="ko-KR" dirty="0"/>
              <a:t>: When values are passed as parameters, </a:t>
            </a:r>
            <a:r>
              <a:rPr lang="en-US" altLang="ko-KR" i="1" dirty="0">
                <a:solidFill>
                  <a:srgbClr val="FF0000"/>
                </a:solidFill>
              </a:rPr>
              <a:t>their values are copied</a:t>
            </a:r>
          </a:p>
          <a:p>
            <a:pPr lvl="1"/>
            <a:r>
              <a:rPr lang="en-US" altLang="ko-KR" dirty="0"/>
              <a:t>Modifying the parameter </a:t>
            </a:r>
            <a:r>
              <a:rPr lang="en-US" altLang="ko-KR" b="1" dirty="0"/>
              <a:t>will not affect the variable passed in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45AC0-E0D6-4953-8A72-D7A9172A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32" y="4082240"/>
            <a:ext cx="3944751" cy="2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439A8-44DE-4C35-89F6-4C1044E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AC62F5-7DFA-47A0-A68C-492288B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by Value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04633-A3C2-4614-A07A-0B2BC468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8734B1-DB9F-4B74-AE76-6CF0CC65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4" y="1844388"/>
            <a:ext cx="7088845" cy="31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5D88DD-90EC-48A0-B988-3D8C6BE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FAAAFC-41F0-4DC8-8FBB-653C720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with Pointers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DBD79C-50B3-43B2-BD38-502FE3407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Working version of swap with pointers as parameters</a:t>
            </a:r>
          </a:p>
          <a:p>
            <a:r>
              <a:rPr lang="en-US" altLang="ko-KR" i="1" dirty="0"/>
              <a:t>Writable function parameter</a:t>
            </a:r>
            <a:endParaRPr lang="ko-KR" altLang="en-US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F2288D-2D22-4535-95FE-97345859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3" y="2319710"/>
            <a:ext cx="7229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4EFE17-36B0-4EC3-8C98-A7E7B9B7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E554EB-369A-4231-85AB-5C57A33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Writeable Function Parameter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89344-0C19-44AB-B7D8-95DFEA6EB4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write to the passed parameter</a:t>
            </a:r>
          </a:p>
          <a:p>
            <a:pPr lvl="1"/>
            <a:r>
              <a:rPr lang="en-US" altLang="ko-KR" dirty="0"/>
              <a:t>Can be used to modify arrays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E9D02-ED4F-4683-8CC4-171D7A0F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99" y="2113056"/>
            <a:ext cx="7535160" cy="40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F4FF7-1D5B-4767-8A3F-05488AC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D6957F-F238-43B3-AEC9-019C6D67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B0312-30A5-41CC-A314-8BFE02B6A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#4344 </a:t>
            </a:r>
            <a:r>
              <a:rPr lang="ko-KR" altLang="en-US" dirty="0"/>
              <a:t>평균은 넘겠지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simplicity,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consider the problem for a single test case.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to solve this problem!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31887-DEDA-40CF-8FEE-562F1E03D35E}"/>
              </a:ext>
            </a:extLst>
          </p:cNvPr>
          <p:cNvSpPr txBox="1"/>
          <p:nvPr/>
        </p:nvSpPr>
        <p:spPr>
          <a:xfrm>
            <a:off x="986118" y="2823882"/>
            <a:ext cx="1434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70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80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314DB-BCAE-4257-8680-4D6A99F2372B}"/>
              </a:ext>
            </a:extLst>
          </p:cNvPr>
          <p:cNvSpPr txBox="1"/>
          <p:nvPr/>
        </p:nvSpPr>
        <p:spPr>
          <a:xfrm>
            <a:off x="2662518" y="2813760"/>
            <a:ext cx="143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Output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40.000%</a:t>
            </a:r>
          </a:p>
        </p:txBody>
      </p:sp>
    </p:spTree>
    <p:extLst>
      <p:ext uri="{BB962C8B-B14F-4D97-AF65-F5344CB8AC3E}">
        <p14:creationId xmlns:p14="http://schemas.microsoft.com/office/powerpoint/2010/main" val="31238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E67CA9-325E-4D54-A633-419D5EAA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D70232-DD75-47D9-909B-00642D16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it hard?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2B700-915D-4CF0-B4DA-C1D492522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 need each input value twice</a:t>
            </a:r>
          </a:p>
          <a:p>
            <a:pPr lvl="1"/>
            <a:r>
              <a:rPr lang="en-US" altLang="ko-KR" dirty="0"/>
              <a:t>To compute the average</a:t>
            </a:r>
          </a:p>
          <a:p>
            <a:pPr lvl="1"/>
            <a:r>
              <a:rPr lang="en-US" altLang="ko-KR" dirty="0"/>
              <a:t>To count how many were above average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could read each value into a variable, but we</a:t>
            </a:r>
          </a:p>
          <a:p>
            <a:pPr lvl="1"/>
            <a:r>
              <a:rPr lang="en-US" altLang="ko-KR" dirty="0"/>
              <a:t>don't know how many values are needed until the program runs</a:t>
            </a:r>
          </a:p>
          <a:p>
            <a:pPr lvl="1"/>
            <a:r>
              <a:rPr lang="en-US" altLang="ko-KR" dirty="0"/>
              <a:t>don't know how many variables to declare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Need a way to declare many variables in one step.</a:t>
            </a:r>
          </a:p>
        </p:txBody>
      </p:sp>
    </p:spTree>
    <p:extLst>
      <p:ext uri="{BB962C8B-B14F-4D97-AF65-F5344CB8AC3E}">
        <p14:creationId xmlns:p14="http://schemas.microsoft.com/office/powerpoint/2010/main" val="71682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B9BEDC-C821-4132-878B-06A8B84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A9089B-CB4D-47B2-90C9-3D38795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72E85-D472-498B-B479-8BBA7DD9E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array</a:t>
            </a:r>
            <a:r>
              <a:rPr lang="en-US" altLang="ko-KR" dirty="0"/>
              <a:t>: A data structure that stores many values of the </a:t>
            </a:r>
            <a:r>
              <a:rPr lang="en-US" altLang="ko-KR" dirty="0">
                <a:solidFill>
                  <a:srgbClr val="FF0000"/>
                </a:solidFill>
              </a:rPr>
              <a:t>same type</a:t>
            </a:r>
          </a:p>
          <a:p>
            <a:pPr lvl="1"/>
            <a:r>
              <a:rPr lang="en-US" altLang="ko-KR" i="1" dirty="0"/>
              <a:t>element</a:t>
            </a:r>
            <a:r>
              <a:rPr lang="en-US" altLang="ko-KR" dirty="0"/>
              <a:t>: One value in an array</a:t>
            </a:r>
          </a:p>
          <a:p>
            <a:pPr lvl="1"/>
            <a:r>
              <a:rPr lang="en-US" altLang="ko-KR" i="1" dirty="0"/>
              <a:t>index</a:t>
            </a:r>
            <a:r>
              <a:rPr lang="en-US" altLang="ko-KR" dirty="0"/>
              <a:t>: A 0-based integer to access an element from an array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Declaration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type </a:t>
            </a:r>
            <a:r>
              <a:rPr lang="en-US" altLang="ko-KR" sz="1800" dirty="0">
                <a:latin typeface="Consolas" panose="020B0609020204030204" pitchFamily="49" charset="0"/>
              </a:rPr>
              <a:t>name</a:t>
            </a:r>
            <a:r>
              <a:rPr lang="en-US" altLang="ko-KR" sz="1800" b="1" dirty="0">
                <a:latin typeface="Consolas" panose="020B0609020204030204" pitchFamily="49" charset="0"/>
              </a:rPr>
              <a:t>[length]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F675ADF-3A64-4181-B347-D17614205366}"/>
              </a:ext>
            </a:extLst>
          </p:cNvPr>
          <p:cNvGraphicFramePr>
            <a:graphicFrameLocks noGrp="1"/>
          </p:cNvGraphicFramePr>
          <p:nvPr/>
        </p:nvGraphicFramePr>
        <p:xfrm>
          <a:off x="1981196" y="2548218"/>
          <a:ext cx="5181604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0999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-19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128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BB5E88-9813-483D-B51B-296A904F3CCB}"/>
              </a:ext>
            </a:extLst>
          </p:cNvPr>
          <p:cNvSpPr/>
          <p:nvPr/>
        </p:nvSpPr>
        <p:spPr>
          <a:xfrm>
            <a:off x="1301549" y="5180710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latin typeface="Consolas" panose="020B0609020204030204" pitchFamily="49" charset="0"/>
              </a:rPr>
              <a:t>[10];</a:t>
            </a:r>
            <a:endParaRPr lang="ko-KR" altLang="en-US" sz="1600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27E21B6-DA22-41A8-B8E1-F60F6F08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90746"/>
              </p:ext>
            </p:extLst>
          </p:nvPr>
        </p:nvGraphicFramePr>
        <p:xfrm>
          <a:off x="1981199" y="5718638"/>
          <a:ext cx="51816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9179098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6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2FB0A6-D0B1-4910-A029-7EE326E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67CA4-CC36-448B-AE1C-4C33B262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5E434-28F2-4D78-9DDE-F2F5DF9AE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Accessing elements</a:t>
            </a:r>
          </a:p>
          <a:p>
            <a:pPr lvl="1"/>
            <a:r>
              <a:rPr lang="en-US" altLang="ko-KR" dirty="0"/>
              <a:t>Can be used like a variable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B2DB21-4835-4C6E-BA25-EDFC84A29E20}"/>
              </a:ext>
            </a:extLst>
          </p:cNvPr>
          <p:cNvSpPr/>
          <p:nvPr/>
        </p:nvSpPr>
        <p:spPr>
          <a:xfrm>
            <a:off x="1434353" y="20831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name[index]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access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name[index] = value;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modify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FDCFBC4-44FD-4297-BC2C-9B0872CF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69584"/>
              </p:ext>
            </p:extLst>
          </p:nvPr>
        </p:nvGraphicFramePr>
        <p:xfrm>
          <a:off x="1981199" y="5718638"/>
          <a:ext cx="51816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9179098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-6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?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672320C-940E-4341-A84F-33B25E9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3" y="3525177"/>
            <a:ext cx="4981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839FCE-F6C0-4DF7-B718-0B95DA0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FFCD71-61F0-4A55-ABEC-604749B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 of using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A3C2D-617F-442A-90B8-8F0A9F547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129869" cy="5326902"/>
          </a:xfrm>
        </p:spPr>
        <p:txBody>
          <a:bodyPr/>
          <a:lstStyle/>
          <a:p>
            <a:r>
              <a:rPr lang="en-US" altLang="ko-KR" dirty="0"/>
              <a:t>Can declare multiple variables at once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Can apply similar pattern to each of the elements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3DE4E-AAF4-4FBC-BAAB-94283B52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13" y="1681162"/>
            <a:ext cx="2143125" cy="44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84F362-0868-4038-BF77-F29258C8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550" y="3015503"/>
            <a:ext cx="4371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839FCE-F6C0-4DF7-B718-0B95DA0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FFCD71-61F0-4A55-ABEC-604749B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Initialization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A3C2D-617F-442A-90B8-8F0A9F547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129869" cy="5326902"/>
          </a:xfrm>
        </p:spPr>
        <p:txBody>
          <a:bodyPr/>
          <a:lstStyle/>
          <a:p>
            <a:r>
              <a:rPr lang="en-US" altLang="ko-KR" dirty="0"/>
              <a:t>Arrays declared </a:t>
            </a:r>
            <a:r>
              <a:rPr lang="en-US" altLang="ko-KR" i="1" dirty="0"/>
              <a:t>locally</a:t>
            </a:r>
            <a:r>
              <a:rPr lang="en-US" altLang="ko-KR" dirty="0"/>
              <a:t> might contain random values</a:t>
            </a:r>
          </a:p>
          <a:p>
            <a:pPr lvl="1"/>
            <a:r>
              <a:rPr lang="en-US" altLang="ko-KR" dirty="0"/>
              <a:t>Initialization is necessary before accessing the array</a:t>
            </a:r>
          </a:p>
          <a:p>
            <a:pPr lvl="1"/>
            <a:r>
              <a:rPr lang="en-US" altLang="ko-KR" dirty="0"/>
              <a:t>But repeating </a:t>
            </a:r>
            <a:r>
              <a:rPr lang="en-US" altLang="ko-KR" sz="1600" dirty="0">
                <a:latin typeface="Consolas" panose="020B0609020204030204" pitchFamily="49" charset="0"/>
              </a:rPr>
              <a:t>name[index] = value</a:t>
            </a:r>
            <a:r>
              <a:rPr lang="en-US" altLang="ko-KR" dirty="0"/>
              <a:t> is troublesome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Initializer list</a:t>
            </a:r>
            <a:r>
              <a:rPr lang="en-US" altLang="ko-KR" dirty="0"/>
              <a:t> method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 arr1[5] = {1, 2, 3, 4, 5};</a:t>
            </a:r>
          </a:p>
          <a:p>
            <a:pPr lvl="2"/>
            <a:r>
              <a:rPr lang="en-US" altLang="ko-KR" dirty="0"/>
              <a:t>Initializes the array to the given values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 arr2[] = {1, 2, 3, 4};</a:t>
            </a:r>
          </a:p>
          <a:p>
            <a:pPr lvl="2"/>
            <a:r>
              <a:rPr lang="en-US" altLang="ko-KR" dirty="0"/>
              <a:t>If the length is unspecified, the length is checked automatically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 arr3[5] = {1, 2, 3};</a:t>
            </a:r>
          </a:p>
          <a:p>
            <a:pPr lvl="2"/>
            <a:r>
              <a:rPr lang="en-US" altLang="ko-KR" dirty="0"/>
              <a:t>Uninitialized elements will be given </a:t>
            </a:r>
            <a:r>
              <a:rPr lang="en-US" altLang="ko-KR" i="1" dirty="0"/>
              <a:t>zero-equivalent</a:t>
            </a:r>
            <a:r>
              <a:rPr lang="en-US" altLang="ko-KR" dirty="0"/>
              <a:t> values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 zeros[length] = {0} </a:t>
            </a:r>
            <a:r>
              <a:rPr lang="en-US" altLang="ko-KR" sz="1800" dirty="0"/>
              <a:t>will zero-initialize the whole array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i="1" dirty="0"/>
              <a:t>Global arrays </a:t>
            </a:r>
            <a:r>
              <a:rPr lang="en-US" altLang="ko-KR" dirty="0"/>
              <a:t>will be automatically initialized to zero-equivalent values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7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839FCE-F6C0-4DF7-B718-0B95DA0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FFCD71-61F0-4A55-ABEC-604749B2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A3C2D-617F-442A-90B8-8F0A9F547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129869" cy="5326902"/>
          </a:xfrm>
        </p:spPr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(x)</a:t>
            </a:r>
            <a:r>
              <a:rPr lang="en-US" altLang="ko-KR" dirty="0"/>
              <a:t> returns the size of the variable 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Calculation of array length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arr</a:t>
            </a:r>
            <a:r>
              <a:rPr lang="en-US" altLang="ko-KR" sz="1800" dirty="0">
                <a:latin typeface="Consolas" panose="020B0609020204030204" pitchFamily="49" charset="0"/>
              </a:rPr>
              <a:t>[length];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len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b="1" dirty="0" err="1">
                <a:latin typeface="Consolas" panose="020B0609020204030204" pitchFamily="49" charset="0"/>
              </a:rPr>
              <a:t>sizeof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arr</a:t>
            </a:r>
            <a:r>
              <a:rPr lang="en-US" altLang="ko-KR" sz="1800" dirty="0">
                <a:latin typeface="Consolas" panose="020B0609020204030204" pitchFamily="49" charset="0"/>
              </a:rPr>
              <a:t>) / </a:t>
            </a:r>
            <a:r>
              <a:rPr lang="en-US" altLang="ko-KR" sz="1800" b="1" dirty="0" err="1">
                <a:latin typeface="Consolas" panose="020B0609020204030204" pitchFamily="49" charset="0"/>
              </a:rPr>
              <a:t>sizeof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76DB8-6481-479E-912A-42F7409F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59" y="1704135"/>
            <a:ext cx="3774286" cy="329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61AAC-AB18-4237-AB39-49D3FD82FE2B}"/>
              </a:ext>
            </a:extLst>
          </p:cNvPr>
          <p:cNvSpPr txBox="1"/>
          <p:nvPr/>
        </p:nvSpPr>
        <p:spPr>
          <a:xfrm>
            <a:off x="5292682" y="4061013"/>
            <a:ext cx="27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Machine dependent!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697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1221</Words>
  <Application>Microsoft Office PowerPoint</Application>
  <PresentationFormat>화면 슬라이드 쇼(4:3)</PresentationFormat>
  <Paragraphs>346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Programming Problem</vt:lpstr>
      <vt:lpstr>Why is it hard?</vt:lpstr>
      <vt:lpstr>Arrays</vt:lpstr>
      <vt:lpstr>Arrays</vt:lpstr>
      <vt:lpstr>Benefits of using Arrays</vt:lpstr>
      <vt:lpstr>Array Initialization</vt:lpstr>
      <vt:lpstr>sizeof() Function</vt:lpstr>
      <vt:lpstr>Arrays and for Loops</vt:lpstr>
      <vt:lpstr>Element Access</vt:lpstr>
      <vt:lpstr>Comparing and Copying Arrays</vt:lpstr>
      <vt:lpstr>Exercise</vt:lpstr>
      <vt:lpstr>C Strings</vt:lpstr>
      <vt:lpstr>scanf, printf with C Strings</vt:lpstr>
      <vt:lpstr>Modifying Strings</vt:lpstr>
      <vt:lpstr>Passing an Array as Function Parameter</vt:lpstr>
      <vt:lpstr>Passing an Array as Function Parameter</vt:lpstr>
      <vt:lpstr>Array Length as Parameter</vt:lpstr>
      <vt:lpstr>Pointers</vt:lpstr>
      <vt:lpstr>&amp; and * Operators</vt:lpstr>
      <vt:lpstr>&amp; and * Operators</vt:lpstr>
      <vt:lpstr>Necessity of Pointers</vt:lpstr>
      <vt:lpstr>Interpreting Data in Memory</vt:lpstr>
      <vt:lpstr>Call by Value</vt:lpstr>
      <vt:lpstr>Call by Value</vt:lpstr>
      <vt:lpstr>Swap with Pointers</vt:lpstr>
      <vt:lpstr>Writeable Function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281</cp:revision>
  <dcterms:created xsi:type="dcterms:W3CDTF">2019-12-22T12:06:45Z</dcterms:created>
  <dcterms:modified xsi:type="dcterms:W3CDTF">2020-07-07T13:10:48Z</dcterms:modified>
</cp:coreProperties>
</file>