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23"/>
  </p:notesMasterIdLst>
  <p:sldIdLst>
    <p:sldId id="256" r:id="rId2"/>
    <p:sldId id="257" r:id="rId3"/>
    <p:sldId id="262" r:id="rId4"/>
    <p:sldId id="261" r:id="rId5"/>
    <p:sldId id="289" r:id="rId6"/>
    <p:sldId id="282" r:id="rId7"/>
    <p:sldId id="271" r:id="rId8"/>
    <p:sldId id="281" r:id="rId9"/>
    <p:sldId id="273" r:id="rId10"/>
    <p:sldId id="274" r:id="rId11"/>
    <p:sldId id="275" r:id="rId12"/>
    <p:sldId id="276" r:id="rId13"/>
    <p:sldId id="278" r:id="rId14"/>
    <p:sldId id="283" r:id="rId15"/>
    <p:sldId id="288" r:id="rId16"/>
    <p:sldId id="284" r:id="rId17"/>
    <p:sldId id="285" r:id="rId18"/>
    <p:sldId id="286" r:id="rId19"/>
    <p:sldId id="287" r:id="rId20"/>
    <p:sldId id="279"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8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94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6F856-DC10-4CB2-BA83-02AACE78D7FD}" type="datetimeFigureOut">
              <a:rPr lang="en-CA" smtClean="0"/>
              <a:t>2022-04-12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4C2E93-95BE-4A29-9773-F212D35E4315}" type="slidenum">
              <a:rPr lang="en-CA" smtClean="0"/>
              <a:t>‹#›</a:t>
            </a:fld>
            <a:endParaRPr lang="en-CA"/>
          </a:p>
        </p:txBody>
      </p:sp>
    </p:spTree>
    <p:extLst>
      <p:ext uri="{BB962C8B-B14F-4D97-AF65-F5344CB8AC3E}">
        <p14:creationId xmlns:p14="http://schemas.microsoft.com/office/powerpoint/2010/main" val="344575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4C2E93-95BE-4A29-9773-F212D35E4315}" type="slidenum">
              <a:rPr lang="en-CA" smtClean="0"/>
              <a:t>9</a:t>
            </a:fld>
            <a:endParaRPr lang="en-CA"/>
          </a:p>
        </p:txBody>
      </p:sp>
    </p:spTree>
    <p:extLst>
      <p:ext uri="{BB962C8B-B14F-4D97-AF65-F5344CB8AC3E}">
        <p14:creationId xmlns:p14="http://schemas.microsoft.com/office/powerpoint/2010/main" val="2429702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4C2E93-95BE-4A29-9773-F212D35E4315}" type="slidenum">
              <a:rPr lang="en-CA" smtClean="0"/>
              <a:t>13</a:t>
            </a:fld>
            <a:endParaRPr lang="en-CA"/>
          </a:p>
        </p:txBody>
      </p:sp>
    </p:spTree>
    <p:extLst>
      <p:ext uri="{BB962C8B-B14F-4D97-AF65-F5344CB8AC3E}">
        <p14:creationId xmlns:p14="http://schemas.microsoft.com/office/powerpoint/2010/main" val="277613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4C2E93-95BE-4A29-9773-F212D35E4315}" type="slidenum">
              <a:rPr lang="en-CA" smtClean="0"/>
              <a:t>14</a:t>
            </a:fld>
            <a:endParaRPr lang="en-CA"/>
          </a:p>
        </p:txBody>
      </p:sp>
    </p:spTree>
    <p:extLst>
      <p:ext uri="{BB962C8B-B14F-4D97-AF65-F5344CB8AC3E}">
        <p14:creationId xmlns:p14="http://schemas.microsoft.com/office/powerpoint/2010/main" val="346550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4C2E93-95BE-4A29-9773-F212D35E4315}" type="slidenum">
              <a:rPr lang="en-CA" smtClean="0"/>
              <a:t>16</a:t>
            </a:fld>
            <a:endParaRPr lang="en-CA"/>
          </a:p>
        </p:txBody>
      </p:sp>
    </p:spTree>
    <p:extLst>
      <p:ext uri="{BB962C8B-B14F-4D97-AF65-F5344CB8AC3E}">
        <p14:creationId xmlns:p14="http://schemas.microsoft.com/office/powerpoint/2010/main" val="167629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4C2E93-95BE-4A29-9773-F212D35E4315}" type="slidenum">
              <a:rPr lang="en-CA" smtClean="0"/>
              <a:t>17</a:t>
            </a:fld>
            <a:endParaRPr lang="en-CA"/>
          </a:p>
        </p:txBody>
      </p:sp>
    </p:spTree>
    <p:extLst>
      <p:ext uri="{BB962C8B-B14F-4D97-AF65-F5344CB8AC3E}">
        <p14:creationId xmlns:p14="http://schemas.microsoft.com/office/powerpoint/2010/main" val="2191944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4C2E93-95BE-4A29-9773-F212D35E4315}" type="slidenum">
              <a:rPr lang="en-CA" smtClean="0"/>
              <a:t>18</a:t>
            </a:fld>
            <a:endParaRPr lang="en-CA"/>
          </a:p>
        </p:txBody>
      </p:sp>
    </p:spTree>
    <p:extLst>
      <p:ext uri="{BB962C8B-B14F-4D97-AF65-F5344CB8AC3E}">
        <p14:creationId xmlns:p14="http://schemas.microsoft.com/office/powerpoint/2010/main" val="3659982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4C2E93-95BE-4A29-9773-F212D35E4315}" type="slidenum">
              <a:rPr lang="en-CA" smtClean="0"/>
              <a:t>19</a:t>
            </a:fld>
            <a:endParaRPr lang="en-CA"/>
          </a:p>
        </p:txBody>
      </p:sp>
    </p:spTree>
    <p:extLst>
      <p:ext uri="{BB962C8B-B14F-4D97-AF65-F5344CB8AC3E}">
        <p14:creationId xmlns:p14="http://schemas.microsoft.com/office/powerpoint/2010/main" val="1956029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4C2E93-95BE-4A29-9773-F212D35E4315}" type="slidenum">
              <a:rPr lang="en-CA" smtClean="0"/>
              <a:t>20</a:t>
            </a:fld>
            <a:endParaRPr lang="en-CA"/>
          </a:p>
        </p:txBody>
      </p:sp>
    </p:spTree>
    <p:extLst>
      <p:ext uri="{BB962C8B-B14F-4D97-AF65-F5344CB8AC3E}">
        <p14:creationId xmlns:p14="http://schemas.microsoft.com/office/powerpoint/2010/main" val="2833156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EEE868-18F1-4E78-80B3-05AE41DAB22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151346-3423-404F-AAE4-A07614A1A1F0}" type="slidenum">
              <a:rPr lang="en-IN" smtClean="0"/>
              <a:t>‹#›</a:t>
            </a:fld>
            <a:endParaRPr lang="en-IN"/>
          </a:p>
        </p:txBody>
      </p:sp>
    </p:spTree>
    <p:extLst>
      <p:ext uri="{BB962C8B-B14F-4D97-AF65-F5344CB8AC3E}">
        <p14:creationId xmlns:p14="http://schemas.microsoft.com/office/powerpoint/2010/main" val="351180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EEE868-18F1-4E78-80B3-05AE41DAB22D}"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151346-3423-404F-AAE4-A07614A1A1F0}" type="slidenum">
              <a:rPr lang="en-IN" smtClean="0"/>
              <a:t>‹#›</a:t>
            </a:fld>
            <a:endParaRPr lang="en-IN"/>
          </a:p>
        </p:txBody>
      </p:sp>
    </p:spTree>
    <p:extLst>
      <p:ext uri="{BB962C8B-B14F-4D97-AF65-F5344CB8AC3E}">
        <p14:creationId xmlns:p14="http://schemas.microsoft.com/office/powerpoint/2010/main" val="90545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EEE868-18F1-4E78-80B3-05AE41DAB22D}"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151346-3423-404F-AAE4-A07614A1A1F0}" type="slidenum">
              <a:rPr lang="en-IN" smtClean="0"/>
              <a:t>‹#›</a:t>
            </a:fld>
            <a:endParaRPr lang="en-IN"/>
          </a:p>
        </p:txBody>
      </p:sp>
    </p:spTree>
    <p:extLst>
      <p:ext uri="{BB962C8B-B14F-4D97-AF65-F5344CB8AC3E}">
        <p14:creationId xmlns:p14="http://schemas.microsoft.com/office/powerpoint/2010/main" val="3671745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EEE868-18F1-4E78-80B3-05AE41DAB22D}"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151346-3423-404F-AAE4-A07614A1A1F0}"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34509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EEE868-18F1-4E78-80B3-05AE41DAB22D}"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151346-3423-404F-AAE4-A07614A1A1F0}" type="slidenum">
              <a:rPr lang="en-IN" smtClean="0"/>
              <a:t>‹#›</a:t>
            </a:fld>
            <a:endParaRPr lang="en-IN"/>
          </a:p>
        </p:txBody>
      </p:sp>
    </p:spTree>
    <p:extLst>
      <p:ext uri="{BB962C8B-B14F-4D97-AF65-F5344CB8AC3E}">
        <p14:creationId xmlns:p14="http://schemas.microsoft.com/office/powerpoint/2010/main" val="2996040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EEE868-18F1-4E78-80B3-05AE41DAB22D}" type="datetimeFigureOut">
              <a:rPr lang="en-IN" smtClean="0"/>
              <a:t>12-04-2022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151346-3423-404F-AAE4-A07614A1A1F0}" type="slidenum">
              <a:rPr lang="en-IN" smtClean="0"/>
              <a:t>‹#›</a:t>
            </a:fld>
            <a:endParaRPr lang="en-IN"/>
          </a:p>
        </p:txBody>
      </p:sp>
    </p:spTree>
    <p:extLst>
      <p:ext uri="{BB962C8B-B14F-4D97-AF65-F5344CB8AC3E}">
        <p14:creationId xmlns:p14="http://schemas.microsoft.com/office/powerpoint/2010/main" val="656078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EEE868-18F1-4E78-80B3-05AE41DAB22D}" type="datetimeFigureOut">
              <a:rPr lang="en-IN" smtClean="0"/>
              <a:t>12-04-2022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151346-3423-404F-AAE4-A07614A1A1F0}" type="slidenum">
              <a:rPr lang="en-IN" smtClean="0"/>
              <a:t>‹#›</a:t>
            </a:fld>
            <a:endParaRPr lang="en-IN"/>
          </a:p>
        </p:txBody>
      </p:sp>
    </p:spTree>
    <p:extLst>
      <p:ext uri="{BB962C8B-B14F-4D97-AF65-F5344CB8AC3E}">
        <p14:creationId xmlns:p14="http://schemas.microsoft.com/office/powerpoint/2010/main" val="1375174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EE868-18F1-4E78-80B3-05AE41DAB22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151346-3423-404F-AAE4-A07614A1A1F0}" type="slidenum">
              <a:rPr lang="en-IN" smtClean="0"/>
              <a:t>‹#›</a:t>
            </a:fld>
            <a:endParaRPr lang="en-IN"/>
          </a:p>
        </p:txBody>
      </p:sp>
    </p:spTree>
    <p:extLst>
      <p:ext uri="{BB962C8B-B14F-4D97-AF65-F5344CB8AC3E}">
        <p14:creationId xmlns:p14="http://schemas.microsoft.com/office/powerpoint/2010/main" val="2063868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EE868-18F1-4E78-80B3-05AE41DAB22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151346-3423-404F-AAE4-A07614A1A1F0}" type="slidenum">
              <a:rPr lang="en-IN" smtClean="0"/>
              <a:t>‹#›</a:t>
            </a:fld>
            <a:endParaRPr lang="en-IN"/>
          </a:p>
        </p:txBody>
      </p:sp>
    </p:spTree>
    <p:extLst>
      <p:ext uri="{BB962C8B-B14F-4D97-AF65-F5344CB8AC3E}">
        <p14:creationId xmlns:p14="http://schemas.microsoft.com/office/powerpoint/2010/main" val="46752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EE868-18F1-4E78-80B3-05AE41DAB22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151346-3423-404F-AAE4-A07614A1A1F0}" type="slidenum">
              <a:rPr lang="en-IN" smtClean="0"/>
              <a:t>‹#›</a:t>
            </a:fld>
            <a:endParaRPr lang="en-IN"/>
          </a:p>
        </p:txBody>
      </p:sp>
    </p:spTree>
    <p:extLst>
      <p:ext uri="{BB962C8B-B14F-4D97-AF65-F5344CB8AC3E}">
        <p14:creationId xmlns:p14="http://schemas.microsoft.com/office/powerpoint/2010/main" val="1533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EE868-18F1-4E78-80B3-05AE41DAB22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151346-3423-404F-AAE4-A07614A1A1F0}" type="slidenum">
              <a:rPr lang="en-IN" smtClean="0"/>
              <a:t>‹#›</a:t>
            </a:fld>
            <a:endParaRPr lang="en-IN"/>
          </a:p>
        </p:txBody>
      </p:sp>
    </p:spTree>
    <p:extLst>
      <p:ext uri="{BB962C8B-B14F-4D97-AF65-F5344CB8AC3E}">
        <p14:creationId xmlns:p14="http://schemas.microsoft.com/office/powerpoint/2010/main" val="3079874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EEE868-18F1-4E78-80B3-05AE41DAB22D}"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151346-3423-404F-AAE4-A07614A1A1F0}" type="slidenum">
              <a:rPr lang="en-IN" smtClean="0"/>
              <a:t>‹#›</a:t>
            </a:fld>
            <a:endParaRPr lang="en-IN"/>
          </a:p>
        </p:txBody>
      </p:sp>
    </p:spTree>
    <p:extLst>
      <p:ext uri="{BB962C8B-B14F-4D97-AF65-F5344CB8AC3E}">
        <p14:creationId xmlns:p14="http://schemas.microsoft.com/office/powerpoint/2010/main" val="5801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EEE868-18F1-4E78-80B3-05AE41DAB22D}" type="datetimeFigureOut">
              <a:rPr lang="en-IN" smtClean="0"/>
              <a:t>12-04-2022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151346-3423-404F-AAE4-A07614A1A1F0}" type="slidenum">
              <a:rPr lang="en-IN" smtClean="0"/>
              <a:t>‹#›</a:t>
            </a:fld>
            <a:endParaRPr lang="en-IN"/>
          </a:p>
        </p:txBody>
      </p:sp>
    </p:spTree>
    <p:extLst>
      <p:ext uri="{BB962C8B-B14F-4D97-AF65-F5344CB8AC3E}">
        <p14:creationId xmlns:p14="http://schemas.microsoft.com/office/powerpoint/2010/main" val="125274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EEE868-18F1-4E78-80B3-05AE41DAB22D}" type="datetimeFigureOut">
              <a:rPr lang="en-IN" smtClean="0"/>
              <a:t>12-04-2022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151346-3423-404F-AAE4-A07614A1A1F0}" type="slidenum">
              <a:rPr lang="en-IN" smtClean="0"/>
              <a:t>‹#›</a:t>
            </a:fld>
            <a:endParaRPr lang="en-IN"/>
          </a:p>
        </p:txBody>
      </p:sp>
    </p:spTree>
    <p:extLst>
      <p:ext uri="{BB962C8B-B14F-4D97-AF65-F5344CB8AC3E}">
        <p14:creationId xmlns:p14="http://schemas.microsoft.com/office/powerpoint/2010/main" val="312438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2EEE868-18F1-4E78-80B3-05AE41DAB22D}" type="datetimeFigureOut">
              <a:rPr lang="en-IN" smtClean="0"/>
              <a:t>12-04-2022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151346-3423-404F-AAE4-A07614A1A1F0}" type="slidenum">
              <a:rPr lang="en-IN" smtClean="0"/>
              <a:t>‹#›</a:t>
            </a:fld>
            <a:endParaRPr lang="en-IN"/>
          </a:p>
        </p:txBody>
      </p:sp>
    </p:spTree>
    <p:extLst>
      <p:ext uri="{BB962C8B-B14F-4D97-AF65-F5344CB8AC3E}">
        <p14:creationId xmlns:p14="http://schemas.microsoft.com/office/powerpoint/2010/main" val="362045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EEE868-18F1-4E78-80B3-05AE41DAB22D}"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151346-3423-404F-AAE4-A07614A1A1F0}" type="slidenum">
              <a:rPr lang="en-IN" smtClean="0"/>
              <a:t>‹#›</a:t>
            </a:fld>
            <a:endParaRPr lang="en-IN"/>
          </a:p>
        </p:txBody>
      </p:sp>
    </p:spTree>
    <p:extLst>
      <p:ext uri="{BB962C8B-B14F-4D97-AF65-F5344CB8AC3E}">
        <p14:creationId xmlns:p14="http://schemas.microsoft.com/office/powerpoint/2010/main" val="2945039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EEE868-18F1-4E78-80B3-05AE41DAB22D}"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151346-3423-404F-AAE4-A07614A1A1F0}" type="slidenum">
              <a:rPr lang="en-IN" smtClean="0"/>
              <a:t>‹#›</a:t>
            </a:fld>
            <a:endParaRPr lang="en-IN"/>
          </a:p>
        </p:txBody>
      </p:sp>
    </p:spTree>
    <p:extLst>
      <p:ext uri="{BB962C8B-B14F-4D97-AF65-F5344CB8AC3E}">
        <p14:creationId xmlns:p14="http://schemas.microsoft.com/office/powerpoint/2010/main" val="121542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2EEE868-18F1-4E78-80B3-05AE41DAB22D}" type="datetimeFigureOut">
              <a:rPr lang="en-IN" smtClean="0"/>
              <a:t>12-04-2022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2151346-3423-404F-AAE4-A07614A1A1F0}" type="slidenum">
              <a:rPr lang="en-IN" smtClean="0"/>
              <a:t>‹#›</a:t>
            </a:fld>
            <a:endParaRPr lang="en-IN"/>
          </a:p>
        </p:txBody>
      </p:sp>
    </p:spTree>
    <p:extLst>
      <p:ext uri="{BB962C8B-B14F-4D97-AF65-F5344CB8AC3E}">
        <p14:creationId xmlns:p14="http://schemas.microsoft.com/office/powerpoint/2010/main" val="268264405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tiktok.com/" TargetMode="External"/><Relationship Id="rId5" Type="http://schemas.openxmlformats.org/officeDocument/2006/relationships/hyperlink" Target="https://developer.twitter.com/en/docs/authentication/oauth-2-0/bearer-tokens" TargetMode="External"/><Relationship Id="rId4" Type="http://schemas.openxmlformats.org/officeDocument/2006/relationships/hyperlink" Target="https://www.notion.so/LinkedIn-driver-Get-your-cookies-%20d20a8e7e508e42af8a5b52e33f3dba75"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FD3696-9050-40A7-A375-8DE000B89749}"/>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7C45F2B-EE56-4B4D-AAC5-AA3B19AC40C8}"/>
              </a:ext>
            </a:extLst>
          </p:cNvPr>
          <p:cNvSpPr txBox="1"/>
          <p:nvPr/>
        </p:nvSpPr>
        <p:spPr>
          <a:xfrm>
            <a:off x="7041930" y="3005958"/>
            <a:ext cx="2515689" cy="369332"/>
          </a:xfrm>
          <a:prstGeom prst="rect">
            <a:avLst/>
          </a:prstGeom>
          <a:noFill/>
        </p:spPr>
        <p:txBody>
          <a:bodyPr wrap="none" rtlCol="0">
            <a:spAutoFit/>
          </a:bodyPr>
          <a:lstStyle/>
          <a:p>
            <a:r>
              <a:rPr lang="en-IN" dirty="0">
                <a:solidFill>
                  <a:srgbClr val="0088CE"/>
                </a:solidFill>
              </a:rPr>
              <a:t>An open source initiative</a:t>
            </a:r>
          </a:p>
        </p:txBody>
      </p:sp>
      <p:sp>
        <p:nvSpPr>
          <p:cNvPr id="7" name="TextBox 6">
            <a:extLst>
              <a:ext uri="{FF2B5EF4-FFF2-40B4-BE49-F238E27FC236}">
                <a16:creationId xmlns:a16="http://schemas.microsoft.com/office/drawing/2014/main" id="{06138FFE-F031-4FF1-8E43-DA460D3E0C74}"/>
              </a:ext>
            </a:extLst>
          </p:cNvPr>
          <p:cNvSpPr txBox="1"/>
          <p:nvPr/>
        </p:nvSpPr>
        <p:spPr>
          <a:xfrm>
            <a:off x="7388773" y="3972910"/>
            <a:ext cx="2121928" cy="369332"/>
          </a:xfrm>
          <a:prstGeom prst="rect">
            <a:avLst/>
          </a:prstGeom>
          <a:noFill/>
        </p:spPr>
        <p:txBody>
          <a:bodyPr wrap="none" rtlCol="0">
            <a:spAutoFit/>
          </a:bodyPr>
          <a:lstStyle/>
          <a:p>
            <a:r>
              <a:rPr lang="en-IN" dirty="0"/>
              <a:t>In collaboration with</a:t>
            </a:r>
          </a:p>
        </p:txBody>
      </p:sp>
      <p:pic>
        <p:nvPicPr>
          <p:cNvPr id="9" name="Picture 8" descr="A picture containing text, clipart&#10;&#10;Description automatically generated">
            <a:extLst>
              <a:ext uri="{FF2B5EF4-FFF2-40B4-BE49-F238E27FC236}">
                <a16:creationId xmlns:a16="http://schemas.microsoft.com/office/drawing/2014/main" id="{02FFD544-9B0E-40A2-B758-F087F5450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0152" y="4589179"/>
            <a:ext cx="952549" cy="349268"/>
          </a:xfrm>
          <a:prstGeom prst="rect">
            <a:avLst/>
          </a:prstGeom>
        </p:spPr>
      </p:pic>
      <p:pic>
        <p:nvPicPr>
          <p:cNvPr id="11" name="Picture 10" descr="Shape&#10;&#10;Description automatically generated with low confidence">
            <a:extLst>
              <a:ext uri="{FF2B5EF4-FFF2-40B4-BE49-F238E27FC236}">
                <a16:creationId xmlns:a16="http://schemas.microsoft.com/office/drawing/2014/main" id="{4B17C60B-DD26-4149-A15A-D3C0F3505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586" y="4395950"/>
            <a:ext cx="1064173" cy="1064173"/>
          </a:xfrm>
          <a:prstGeom prst="rect">
            <a:avLst/>
          </a:prstGeom>
        </p:spPr>
      </p:pic>
      <p:pic>
        <p:nvPicPr>
          <p:cNvPr id="4" name="Picture 3" descr="A picture containing shape&#10;&#10;Description automatically generated">
            <a:extLst>
              <a:ext uri="{FF2B5EF4-FFF2-40B4-BE49-F238E27FC236}">
                <a16:creationId xmlns:a16="http://schemas.microsoft.com/office/drawing/2014/main" id="{22064DE1-1097-4766-911C-9C1701084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2658" y="681447"/>
            <a:ext cx="7559055" cy="3465583"/>
          </a:xfrm>
          <a:prstGeom prst="rect">
            <a:avLst/>
          </a:prstGeom>
        </p:spPr>
      </p:pic>
      <p:sp>
        <p:nvSpPr>
          <p:cNvPr id="10" name="TextBox 9">
            <a:extLst>
              <a:ext uri="{FF2B5EF4-FFF2-40B4-BE49-F238E27FC236}">
                <a16:creationId xmlns:a16="http://schemas.microsoft.com/office/drawing/2014/main" id="{FE18930D-3C85-4350-B4A2-67B7DAE926FF}"/>
              </a:ext>
            </a:extLst>
          </p:cNvPr>
          <p:cNvSpPr txBox="1"/>
          <p:nvPr/>
        </p:nvSpPr>
        <p:spPr>
          <a:xfrm>
            <a:off x="2553629" y="3980985"/>
            <a:ext cx="3784369" cy="2031325"/>
          </a:xfrm>
          <a:prstGeom prst="rect">
            <a:avLst/>
          </a:prstGeom>
          <a:noFill/>
        </p:spPr>
        <p:txBody>
          <a:bodyPr wrap="none" rtlCol="0">
            <a:spAutoFit/>
          </a:bodyPr>
          <a:lstStyle/>
          <a:p>
            <a:r>
              <a:rPr lang="en-IN" dirty="0"/>
              <a:t>Guide : Prof. Abiodun Sodiq Shofoluwe</a:t>
            </a:r>
          </a:p>
          <a:p>
            <a:endParaRPr lang="en-IN" dirty="0"/>
          </a:p>
          <a:p>
            <a:r>
              <a:rPr lang="en-IN" dirty="0"/>
              <a:t>Group 14 :</a:t>
            </a:r>
          </a:p>
          <a:p>
            <a:r>
              <a:rPr lang="en-IN" dirty="0"/>
              <a:t>Megha Gupta	       0769552</a:t>
            </a:r>
          </a:p>
          <a:p>
            <a:r>
              <a:rPr lang="en-IN" dirty="0"/>
              <a:t>Alok Suresh Chilka	0768959</a:t>
            </a:r>
          </a:p>
          <a:p>
            <a:r>
              <a:rPr lang="en-IN" dirty="0"/>
              <a:t>Riddhi Deshpande	0775846</a:t>
            </a:r>
          </a:p>
          <a:p>
            <a:endParaRPr lang="en-IN" dirty="0"/>
          </a:p>
        </p:txBody>
      </p:sp>
    </p:spTree>
    <p:extLst>
      <p:ext uri="{BB962C8B-B14F-4D97-AF65-F5344CB8AC3E}">
        <p14:creationId xmlns:p14="http://schemas.microsoft.com/office/powerpoint/2010/main" val="284599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10;&#10;Description automatically generated with low confidence">
            <a:extLst>
              <a:ext uri="{FF2B5EF4-FFF2-40B4-BE49-F238E27FC236}">
                <a16:creationId xmlns:a16="http://schemas.microsoft.com/office/drawing/2014/main" id="{96773942-C11B-4778-98D0-6C01F58BB7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1987" y="1389155"/>
            <a:ext cx="9155553" cy="5042694"/>
          </a:xfrm>
          <a:prstGeom prst="rect">
            <a:avLst/>
          </a:prstGeom>
          <a:noFill/>
          <a:ln>
            <a:noFill/>
          </a:ln>
        </p:spPr>
      </p:pic>
      <p:sp>
        <p:nvSpPr>
          <p:cNvPr id="3" name="TextBox 2">
            <a:extLst>
              <a:ext uri="{FF2B5EF4-FFF2-40B4-BE49-F238E27FC236}">
                <a16:creationId xmlns:a16="http://schemas.microsoft.com/office/drawing/2014/main" id="{72EC3192-2374-43AE-96D8-0D0449B5B717}"/>
              </a:ext>
            </a:extLst>
          </p:cNvPr>
          <p:cNvSpPr txBox="1"/>
          <p:nvPr/>
        </p:nvSpPr>
        <p:spPr>
          <a:xfrm>
            <a:off x="772860" y="592082"/>
            <a:ext cx="4175374" cy="523220"/>
          </a:xfrm>
          <a:prstGeom prst="rect">
            <a:avLst/>
          </a:prstGeom>
          <a:noFill/>
        </p:spPr>
        <p:txBody>
          <a:bodyPr wrap="none" rtlCol="0">
            <a:spAutoFit/>
          </a:bodyPr>
          <a:lstStyle/>
          <a:p>
            <a:r>
              <a:rPr lang="en-IN" sz="2800" b="1" dirty="0"/>
              <a:t>Functional Flow - </a:t>
            </a:r>
            <a:r>
              <a:rPr lang="en-IN" sz="2800" b="1" dirty="0" err="1"/>
              <a:t>LinkedIN</a:t>
            </a:r>
            <a:endParaRPr lang="en-IN" sz="2800" b="1" dirty="0"/>
          </a:p>
        </p:txBody>
      </p:sp>
    </p:spTree>
    <p:extLst>
      <p:ext uri="{BB962C8B-B14F-4D97-AF65-F5344CB8AC3E}">
        <p14:creationId xmlns:p14="http://schemas.microsoft.com/office/powerpoint/2010/main" val="308252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EC3192-2374-43AE-96D8-0D0449B5B717}"/>
              </a:ext>
            </a:extLst>
          </p:cNvPr>
          <p:cNvSpPr txBox="1"/>
          <p:nvPr/>
        </p:nvSpPr>
        <p:spPr>
          <a:xfrm>
            <a:off x="772860" y="592082"/>
            <a:ext cx="3874843" cy="523220"/>
          </a:xfrm>
          <a:prstGeom prst="rect">
            <a:avLst/>
          </a:prstGeom>
          <a:noFill/>
        </p:spPr>
        <p:txBody>
          <a:bodyPr wrap="none" rtlCol="0">
            <a:spAutoFit/>
          </a:bodyPr>
          <a:lstStyle/>
          <a:p>
            <a:r>
              <a:rPr lang="en-IN" sz="2800" b="1" dirty="0"/>
              <a:t>Functional Flow - Twitter</a:t>
            </a:r>
          </a:p>
        </p:txBody>
      </p:sp>
      <p:pic>
        <p:nvPicPr>
          <p:cNvPr id="7" name="Picture 6">
            <a:extLst>
              <a:ext uri="{FF2B5EF4-FFF2-40B4-BE49-F238E27FC236}">
                <a16:creationId xmlns:a16="http://schemas.microsoft.com/office/drawing/2014/main" id="{03989366-E6E2-4DE4-BBC8-3F5A191D92BF}"/>
              </a:ext>
            </a:extLst>
          </p:cNvPr>
          <p:cNvPicPr>
            <a:picLocks noChangeAspect="1"/>
          </p:cNvPicPr>
          <p:nvPr/>
        </p:nvPicPr>
        <p:blipFill>
          <a:blip r:embed="rId2"/>
          <a:stretch>
            <a:fillRect/>
          </a:stretch>
        </p:blipFill>
        <p:spPr>
          <a:xfrm>
            <a:off x="1089737" y="1468580"/>
            <a:ext cx="9591675" cy="5000625"/>
          </a:xfrm>
          <a:prstGeom prst="rect">
            <a:avLst/>
          </a:prstGeom>
        </p:spPr>
      </p:pic>
    </p:spTree>
    <p:extLst>
      <p:ext uri="{BB962C8B-B14F-4D97-AF65-F5344CB8AC3E}">
        <p14:creationId xmlns:p14="http://schemas.microsoft.com/office/powerpoint/2010/main" val="347020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EC3192-2374-43AE-96D8-0D0449B5B717}"/>
              </a:ext>
            </a:extLst>
          </p:cNvPr>
          <p:cNvSpPr txBox="1"/>
          <p:nvPr/>
        </p:nvSpPr>
        <p:spPr>
          <a:xfrm>
            <a:off x="772860" y="592082"/>
            <a:ext cx="3755387" cy="523220"/>
          </a:xfrm>
          <a:prstGeom prst="rect">
            <a:avLst/>
          </a:prstGeom>
          <a:noFill/>
        </p:spPr>
        <p:txBody>
          <a:bodyPr wrap="none" rtlCol="0">
            <a:spAutoFit/>
          </a:bodyPr>
          <a:lstStyle/>
          <a:p>
            <a:r>
              <a:rPr lang="en-IN" sz="2800" b="1" dirty="0"/>
              <a:t>Functional Flow - </a:t>
            </a:r>
            <a:r>
              <a:rPr lang="en-IN" sz="2800" b="1" dirty="0" err="1"/>
              <a:t>Tiktok</a:t>
            </a:r>
            <a:endParaRPr lang="en-IN" sz="2800" b="1" dirty="0"/>
          </a:p>
        </p:txBody>
      </p:sp>
      <p:pic>
        <p:nvPicPr>
          <p:cNvPr id="5" name="Picture 4">
            <a:extLst>
              <a:ext uri="{FF2B5EF4-FFF2-40B4-BE49-F238E27FC236}">
                <a16:creationId xmlns:a16="http://schemas.microsoft.com/office/drawing/2014/main" id="{C4B37FF1-376F-4D5E-8F20-91C9DFF5B6E0}"/>
              </a:ext>
            </a:extLst>
          </p:cNvPr>
          <p:cNvPicPr>
            <a:picLocks noChangeAspect="1"/>
          </p:cNvPicPr>
          <p:nvPr/>
        </p:nvPicPr>
        <p:blipFill>
          <a:blip r:embed="rId2"/>
          <a:stretch>
            <a:fillRect/>
          </a:stretch>
        </p:blipFill>
        <p:spPr>
          <a:xfrm>
            <a:off x="970388" y="1397735"/>
            <a:ext cx="9433699" cy="4927071"/>
          </a:xfrm>
          <a:prstGeom prst="rect">
            <a:avLst/>
          </a:prstGeom>
        </p:spPr>
      </p:pic>
    </p:spTree>
    <p:extLst>
      <p:ext uri="{BB962C8B-B14F-4D97-AF65-F5344CB8AC3E}">
        <p14:creationId xmlns:p14="http://schemas.microsoft.com/office/powerpoint/2010/main" val="135527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AA919B05-F093-4CF3-9054-29F5C4726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 y="5927834"/>
            <a:ext cx="465895" cy="788277"/>
          </a:xfrm>
          <a:prstGeom prst="rect">
            <a:avLst/>
          </a:prstGeom>
        </p:spPr>
      </p:pic>
      <p:cxnSp>
        <p:nvCxnSpPr>
          <p:cNvPr id="5" name="Straight Connector 4">
            <a:extLst>
              <a:ext uri="{FF2B5EF4-FFF2-40B4-BE49-F238E27FC236}">
                <a16:creationId xmlns:a16="http://schemas.microsoft.com/office/drawing/2014/main" id="{25B919D0-11A4-4C56-81C3-CB515A889040}"/>
              </a:ext>
            </a:extLst>
          </p:cNvPr>
          <p:cNvCxnSpPr>
            <a:cxnSpLocks/>
          </p:cNvCxnSpPr>
          <p:nvPr/>
        </p:nvCxnSpPr>
        <p:spPr>
          <a:xfrm>
            <a:off x="725214" y="6274673"/>
            <a:ext cx="10972800" cy="0"/>
          </a:xfrm>
          <a:prstGeom prst="line">
            <a:avLst/>
          </a:prstGeom>
          <a:ln w="19050">
            <a:solidFill>
              <a:srgbClr val="0088CE"/>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5C965D-C4F6-429A-B18D-A4001BE0CA77}"/>
              </a:ext>
            </a:extLst>
          </p:cNvPr>
          <p:cNvSpPr txBox="1"/>
          <p:nvPr/>
        </p:nvSpPr>
        <p:spPr>
          <a:xfrm>
            <a:off x="11199181" y="6364486"/>
            <a:ext cx="611065" cy="261610"/>
          </a:xfrm>
          <a:prstGeom prst="rect">
            <a:avLst/>
          </a:prstGeom>
          <a:noFill/>
        </p:spPr>
        <p:txBody>
          <a:bodyPr wrap="none" rtlCol="0">
            <a:spAutoFit/>
          </a:bodyPr>
          <a:lstStyle/>
          <a:p>
            <a:r>
              <a:rPr lang="en-IN" sz="1100" dirty="0">
                <a:latin typeface="Tahoma" panose="020B0604030504040204" pitchFamily="34" charset="0"/>
                <a:ea typeface="Tahoma" panose="020B0604030504040204" pitchFamily="34" charset="0"/>
                <a:cs typeface="Tahoma" panose="020B0604030504040204" pitchFamily="34" charset="0"/>
              </a:rPr>
              <a:t>Page 5</a:t>
            </a:r>
          </a:p>
        </p:txBody>
      </p:sp>
      <p:sp>
        <p:nvSpPr>
          <p:cNvPr id="20" name="TextBox 19">
            <a:extLst>
              <a:ext uri="{FF2B5EF4-FFF2-40B4-BE49-F238E27FC236}">
                <a16:creationId xmlns:a16="http://schemas.microsoft.com/office/drawing/2014/main" id="{A545F388-3027-4349-8054-0C2491368E80}"/>
              </a:ext>
            </a:extLst>
          </p:cNvPr>
          <p:cNvSpPr txBox="1"/>
          <p:nvPr/>
        </p:nvSpPr>
        <p:spPr>
          <a:xfrm>
            <a:off x="729537" y="252163"/>
            <a:ext cx="3303405" cy="523220"/>
          </a:xfrm>
          <a:prstGeom prst="rect">
            <a:avLst/>
          </a:prstGeom>
          <a:noFill/>
        </p:spPr>
        <p:txBody>
          <a:bodyPr wrap="none" rtlCol="0">
            <a:spAutoFit/>
          </a:bodyPr>
          <a:lstStyle/>
          <a:p>
            <a:r>
              <a:rPr lang="en-IN" sz="2800" b="1" dirty="0"/>
              <a:t>Getting Your Cookies</a:t>
            </a:r>
          </a:p>
        </p:txBody>
      </p:sp>
      <p:sp>
        <p:nvSpPr>
          <p:cNvPr id="11" name="TextBox 10">
            <a:extLst>
              <a:ext uri="{FF2B5EF4-FFF2-40B4-BE49-F238E27FC236}">
                <a16:creationId xmlns:a16="http://schemas.microsoft.com/office/drawing/2014/main" id="{496D3567-4D8C-4A1F-8904-D4F248B7E077}"/>
              </a:ext>
            </a:extLst>
          </p:cNvPr>
          <p:cNvSpPr txBox="1"/>
          <p:nvPr/>
        </p:nvSpPr>
        <p:spPr>
          <a:xfrm>
            <a:off x="756104" y="857102"/>
            <a:ext cx="10731062" cy="923330"/>
          </a:xfrm>
          <a:prstGeom prst="rect">
            <a:avLst/>
          </a:prstGeom>
          <a:noFill/>
        </p:spPr>
        <p:txBody>
          <a:bodyPr wrap="square">
            <a:spAutoFit/>
          </a:bodyPr>
          <a:lstStyle/>
          <a:p>
            <a:pPr lvl="0"/>
            <a:r>
              <a:rPr lang="en-IN" dirty="0"/>
              <a:t>1) How to get cookies for </a:t>
            </a:r>
            <a:r>
              <a:rPr lang="en-IN" dirty="0" err="1"/>
              <a:t>linkedin</a:t>
            </a:r>
            <a:r>
              <a:rPr lang="en-IN" dirty="0"/>
              <a:t>: The parameters LI_AT and JSESSIONID are used to create a connection to </a:t>
            </a:r>
            <a:r>
              <a:rPr lang="en-IN" dirty="0" err="1"/>
              <a:t>linkedin</a:t>
            </a:r>
            <a:r>
              <a:rPr lang="en-IN" dirty="0"/>
              <a:t> </a:t>
            </a:r>
            <a:r>
              <a:rPr lang="en-IN" dirty="0" err="1"/>
              <a:t>api</a:t>
            </a:r>
            <a:r>
              <a:rPr lang="en-IN" dirty="0"/>
              <a:t>, where as the PROFILE_URL will then be used to get the list of posts.</a:t>
            </a:r>
          </a:p>
          <a:p>
            <a:r>
              <a:rPr lang="en-IN" u="sng" dirty="0">
                <a:hlinkClick r:id="rId4"/>
              </a:rPr>
              <a:t>https://www.notion.so/LinkedIn-driver-Get-your-cookies- d20a8e7e508e42af8a5b52e33f3dba75</a:t>
            </a:r>
            <a:endParaRPr lang="en-IN" dirty="0"/>
          </a:p>
        </p:txBody>
      </p:sp>
      <p:sp>
        <p:nvSpPr>
          <p:cNvPr id="10" name="TextBox 9">
            <a:extLst>
              <a:ext uri="{FF2B5EF4-FFF2-40B4-BE49-F238E27FC236}">
                <a16:creationId xmlns:a16="http://schemas.microsoft.com/office/drawing/2014/main" id="{3CA596A0-0E2A-48A0-8FD1-876BFCB98475}"/>
              </a:ext>
            </a:extLst>
          </p:cNvPr>
          <p:cNvSpPr txBox="1"/>
          <p:nvPr/>
        </p:nvSpPr>
        <p:spPr>
          <a:xfrm>
            <a:off x="758281" y="1845350"/>
            <a:ext cx="10214517" cy="774507"/>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bearer_token</a:t>
            </a:r>
            <a:r>
              <a:rPr lang="en-IN" sz="1800" dirty="0">
                <a:effectLst/>
                <a:latin typeface="Calibri" panose="020F0502020204030204" pitchFamily="34" charset="0"/>
                <a:ea typeface="Calibri" panose="020F0502020204030204" pitchFamily="34" charset="0"/>
                <a:cs typeface="Times New Roman" panose="02020603050405020304" pitchFamily="18" charset="0"/>
              </a:rPr>
              <a:t> – the token used for authentication</a:t>
            </a:r>
          </a:p>
          <a:p>
            <a:pPr>
              <a:lnSpc>
                <a:spcPct val="107000"/>
              </a:lnSpc>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https://developer.twitter.com/en/docs/authentication/oauth-2-0/bearer-tokens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512631B6-F60E-4959-AFD1-221CA3AE4ACD}"/>
              </a:ext>
            </a:extLst>
          </p:cNvPr>
          <p:cNvSpPr txBox="1"/>
          <p:nvPr/>
        </p:nvSpPr>
        <p:spPr>
          <a:xfrm>
            <a:off x="772223" y="2709957"/>
            <a:ext cx="10512812" cy="1367234"/>
          </a:xfrm>
          <a:prstGeom prst="rect">
            <a:avLst/>
          </a:prstGeom>
          <a:noFill/>
        </p:spPr>
        <p:txBody>
          <a:bodyPr wrap="square">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3) </a:t>
            </a:r>
            <a:r>
              <a:rPr lang="en-IN" sz="1800" dirty="0">
                <a:effectLst/>
                <a:latin typeface="Calibri" panose="020F0502020204030204" pitchFamily="34" charset="0"/>
                <a:ea typeface="Calibri" panose="020F0502020204030204" pitchFamily="34" charset="0"/>
                <a:cs typeface="Times New Roman" panose="02020603050405020304" pitchFamily="18" charset="0"/>
              </a:rPr>
              <a:t>How to get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s_v_web_id</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tt_webid</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While logged into your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tiktok</a:t>
            </a:r>
            <a:r>
              <a:rPr lang="en-IN" sz="1800" dirty="0">
                <a:effectLst/>
                <a:latin typeface="Calibri" panose="020F0502020204030204" pitchFamily="34" charset="0"/>
                <a:ea typeface="Calibri" panose="020F0502020204030204" pitchFamily="34" charset="0"/>
                <a:cs typeface="Times New Roman" panose="02020603050405020304" pitchFamily="18" charset="0"/>
              </a:rPr>
              <a:t> account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Click F12</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open developer console in your browser. Navigate to path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Storage -&gt; Cookies -&gt; </a:t>
            </a:r>
            <a:r>
              <a:rPr lang="en-IN" sz="1800" b="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https://www.tiktok.com</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and on right hand side there are the parameters marked which you will need.</a:t>
            </a:r>
          </a:p>
        </p:txBody>
      </p:sp>
      <p:pic>
        <p:nvPicPr>
          <p:cNvPr id="9" name="Picture 8">
            <a:extLst>
              <a:ext uri="{FF2B5EF4-FFF2-40B4-BE49-F238E27FC236}">
                <a16:creationId xmlns:a16="http://schemas.microsoft.com/office/drawing/2014/main" id="{CC5ACC6E-48E6-4197-9EA7-C16B8820E3AB}"/>
              </a:ext>
            </a:extLst>
          </p:cNvPr>
          <p:cNvPicPr>
            <a:picLocks noChangeAspect="1"/>
          </p:cNvPicPr>
          <p:nvPr/>
        </p:nvPicPr>
        <p:blipFill rotWithShape="1">
          <a:blip r:embed="rId7">
            <a:extLst>
              <a:ext uri="{28A0092B-C50C-407E-A947-70E740481C1C}">
                <a14:useLocalDpi xmlns:a14="http://schemas.microsoft.com/office/drawing/2010/main" val="0"/>
              </a:ext>
            </a:extLst>
          </a:blip>
          <a:srcRect l="-110" t="19403" r="110" b="5597"/>
          <a:stretch/>
        </p:blipFill>
        <p:spPr bwMode="auto">
          <a:xfrm>
            <a:off x="1047810" y="4036742"/>
            <a:ext cx="10114559" cy="2241396"/>
          </a:xfrm>
          <a:prstGeom prst="rect">
            <a:avLst/>
          </a:prstGeom>
          <a:noFill/>
          <a:ln>
            <a:noFill/>
          </a:ln>
        </p:spPr>
      </p:pic>
    </p:spTree>
    <p:extLst>
      <p:ext uri="{BB962C8B-B14F-4D97-AF65-F5344CB8AC3E}">
        <p14:creationId xmlns:p14="http://schemas.microsoft.com/office/powerpoint/2010/main" val="218525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AA919B05-F093-4CF3-9054-29F5C4726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 y="5927834"/>
            <a:ext cx="465895" cy="788277"/>
          </a:xfrm>
          <a:prstGeom prst="rect">
            <a:avLst/>
          </a:prstGeom>
        </p:spPr>
      </p:pic>
      <p:cxnSp>
        <p:nvCxnSpPr>
          <p:cNvPr id="5" name="Straight Connector 4">
            <a:extLst>
              <a:ext uri="{FF2B5EF4-FFF2-40B4-BE49-F238E27FC236}">
                <a16:creationId xmlns:a16="http://schemas.microsoft.com/office/drawing/2014/main" id="{25B919D0-11A4-4C56-81C3-CB515A889040}"/>
              </a:ext>
            </a:extLst>
          </p:cNvPr>
          <p:cNvCxnSpPr>
            <a:cxnSpLocks/>
          </p:cNvCxnSpPr>
          <p:nvPr/>
        </p:nvCxnSpPr>
        <p:spPr>
          <a:xfrm>
            <a:off x="725214" y="6274673"/>
            <a:ext cx="10972800" cy="0"/>
          </a:xfrm>
          <a:prstGeom prst="line">
            <a:avLst/>
          </a:prstGeom>
          <a:ln w="19050">
            <a:solidFill>
              <a:srgbClr val="0088CE"/>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5C965D-C4F6-429A-B18D-A4001BE0CA77}"/>
              </a:ext>
            </a:extLst>
          </p:cNvPr>
          <p:cNvSpPr txBox="1"/>
          <p:nvPr/>
        </p:nvSpPr>
        <p:spPr>
          <a:xfrm>
            <a:off x="11199181" y="6364486"/>
            <a:ext cx="611065" cy="261610"/>
          </a:xfrm>
          <a:prstGeom prst="rect">
            <a:avLst/>
          </a:prstGeom>
          <a:noFill/>
        </p:spPr>
        <p:txBody>
          <a:bodyPr wrap="none" rtlCol="0">
            <a:spAutoFit/>
          </a:bodyPr>
          <a:lstStyle/>
          <a:p>
            <a:r>
              <a:rPr lang="en-IN" sz="1100" dirty="0">
                <a:latin typeface="Tahoma" panose="020B0604030504040204" pitchFamily="34" charset="0"/>
                <a:ea typeface="Tahoma" panose="020B0604030504040204" pitchFamily="34" charset="0"/>
                <a:cs typeface="Tahoma" panose="020B0604030504040204" pitchFamily="34" charset="0"/>
              </a:rPr>
              <a:t>Page 5</a:t>
            </a:r>
          </a:p>
        </p:txBody>
      </p:sp>
      <p:sp>
        <p:nvSpPr>
          <p:cNvPr id="20" name="TextBox 19">
            <a:extLst>
              <a:ext uri="{FF2B5EF4-FFF2-40B4-BE49-F238E27FC236}">
                <a16:creationId xmlns:a16="http://schemas.microsoft.com/office/drawing/2014/main" id="{A545F388-3027-4349-8054-0C2491368E80}"/>
              </a:ext>
            </a:extLst>
          </p:cNvPr>
          <p:cNvSpPr txBox="1"/>
          <p:nvPr/>
        </p:nvSpPr>
        <p:spPr>
          <a:xfrm>
            <a:off x="651478" y="664758"/>
            <a:ext cx="1955151" cy="523220"/>
          </a:xfrm>
          <a:prstGeom prst="rect">
            <a:avLst/>
          </a:prstGeom>
          <a:noFill/>
        </p:spPr>
        <p:txBody>
          <a:bodyPr wrap="none" rtlCol="0">
            <a:spAutoFit/>
          </a:bodyPr>
          <a:lstStyle/>
          <a:p>
            <a:r>
              <a:rPr lang="en-IN" sz="2800" b="1" dirty="0"/>
              <a:t>Architecture</a:t>
            </a:r>
          </a:p>
        </p:txBody>
      </p:sp>
      <p:pic>
        <p:nvPicPr>
          <p:cNvPr id="9" name="Picture 8" descr="Graphical user interface, application, Word&#10;&#10;Description automatically generated">
            <a:extLst>
              <a:ext uri="{FF2B5EF4-FFF2-40B4-BE49-F238E27FC236}">
                <a16:creationId xmlns:a16="http://schemas.microsoft.com/office/drawing/2014/main" id="{0575FD91-AF28-42C0-97FD-D14BE4FB2242}"/>
              </a:ext>
            </a:extLst>
          </p:cNvPr>
          <p:cNvPicPr>
            <a:picLocks noChangeAspect="1"/>
          </p:cNvPicPr>
          <p:nvPr/>
        </p:nvPicPr>
        <p:blipFill rotWithShape="1">
          <a:blip r:embed="rId4">
            <a:extLst>
              <a:ext uri="{28A0092B-C50C-407E-A947-70E740481C1C}">
                <a14:useLocalDpi xmlns:a14="http://schemas.microsoft.com/office/drawing/2010/main" val="0"/>
              </a:ext>
            </a:extLst>
          </a:blip>
          <a:srcRect b="17544"/>
          <a:stretch/>
        </p:blipFill>
        <p:spPr>
          <a:xfrm>
            <a:off x="780586" y="1382750"/>
            <a:ext cx="10169912" cy="4716967"/>
          </a:xfrm>
          <a:prstGeom prst="rect">
            <a:avLst/>
          </a:prstGeom>
        </p:spPr>
      </p:pic>
    </p:spTree>
    <p:extLst>
      <p:ext uri="{BB962C8B-B14F-4D97-AF65-F5344CB8AC3E}">
        <p14:creationId xmlns:p14="http://schemas.microsoft.com/office/powerpoint/2010/main" val="121659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B27EA9-FD98-4458-8A57-8B4CC3F40A7C}"/>
              </a:ext>
            </a:extLst>
          </p:cNvPr>
          <p:cNvSpPr txBox="1"/>
          <p:nvPr/>
        </p:nvSpPr>
        <p:spPr>
          <a:xfrm>
            <a:off x="651478" y="664758"/>
            <a:ext cx="2280561" cy="523220"/>
          </a:xfrm>
          <a:prstGeom prst="rect">
            <a:avLst/>
          </a:prstGeom>
          <a:noFill/>
        </p:spPr>
        <p:txBody>
          <a:bodyPr wrap="none" rtlCol="0">
            <a:spAutoFit/>
          </a:bodyPr>
          <a:lstStyle/>
          <a:p>
            <a:r>
              <a:rPr lang="en-IN" sz="2800" b="1" dirty="0"/>
              <a:t>About dataset</a:t>
            </a:r>
          </a:p>
        </p:txBody>
      </p:sp>
      <p:pic>
        <p:nvPicPr>
          <p:cNvPr id="4" name="Picture 3">
            <a:extLst>
              <a:ext uri="{FF2B5EF4-FFF2-40B4-BE49-F238E27FC236}">
                <a16:creationId xmlns:a16="http://schemas.microsoft.com/office/drawing/2014/main" id="{2AA97E66-9C9E-49C7-BDE1-1F4E4578218A}"/>
              </a:ext>
            </a:extLst>
          </p:cNvPr>
          <p:cNvPicPr>
            <a:picLocks noChangeAspect="1"/>
          </p:cNvPicPr>
          <p:nvPr/>
        </p:nvPicPr>
        <p:blipFill>
          <a:blip r:embed="rId2"/>
          <a:stretch>
            <a:fillRect/>
          </a:stretch>
        </p:blipFill>
        <p:spPr>
          <a:xfrm>
            <a:off x="0" y="1745571"/>
            <a:ext cx="12192000" cy="3366857"/>
          </a:xfrm>
          <a:prstGeom prst="rect">
            <a:avLst/>
          </a:prstGeom>
        </p:spPr>
      </p:pic>
    </p:spTree>
    <p:extLst>
      <p:ext uri="{BB962C8B-B14F-4D97-AF65-F5344CB8AC3E}">
        <p14:creationId xmlns:p14="http://schemas.microsoft.com/office/powerpoint/2010/main" val="260595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AA919B05-F093-4CF3-9054-29F5C4726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 y="5927834"/>
            <a:ext cx="465895" cy="788277"/>
          </a:xfrm>
          <a:prstGeom prst="rect">
            <a:avLst/>
          </a:prstGeom>
        </p:spPr>
      </p:pic>
      <p:cxnSp>
        <p:nvCxnSpPr>
          <p:cNvPr id="5" name="Straight Connector 4">
            <a:extLst>
              <a:ext uri="{FF2B5EF4-FFF2-40B4-BE49-F238E27FC236}">
                <a16:creationId xmlns:a16="http://schemas.microsoft.com/office/drawing/2014/main" id="{25B919D0-11A4-4C56-81C3-CB515A889040}"/>
              </a:ext>
            </a:extLst>
          </p:cNvPr>
          <p:cNvCxnSpPr>
            <a:cxnSpLocks/>
          </p:cNvCxnSpPr>
          <p:nvPr/>
        </p:nvCxnSpPr>
        <p:spPr>
          <a:xfrm>
            <a:off x="725214" y="6274673"/>
            <a:ext cx="10972800" cy="0"/>
          </a:xfrm>
          <a:prstGeom prst="line">
            <a:avLst/>
          </a:prstGeom>
          <a:ln w="19050">
            <a:solidFill>
              <a:srgbClr val="0088CE"/>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5C965D-C4F6-429A-B18D-A4001BE0CA77}"/>
              </a:ext>
            </a:extLst>
          </p:cNvPr>
          <p:cNvSpPr txBox="1"/>
          <p:nvPr/>
        </p:nvSpPr>
        <p:spPr>
          <a:xfrm>
            <a:off x="11199181" y="6364486"/>
            <a:ext cx="611065" cy="261610"/>
          </a:xfrm>
          <a:prstGeom prst="rect">
            <a:avLst/>
          </a:prstGeom>
          <a:noFill/>
        </p:spPr>
        <p:txBody>
          <a:bodyPr wrap="none" rtlCol="0">
            <a:spAutoFit/>
          </a:bodyPr>
          <a:lstStyle/>
          <a:p>
            <a:r>
              <a:rPr lang="en-IN" sz="1100" dirty="0">
                <a:latin typeface="Tahoma" panose="020B0604030504040204" pitchFamily="34" charset="0"/>
                <a:ea typeface="Tahoma" panose="020B0604030504040204" pitchFamily="34" charset="0"/>
                <a:cs typeface="Tahoma" panose="020B0604030504040204" pitchFamily="34" charset="0"/>
              </a:rPr>
              <a:t>Page 5</a:t>
            </a:r>
          </a:p>
        </p:txBody>
      </p:sp>
      <p:sp>
        <p:nvSpPr>
          <p:cNvPr id="20" name="TextBox 19">
            <a:extLst>
              <a:ext uri="{FF2B5EF4-FFF2-40B4-BE49-F238E27FC236}">
                <a16:creationId xmlns:a16="http://schemas.microsoft.com/office/drawing/2014/main" id="{A545F388-3027-4349-8054-0C2491368E80}"/>
              </a:ext>
            </a:extLst>
          </p:cNvPr>
          <p:cNvSpPr txBox="1"/>
          <p:nvPr/>
        </p:nvSpPr>
        <p:spPr>
          <a:xfrm>
            <a:off x="651478" y="664758"/>
            <a:ext cx="1819729" cy="523220"/>
          </a:xfrm>
          <a:prstGeom prst="rect">
            <a:avLst/>
          </a:prstGeom>
          <a:noFill/>
        </p:spPr>
        <p:txBody>
          <a:bodyPr wrap="none" rtlCol="0">
            <a:spAutoFit/>
          </a:bodyPr>
          <a:lstStyle/>
          <a:p>
            <a:r>
              <a:rPr lang="en-IN" sz="2800" b="1" dirty="0"/>
              <a:t>Dashboard</a:t>
            </a:r>
          </a:p>
        </p:txBody>
      </p:sp>
      <p:pic>
        <p:nvPicPr>
          <p:cNvPr id="4" name="Picture 3" descr="Graphical user interface, application&#10;&#10;Description automatically generated">
            <a:extLst>
              <a:ext uri="{FF2B5EF4-FFF2-40B4-BE49-F238E27FC236}">
                <a16:creationId xmlns:a16="http://schemas.microsoft.com/office/drawing/2014/main" id="{0503999A-BD7F-4BD9-B3A3-1FCCEB24E6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124" y="1108293"/>
            <a:ext cx="10016769" cy="5171702"/>
          </a:xfrm>
          <a:prstGeom prst="rect">
            <a:avLst/>
          </a:prstGeom>
        </p:spPr>
      </p:pic>
    </p:spTree>
    <p:extLst>
      <p:ext uri="{BB962C8B-B14F-4D97-AF65-F5344CB8AC3E}">
        <p14:creationId xmlns:p14="http://schemas.microsoft.com/office/powerpoint/2010/main" val="341178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AA919B05-F093-4CF3-9054-29F5C4726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 y="5927834"/>
            <a:ext cx="465895" cy="788277"/>
          </a:xfrm>
          <a:prstGeom prst="rect">
            <a:avLst/>
          </a:prstGeom>
        </p:spPr>
      </p:pic>
      <p:cxnSp>
        <p:nvCxnSpPr>
          <p:cNvPr id="5" name="Straight Connector 4">
            <a:extLst>
              <a:ext uri="{FF2B5EF4-FFF2-40B4-BE49-F238E27FC236}">
                <a16:creationId xmlns:a16="http://schemas.microsoft.com/office/drawing/2014/main" id="{25B919D0-11A4-4C56-81C3-CB515A889040}"/>
              </a:ext>
            </a:extLst>
          </p:cNvPr>
          <p:cNvCxnSpPr>
            <a:cxnSpLocks/>
          </p:cNvCxnSpPr>
          <p:nvPr/>
        </p:nvCxnSpPr>
        <p:spPr>
          <a:xfrm>
            <a:off x="725214" y="6274673"/>
            <a:ext cx="10972800" cy="0"/>
          </a:xfrm>
          <a:prstGeom prst="line">
            <a:avLst/>
          </a:prstGeom>
          <a:ln w="19050">
            <a:solidFill>
              <a:srgbClr val="0088CE"/>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5C965D-C4F6-429A-B18D-A4001BE0CA77}"/>
              </a:ext>
            </a:extLst>
          </p:cNvPr>
          <p:cNvSpPr txBox="1"/>
          <p:nvPr/>
        </p:nvSpPr>
        <p:spPr>
          <a:xfrm>
            <a:off x="11199181" y="6364486"/>
            <a:ext cx="611065" cy="261610"/>
          </a:xfrm>
          <a:prstGeom prst="rect">
            <a:avLst/>
          </a:prstGeom>
          <a:noFill/>
        </p:spPr>
        <p:txBody>
          <a:bodyPr wrap="none" rtlCol="0">
            <a:spAutoFit/>
          </a:bodyPr>
          <a:lstStyle/>
          <a:p>
            <a:r>
              <a:rPr lang="en-IN" sz="1100" dirty="0">
                <a:latin typeface="Tahoma" panose="020B0604030504040204" pitchFamily="34" charset="0"/>
                <a:ea typeface="Tahoma" panose="020B0604030504040204" pitchFamily="34" charset="0"/>
                <a:cs typeface="Tahoma" panose="020B0604030504040204" pitchFamily="34" charset="0"/>
              </a:rPr>
              <a:t>Page 5</a:t>
            </a:r>
          </a:p>
        </p:txBody>
      </p:sp>
      <p:pic>
        <p:nvPicPr>
          <p:cNvPr id="4" name="Picture 3" descr="Graphical user interface, application&#10;&#10;Description automatically generated">
            <a:extLst>
              <a:ext uri="{FF2B5EF4-FFF2-40B4-BE49-F238E27FC236}">
                <a16:creationId xmlns:a16="http://schemas.microsoft.com/office/drawing/2014/main" id="{A74CEF73-6E32-42C3-AAC6-D47C2F054C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459" y="1017554"/>
            <a:ext cx="9868829" cy="5228519"/>
          </a:xfrm>
          <a:prstGeom prst="rect">
            <a:avLst/>
          </a:prstGeom>
        </p:spPr>
      </p:pic>
    </p:spTree>
    <p:extLst>
      <p:ext uri="{BB962C8B-B14F-4D97-AF65-F5344CB8AC3E}">
        <p14:creationId xmlns:p14="http://schemas.microsoft.com/office/powerpoint/2010/main" val="3284919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AA919B05-F093-4CF3-9054-29F5C4726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 y="5927834"/>
            <a:ext cx="465895" cy="788277"/>
          </a:xfrm>
          <a:prstGeom prst="rect">
            <a:avLst/>
          </a:prstGeom>
        </p:spPr>
      </p:pic>
      <p:cxnSp>
        <p:nvCxnSpPr>
          <p:cNvPr id="5" name="Straight Connector 4">
            <a:extLst>
              <a:ext uri="{FF2B5EF4-FFF2-40B4-BE49-F238E27FC236}">
                <a16:creationId xmlns:a16="http://schemas.microsoft.com/office/drawing/2014/main" id="{25B919D0-11A4-4C56-81C3-CB515A889040}"/>
              </a:ext>
            </a:extLst>
          </p:cNvPr>
          <p:cNvCxnSpPr>
            <a:cxnSpLocks/>
          </p:cNvCxnSpPr>
          <p:nvPr/>
        </p:nvCxnSpPr>
        <p:spPr>
          <a:xfrm>
            <a:off x="725214" y="6274673"/>
            <a:ext cx="10972800" cy="0"/>
          </a:xfrm>
          <a:prstGeom prst="line">
            <a:avLst/>
          </a:prstGeom>
          <a:ln w="19050">
            <a:solidFill>
              <a:srgbClr val="0088CE"/>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5C965D-C4F6-429A-B18D-A4001BE0CA77}"/>
              </a:ext>
            </a:extLst>
          </p:cNvPr>
          <p:cNvSpPr txBox="1"/>
          <p:nvPr/>
        </p:nvSpPr>
        <p:spPr>
          <a:xfrm>
            <a:off x="11199181" y="6364486"/>
            <a:ext cx="611065" cy="261610"/>
          </a:xfrm>
          <a:prstGeom prst="rect">
            <a:avLst/>
          </a:prstGeom>
          <a:noFill/>
        </p:spPr>
        <p:txBody>
          <a:bodyPr wrap="none" rtlCol="0">
            <a:spAutoFit/>
          </a:bodyPr>
          <a:lstStyle/>
          <a:p>
            <a:r>
              <a:rPr lang="en-IN" sz="1100" dirty="0">
                <a:latin typeface="Tahoma" panose="020B0604030504040204" pitchFamily="34" charset="0"/>
                <a:ea typeface="Tahoma" panose="020B0604030504040204" pitchFamily="34" charset="0"/>
                <a:cs typeface="Tahoma" panose="020B0604030504040204" pitchFamily="34" charset="0"/>
              </a:rPr>
              <a:t>Page 5</a:t>
            </a:r>
          </a:p>
        </p:txBody>
      </p:sp>
      <p:pic>
        <p:nvPicPr>
          <p:cNvPr id="4" name="Picture 3" descr="Graphical user interface, application&#10;&#10;Description automatically generated">
            <a:extLst>
              <a:ext uri="{FF2B5EF4-FFF2-40B4-BE49-F238E27FC236}">
                <a16:creationId xmlns:a16="http://schemas.microsoft.com/office/drawing/2014/main" id="{725C66B3-26D7-4E1C-AAAD-FA13FAA4AC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036" y="908130"/>
            <a:ext cx="10098730" cy="5317409"/>
          </a:xfrm>
          <a:prstGeom prst="rect">
            <a:avLst/>
          </a:prstGeom>
        </p:spPr>
      </p:pic>
    </p:spTree>
    <p:extLst>
      <p:ext uri="{BB962C8B-B14F-4D97-AF65-F5344CB8AC3E}">
        <p14:creationId xmlns:p14="http://schemas.microsoft.com/office/powerpoint/2010/main" val="1588203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AA919B05-F093-4CF3-9054-29F5C4726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 y="5927834"/>
            <a:ext cx="465895" cy="788277"/>
          </a:xfrm>
          <a:prstGeom prst="rect">
            <a:avLst/>
          </a:prstGeom>
        </p:spPr>
      </p:pic>
      <p:cxnSp>
        <p:nvCxnSpPr>
          <p:cNvPr id="5" name="Straight Connector 4">
            <a:extLst>
              <a:ext uri="{FF2B5EF4-FFF2-40B4-BE49-F238E27FC236}">
                <a16:creationId xmlns:a16="http://schemas.microsoft.com/office/drawing/2014/main" id="{25B919D0-11A4-4C56-81C3-CB515A889040}"/>
              </a:ext>
            </a:extLst>
          </p:cNvPr>
          <p:cNvCxnSpPr>
            <a:cxnSpLocks/>
          </p:cNvCxnSpPr>
          <p:nvPr/>
        </p:nvCxnSpPr>
        <p:spPr>
          <a:xfrm>
            <a:off x="725214" y="6274673"/>
            <a:ext cx="10972800" cy="0"/>
          </a:xfrm>
          <a:prstGeom prst="line">
            <a:avLst/>
          </a:prstGeom>
          <a:ln w="19050">
            <a:solidFill>
              <a:srgbClr val="0088CE"/>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5C965D-C4F6-429A-B18D-A4001BE0CA77}"/>
              </a:ext>
            </a:extLst>
          </p:cNvPr>
          <p:cNvSpPr txBox="1"/>
          <p:nvPr/>
        </p:nvSpPr>
        <p:spPr>
          <a:xfrm>
            <a:off x="11199181" y="6364486"/>
            <a:ext cx="611065" cy="261610"/>
          </a:xfrm>
          <a:prstGeom prst="rect">
            <a:avLst/>
          </a:prstGeom>
          <a:noFill/>
        </p:spPr>
        <p:txBody>
          <a:bodyPr wrap="none" rtlCol="0">
            <a:spAutoFit/>
          </a:bodyPr>
          <a:lstStyle/>
          <a:p>
            <a:r>
              <a:rPr lang="en-IN" sz="1100" dirty="0">
                <a:latin typeface="Tahoma" panose="020B0604030504040204" pitchFamily="34" charset="0"/>
                <a:ea typeface="Tahoma" panose="020B0604030504040204" pitchFamily="34" charset="0"/>
                <a:cs typeface="Tahoma" panose="020B0604030504040204" pitchFamily="34" charset="0"/>
              </a:rPr>
              <a:t>Page 5</a:t>
            </a:r>
          </a:p>
        </p:txBody>
      </p:sp>
      <p:pic>
        <p:nvPicPr>
          <p:cNvPr id="4" name="Picture 3" descr="Graphical user interface, chart&#10;&#10;Description automatically generated">
            <a:extLst>
              <a:ext uri="{FF2B5EF4-FFF2-40B4-BE49-F238E27FC236}">
                <a16:creationId xmlns:a16="http://schemas.microsoft.com/office/drawing/2014/main" id="{2234594B-0D0C-44C3-BEA0-E2F0871E8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912" y="786434"/>
            <a:ext cx="9935737" cy="5448397"/>
          </a:xfrm>
          <a:prstGeom prst="rect">
            <a:avLst/>
          </a:prstGeom>
        </p:spPr>
      </p:pic>
    </p:spTree>
    <p:extLst>
      <p:ext uri="{BB962C8B-B14F-4D97-AF65-F5344CB8AC3E}">
        <p14:creationId xmlns:p14="http://schemas.microsoft.com/office/powerpoint/2010/main" val="75181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2" descr="5 PREDICTIONS OF WHAT SOCIAL MEDIA WILL LOOK LIKE IN 2025 - Conquest  Consultancy">
            <a:extLst>
              <a:ext uri="{FF2B5EF4-FFF2-40B4-BE49-F238E27FC236}">
                <a16:creationId xmlns:a16="http://schemas.microsoft.com/office/drawing/2014/main" id="{73B2B2C3-D7AF-48AB-88B7-29F0B1254DED}"/>
              </a:ext>
            </a:extLst>
          </p:cNvPr>
          <p:cNvPicPr>
            <a:picLocks noChangeAspect="1" noChangeArrowheads="1"/>
          </p:cNvPicPr>
          <p:nvPr/>
        </p:nvPicPr>
        <p:blipFill>
          <a:blip r:embed="rId2">
            <a:alphaModFix amt="1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shape&#10;&#10;Description automatically generated">
            <a:extLst>
              <a:ext uri="{FF2B5EF4-FFF2-40B4-BE49-F238E27FC236}">
                <a16:creationId xmlns:a16="http://schemas.microsoft.com/office/drawing/2014/main" id="{AA919B05-F093-4CF3-9054-29F5C4726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 y="5927834"/>
            <a:ext cx="465895" cy="788277"/>
          </a:xfrm>
          <a:prstGeom prst="rect">
            <a:avLst/>
          </a:prstGeom>
        </p:spPr>
      </p:pic>
      <p:cxnSp>
        <p:nvCxnSpPr>
          <p:cNvPr id="5" name="Straight Connector 4">
            <a:extLst>
              <a:ext uri="{FF2B5EF4-FFF2-40B4-BE49-F238E27FC236}">
                <a16:creationId xmlns:a16="http://schemas.microsoft.com/office/drawing/2014/main" id="{25B919D0-11A4-4C56-81C3-CB515A889040}"/>
              </a:ext>
            </a:extLst>
          </p:cNvPr>
          <p:cNvCxnSpPr>
            <a:cxnSpLocks/>
          </p:cNvCxnSpPr>
          <p:nvPr/>
        </p:nvCxnSpPr>
        <p:spPr>
          <a:xfrm>
            <a:off x="725214" y="6274673"/>
            <a:ext cx="10972800" cy="0"/>
          </a:xfrm>
          <a:prstGeom prst="line">
            <a:avLst/>
          </a:prstGeom>
          <a:ln w="19050">
            <a:solidFill>
              <a:srgbClr val="0088CE"/>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5C965D-C4F6-429A-B18D-A4001BE0CA77}"/>
              </a:ext>
            </a:extLst>
          </p:cNvPr>
          <p:cNvSpPr txBox="1"/>
          <p:nvPr/>
        </p:nvSpPr>
        <p:spPr>
          <a:xfrm>
            <a:off x="11199181" y="6364486"/>
            <a:ext cx="611065" cy="261610"/>
          </a:xfrm>
          <a:prstGeom prst="rect">
            <a:avLst/>
          </a:prstGeom>
          <a:noFill/>
        </p:spPr>
        <p:txBody>
          <a:bodyPr wrap="none" rtlCol="0">
            <a:spAutoFit/>
          </a:bodyPr>
          <a:lstStyle/>
          <a:p>
            <a:r>
              <a:rPr lang="en-IN" sz="1100" dirty="0">
                <a:solidFill>
                  <a:schemeClr val="bg1"/>
                </a:solidFill>
                <a:latin typeface="Tahoma" panose="020B0604030504040204" pitchFamily="34" charset="0"/>
                <a:ea typeface="Tahoma" panose="020B0604030504040204" pitchFamily="34" charset="0"/>
                <a:cs typeface="Tahoma" panose="020B0604030504040204" pitchFamily="34" charset="0"/>
              </a:rPr>
              <a:t>Page 1</a:t>
            </a:r>
          </a:p>
        </p:txBody>
      </p:sp>
      <p:sp>
        <p:nvSpPr>
          <p:cNvPr id="9" name="TextBox 8">
            <a:extLst>
              <a:ext uri="{FF2B5EF4-FFF2-40B4-BE49-F238E27FC236}">
                <a16:creationId xmlns:a16="http://schemas.microsoft.com/office/drawing/2014/main" id="{01C57354-07AB-47C5-B94E-9346E205F9DF}"/>
              </a:ext>
            </a:extLst>
          </p:cNvPr>
          <p:cNvSpPr txBox="1"/>
          <p:nvPr/>
        </p:nvSpPr>
        <p:spPr>
          <a:xfrm>
            <a:off x="701040" y="533400"/>
            <a:ext cx="3210560" cy="523220"/>
          </a:xfrm>
          <a:prstGeom prst="rect">
            <a:avLst/>
          </a:prstGeom>
          <a:noFill/>
        </p:spPr>
        <p:txBody>
          <a:bodyPr wrap="square" rtlCol="0">
            <a:spAutoFit/>
          </a:bodyPr>
          <a:lstStyle/>
          <a:p>
            <a:r>
              <a:rPr lang="en-IN" sz="2800" b="1" dirty="0"/>
              <a:t>Content</a:t>
            </a:r>
            <a:endParaRPr lang="en-IN" sz="3600" b="1" dirty="0"/>
          </a:p>
        </p:txBody>
      </p:sp>
      <p:sp>
        <p:nvSpPr>
          <p:cNvPr id="2" name="TextBox 1">
            <a:extLst>
              <a:ext uri="{FF2B5EF4-FFF2-40B4-BE49-F238E27FC236}">
                <a16:creationId xmlns:a16="http://schemas.microsoft.com/office/drawing/2014/main" id="{BCAE1FC1-1ACB-493E-9534-6C2D86D73771}"/>
              </a:ext>
            </a:extLst>
          </p:cNvPr>
          <p:cNvSpPr txBox="1"/>
          <p:nvPr/>
        </p:nvSpPr>
        <p:spPr>
          <a:xfrm>
            <a:off x="701040" y="1364397"/>
            <a:ext cx="5578461" cy="3970318"/>
          </a:xfrm>
          <a:prstGeom prst="rect">
            <a:avLst/>
          </a:prstGeom>
          <a:noFill/>
        </p:spPr>
        <p:txBody>
          <a:bodyPr wrap="square" rtlCol="0">
            <a:spAutoFit/>
          </a:bodyPr>
          <a:lstStyle/>
          <a:p>
            <a:pPr marL="457200" indent="-457200">
              <a:buFont typeface="Arial" panose="020B0604020202020204" pitchFamily="34" charset="0"/>
              <a:buChar char="•"/>
            </a:pPr>
            <a:r>
              <a:rPr lang="en-US" b="1" dirty="0">
                <a:latin typeface="Arial" panose="020B0604020202020204" pitchFamily="34" charset="0"/>
                <a:ea typeface="Tahoma" panose="020B0604030504040204" pitchFamily="34" charset="0"/>
                <a:cs typeface="Arial" panose="020B0604020202020204" pitchFamily="34" charset="0"/>
              </a:rPr>
              <a:t>Background</a:t>
            </a:r>
          </a:p>
          <a:p>
            <a:pPr marL="457200" indent="-457200">
              <a:buFont typeface="Arial" panose="020B0604020202020204" pitchFamily="34" charset="0"/>
              <a:buChar char="•"/>
            </a:pPr>
            <a:r>
              <a:rPr lang="en-US" b="1" dirty="0">
                <a:latin typeface="Arial" panose="020B0604020202020204" pitchFamily="34" charset="0"/>
                <a:ea typeface="Tahoma" panose="020B0604030504040204" pitchFamily="34" charset="0"/>
                <a:cs typeface="Arial" panose="020B0604020202020204" pitchFamily="34" charset="0"/>
              </a:rPr>
              <a:t>Importance of Social  Media Analytics</a:t>
            </a:r>
          </a:p>
          <a:p>
            <a:pPr marL="457200" indent="-457200">
              <a:buFont typeface="Arial" panose="020B0604020202020204" pitchFamily="34" charset="0"/>
              <a:buChar char="•"/>
            </a:pPr>
            <a:r>
              <a:rPr lang="en-US" b="1" dirty="0">
                <a:latin typeface="Arial" panose="020B0604020202020204" pitchFamily="34" charset="0"/>
                <a:ea typeface="Tahoma" panose="020B0604030504040204" pitchFamily="34" charset="0"/>
                <a:cs typeface="Arial" panose="020B0604020202020204" pitchFamily="34" charset="0"/>
              </a:rPr>
              <a:t>Data Privacy</a:t>
            </a:r>
          </a:p>
          <a:p>
            <a:pPr marL="457200" indent="-457200">
              <a:buFont typeface="Arial" panose="020B0604020202020204" pitchFamily="34" charset="0"/>
              <a:buChar char="•"/>
            </a:pPr>
            <a:r>
              <a:rPr lang="en-US" b="1" dirty="0">
                <a:latin typeface="Arial" panose="020B0604020202020204" pitchFamily="34" charset="0"/>
                <a:ea typeface="Tahoma" panose="020B0604030504040204" pitchFamily="34" charset="0"/>
                <a:cs typeface="Arial" panose="020B0604020202020204" pitchFamily="34" charset="0"/>
              </a:rPr>
              <a:t>Project Flow</a:t>
            </a:r>
          </a:p>
          <a:p>
            <a:pPr marL="457200" indent="-457200">
              <a:buFont typeface="Arial" panose="020B0604020202020204" pitchFamily="34" charset="0"/>
              <a:buChar char="•"/>
            </a:pPr>
            <a:r>
              <a:rPr lang="en-US" b="1" dirty="0">
                <a:latin typeface="Arial" panose="020B0604020202020204" pitchFamily="34" charset="0"/>
                <a:ea typeface="Tahoma" panose="020B0604030504040204" pitchFamily="34" charset="0"/>
                <a:cs typeface="Arial" panose="020B0604020202020204" pitchFamily="34" charset="0"/>
              </a:rPr>
              <a:t>Initial Data Model</a:t>
            </a:r>
          </a:p>
          <a:p>
            <a:pPr marL="457200" indent="-457200">
              <a:buFont typeface="Arial" panose="020B0604020202020204" pitchFamily="34" charset="0"/>
              <a:buChar char="•"/>
            </a:pPr>
            <a:r>
              <a:rPr lang="en-US" b="1" dirty="0">
                <a:latin typeface="Arial" panose="020B0604020202020204" pitchFamily="34" charset="0"/>
                <a:ea typeface="Tahoma" panose="020B0604030504040204" pitchFamily="34" charset="0"/>
                <a:cs typeface="Arial" panose="020B0604020202020204" pitchFamily="34" charset="0"/>
              </a:rPr>
              <a:t>Some key changes</a:t>
            </a:r>
          </a:p>
          <a:p>
            <a:pPr marL="457200" indent="-457200">
              <a:buFont typeface="Arial" panose="020B0604020202020204" pitchFamily="34" charset="0"/>
              <a:buChar char="•"/>
            </a:pPr>
            <a:r>
              <a:rPr lang="en-US" b="1" dirty="0">
                <a:latin typeface="Arial" panose="020B0604020202020204" pitchFamily="34" charset="0"/>
                <a:ea typeface="Tahoma" panose="020B0604030504040204" pitchFamily="34" charset="0"/>
                <a:cs typeface="Arial" panose="020B0604020202020204" pitchFamily="34" charset="0"/>
              </a:rPr>
              <a:t>Common Data Model</a:t>
            </a:r>
          </a:p>
          <a:p>
            <a:pPr marL="457200" indent="-457200">
              <a:buFont typeface="Arial" panose="020B0604020202020204" pitchFamily="34" charset="0"/>
              <a:buChar char="•"/>
            </a:pPr>
            <a:r>
              <a:rPr lang="en-US" b="1" dirty="0">
                <a:latin typeface="Arial" panose="020B0604020202020204" pitchFamily="34" charset="0"/>
                <a:ea typeface="Tahoma" panose="020B0604030504040204" pitchFamily="34" charset="0"/>
                <a:cs typeface="Arial" panose="020B0604020202020204" pitchFamily="34" charset="0"/>
              </a:rPr>
              <a:t>Functional Flow - </a:t>
            </a:r>
            <a:r>
              <a:rPr lang="en-US" b="1" dirty="0" err="1">
                <a:latin typeface="Arial" panose="020B0604020202020204" pitchFamily="34" charset="0"/>
                <a:ea typeface="Tahoma" panose="020B0604030504040204" pitchFamily="34" charset="0"/>
                <a:cs typeface="Arial" panose="020B0604020202020204" pitchFamily="34" charset="0"/>
              </a:rPr>
              <a:t>LinkedIN,Twitter,TikTok</a:t>
            </a:r>
            <a:endParaRPr lang="en-US" b="1" dirty="0">
              <a:latin typeface="Arial" panose="020B0604020202020204" pitchFamily="34" charset="0"/>
              <a:ea typeface="Tahoma" panose="020B0604030504040204" pitchFamily="34"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Tahoma" panose="020B0604030504040204" pitchFamily="34" charset="0"/>
                <a:cs typeface="Arial" panose="020B0604020202020204" pitchFamily="34" charset="0"/>
              </a:rPr>
              <a:t>Getting Your Cookies</a:t>
            </a:r>
          </a:p>
          <a:p>
            <a:pPr marL="457200" indent="-457200">
              <a:buFont typeface="Arial" panose="020B0604020202020204" pitchFamily="34" charset="0"/>
              <a:buChar char="•"/>
            </a:pPr>
            <a:r>
              <a:rPr lang="en-US" b="1" dirty="0">
                <a:latin typeface="Arial" panose="020B0604020202020204" pitchFamily="34" charset="0"/>
                <a:ea typeface="Tahoma" panose="020B0604030504040204" pitchFamily="34" charset="0"/>
                <a:cs typeface="Arial" panose="020B0604020202020204" pitchFamily="34" charset="0"/>
              </a:rPr>
              <a:t>Architecture</a:t>
            </a:r>
          </a:p>
          <a:p>
            <a:pPr marL="457200" indent="-457200">
              <a:buFont typeface="Arial" panose="020B0604020202020204" pitchFamily="34" charset="0"/>
              <a:buChar char="•"/>
            </a:pPr>
            <a:r>
              <a:rPr lang="en-US" b="1" dirty="0">
                <a:latin typeface="Arial" panose="020B0604020202020204" pitchFamily="34" charset="0"/>
                <a:ea typeface="Tahoma" panose="020B0604030504040204" pitchFamily="34" charset="0"/>
                <a:cs typeface="Arial" panose="020B0604020202020204" pitchFamily="34" charset="0"/>
              </a:rPr>
              <a:t>About Dataset</a:t>
            </a:r>
          </a:p>
          <a:p>
            <a:pPr marL="457200" indent="-457200">
              <a:buFont typeface="Arial" panose="020B0604020202020204" pitchFamily="34" charset="0"/>
              <a:buChar char="•"/>
            </a:pPr>
            <a:r>
              <a:rPr lang="en-US" b="1" dirty="0">
                <a:latin typeface="Arial" panose="020B0604020202020204" pitchFamily="34" charset="0"/>
                <a:ea typeface="Tahoma" panose="020B0604030504040204" pitchFamily="34" charset="0"/>
                <a:cs typeface="Arial" panose="020B0604020202020204" pitchFamily="34" charset="0"/>
              </a:rPr>
              <a:t>Dashboard</a:t>
            </a:r>
          </a:p>
          <a:p>
            <a:pPr marL="457200" indent="-457200">
              <a:buFont typeface="Arial" panose="020B0604020202020204" pitchFamily="34" charset="0"/>
              <a:buChar char="•"/>
            </a:pPr>
            <a:r>
              <a:rPr lang="en-US" b="1" dirty="0">
                <a:latin typeface="Arial" panose="020B0604020202020204" pitchFamily="34" charset="0"/>
                <a:ea typeface="Tahoma" panose="020B0604030504040204" pitchFamily="34" charset="0"/>
                <a:cs typeface="Arial" panose="020B0604020202020204" pitchFamily="34" charset="0"/>
              </a:rPr>
              <a:t>Future Scope</a:t>
            </a:r>
          </a:p>
          <a:p>
            <a:pPr marL="457200" indent="-457200">
              <a:buFont typeface="Arial" panose="020B0604020202020204" pitchFamily="34" charset="0"/>
              <a:buChar char="•"/>
            </a:pPr>
            <a:r>
              <a:rPr lang="en-US" b="1" dirty="0">
                <a:latin typeface="Arial" panose="020B0604020202020204" pitchFamily="34" charset="0"/>
                <a:ea typeface="Tahoma" panose="020B0604030504040204" pitchFamily="34" charset="0"/>
                <a:cs typeface="Arial" panose="020B0604020202020204" pitchFamily="34" charset="0"/>
              </a:rPr>
              <a:t>Benefits</a:t>
            </a:r>
          </a:p>
        </p:txBody>
      </p:sp>
    </p:spTree>
    <p:extLst>
      <p:ext uri="{BB962C8B-B14F-4D97-AF65-F5344CB8AC3E}">
        <p14:creationId xmlns:p14="http://schemas.microsoft.com/office/powerpoint/2010/main" val="138048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9" end="9"/>
                                            </p:txEl>
                                          </p:spTgt>
                                        </p:tgtEl>
                                        <p:attrNameLst>
                                          <p:attrName>style.visibility</p:attrName>
                                        </p:attrNameLst>
                                      </p:cBhvr>
                                      <p:to>
                                        <p:strVal val="visible"/>
                                      </p:to>
                                    </p:set>
                                    <p:animEffect transition="in" filter="fade">
                                      <p:cBhvr>
                                        <p:cTn id="70" dur="1000"/>
                                        <p:tgtEl>
                                          <p:spTgt spid="2">
                                            <p:txEl>
                                              <p:pRg st="9" end="9"/>
                                            </p:txEl>
                                          </p:spTgt>
                                        </p:tgtEl>
                                      </p:cBhvr>
                                    </p:animEffect>
                                    <p:anim calcmode="lin" valueType="num">
                                      <p:cBhvr>
                                        <p:cTn id="71"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xEl>
                                              <p:pRg st="10" end="10"/>
                                            </p:txEl>
                                          </p:spTgt>
                                        </p:tgtEl>
                                        <p:attrNameLst>
                                          <p:attrName>style.visibility</p:attrName>
                                        </p:attrNameLst>
                                      </p:cBhvr>
                                      <p:to>
                                        <p:strVal val="visible"/>
                                      </p:to>
                                    </p:set>
                                    <p:animEffect transition="in" filter="fade">
                                      <p:cBhvr>
                                        <p:cTn id="77" dur="1000"/>
                                        <p:tgtEl>
                                          <p:spTgt spid="2">
                                            <p:txEl>
                                              <p:pRg st="10" end="10"/>
                                            </p:txEl>
                                          </p:spTgt>
                                        </p:tgtEl>
                                      </p:cBhvr>
                                    </p:animEffect>
                                    <p:anim calcmode="lin" valueType="num">
                                      <p:cBhvr>
                                        <p:cTn id="78"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
                                            <p:txEl>
                                              <p:pRg st="11" end="11"/>
                                            </p:txEl>
                                          </p:spTgt>
                                        </p:tgtEl>
                                        <p:attrNameLst>
                                          <p:attrName>style.visibility</p:attrName>
                                        </p:attrNameLst>
                                      </p:cBhvr>
                                      <p:to>
                                        <p:strVal val="visible"/>
                                      </p:to>
                                    </p:set>
                                    <p:animEffect transition="in" filter="fade">
                                      <p:cBhvr>
                                        <p:cTn id="84" dur="1000"/>
                                        <p:tgtEl>
                                          <p:spTgt spid="2">
                                            <p:txEl>
                                              <p:pRg st="11" end="11"/>
                                            </p:txEl>
                                          </p:spTgt>
                                        </p:tgtEl>
                                      </p:cBhvr>
                                    </p:animEffect>
                                    <p:anim calcmode="lin" valueType="num">
                                      <p:cBhvr>
                                        <p:cTn id="85"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
                                            <p:txEl>
                                              <p:pRg st="12" end="12"/>
                                            </p:txEl>
                                          </p:spTgt>
                                        </p:tgtEl>
                                        <p:attrNameLst>
                                          <p:attrName>style.visibility</p:attrName>
                                        </p:attrNameLst>
                                      </p:cBhvr>
                                      <p:to>
                                        <p:strVal val="visible"/>
                                      </p:to>
                                    </p:set>
                                    <p:animEffect transition="in" filter="fade">
                                      <p:cBhvr>
                                        <p:cTn id="91" dur="1000"/>
                                        <p:tgtEl>
                                          <p:spTgt spid="2">
                                            <p:txEl>
                                              <p:pRg st="12" end="12"/>
                                            </p:txEl>
                                          </p:spTgt>
                                        </p:tgtEl>
                                      </p:cBhvr>
                                    </p:animEffect>
                                    <p:anim calcmode="lin" valueType="num">
                                      <p:cBhvr>
                                        <p:cTn id="92"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2">
                                            <p:txEl>
                                              <p:pRg st="13" end="13"/>
                                            </p:txEl>
                                          </p:spTgt>
                                        </p:tgtEl>
                                        <p:attrNameLst>
                                          <p:attrName>style.visibility</p:attrName>
                                        </p:attrNameLst>
                                      </p:cBhvr>
                                      <p:to>
                                        <p:strVal val="visible"/>
                                      </p:to>
                                    </p:set>
                                    <p:animEffect transition="in" filter="fade">
                                      <p:cBhvr>
                                        <p:cTn id="98" dur="1000"/>
                                        <p:tgtEl>
                                          <p:spTgt spid="2">
                                            <p:txEl>
                                              <p:pRg st="13" end="13"/>
                                            </p:txEl>
                                          </p:spTgt>
                                        </p:tgtEl>
                                      </p:cBhvr>
                                    </p:animEffect>
                                    <p:anim calcmode="lin" valueType="num">
                                      <p:cBhvr>
                                        <p:cTn id="99"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AA919B05-F093-4CF3-9054-29F5C4726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 y="5927834"/>
            <a:ext cx="465895" cy="788277"/>
          </a:xfrm>
          <a:prstGeom prst="rect">
            <a:avLst/>
          </a:prstGeom>
        </p:spPr>
      </p:pic>
      <p:cxnSp>
        <p:nvCxnSpPr>
          <p:cNvPr id="5" name="Straight Connector 4">
            <a:extLst>
              <a:ext uri="{FF2B5EF4-FFF2-40B4-BE49-F238E27FC236}">
                <a16:creationId xmlns:a16="http://schemas.microsoft.com/office/drawing/2014/main" id="{25B919D0-11A4-4C56-81C3-CB515A889040}"/>
              </a:ext>
            </a:extLst>
          </p:cNvPr>
          <p:cNvCxnSpPr>
            <a:cxnSpLocks/>
          </p:cNvCxnSpPr>
          <p:nvPr/>
        </p:nvCxnSpPr>
        <p:spPr>
          <a:xfrm>
            <a:off x="725214" y="6274673"/>
            <a:ext cx="10972800" cy="0"/>
          </a:xfrm>
          <a:prstGeom prst="line">
            <a:avLst/>
          </a:prstGeom>
          <a:ln w="19050">
            <a:solidFill>
              <a:srgbClr val="0088CE"/>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5C965D-C4F6-429A-B18D-A4001BE0CA77}"/>
              </a:ext>
            </a:extLst>
          </p:cNvPr>
          <p:cNvSpPr txBox="1"/>
          <p:nvPr/>
        </p:nvSpPr>
        <p:spPr>
          <a:xfrm>
            <a:off x="11199181" y="6364486"/>
            <a:ext cx="611065" cy="261610"/>
          </a:xfrm>
          <a:prstGeom prst="rect">
            <a:avLst/>
          </a:prstGeom>
          <a:noFill/>
        </p:spPr>
        <p:txBody>
          <a:bodyPr wrap="none" rtlCol="0">
            <a:spAutoFit/>
          </a:bodyPr>
          <a:lstStyle/>
          <a:p>
            <a:r>
              <a:rPr lang="en-IN" sz="1100" dirty="0">
                <a:latin typeface="Tahoma" panose="020B0604030504040204" pitchFamily="34" charset="0"/>
                <a:ea typeface="Tahoma" panose="020B0604030504040204" pitchFamily="34" charset="0"/>
                <a:cs typeface="Tahoma" panose="020B0604030504040204" pitchFamily="34" charset="0"/>
              </a:rPr>
              <a:t>Page 5</a:t>
            </a:r>
          </a:p>
        </p:txBody>
      </p:sp>
      <p:sp>
        <p:nvSpPr>
          <p:cNvPr id="20" name="TextBox 19">
            <a:extLst>
              <a:ext uri="{FF2B5EF4-FFF2-40B4-BE49-F238E27FC236}">
                <a16:creationId xmlns:a16="http://schemas.microsoft.com/office/drawing/2014/main" id="{A545F388-3027-4349-8054-0C2491368E80}"/>
              </a:ext>
            </a:extLst>
          </p:cNvPr>
          <p:cNvSpPr txBox="1"/>
          <p:nvPr/>
        </p:nvSpPr>
        <p:spPr>
          <a:xfrm>
            <a:off x="651478" y="664758"/>
            <a:ext cx="2492990" cy="523220"/>
          </a:xfrm>
          <a:prstGeom prst="rect">
            <a:avLst/>
          </a:prstGeom>
          <a:noFill/>
        </p:spPr>
        <p:txBody>
          <a:bodyPr wrap="none" rtlCol="0">
            <a:spAutoFit/>
          </a:bodyPr>
          <a:lstStyle/>
          <a:p>
            <a:r>
              <a:rPr lang="en-IN" sz="2800" b="1" dirty="0"/>
              <a:t>Future Scope	</a:t>
            </a:r>
          </a:p>
        </p:txBody>
      </p:sp>
      <p:sp>
        <p:nvSpPr>
          <p:cNvPr id="2" name="TextBox 1">
            <a:extLst>
              <a:ext uri="{FF2B5EF4-FFF2-40B4-BE49-F238E27FC236}">
                <a16:creationId xmlns:a16="http://schemas.microsoft.com/office/drawing/2014/main" id="{7819F2F9-3135-4AFA-81D8-C12E628FE5B0}"/>
              </a:ext>
            </a:extLst>
          </p:cNvPr>
          <p:cNvSpPr txBox="1"/>
          <p:nvPr/>
        </p:nvSpPr>
        <p:spPr>
          <a:xfrm>
            <a:off x="669073" y="1326994"/>
            <a:ext cx="4105419" cy="646331"/>
          </a:xfrm>
          <a:prstGeom prst="rect">
            <a:avLst/>
          </a:prstGeom>
          <a:noFill/>
        </p:spPr>
        <p:txBody>
          <a:bodyPr wrap="none" rtlCol="0">
            <a:spAutoFit/>
          </a:bodyPr>
          <a:lstStyle/>
          <a:p>
            <a:r>
              <a:rPr lang="en-IN" dirty="0"/>
              <a:t>Integration of more social media platforms</a:t>
            </a:r>
          </a:p>
          <a:p>
            <a:r>
              <a:rPr lang="en-IN" dirty="0"/>
              <a:t>Sentiment Analysis on Text</a:t>
            </a:r>
          </a:p>
        </p:txBody>
      </p:sp>
      <p:sp>
        <p:nvSpPr>
          <p:cNvPr id="8" name="TextBox 7">
            <a:extLst>
              <a:ext uri="{FF2B5EF4-FFF2-40B4-BE49-F238E27FC236}">
                <a16:creationId xmlns:a16="http://schemas.microsoft.com/office/drawing/2014/main" id="{BF178D68-F55A-4CDF-9AA7-CBCF2E9461D9}"/>
              </a:ext>
            </a:extLst>
          </p:cNvPr>
          <p:cNvSpPr txBox="1"/>
          <p:nvPr/>
        </p:nvSpPr>
        <p:spPr>
          <a:xfrm>
            <a:off x="647761" y="2790923"/>
            <a:ext cx="11098423" cy="2769989"/>
          </a:xfrm>
          <a:prstGeom prst="rect">
            <a:avLst/>
          </a:prstGeom>
          <a:noFill/>
        </p:spPr>
        <p:txBody>
          <a:bodyPr wrap="none" rtlCol="0">
            <a:spAutoFit/>
          </a:bodyPr>
          <a:lstStyle/>
          <a:p>
            <a:r>
              <a:rPr lang="en-IN" sz="2800" b="1" dirty="0"/>
              <a:t>Benefits of this model</a:t>
            </a:r>
          </a:p>
          <a:p>
            <a:endParaRPr lang="en-IN" sz="2800" b="1" dirty="0"/>
          </a:p>
          <a:p>
            <a:r>
              <a:rPr lang="en-US" dirty="0"/>
              <a:t>As a result of our analysis, we can suggest which social media to focus for paid promotions. For example in our case </a:t>
            </a:r>
          </a:p>
          <a:p>
            <a:r>
              <a:rPr lang="en-US" dirty="0"/>
              <a:t>study, we observed it to be twitter as there is a very less overall engagement.</a:t>
            </a:r>
            <a:br>
              <a:rPr lang="en-US" dirty="0"/>
            </a:br>
            <a:endParaRPr lang="en-US" dirty="0"/>
          </a:p>
          <a:p>
            <a:r>
              <a:rPr lang="en-US" dirty="0"/>
              <a:t>We also analyzed that TikTok has the most active users on </a:t>
            </a:r>
            <a:r>
              <a:rPr lang="en-US" dirty="0" err="1"/>
              <a:t>sunday</a:t>
            </a:r>
            <a:r>
              <a:rPr lang="en-US" dirty="0"/>
              <a:t> whereas for twitter and </a:t>
            </a:r>
            <a:r>
              <a:rPr lang="en-US" dirty="0" err="1"/>
              <a:t>linkedin</a:t>
            </a:r>
            <a:r>
              <a:rPr lang="en-US" dirty="0"/>
              <a:t> it is on </a:t>
            </a:r>
            <a:r>
              <a:rPr lang="en-US" dirty="0" err="1"/>
              <a:t>friday</a:t>
            </a:r>
            <a:r>
              <a:rPr lang="en-US" dirty="0"/>
              <a:t> which </a:t>
            </a:r>
          </a:p>
          <a:p>
            <a:r>
              <a:rPr lang="en-US" dirty="0"/>
              <a:t>results in more visibility. So particular days can be targeted for better reachability.</a:t>
            </a:r>
          </a:p>
          <a:p>
            <a:endParaRPr lang="en-IN" sz="2800" b="1" dirty="0"/>
          </a:p>
        </p:txBody>
      </p:sp>
    </p:spTree>
    <p:extLst>
      <p:ext uri="{BB962C8B-B14F-4D97-AF65-F5344CB8AC3E}">
        <p14:creationId xmlns:p14="http://schemas.microsoft.com/office/powerpoint/2010/main" val="14816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AA919B05-F093-4CF3-9054-29F5C4726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81" y="5927834"/>
            <a:ext cx="465895" cy="788277"/>
          </a:xfrm>
          <a:prstGeom prst="rect">
            <a:avLst/>
          </a:prstGeom>
        </p:spPr>
      </p:pic>
      <p:cxnSp>
        <p:nvCxnSpPr>
          <p:cNvPr id="5" name="Straight Connector 4">
            <a:extLst>
              <a:ext uri="{FF2B5EF4-FFF2-40B4-BE49-F238E27FC236}">
                <a16:creationId xmlns:a16="http://schemas.microsoft.com/office/drawing/2014/main" id="{25B919D0-11A4-4C56-81C3-CB515A889040}"/>
              </a:ext>
            </a:extLst>
          </p:cNvPr>
          <p:cNvCxnSpPr>
            <a:cxnSpLocks/>
          </p:cNvCxnSpPr>
          <p:nvPr/>
        </p:nvCxnSpPr>
        <p:spPr>
          <a:xfrm>
            <a:off x="725214" y="6274673"/>
            <a:ext cx="10972800" cy="0"/>
          </a:xfrm>
          <a:prstGeom prst="line">
            <a:avLst/>
          </a:prstGeom>
          <a:ln w="19050">
            <a:solidFill>
              <a:srgbClr val="0088CE"/>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9810921-DBE5-41A1-9C59-1F04CDABA781}"/>
              </a:ext>
            </a:extLst>
          </p:cNvPr>
          <p:cNvSpPr txBox="1"/>
          <p:nvPr/>
        </p:nvSpPr>
        <p:spPr>
          <a:xfrm>
            <a:off x="4582510" y="2575034"/>
            <a:ext cx="2820131" cy="830997"/>
          </a:xfrm>
          <a:prstGeom prst="rect">
            <a:avLst/>
          </a:prstGeom>
          <a:noFill/>
        </p:spPr>
        <p:txBody>
          <a:bodyPr wrap="none" rtlCol="0">
            <a:spAutoFit/>
          </a:bodyPr>
          <a:lstStyle/>
          <a:p>
            <a:r>
              <a:rPr lang="en-IN" sz="4800" b="1" dirty="0"/>
              <a:t>Thank You</a:t>
            </a:r>
          </a:p>
        </p:txBody>
      </p:sp>
      <p:sp>
        <p:nvSpPr>
          <p:cNvPr id="4" name="TextBox 3">
            <a:extLst>
              <a:ext uri="{FF2B5EF4-FFF2-40B4-BE49-F238E27FC236}">
                <a16:creationId xmlns:a16="http://schemas.microsoft.com/office/drawing/2014/main" id="{88F3DB13-3EA2-4CDE-9787-5E3C181C8DA9}"/>
              </a:ext>
            </a:extLst>
          </p:cNvPr>
          <p:cNvSpPr txBox="1"/>
          <p:nvPr/>
        </p:nvSpPr>
        <p:spPr>
          <a:xfrm>
            <a:off x="5253135" y="3461307"/>
            <a:ext cx="3843002" cy="1200329"/>
          </a:xfrm>
          <a:prstGeom prst="rect">
            <a:avLst/>
          </a:prstGeom>
          <a:noFill/>
        </p:spPr>
        <p:txBody>
          <a:bodyPr wrap="square" rtlCol="0">
            <a:spAutoFit/>
          </a:bodyPr>
          <a:lstStyle/>
          <a:p>
            <a:r>
              <a:rPr lang="en-CA" dirty="0"/>
              <a:t>Presented By:</a:t>
            </a:r>
          </a:p>
          <a:p>
            <a:r>
              <a:rPr lang="en-CA" dirty="0"/>
              <a:t>Megha Gupta</a:t>
            </a:r>
          </a:p>
          <a:p>
            <a:r>
              <a:rPr lang="en-CA" dirty="0"/>
              <a:t>Alok </a:t>
            </a:r>
            <a:r>
              <a:rPr lang="en-CA" dirty="0" err="1"/>
              <a:t>Chilka</a:t>
            </a:r>
            <a:endParaRPr lang="en-CA" dirty="0"/>
          </a:p>
          <a:p>
            <a:r>
              <a:rPr lang="en-CA" dirty="0"/>
              <a:t>Riddhi Deshpande</a:t>
            </a:r>
          </a:p>
        </p:txBody>
      </p:sp>
    </p:spTree>
    <p:extLst>
      <p:ext uri="{BB962C8B-B14F-4D97-AF65-F5344CB8AC3E}">
        <p14:creationId xmlns:p14="http://schemas.microsoft.com/office/powerpoint/2010/main" val="331905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AA919B05-F093-4CF3-9054-29F5C4726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81" y="5927834"/>
            <a:ext cx="465895" cy="788277"/>
          </a:xfrm>
          <a:prstGeom prst="rect">
            <a:avLst/>
          </a:prstGeom>
        </p:spPr>
      </p:pic>
      <p:cxnSp>
        <p:nvCxnSpPr>
          <p:cNvPr id="5" name="Straight Connector 4">
            <a:extLst>
              <a:ext uri="{FF2B5EF4-FFF2-40B4-BE49-F238E27FC236}">
                <a16:creationId xmlns:a16="http://schemas.microsoft.com/office/drawing/2014/main" id="{25B919D0-11A4-4C56-81C3-CB515A889040}"/>
              </a:ext>
            </a:extLst>
          </p:cNvPr>
          <p:cNvCxnSpPr>
            <a:cxnSpLocks/>
          </p:cNvCxnSpPr>
          <p:nvPr/>
        </p:nvCxnSpPr>
        <p:spPr>
          <a:xfrm>
            <a:off x="725214" y="6274673"/>
            <a:ext cx="10972800" cy="0"/>
          </a:xfrm>
          <a:prstGeom prst="line">
            <a:avLst/>
          </a:prstGeom>
          <a:ln w="19050">
            <a:solidFill>
              <a:srgbClr val="0088CE"/>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5C965D-C4F6-429A-B18D-A4001BE0CA77}"/>
              </a:ext>
            </a:extLst>
          </p:cNvPr>
          <p:cNvSpPr txBox="1"/>
          <p:nvPr/>
        </p:nvSpPr>
        <p:spPr>
          <a:xfrm>
            <a:off x="11199181" y="6364486"/>
            <a:ext cx="611065" cy="261610"/>
          </a:xfrm>
          <a:prstGeom prst="rect">
            <a:avLst/>
          </a:prstGeom>
          <a:noFill/>
        </p:spPr>
        <p:txBody>
          <a:bodyPr wrap="none" rtlCol="0">
            <a:spAutoFit/>
          </a:bodyPr>
          <a:lstStyle/>
          <a:p>
            <a:r>
              <a:rPr lang="en-IN" sz="1100" dirty="0">
                <a:latin typeface="Tahoma" panose="020B0604030504040204" pitchFamily="34" charset="0"/>
                <a:ea typeface="Tahoma" panose="020B0604030504040204" pitchFamily="34" charset="0"/>
                <a:cs typeface="Tahoma" panose="020B0604030504040204" pitchFamily="34" charset="0"/>
              </a:rPr>
              <a:t>Page 6</a:t>
            </a:r>
          </a:p>
        </p:txBody>
      </p:sp>
      <p:sp>
        <p:nvSpPr>
          <p:cNvPr id="2" name="TextBox 1">
            <a:extLst>
              <a:ext uri="{FF2B5EF4-FFF2-40B4-BE49-F238E27FC236}">
                <a16:creationId xmlns:a16="http://schemas.microsoft.com/office/drawing/2014/main" id="{70E172F2-02D7-4A98-BC7D-4039FB3B9408}"/>
              </a:ext>
            </a:extLst>
          </p:cNvPr>
          <p:cNvSpPr txBox="1"/>
          <p:nvPr/>
        </p:nvSpPr>
        <p:spPr>
          <a:xfrm>
            <a:off x="935421" y="1524000"/>
            <a:ext cx="4129785" cy="4801314"/>
          </a:xfrm>
          <a:prstGeom prst="rect">
            <a:avLst/>
          </a:prstGeom>
          <a:noFill/>
        </p:spPr>
        <p:txBody>
          <a:bodyPr wrap="none" rtlCol="0">
            <a:spAutoFit/>
          </a:bodyPr>
          <a:lstStyle/>
          <a:p>
            <a:pPr marL="285750" indent="-285750">
              <a:buFont typeface="Arial" panose="020B0604020202020204" pitchFamily="34" charset="0"/>
              <a:buChar char="•"/>
            </a:pPr>
            <a:r>
              <a:rPr lang="en-IN" dirty="0"/>
              <a:t>Template built on </a:t>
            </a:r>
            <a:r>
              <a:rPr lang="en-IN" dirty="0" err="1"/>
              <a:t>jupyter</a:t>
            </a:r>
            <a:r>
              <a:rPr lang="en-IN" dirty="0"/>
              <a:t> notebook.</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Open Source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Low code drivers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Wide range of connectors available.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Share across different platforms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Scheduler available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Guaranteed availability as run on AWS</a:t>
            </a:r>
          </a:p>
          <a:p>
            <a:endParaRPr lang="en-IN" dirty="0"/>
          </a:p>
          <a:p>
            <a:endParaRPr lang="en-IN" dirty="0"/>
          </a:p>
          <a:p>
            <a:endParaRPr lang="en-IN" dirty="0"/>
          </a:p>
          <a:p>
            <a:endParaRPr lang="en-IN" dirty="0"/>
          </a:p>
        </p:txBody>
      </p:sp>
      <p:pic>
        <p:nvPicPr>
          <p:cNvPr id="1026" name="Picture 2">
            <a:extLst>
              <a:ext uri="{FF2B5EF4-FFF2-40B4-BE49-F238E27FC236}">
                <a16:creationId xmlns:a16="http://schemas.microsoft.com/office/drawing/2014/main" id="{732B4B4B-7912-46F6-B0F0-A636004247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8662" y="1190294"/>
            <a:ext cx="3363311" cy="336331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CF455BA-7811-4D33-8372-457612CFF9DE}"/>
              </a:ext>
            </a:extLst>
          </p:cNvPr>
          <p:cNvSpPr txBox="1"/>
          <p:nvPr/>
        </p:nvSpPr>
        <p:spPr>
          <a:xfrm>
            <a:off x="751839" y="497489"/>
            <a:ext cx="1944763" cy="523220"/>
          </a:xfrm>
          <a:prstGeom prst="rect">
            <a:avLst/>
          </a:prstGeom>
          <a:noFill/>
        </p:spPr>
        <p:txBody>
          <a:bodyPr wrap="none" rtlCol="0">
            <a:spAutoFit/>
          </a:bodyPr>
          <a:lstStyle/>
          <a:p>
            <a:r>
              <a:rPr lang="en-IN" sz="2800" b="1" dirty="0"/>
              <a:t>Background</a:t>
            </a:r>
          </a:p>
        </p:txBody>
      </p:sp>
    </p:spTree>
    <p:extLst>
      <p:ext uri="{BB962C8B-B14F-4D97-AF65-F5344CB8AC3E}">
        <p14:creationId xmlns:p14="http://schemas.microsoft.com/office/powerpoint/2010/main" val="314735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AA919B05-F093-4CF3-9054-29F5C4726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81" y="5927834"/>
            <a:ext cx="465895" cy="788277"/>
          </a:xfrm>
          <a:prstGeom prst="rect">
            <a:avLst/>
          </a:prstGeom>
        </p:spPr>
      </p:pic>
      <p:cxnSp>
        <p:nvCxnSpPr>
          <p:cNvPr id="5" name="Straight Connector 4">
            <a:extLst>
              <a:ext uri="{FF2B5EF4-FFF2-40B4-BE49-F238E27FC236}">
                <a16:creationId xmlns:a16="http://schemas.microsoft.com/office/drawing/2014/main" id="{25B919D0-11A4-4C56-81C3-CB515A889040}"/>
              </a:ext>
            </a:extLst>
          </p:cNvPr>
          <p:cNvCxnSpPr>
            <a:cxnSpLocks/>
          </p:cNvCxnSpPr>
          <p:nvPr/>
        </p:nvCxnSpPr>
        <p:spPr>
          <a:xfrm>
            <a:off x="725214" y="6274673"/>
            <a:ext cx="10972800" cy="0"/>
          </a:xfrm>
          <a:prstGeom prst="line">
            <a:avLst/>
          </a:prstGeom>
          <a:ln w="19050">
            <a:solidFill>
              <a:srgbClr val="0088CE"/>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5C965D-C4F6-429A-B18D-A4001BE0CA77}"/>
              </a:ext>
            </a:extLst>
          </p:cNvPr>
          <p:cNvSpPr txBox="1"/>
          <p:nvPr/>
        </p:nvSpPr>
        <p:spPr>
          <a:xfrm>
            <a:off x="11199181" y="6364486"/>
            <a:ext cx="611065" cy="261610"/>
          </a:xfrm>
          <a:prstGeom prst="rect">
            <a:avLst/>
          </a:prstGeom>
          <a:noFill/>
        </p:spPr>
        <p:txBody>
          <a:bodyPr wrap="none" rtlCol="0">
            <a:spAutoFit/>
          </a:bodyPr>
          <a:lstStyle/>
          <a:p>
            <a:r>
              <a:rPr lang="en-IN" sz="1100" dirty="0">
                <a:latin typeface="Tahoma" panose="020B0604030504040204" pitchFamily="34" charset="0"/>
                <a:ea typeface="Tahoma" panose="020B0604030504040204" pitchFamily="34" charset="0"/>
                <a:cs typeface="Tahoma" panose="020B0604030504040204" pitchFamily="34" charset="0"/>
              </a:rPr>
              <a:t>Page 5</a:t>
            </a:r>
          </a:p>
        </p:txBody>
      </p:sp>
      <p:sp>
        <p:nvSpPr>
          <p:cNvPr id="4" name="TextBox 3">
            <a:extLst>
              <a:ext uri="{FF2B5EF4-FFF2-40B4-BE49-F238E27FC236}">
                <a16:creationId xmlns:a16="http://schemas.microsoft.com/office/drawing/2014/main" id="{6507E018-B18D-4BD9-B23B-B445B2E53EE5}"/>
              </a:ext>
            </a:extLst>
          </p:cNvPr>
          <p:cNvSpPr txBox="1"/>
          <p:nvPr/>
        </p:nvSpPr>
        <p:spPr>
          <a:xfrm>
            <a:off x="788275" y="1606474"/>
            <a:ext cx="3615559" cy="4247317"/>
          </a:xfrm>
          <a:prstGeom prst="rect">
            <a:avLst/>
          </a:prstGeom>
          <a:noFill/>
        </p:spPr>
        <p:txBody>
          <a:bodyPr wrap="square" rtlCol="0">
            <a:spAutoFit/>
          </a:bodyPr>
          <a:lstStyle/>
          <a:p>
            <a:pPr marL="285750" indent="-285750">
              <a:buFont typeface="Arial" panose="020B0604020202020204" pitchFamily="34" charset="0"/>
              <a:buChar char="•"/>
            </a:pPr>
            <a:r>
              <a:rPr lang="en-US" i="0" dirty="0">
                <a:effectLst/>
              </a:rPr>
              <a:t>They help you understand your audience</a:t>
            </a:r>
          </a:p>
          <a:p>
            <a:pPr marL="285750" indent="-285750">
              <a:buFont typeface="Arial" panose="020B0604020202020204" pitchFamily="34" charset="0"/>
              <a:buChar char="•"/>
            </a:pPr>
            <a:r>
              <a:rPr lang="en-US" i="0" dirty="0">
                <a:effectLst/>
              </a:rPr>
              <a:t>They show you what your best social networks are</a:t>
            </a:r>
          </a:p>
          <a:p>
            <a:pPr marL="285750" indent="-285750">
              <a:buFont typeface="Arial" panose="020B0604020202020204" pitchFamily="34" charset="0"/>
              <a:buChar char="•"/>
            </a:pPr>
            <a:r>
              <a:rPr lang="en-US" i="0" dirty="0">
                <a:effectLst/>
              </a:rPr>
              <a:t>Social data can help you create better content</a:t>
            </a:r>
          </a:p>
          <a:p>
            <a:pPr marL="285750" indent="-285750">
              <a:buFont typeface="Arial" panose="020B0604020202020204" pitchFamily="34" charset="0"/>
              <a:buChar char="•"/>
            </a:pPr>
            <a:r>
              <a:rPr lang="en-CA" i="0" dirty="0">
                <a:effectLst/>
              </a:rPr>
              <a:t>Help you Understand competitors</a:t>
            </a:r>
          </a:p>
          <a:p>
            <a:pPr marL="285750" indent="-285750">
              <a:buFont typeface="Arial" panose="020B0604020202020204" pitchFamily="34" charset="0"/>
              <a:buChar char="•"/>
            </a:pPr>
            <a:r>
              <a:rPr lang="en-US" i="0" dirty="0">
                <a:effectLst/>
              </a:rPr>
              <a:t>Social metrics can help you create a better strategy</a:t>
            </a:r>
          </a:p>
          <a:p>
            <a:pPr marL="285750" indent="-285750">
              <a:buFont typeface="Arial" panose="020B0604020202020204" pitchFamily="34" charset="0"/>
              <a:buChar char="•"/>
            </a:pPr>
            <a:r>
              <a:rPr lang="en-US" i="0" dirty="0">
                <a:effectLst/>
              </a:rPr>
              <a:t>Social media analytics shows you how a social media campaign is performing</a:t>
            </a:r>
          </a:p>
          <a:p>
            <a:pPr marL="285750" indent="-285750">
              <a:buFont typeface="Arial" panose="020B0604020202020204" pitchFamily="34" charset="0"/>
              <a:buChar char="•"/>
            </a:pPr>
            <a:endParaRPr lang="en-US" i="0" dirty="0">
              <a:effectLst/>
            </a:endParaRPr>
          </a:p>
          <a:p>
            <a:pPr marL="285750" indent="-285750">
              <a:buFont typeface="Arial" panose="020B0604020202020204" pitchFamily="34" charset="0"/>
              <a:buChar char="•"/>
            </a:pPr>
            <a:endParaRPr lang="en-US" i="0" dirty="0">
              <a:effectLst/>
            </a:endParaRPr>
          </a:p>
          <a:p>
            <a:pPr marL="285750" indent="-285750">
              <a:buFont typeface="Arial" panose="020B0604020202020204" pitchFamily="34" charset="0"/>
              <a:buChar char="•"/>
            </a:pPr>
            <a:endParaRPr lang="en-CA" dirty="0"/>
          </a:p>
        </p:txBody>
      </p:sp>
      <p:pic>
        <p:nvPicPr>
          <p:cNvPr id="8" name="Picture 2">
            <a:extLst>
              <a:ext uri="{FF2B5EF4-FFF2-40B4-BE49-F238E27FC236}">
                <a16:creationId xmlns:a16="http://schemas.microsoft.com/office/drawing/2014/main" id="{9ED48E87-BF47-4017-A072-9F0F39E8C1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282"/>
          <a:stretch/>
        </p:blipFill>
        <p:spPr bwMode="auto">
          <a:xfrm>
            <a:off x="4769659" y="452620"/>
            <a:ext cx="6864757" cy="54436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A545F388-3027-4349-8054-0C2491368E80}"/>
              </a:ext>
            </a:extLst>
          </p:cNvPr>
          <p:cNvSpPr txBox="1"/>
          <p:nvPr/>
        </p:nvSpPr>
        <p:spPr>
          <a:xfrm>
            <a:off x="751839" y="497489"/>
            <a:ext cx="3327834" cy="954107"/>
          </a:xfrm>
          <a:prstGeom prst="rect">
            <a:avLst/>
          </a:prstGeom>
          <a:noFill/>
        </p:spPr>
        <p:txBody>
          <a:bodyPr wrap="none" rtlCol="0">
            <a:spAutoFit/>
          </a:bodyPr>
          <a:lstStyle/>
          <a:p>
            <a:r>
              <a:rPr lang="en-IN" sz="2800" b="1" dirty="0"/>
              <a:t>Importance of Social </a:t>
            </a:r>
          </a:p>
          <a:p>
            <a:r>
              <a:rPr lang="en-IN" sz="2800" b="1" dirty="0"/>
              <a:t>Media Analytics</a:t>
            </a:r>
          </a:p>
        </p:txBody>
      </p:sp>
    </p:spTree>
    <p:extLst>
      <p:ext uri="{BB962C8B-B14F-4D97-AF65-F5344CB8AC3E}">
        <p14:creationId xmlns:p14="http://schemas.microsoft.com/office/powerpoint/2010/main" val="115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6AF375-4948-464D-880E-E6BD57FCB63F}"/>
              </a:ext>
            </a:extLst>
          </p:cNvPr>
          <p:cNvSpPr txBox="1"/>
          <p:nvPr/>
        </p:nvSpPr>
        <p:spPr>
          <a:xfrm>
            <a:off x="751839" y="497489"/>
            <a:ext cx="2094291" cy="523220"/>
          </a:xfrm>
          <a:prstGeom prst="rect">
            <a:avLst/>
          </a:prstGeom>
          <a:noFill/>
        </p:spPr>
        <p:txBody>
          <a:bodyPr wrap="none" rtlCol="0">
            <a:spAutoFit/>
          </a:bodyPr>
          <a:lstStyle/>
          <a:p>
            <a:r>
              <a:rPr lang="en-IN" sz="2800" b="1" dirty="0"/>
              <a:t>Data Privacy</a:t>
            </a:r>
          </a:p>
        </p:txBody>
      </p:sp>
      <p:sp>
        <p:nvSpPr>
          <p:cNvPr id="3" name="TextBox 2">
            <a:extLst>
              <a:ext uri="{FF2B5EF4-FFF2-40B4-BE49-F238E27FC236}">
                <a16:creationId xmlns:a16="http://schemas.microsoft.com/office/drawing/2014/main" id="{B510A082-C1FF-4573-99FB-0B5A54FCBA8E}"/>
              </a:ext>
            </a:extLst>
          </p:cNvPr>
          <p:cNvSpPr txBox="1"/>
          <p:nvPr/>
        </p:nvSpPr>
        <p:spPr>
          <a:xfrm>
            <a:off x="732519" y="1461508"/>
            <a:ext cx="10730935" cy="646331"/>
          </a:xfrm>
          <a:prstGeom prst="rect">
            <a:avLst/>
          </a:prstGeom>
          <a:noFill/>
        </p:spPr>
        <p:txBody>
          <a:bodyPr wrap="square" rtlCol="0">
            <a:spAutoFit/>
          </a:bodyPr>
          <a:lstStyle/>
          <a:p>
            <a:pPr marL="285750" indent="-285750">
              <a:buFont typeface="Arial" panose="020B0604020202020204" pitchFamily="34" charset="0"/>
              <a:buChar char="•"/>
            </a:pPr>
            <a:r>
              <a:rPr lang="en-IN" i="0" dirty="0">
                <a:effectLst/>
              </a:rPr>
              <a:t>When you sign up for any social media app you already give the consent as per settings on profile.</a:t>
            </a:r>
          </a:p>
          <a:p>
            <a:pPr marL="285750" indent="-285750">
              <a:buFont typeface="Arial" panose="020B0604020202020204" pitchFamily="34" charset="0"/>
              <a:buChar char="•"/>
            </a:pPr>
            <a:r>
              <a:rPr lang="en-IN" dirty="0"/>
              <a:t>Using our notebook, the user enters his / hr own profile URL to get the data.</a:t>
            </a:r>
          </a:p>
        </p:txBody>
      </p:sp>
    </p:spTree>
    <p:extLst>
      <p:ext uri="{BB962C8B-B14F-4D97-AF65-F5344CB8AC3E}">
        <p14:creationId xmlns:p14="http://schemas.microsoft.com/office/powerpoint/2010/main" val="17780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AA919B05-F093-4CF3-9054-29F5C4726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81" y="5927834"/>
            <a:ext cx="465895" cy="788277"/>
          </a:xfrm>
          <a:prstGeom prst="rect">
            <a:avLst/>
          </a:prstGeom>
        </p:spPr>
      </p:pic>
      <p:cxnSp>
        <p:nvCxnSpPr>
          <p:cNvPr id="5" name="Straight Connector 4">
            <a:extLst>
              <a:ext uri="{FF2B5EF4-FFF2-40B4-BE49-F238E27FC236}">
                <a16:creationId xmlns:a16="http://schemas.microsoft.com/office/drawing/2014/main" id="{25B919D0-11A4-4C56-81C3-CB515A889040}"/>
              </a:ext>
            </a:extLst>
          </p:cNvPr>
          <p:cNvCxnSpPr>
            <a:cxnSpLocks/>
          </p:cNvCxnSpPr>
          <p:nvPr/>
        </p:nvCxnSpPr>
        <p:spPr>
          <a:xfrm>
            <a:off x="725214" y="6274673"/>
            <a:ext cx="10972800" cy="0"/>
          </a:xfrm>
          <a:prstGeom prst="line">
            <a:avLst/>
          </a:prstGeom>
          <a:ln w="19050">
            <a:solidFill>
              <a:srgbClr val="0088CE"/>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5C965D-C4F6-429A-B18D-A4001BE0CA77}"/>
              </a:ext>
            </a:extLst>
          </p:cNvPr>
          <p:cNvSpPr txBox="1"/>
          <p:nvPr/>
        </p:nvSpPr>
        <p:spPr>
          <a:xfrm>
            <a:off x="11199181" y="6364486"/>
            <a:ext cx="611065" cy="261610"/>
          </a:xfrm>
          <a:prstGeom prst="rect">
            <a:avLst/>
          </a:prstGeom>
          <a:noFill/>
        </p:spPr>
        <p:txBody>
          <a:bodyPr wrap="none" rtlCol="0">
            <a:spAutoFit/>
          </a:bodyPr>
          <a:lstStyle/>
          <a:p>
            <a:r>
              <a:rPr lang="en-IN" sz="1100" dirty="0">
                <a:latin typeface="Tahoma" panose="020B0604030504040204" pitchFamily="34" charset="0"/>
                <a:ea typeface="Tahoma" panose="020B0604030504040204" pitchFamily="34" charset="0"/>
                <a:cs typeface="Tahoma" panose="020B0604030504040204" pitchFamily="34" charset="0"/>
              </a:rPr>
              <a:t>Page 5</a:t>
            </a:r>
          </a:p>
        </p:txBody>
      </p:sp>
      <p:sp>
        <p:nvSpPr>
          <p:cNvPr id="4" name="TextBox 3">
            <a:extLst>
              <a:ext uri="{FF2B5EF4-FFF2-40B4-BE49-F238E27FC236}">
                <a16:creationId xmlns:a16="http://schemas.microsoft.com/office/drawing/2014/main" id="{6507E018-B18D-4BD9-B23B-B445B2E53EE5}"/>
              </a:ext>
            </a:extLst>
          </p:cNvPr>
          <p:cNvSpPr txBox="1"/>
          <p:nvPr/>
        </p:nvSpPr>
        <p:spPr>
          <a:xfrm>
            <a:off x="788274" y="1606474"/>
            <a:ext cx="10697481"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information collected using various custom / built-in API’s can be used to create meaningful insights. </a:t>
            </a:r>
          </a:p>
          <a:p>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At first stage the content will be generated and later in second stage distributed on desired platforms. </a:t>
            </a:r>
          </a:p>
          <a:p>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While extracting the data we will also make sure the process complies with the data privacy regulation (GDPR, FIPPA </a:t>
            </a:r>
            <a:r>
              <a:rPr lang="en-US" dirty="0" err="1">
                <a:latin typeface="Tahoma" panose="020B0604030504040204" pitchFamily="34" charset="0"/>
                <a:ea typeface="Tahoma" panose="020B0604030504040204" pitchFamily="34" charset="0"/>
                <a:cs typeface="Tahoma" panose="020B0604030504040204" pitchFamily="34" charset="0"/>
              </a:rPr>
              <a:t>etc</a:t>
            </a:r>
            <a:r>
              <a:rPr lang="en-US" dirty="0">
                <a:latin typeface="Tahoma" panose="020B0604030504040204" pitchFamily="34" charset="0"/>
                <a:ea typeface="Tahoma" panose="020B0604030504040204" pitchFamily="34" charset="0"/>
                <a:cs typeface="Tahoma" panose="020B0604030504040204" pitchFamily="34" charset="0"/>
              </a:rPr>
              <a:t>)</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20" name="TextBox 19">
            <a:extLst>
              <a:ext uri="{FF2B5EF4-FFF2-40B4-BE49-F238E27FC236}">
                <a16:creationId xmlns:a16="http://schemas.microsoft.com/office/drawing/2014/main" id="{A545F388-3027-4349-8054-0C2491368E80}"/>
              </a:ext>
            </a:extLst>
          </p:cNvPr>
          <p:cNvSpPr txBox="1"/>
          <p:nvPr/>
        </p:nvSpPr>
        <p:spPr>
          <a:xfrm>
            <a:off x="751839" y="497489"/>
            <a:ext cx="2008114" cy="523220"/>
          </a:xfrm>
          <a:prstGeom prst="rect">
            <a:avLst/>
          </a:prstGeom>
          <a:noFill/>
        </p:spPr>
        <p:txBody>
          <a:bodyPr wrap="none" rtlCol="0">
            <a:spAutoFit/>
          </a:bodyPr>
          <a:lstStyle/>
          <a:p>
            <a:r>
              <a:rPr lang="en-IN" sz="2800" b="1" dirty="0"/>
              <a:t>Project Flow</a:t>
            </a:r>
          </a:p>
        </p:txBody>
      </p:sp>
      <p:pic>
        <p:nvPicPr>
          <p:cNvPr id="15" name="Picture 14" descr="A picture containing text, transport, wheel, accessory&#10;&#10;Description automatically generated">
            <a:extLst>
              <a:ext uri="{FF2B5EF4-FFF2-40B4-BE49-F238E27FC236}">
                <a16:creationId xmlns:a16="http://schemas.microsoft.com/office/drawing/2014/main" id="{0A91931E-09B8-4A69-A8AF-E091930DD1A9}"/>
              </a:ext>
            </a:extLst>
          </p:cNvPr>
          <p:cNvPicPr>
            <a:picLocks noChangeAspect="1"/>
          </p:cNvPicPr>
          <p:nvPr/>
        </p:nvPicPr>
        <p:blipFill rotWithShape="1">
          <a:blip r:embed="rId3">
            <a:alphaModFix amt="15000"/>
            <a:extLst>
              <a:ext uri="{28A0092B-C50C-407E-A947-70E740481C1C}">
                <a14:useLocalDpi xmlns:a14="http://schemas.microsoft.com/office/drawing/2010/main" val="0"/>
              </a:ext>
            </a:extLst>
          </a:blip>
          <a:srcRect l="9129" t="6386" r="10148" b="9947"/>
          <a:stretch/>
        </p:blipFill>
        <p:spPr>
          <a:xfrm>
            <a:off x="6039637" y="3452687"/>
            <a:ext cx="5189641" cy="2784684"/>
          </a:xfrm>
          <a:prstGeom prst="rect">
            <a:avLst/>
          </a:prstGeom>
        </p:spPr>
      </p:pic>
    </p:spTree>
    <p:extLst>
      <p:ext uri="{BB962C8B-B14F-4D97-AF65-F5344CB8AC3E}">
        <p14:creationId xmlns:p14="http://schemas.microsoft.com/office/powerpoint/2010/main" val="384545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AA919B05-F093-4CF3-9054-29F5C4726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81" y="5927834"/>
            <a:ext cx="465895" cy="788277"/>
          </a:xfrm>
          <a:prstGeom prst="rect">
            <a:avLst/>
          </a:prstGeom>
        </p:spPr>
      </p:pic>
      <p:cxnSp>
        <p:nvCxnSpPr>
          <p:cNvPr id="5" name="Straight Connector 4">
            <a:extLst>
              <a:ext uri="{FF2B5EF4-FFF2-40B4-BE49-F238E27FC236}">
                <a16:creationId xmlns:a16="http://schemas.microsoft.com/office/drawing/2014/main" id="{25B919D0-11A4-4C56-81C3-CB515A889040}"/>
              </a:ext>
            </a:extLst>
          </p:cNvPr>
          <p:cNvCxnSpPr>
            <a:cxnSpLocks/>
          </p:cNvCxnSpPr>
          <p:nvPr/>
        </p:nvCxnSpPr>
        <p:spPr>
          <a:xfrm>
            <a:off x="725214" y="6274673"/>
            <a:ext cx="10972800" cy="0"/>
          </a:xfrm>
          <a:prstGeom prst="line">
            <a:avLst/>
          </a:prstGeom>
          <a:ln w="19050">
            <a:solidFill>
              <a:srgbClr val="0088CE"/>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5C965D-C4F6-429A-B18D-A4001BE0CA77}"/>
              </a:ext>
            </a:extLst>
          </p:cNvPr>
          <p:cNvSpPr txBox="1"/>
          <p:nvPr/>
        </p:nvSpPr>
        <p:spPr>
          <a:xfrm>
            <a:off x="11199181" y="6364486"/>
            <a:ext cx="611065" cy="261610"/>
          </a:xfrm>
          <a:prstGeom prst="rect">
            <a:avLst/>
          </a:prstGeom>
          <a:noFill/>
        </p:spPr>
        <p:txBody>
          <a:bodyPr wrap="none" rtlCol="0">
            <a:spAutoFit/>
          </a:bodyPr>
          <a:lstStyle/>
          <a:p>
            <a:r>
              <a:rPr lang="en-IN" sz="1100" dirty="0">
                <a:latin typeface="Tahoma" panose="020B0604030504040204" pitchFamily="34" charset="0"/>
                <a:ea typeface="Tahoma" panose="020B0604030504040204" pitchFamily="34" charset="0"/>
                <a:cs typeface="Tahoma" panose="020B0604030504040204" pitchFamily="34" charset="0"/>
              </a:rPr>
              <a:t>Page 5</a:t>
            </a:r>
          </a:p>
        </p:txBody>
      </p:sp>
      <p:sp>
        <p:nvSpPr>
          <p:cNvPr id="20" name="TextBox 19">
            <a:extLst>
              <a:ext uri="{FF2B5EF4-FFF2-40B4-BE49-F238E27FC236}">
                <a16:creationId xmlns:a16="http://schemas.microsoft.com/office/drawing/2014/main" id="{A545F388-3027-4349-8054-0C2491368E80}"/>
              </a:ext>
            </a:extLst>
          </p:cNvPr>
          <p:cNvSpPr txBox="1"/>
          <p:nvPr/>
        </p:nvSpPr>
        <p:spPr>
          <a:xfrm>
            <a:off x="751839" y="497489"/>
            <a:ext cx="2857642" cy="523220"/>
          </a:xfrm>
          <a:prstGeom prst="rect">
            <a:avLst/>
          </a:prstGeom>
          <a:noFill/>
        </p:spPr>
        <p:txBody>
          <a:bodyPr wrap="none" rtlCol="0">
            <a:spAutoFit/>
          </a:bodyPr>
          <a:lstStyle/>
          <a:p>
            <a:r>
              <a:rPr lang="en-IN" sz="2800" b="1" dirty="0"/>
              <a:t>Initial Data Model</a:t>
            </a:r>
          </a:p>
        </p:txBody>
      </p:sp>
      <p:sp>
        <p:nvSpPr>
          <p:cNvPr id="11" name="TextBox 10">
            <a:extLst>
              <a:ext uri="{FF2B5EF4-FFF2-40B4-BE49-F238E27FC236}">
                <a16:creationId xmlns:a16="http://schemas.microsoft.com/office/drawing/2014/main" id="{496D3567-4D8C-4A1F-8904-D4F248B7E077}"/>
              </a:ext>
            </a:extLst>
          </p:cNvPr>
          <p:cNvSpPr txBox="1"/>
          <p:nvPr/>
        </p:nvSpPr>
        <p:spPr>
          <a:xfrm>
            <a:off x="767255" y="1280848"/>
            <a:ext cx="10731062" cy="1754326"/>
          </a:xfrm>
          <a:prstGeom prst="rect">
            <a:avLst/>
          </a:prstGeom>
          <a:noFill/>
        </p:spPr>
        <p:txBody>
          <a:bodyPr wrap="square">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Since all the gathered data from web is unstructured in nature, it is a challenge to perform modelling and analysis on this data which doesn’t have any predefined schema. Using appropriate evaluation techniques, we need to make proper transition of the cleaned data.</a:t>
            </a:r>
          </a:p>
          <a:p>
            <a:pPr marL="285750" indent="-28575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Over that we get some specific information from social media which can be taken as fixed set of columns. For ex.</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FAA73B0A-A2B8-4AB1-8F4B-8BFE853C8BE9}"/>
              </a:ext>
            </a:extLst>
          </p:cNvPr>
          <p:cNvSpPr txBox="1"/>
          <p:nvPr/>
        </p:nvSpPr>
        <p:spPr>
          <a:xfrm>
            <a:off x="1040524" y="3147280"/>
            <a:ext cx="6096000" cy="3139321"/>
          </a:xfrm>
          <a:prstGeom prst="rect">
            <a:avLst/>
          </a:prstGeom>
          <a:noFill/>
        </p:spPr>
        <p:txBody>
          <a:bodyPr wrap="square">
            <a:spAutoFit/>
          </a:bodyPr>
          <a:lstStyle/>
          <a:p>
            <a:r>
              <a:rPr lang="en-IN" dirty="0"/>
              <a:t>Columns from </a:t>
            </a:r>
            <a:r>
              <a:rPr lang="en-IN" dirty="0" err="1"/>
              <a:t>LinkedIN</a:t>
            </a:r>
            <a:r>
              <a:rPr lang="en-IN" dirty="0"/>
              <a:t> Post:</a:t>
            </a:r>
          </a:p>
          <a:p>
            <a:r>
              <a:rPr lang="en-IN" dirty="0"/>
              <a:t>- PROFILE_URN : LinkedIn unique profile id</a:t>
            </a:r>
          </a:p>
          <a:p>
            <a:r>
              <a:rPr lang="en-IN" dirty="0"/>
              <a:t>- PROFILE_ID : LinkedIn public profile id</a:t>
            </a:r>
          </a:p>
          <a:p>
            <a:r>
              <a:rPr lang="en-IN" dirty="0"/>
              <a:t>- FIRSTNAME</a:t>
            </a:r>
          </a:p>
          <a:p>
            <a:r>
              <a:rPr lang="en-IN" dirty="0"/>
              <a:t>- LASTNAME</a:t>
            </a:r>
          </a:p>
          <a:p>
            <a:r>
              <a:rPr lang="en-IN" dirty="0"/>
              <a:t>- TEXT</a:t>
            </a:r>
          </a:p>
          <a:p>
            <a:r>
              <a:rPr lang="en-IN" dirty="0"/>
              <a:t>- OCCUPATION</a:t>
            </a:r>
          </a:p>
          <a:p>
            <a:r>
              <a:rPr lang="en-IN" dirty="0"/>
              <a:t>- ACTIVITY_COMMENTS</a:t>
            </a:r>
          </a:p>
          <a:p>
            <a:r>
              <a:rPr lang="en-IN" dirty="0"/>
              <a:t>- ACTIVITY_LIKES</a:t>
            </a:r>
          </a:p>
          <a:p>
            <a:r>
              <a:rPr lang="en-IN" dirty="0"/>
              <a:t>- DISTANCE</a:t>
            </a:r>
          </a:p>
          <a:p>
            <a:r>
              <a:rPr lang="en-IN" dirty="0"/>
              <a:t>- POST_URL</a:t>
            </a:r>
          </a:p>
        </p:txBody>
      </p:sp>
    </p:spTree>
    <p:extLst>
      <p:ext uri="{BB962C8B-B14F-4D97-AF65-F5344CB8AC3E}">
        <p14:creationId xmlns:p14="http://schemas.microsoft.com/office/powerpoint/2010/main" val="56793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3748F7-1766-4CE1-9476-F7768AECF429}"/>
              </a:ext>
            </a:extLst>
          </p:cNvPr>
          <p:cNvSpPr txBox="1"/>
          <p:nvPr/>
        </p:nvSpPr>
        <p:spPr>
          <a:xfrm>
            <a:off x="716466" y="1385643"/>
            <a:ext cx="11475533" cy="169790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effectLst/>
                <a:latin typeface="Tahoma" panose="020B0604030504040204" pitchFamily="34" charset="0"/>
                <a:ea typeface="Tahoma" panose="020B0604030504040204" pitchFamily="34" charset="0"/>
                <a:cs typeface="Tahoma" panose="020B0604030504040204" pitchFamily="34" charset="0"/>
              </a:rPr>
              <a:t>Data access restriction made us put 2 platforms on hold (</a:t>
            </a:r>
            <a:r>
              <a:rPr lang="en-US" b="0" i="0" dirty="0" err="1">
                <a:effectLst/>
                <a:latin typeface="Tahoma" panose="020B0604030504040204" pitchFamily="34" charset="0"/>
                <a:ea typeface="Tahoma" panose="020B0604030504040204" pitchFamily="34" charset="0"/>
                <a:cs typeface="Tahoma" panose="020B0604030504040204" pitchFamily="34" charset="0"/>
              </a:rPr>
              <a:t>facebook</a:t>
            </a:r>
            <a:r>
              <a:rPr lang="en-US" b="0" i="0" dirty="0">
                <a:effectLst/>
                <a:latin typeface="Tahoma" panose="020B0604030504040204" pitchFamily="34" charset="0"/>
                <a:ea typeface="Tahoma" panose="020B0604030504040204" pitchFamily="34" charset="0"/>
                <a:cs typeface="Tahoma" panose="020B0604030504040204" pitchFamily="34" charset="0"/>
              </a:rPr>
              <a:t>, Instagram)</a:t>
            </a:r>
          </a:p>
          <a:p>
            <a:pPr marL="285750" indent="-285750">
              <a:lnSpc>
                <a:spcPct val="150000"/>
              </a:lnSpc>
              <a:buFont typeface="Arial" panose="020B0604020202020204" pitchFamily="34" charset="0"/>
              <a:buChar char="•"/>
            </a:pPr>
            <a:r>
              <a:rPr lang="en-US" b="0" i="0" dirty="0">
                <a:effectLst/>
                <a:latin typeface="Tahoma" panose="020B0604030504040204" pitchFamily="34" charset="0"/>
                <a:ea typeface="Tahoma" panose="020B0604030504040204" pitchFamily="34" charset="0"/>
                <a:cs typeface="Tahoma" panose="020B0604030504040204" pitchFamily="34" charset="0"/>
              </a:rPr>
              <a:t>Used Power BI instead Apache Superset</a:t>
            </a:r>
          </a:p>
          <a:p>
            <a:pPr marL="285750" indent="-285750">
              <a:lnSpc>
                <a:spcPct val="150000"/>
              </a:lnSpc>
              <a:buFont typeface="Arial" panose="020B0604020202020204" pitchFamily="34" charset="0"/>
              <a:buChar char="•"/>
            </a:pPr>
            <a:r>
              <a:rPr lang="en-US" b="0" i="0" dirty="0">
                <a:effectLst/>
                <a:latin typeface="Tahoma" panose="020B0604030504040204" pitchFamily="34" charset="0"/>
                <a:ea typeface="Tahoma" panose="020B0604030504040204" pitchFamily="34" charset="0"/>
                <a:cs typeface="Tahoma" panose="020B0604030504040204" pitchFamily="34" charset="0"/>
              </a:rPr>
              <a:t>Leveraged existing integration of slack to send notifications</a:t>
            </a:r>
          </a:p>
          <a:p>
            <a:pPr marL="285750" indent="-285750">
              <a:lnSpc>
                <a:spcPct val="150000"/>
              </a:lnSpc>
              <a:buFont typeface="Arial" panose="020B0604020202020204" pitchFamily="34" charset="0"/>
              <a:buChar char="•"/>
            </a:pPr>
            <a:r>
              <a:rPr lang="en-US" b="0" i="0" dirty="0">
                <a:effectLst/>
                <a:latin typeface="Tahoma" panose="020B0604030504040204" pitchFamily="34" charset="0"/>
                <a:ea typeface="Tahoma" panose="020B0604030504040204" pitchFamily="34" charset="0"/>
                <a:cs typeface="Tahoma" panose="020B0604030504040204" pitchFamily="34" charset="0"/>
              </a:rPr>
              <a:t>Simulated data as enough information wasn’t available due to time and account level restrictions.</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9DDA4117-E921-4663-B422-5BF7FD9288CA}"/>
              </a:ext>
            </a:extLst>
          </p:cNvPr>
          <p:cNvSpPr txBox="1"/>
          <p:nvPr/>
        </p:nvSpPr>
        <p:spPr>
          <a:xfrm>
            <a:off x="772860" y="592082"/>
            <a:ext cx="2950680" cy="523220"/>
          </a:xfrm>
          <a:prstGeom prst="rect">
            <a:avLst/>
          </a:prstGeom>
          <a:noFill/>
        </p:spPr>
        <p:txBody>
          <a:bodyPr wrap="none" rtlCol="0">
            <a:spAutoFit/>
          </a:bodyPr>
          <a:lstStyle/>
          <a:p>
            <a:r>
              <a:rPr lang="en-IN" sz="2800" b="1" dirty="0"/>
              <a:t>Some key changes</a:t>
            </a:r>
          </a:p>
        </p:txBody>
      </p:sp>
    </p:spTree>
    <p:extLst>
      <p:ext uri="{BB962C8B-B14F-4D97-AF65-F5344CB8AC3E}">
        <p14:creationId xmlns:p14="http://schemas.microsoft.com/office/powerpoint/2010/main" val="281126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AA919B05-F093-4CF3-9054-29F5C4726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 y="5927834"/>
            <a:ext cx="465895" cy="788277"/>
          </a:xfrm>
          <a:prstGeom prst="rect">
            <a:avLst/>
          </a:prstGeom>
        </p:spPr>
      </p:pic>
      <p:cxnSp>
        <p:nvCxnSpPr>
          <p:cNvPr id="5" name="Straight Connector 4">
            <a:extLst>
              <a:ext uri="{FF2B5EF4-FFF2-40B4-BE49-F238E27FC236}">
                <a16:creationId xmlns:a16="http://schemas.microsoft.com/office/drawing/2014/main" id="{25B919D0-11A4-4C56-81C3-CB515A889040}"/>
              </a:ext>
            </a:extLst>
          </p:cNvPr>
          <p:cNvCxnSpPr>
            <a:cxnSpLocks/>
          </p:cNvCxnSpPr>
          <p:nvPr/>
        </p:nvCxnSpPr>
        <p:spPr>
          <a:xfrm>
            <a:off x="725214" y="6274673"/>
            <a:ext cx="10972800" cy="0"/>
          </a:xfrm>
          <a:prstGeom prst="line">
            <a:avLst/>
          </a:prstGeom>
          <a:ln w="19050">
            <a:solidFill>
              <a:srgbClr val="0088CE"/>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5C965D-C4F6-429A-B18D-A4001BE0CA77}"/>
              </a:ext>
            </a:extLst>
          </p:cNvPr>
          <p:cNvSpPr txBox="1"/>
          <p:nvPr/>
        </p:nvSpPr>
        <p:spPr>
          <a:xfrm>
            <a:off x="11199181" y="6364486"/>
            <a:ext cx="611065" cy="261610"/>
          </a:xfrm>
          <a:prstGeom prst="rect">
            <a:avLst/>
          </a:prstGeom>
          <a:noFill/>
        </p:spPr>
        <p:txBody>
          <a:bodyPr wrap="none" rtlCol="0">
            <a:spAutoFit/>
          </a:bodyPr>
          <a:lstStyle/>
          <a:p>
            <a:r>
              <a:rPr lang="en-IN" sz="1100" dirty="0">
                <a:latin typeface="Tahoma" panose="020B0604030504040204" pitchFamily="34" charset="0"/>
                <a:ea typeface="Tahoma" panose="020B0604030504040204" pitchFamily="34" charset="0"/>
                <a:cs typeface="Tahoma" panose="020B0604030504040204" pitchFamily="34" charset="0"/>
              </a:rPr>
              <a:t>Page 5</a:t>
            </a:r>
          </a:p>
        </p:txBody>
      </p:sp>
      <p:sp>
        <p:nvSpPr>
          <p:cNvPr id="20" name="TextBox 19">
            <a:extLst>
              <a:ext uri="{FF2B5EF4-FFF2-40B4-BE49-F238E27FC236}">
                <a16:creationId xmlns:a16="http://schemas.microsoft.com/office/drawing/2014/main" id="{A545F388-3027-4349-8054-0C2491368E80}"/>
              </a:ext>
            </a:extLst>
          </p:cNvPr>
          <p:cNvSpPr txBox="1"/>
          <p:nvPr/>
        </p:nvSpPr>
        <p:spPr>
          <a:xfrm>
            <a:off x="751839" y="497489"/>
            <a:ext cx="3362587" cy="523220"/>
          </a:xfrm>
          <a:prstGeom prst="rect">
            <a:avLst/>
          </a:prstGeom>
          <a:noFill/>
        </p:spPr>
        <p:txBody>
          <a:bodyPr wrap="none" rtlCol="0">
            <a:spAutoFit/>
          </a:bodyPr>
          <a:lstStyle/>
          <a:p>
            <a:r>
              <a:rPr lang="en-IN" sz="2800" b="1" dirty="0"/>
              <a:t>Common Data Model</a:t>
            </a:r>
          </a:p>
        </p:txBody>
      </p:sp>
      <p:sp>
        <p:nvSpPr>
          <p:cNvPr id="11" name="TextBox 10">
            <a:extLst>
              <a:ext uri="{FF2B5EF4-FFF2-40B4-BE49-F238E27FC236}">
                <a16:creationId xmlns:a16="http://schemas.microsoft.com/office/drawing/2014/main" id="{496D3567-4D8C-4A1F-8904-D4F248B7E077}"/>
              </a:ext>
            </a:extLst>
          </p:cNvPr>
          <p:cNvSpPr txBox="1"/>
          <p:nvPr/>
        </p:nvSpPr>
        <p:spPr>
          <a:xfrm>
            <a:off x="767255" y="1280848"/>
            <a:ext cx="10731062"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Right now we are getting different set of columns for every application, this becomes an issue while creating the dashboard as we don’t have any common field(s) to filter the data using expression.</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To solve this, we have created a common list of columns which are synced across all application.</a:t>
            </a:r>
            <a:endParaRPr lang="en-IN"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EB8CC9D0-9D05-4CE1-9B6D-BEE9E24ABB32}"/>
              </a:ext>
            </a:extLst>
          </p:cNvPr>
          <p:cNvPicPr>
            <a:picLocks noChangeAspect="1"/>
          </p:cNvPicPr>
          <p:nvPr/>
        </p:nvPicPr>
        <p:blipFill>
          <a:blip r:embed="rId4"/>
          <a:stretch>
            <a:fillRect/>
          </a:stretch>
        </p:blipFill>
        <p:spPr>
          <a:xfrm>
            <a:off x="922067" y="2662585"/>
            <a:ext cx="10191750" cy="819150"/>
          </a:xfrm>
          <a:prstGeom prst="rect">
            <a:avLst/>
          </a:prstGeom>
        </p:spPr>
      </p:pic>
      <p:sp>
        <p:nvSpPr>
          <p:cNvPr id="12" name="TextBox 11">
            <a:extLst>
              <a:ext uri="{FF2B5EF4-FFF2-40B4-BE49-F238E27FC236}">
                <a16:creationId xmlns:a16="http://schemas.microsoft.com/office/drawing/2014/main" id="{369C5872-FD80-4946-83E7-49E78F079864}"/>
              </a:ext>
            </a:extLst>
          </p:cNvPr>
          <p:cNvSpPr txBox="1"/>
          <p:nvPr/>
        </p:nvSpPr>
        <p:spPr>
          <a:xfrm>
            <a:off x="774689" y="3853063"/>
            <a:ext cx="10731062" cy="1754326"/>
          </a:xfrm>
          <a:prstGeom prst="rect">
            <a:avLst/>
          </a:prstGeom>
          <a:noFill/>
        </p:spPr>
        <p:txBody>
          <a:bodyPr wrap="square">
            <a:spAutoFit/>
          </a:bodyPr>
          <a:lstStyle/>
          <a:p>
            <a:r>
              <a:rPr lang="en-US" b="1" dirty="0">
                <a:latin typeface="Tahoma" panose="020B0604030504040204" pitchFamily="34" charset="0"/>
                <a:ea typeface="Tahoma" panose="020B0604030504040204" pitchFamily="34" charset="0"/>
                <a:cs typeface="Tahoma" panose="020B0604030504040204" pitchFamily="34" charset="0"/>
              </a:rPr>
              <a:t>Advantages:</a:t>
            </a:r>
          </a:p>
          <a:p>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One single data model</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One single file</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Easy to analyze with “APPLICATION_TYPE” field using as primary level filter.</a:t>
            </a:r>
          </a:p>
          <a:p>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6709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 grpId="0"/>
      <p:bldP spid="12"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646</TotalTime>
  <Words>809</Words>
  <Application>Microsoft Office PowerPoint</Application>
  <PresentationFormat>Widescreen</PresentationFormat>
  <Paragraphs>133</Paragraphs>
  <Slides>21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Tahoma</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Suresh Chilka</dc:creator>
  <cp:lastModifiedBy>Alok Suresh Chilka</cp:lastModifiedBy>
  <cp:revision>48</cp:revision>
  <dcterms:created xsi:type="dcterms:W3CDTF">2022-02-21T16:49:15Z</dcterms:created>
  <dcterms:modified xsi:type="dcterms:W3CDTF">2022-04-12T17:37:22Z</dcterms:modified>
</cp:coreProperties>
</file>