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8" r:id="rId5"/>
    <p:sldId id="273" r:id="rId6"/>
    <p:sldId id="272" r:id="rId7"/>
    <p:sldId id="258" r:id="rId8"/>
    <p:sldId id="274" r:id="rId9"/>
    <p:sldId id="259" r:id="rId10"/>
    <p:sldId id="261" r:id="rId11"/>
    <p:sldId id="262" r:id="rId12"/>
    <p:sldId id="263" r:id="rId13"/>
    <p:sldId id="260" r:id="rId14"/>
    <p:sldId id="265" r:id="rId15"/>
    <p:sldId id="264" r:id="rId16"/>
    <p:sldId id="266" r:id="rId17"/>
    <p:sldId id="267" r:id="rId18"/>
    <p:sldId id="275" r:id="rId19"/>
    <p:sldId id="276" r:id="rId20"/>
    <p:sldId id="277" r:id="rId21"/>
    <p:sldId id="278" r:id="rId22"/>
    <p:sldId id="271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28/01/2012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28/01/2012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Move </a:t>
            </a:r>
            <a:r>
              <a:rPr lang="pt-BR" dirty="0" err="1" smtClean="0"/>
              <a:t>Semantics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Wanderley </a:t>
            </a:r>
            <a:r>
              <a:rPr lang="pt-BR" dirty="0" err="1" smtClean="0"/>
              <a:t>Caloni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2012-01</a:t>
            </a:r>
            <a:endParaRPr lang="pt-BR" dirty="0"/>
          </a:p>
        </p:txBody>
      </p:sp>
      <p:pic>
        <p:nvPicPr>
          <p:cNvPr id="2050" name="Picture 2" descr="C:\Tests\MoveSemantics\Palestra\ccppbrasil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5517232"/>
            <a:ext cx="1476375" cy="1085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380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LValue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None/>
            </a:pP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x; 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x é um </a:t>
            </a:r>
            <a:r>
              <a:rPr lang="pt-BR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l-value</a:t>
            </a:r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rx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= x; 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rx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é um </a:t>
            </a:r>
            <a:r>
              <a:rPr lang="pt-BR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l-value</a:t>
            </a:r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* x; 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*x é um </a:t>
            </a:r>
            <a:r>
              <a:rPr lang="pt-BR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l-value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(x também)</a:t>
            </a:r>
          </a:p>
          <a:p>
            <a:pPr>
              <a:buNone/>
            </a:pPr>
            <a:endParaRPr lang="pt-BR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** x; 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**x é um </a:t>
            </a:r>
            <a:r>
              <a:rPr lang="pt-BR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l-value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(*x também, x também)</a:t>
            </a:r>
          </a:p>
          <a:p>
            <a:pPr>
              <a:buNone/>
            </a:pPr>
            <a:endParaRPr lang="pt-BR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x[4]; 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x[1] é um </a:t>
            </a:r>
            <a:r>
              <a:rPr lang="pt-BR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l-value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(e x[2], x[3], ...)</a:t>
            </a:r>
            <a:endParaRPr lang="pt-BR" sz="2000" b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 descr="C:\Tests\MoveSemantics\Palestra\ccppbrasil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080120" cy="794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374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LValue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x[4];</a:t>
            </a:r>
          </a:p>
          <a:p>
            <a:pPr>
              <a:buNone/>
            </a:pP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x[0] = 0;</a:t>
            </a: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X[1] = 1;</a:t>
            </a: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X[2] = 2;</a:t>
            </a: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x[3] = 3;</a:t>
            </a: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X[4] = 4;</a:t>
            </a: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pt-BR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sim, x[4] é um </a:t>
            </a:r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l-value</a:t>
            </a:r>
            <a:endParaRPr lang="pt-BR" b="1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e um KABUM!</a:t>
            </a:r>
          </a:p>
        </p:txBody>
      </p:sp>
      <p:pic>
        <p:nvPicPr>
          <p:cNvPr id="4" name="Picture 2" descr="C:\Tests\MoveSemantics\Palestra\ccppbrasil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080120" cy="794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374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!</a:t>
            </a:r>
            <a:r>
              <a:rPr lang="pt-BR" dirty="0" smtClean="0"/>
              <a:t> </a:t>
            </a:r>
            <a:r>
              <a:rPr lang="pt-BR" dirty="0" err="1" smtClean="0"/>
              <a:t>LValue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>
              <a:buNone/>
            </a:pPr>
            <a:endParaRPr lang="pt-BR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10 = x; </a:t>
            </a:r>
            <a:r>
              <a:rPr lang="pt-BR" sz="2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10 não é um </a:t>
            </a:r>
            <a:r>
              <a:rPr lang="pt-BR" sz="28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l-value</a:t>
            </a:r>
            <a:endParaRPr lang="pt-BR" sz="2800" b="1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++x = 10; </a:t>
            </a:r>
            <a:r>
              <a:rPr lang="pt-BR" sz="2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OK: pré-incremento</a:t>
            </a:r>
          </a:p>
          <a:p>
            <a:pPr>
              <a:buNone/>
            </a:pPr>
            <a:endParaRPr lang="pt-BR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800" b="1" dirty="0" smtClean="0">
                <a:latin typeface="Courier New" pitchFamily="49" charset="0"/>
                <a:cs typeface="Courier New" pitchFamily="49" charset="0"/>
              </a:rPr>
              <a:t>x++ = 10; </a:t>
            </a:r>
            <a:r>
              <a:rPr lang="pt-BR" sz="2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ERRO: pós-incremento</a:t>
            </a:r>
          </a:p>
          <a:p>
            <a:pPr>
              <a:buNone/>
            </a:pPr>
            <a:r>
              <a:rPr lang="pt-BR" sz="2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   // retorna um </a:t>
            </a:r>
            <a:r>
              <a:rPr lang="pt-BR" sz="28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R-value</a:t>
            </a:r>
            <a:r>
              <a:rPr lang="pt-BR" sz="28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pic>
        <p:nvPicPr>
          <p:cNvPr id="4" name="Picture 2" descr="C:\Tests\MoveSemantics\Palestra\ccppbrasil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080120" cy="794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374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7300" b="1" dirty="0" err="1" smtClean="0"/>
              <a:t>L</a:t>
            </a:r>
            <a:r>
              <a:rPr lang="pt-BR" dirty="0" err="1" smtClean="0">
                <a:solidFill>
                  <a:schemeClr val="bg1">
                    <a:lumMod val="65000"/>
                  </a:schemeClr>
                </a:solidFill>
              </a:rPr>
              <a:t>Value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15616" y="1484784"/>
            <a:ext cx="2320489" cy="1080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expressão</a:t>
            </a:r>
            <a:endParaRPr lang="pt-BR" sz="3600" dirty="0"/>
          </a:p>
        </p:txBody>
      </p:sp>
      <p:sp>
        <p:nvSpPr>
          <p:cNvPr id="5" name="Retângulo 4"/>
          <p:cNvSpPr/>
          <p:nvPr/>
        </p:nvSpPr>
        <p:spPr>
          <a:xfrm>
            <a:off x="5436097" y="1484784"/>
            <a:ext cx="230425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expressão</a:t>
            </a:r>
            <a:endParaRPr lang="pt-BR" sz="36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4114696" y="1484784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 smtClean="0"/>
              <a:t>=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95749" y="1476541"/>
            <a:ext cx="988219" cy="2208425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pt-BR" sz="4400" b="1" dirty="0" err="1" smtClean="0"/>
              <a:t>L</a:t>
            </a:r>
            <a:r>
              <a:rPr lang="pt-BR" sz="2400" b="1" dirty="0" err="1" smtClean="0"/>
              <a:t>eft</a:t>
            </a:r>
            <a:endParaRPr lang="pt-BR" sz="14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4447877" y="1484398"/>
            <a:ext cx="988219" cy="2646045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pt-BR" sz="4400" b="1" dirty="0" err="1" smtClean="0"/>
              <a:t>R</a:t>
            </a:r>
            <a:r>
              <a:rPr lang="pt-BR" sz="2400" b="1" dirty="0" err="1" smtClean="0"/>
              <a:t>ight</a:t>
            </a:r>
            <a:endParaRPr lang="pt-BR" sz="1400" b="1" dirty="0"/>
          </a:p>
        </p:txBody>
      </p:sp>
      <p:sp>
        <p:nvSpPr>
          <p:cNvPr id="10" name="Retângulo 9"/>
          <p:cNvSpPr/>
          <p:nvPr/>
        </p:nvSpPr>
        <p:spPr>
          <a:xfrm>
            <a:off x="899592" y="4221088"/>
            <a:ext cx="7560840" cy="165618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MEMÓRIA</a:t>
            </a:r>
            <a:endParaRPr lang="pt-BR" sz="24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403648" y="4437112"/>
            <a:ext cx="1584176" cy="4320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>
            <a:off x="1907704" y="2852936"/>
            <a:ext cx="720080" cy="108012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2" descr="C:\Tests\MoveSemantics\Palestra\ccppbrasil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080120" cy="794411"/>
          </a:xfrm>
          <a:prstGeom prst="rect">
            <a:avLst/>
          </a:prstGeom>
          <a:noFill/>
        </p:spPr>
      </p:pic>
      <p:sp>
        <p:nvSpPr>
          <p:cNvPr id="14" name="Seta para baixo 13"/>
          <p:cNvSpPr/>
          <p:nvPr/>
        </p:nvSpPr>
        <p:spPr>
          <a:xfrm>
            <a:off x="6228184" y="2780928"/>
            <a:ext cx="720080" cy="108012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C:\Tests\MoveSemantics\Palestra\uss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852936"/>
            <a:ext cx="1510279" cy="10081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4296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RValue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pt-BR" dirty="0" smtClean="0"/>
              <a:t>“Uma expressão que </a:t>
            </a:r>
            <a:r>
              <a:rPr lang="pt-BR" b="1" dirty="0" smtClean="0"/>
              <a:t>COM CERTEZA</a:t>
            </a:r>
            <a:r>
              <a:rPr lang="pt-BR" dirty="0" smtClean="0"/>
              <a:t> pode </a:t>
            </a:r>
          </a:p>
          <a:p>
            <a:pPr algn="ctr">
              <a:buNone/>
            </a:pPr>
            <a:r>
              <a:rPr lang="pt-BR" dirty="0" smtClean="0"/>
              <a:t>ser atribuída a um </a:t>
            </a:r>
            <a:r>
              <a:rPr lang="pt-BR" dirty="0" err="1" smtClean="0"/>
              <a:t>l-value</a:t>
            </a:r>
            <a:r>
              <a:rPr lang="pt-BR" dirty="0" smtClean="0"/>
              <a:t>.”</a:t>
            </a:r>
          </a:p>
          <a:p>
            <a:pPr algn="ctr">
              <a:buNone/>
            </a:pPr>
            <a:r>
              <a:rPr lang="pt-BR" smtClean="0"/>
              <a:t>OU</a:t>
            </a:r>
            <a:endParaRPr lang="pt-BR" dirty="0" smtClean="0"/>
          </a:p>
          <a:p>
            <a:pPr algn="ctr">
              <a:buNone/>
            </a:pPr>
            <a:r>
              <a:rPr lang="pt-BR" dirty="0" smtClean="0"/>
              <a:t>“Uma “variável” com tempo de vida no mínimo igual ao da instrução.”</a:t>
            </a:r>
            <a:endParaRPr lang="pt-BR" dirty="0" smtClean="0"/>
          </a:p>
        </p:txBody>
      </p:sp>
      <p:pic>
        <p:nvPicPr>
          <p:cNvPr id="6" name="Picture 2" descr="C:\Tests\MoveSemantics\Palestra\ccppbrasil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080120" cy="794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8615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RValue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A soma de duas variáveis</a:t>
            </a:r>
          </a:p>
          <a:p>
            <a:r>
              <a:rPr lang="pt-BR" dirty="0" smtClean="0"/>
              <a:t>Uma constante</a:t>
            </a:r>
          </a:p>
          <a:p>
            <a:r>
              <a:rPr lang="pt-BR" dirty="0" smtClean="0"/>
              <a:t>Uma “string literal”</a:t>
            </a:r>
          </a:p>
          <a:p>
            <a:r>
              <a:rPr lang="pt-BR" dirty="0" smtClean="0"/>
              <a:t>Um </a:t>
            </a:r>
            <a:r>
              <a:rPr lang="pt-BR" b="1" dirty="0" err="1" smtClean="0"/>
              <a:t>LValue</a:t>
            </a:r>
            <a:r>
              <a:rPr lang="pt-BR" dirty="0" smtClean="0"/>
              <a:t>!</a:t>
            </a:r>
            <a:endParaRPr lang="pt-BR" dirty="0"/>
          </a:p>
        </p:txBody>
      </p:sp>
      <p:pic>
        <p:nvPicPr>
          <p:cNvPr id="4" name="Picture 2" descr="C:\Tests\MoveSemantics\Palestra\ccppbrasil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080120" cy="794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374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RValue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None/>
            </a:pP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>
              <a:buNone/>
            </a:pPr>
            <a:endParaRPr lang="pt-BR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x = 10; 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10 é um </a:t>
            </a:r>
            <a:r>
              <a:rPr lang="pt-BR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r-value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 OK</a:t>
            </a:r>
          </a:p>
          <a:p>
            <a:pPr>
              <a:buNone/>
            </a:pPr>
            <a:endParaRPr lang="pt-BR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x = ++x; 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++x é um </a:t>
            </a:r>
            <a:r>
              <a:rPr lang="pt-BR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l-value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que é um </a:t>
            </a:r>
            <a:r>
              <a:rPr lang="pt-BR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r-value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 OK</a:t>
            </a:r>
          </a:p>
          <a:p>
            <a:pPr>
              <a:buNone/>
            </a:pPr>
            <a:endParaRPr lang="pt-BR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x = x++; 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x++ é um </a:t>
            </a:r>
            <a:r>
              <a:rPr lang="pt-BR" sz="20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r-value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: OK</a:t>
            </a:r>
          </a:p>
          <a:p>
            <a:pPr>
              <a:buNone/>
            </a:pPr>
            <a:endParaRPr lang="pt-BR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x = &lt;</a:t>
            </a:r>
            <a:r>
              <a:rPr lang="pt-BR" sz="2000" b="1" dirty="0" err="1" smtClean="0">
                <a:latin typeface="Courier New" pitchFamily="49" charset="0"/>
                <a:cs typeface="Courier New" pitchFamily="49" charset="0"/>
              </a:rPr>
              <a:t>qualquer-expressão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&gt;; 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OK!</a:t>
            </a:r>
          </a:p>
        </p:txBody>
      </p:sp>
      <p:pic>
        <p:nvPicPr>
          <p:cNvPr id="4" name="Picture 2" descr="C:\Tests\MoveSemantics\Palestra\ccppbrasil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080120" cy="794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374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LValue</a:t>
            </a:r>
            <a:r>
              <a:rPr lang="pt-BR" dirty="0" smtClean="0"/>
              <a:t> é um </a:t>
            </a:r>
            <a:r>
              <a:rPr lang="pt-BR" dirty="0" err="1" smtClean="0"/>
              <a:t>RValue</a:t>
            </a:r>
            <a:endParaRPr lang="pt-BR" dirty="0"/>
          </a:p>
        </p:txBody>
      </p:sp>
      <p:pic>
        <p:nvPicPr>
          <p:cNvPr id="9" name="Espaço Reservado para Conteúdo 8" descr="norman_bates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66115" y="1600200"/>
            <a:ext cx="3620770" cy="4525963"/>
          </a:xfrm>
        </p:spPr>
      </p:pic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É</a:t>
            </a:r>
          </a:p>
          <a:p>
            <a:r>
              <a:rPr lang="pt-BR" dirty="0" smtClean="0"/>
              <a:t>Não é</a:t>
            </a:r>
          </a:p>
          <a:p>
            <a:r>
              <a:rPr lang="pt-BR" dirty="0" smtClean="0"/>
              <a:t>É os dois</a:t>
            </a:r>
          </a:p>
          <a:p>
            <a:r>
              <a:rPr lang="pt-BR" dirty="0" smtClean="0"/>
              <a:t>Quase isso</a:t>
            </a:r>
          </a:p>
          <a:p>
            <a:r>
              <a:rPr lang="pt-BR" dirty="0" smtClean="0"/>
              <a:t>Agora é e não é!</a:t>
            </a:r>
            <a:endParaRPr lang="pt-BR" dirty="0"/>
          </a:p>
        </p:txBody>
      </p:sp>
      <p:pic>
        <p:nvPicPr>
          <p:cNvPr id="10" name="Picture 2" descr="C:\Tests\MoveSemantics\Palestra\ccppbrasil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080120" cy="794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374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Move </a:t>
            </a:r>
            <a:r>
              <a:rPr lang="pt-BR" dirty="0" err="1" smtClean="0"/>
              <a:t>Semantics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pt-BR" sz="4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pt-BR" sz="4800" b="1" dirty="0" smtClean="0">
                <a:latin typeface="Courier New" pitchFamily="49" charset="0"/>
                <a:cs typeface="Courier New" pitchFamily="49" charset="0"/>
              </a:rPr>
              <a:t> x = &lt;</a:t>
            </a:r>
            <a:r>
              <a:rPr lang="pt-BR" sz="4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pt-BR" sz="4800" b="1" dirty="0" err="1" smtClean="0">
                <a:latin typeface="Courier New" pitchFamily="49" charset="0"/>
                <a:cs typeface="Courier New" pitchFamily="49" charset="0"/>
              </a:rPr>
              <a:t>-value</a:t>
            </a:r>
            <a:r>
              <a:rPr lang="pt-BR" sz="4800" b="1" dirty="0" smtClean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 algn="ctr">
              <a:buNone/>
            </a:pPr>
            <a:endParaRPr lang="pt-BR" sz="4800" b="1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pt-BR" sz="4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4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pt-BR" sz="4800" b="1" dirty="0" smtClean="0">
                <a:latin typeface="Courier New" pitchFamily="49" charset="0"/>
                <a:cs typeface="Courier New" pitchFamily="49" charset="0"/>
              </a:rPr>
              <a:t> x = &lt;</a:t>
            </a:r>
            <a:r>
              <a:rPr lang="pt-BR" sz="48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pt-BR" sz="4800" b="1" dirty="0" err="1" smtClean="0">
                <a:latin typeface="Courier New" pitchFamily="49" charset="0"/>
                <a:cs typeface="Courier New" pitchFamily="49" charset="0"/>
              </a:rPr>
              <a:t>-value</a:t>
            </a:r>
            <a:r>
              <a:rPr lang="pt-BR" sz="4800" b="1" dirty="0" smtClean="0">
                <a:latin typeface="Courier New" pitchFamily="49" charset="0"/>
                <a:cs typeface="Courier New" pitchFamily="49" charset="0"/>
              </a:rPr>
              <a:t>&gt;;</a:t>
            </a:r>
          </a:p>
        </p:txBody>
      </p:sp>
      <p:pic>
        <p:nvPicPr>
          <p:cNvPr id="10" name="Picture 2" descr="C:\Tests\MoveSemantics\Palestra\ccppbrasil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080120" cy="794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374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Move </a:t>
            </a:r>
            <a:r>
              <a:rPr lang="pt-BR" dirty="0" err="1" smtClean="0"/>
              <a:t>Semantics</a:t>
            </a:r>
            <a:r>
              <a:rPr lang="pt-BR" dirty="0" smtClean="0"/>
              <a:t>!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62500" lnSpcReduction="20000"/>
          </a:bodyPr>
          <a:lstStyle/>
          <a:p>
            <a:pPr>
              <a:buNone/>
            </a:pP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PassByValue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x);</a:t>
            </a:r>
          </a:p>
          <a:p>
            <a:pPr>
              <a:buNone/>
            </a:pP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PassByValue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* x);</a:t>
            </a:r>
          </a:p>
          <a:p>
            <a:pPr>
              <a:buNone/>
            </a:pP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PassByReference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&amp; x);</a:t>
            </a:r>
          </a:p>
          <a:p>
            <a:pPr>
              <a:buNone/>
            </a:pP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PassByReference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&amp;&amp; x);</a:t>
            </a:r>
          </a:p>
          <a:p>
            <a:pPr>
              <a:buNone/>
            </a:pP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MoveSemantics1()</a:t>
            </a: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x = 20;</a:t>
            </a:r>
          </a:p>
          <a:p>
            <a:pPr>
              <a:buNone/>
            </a:pP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PassByValue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PassByValue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(&amp;x);</a:t>
            </a: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PassByReference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PassByReference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(20);</a:t>
            </a:r>
          </a:p>
          <a:p>
            <a:pPr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" name="Picture 2" descr="C:\Tests\MoveSemantics\Palestra\ccppbrasil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080120" cy="794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374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r-wander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Programador entusiasta (</a:t>
            </a:r>
            <a:r>
              <a:rPr lang="pt-BR" dirty="0" err="1" smtClean="0"/>
              <a:t>Basic</a:t>
            </a:r>
            <a:r>
              <a:rPr lang="pt-BR" dirty="0" smtClean="0"/>
              <a:t> YES!): 1 ano</a:t>
            </a:r>
          </a:p>
          <a:p>
            <a:r>
              <a:rPr lang="pt-BR" dirty="0" smtClean="0"/>
              <a:t>C/C++ </a:t>
            </a:r>
            <a:r>
              <a:rPr lang="pt-BR" dirty="0" err="1" smtClean="0"/>
              <a:t>Maniac</a:t>
            </a:r>
            <a:r>
              <a:rPr lang="pt-BR" dirty="0" smtClean="0"/>
              <a:t>: 2 anos</a:t>
            </a:r>
          </a:p>
          <a:p>
            <a:r>
              <a:rPr lang="pt-BR" dirty="0" smtClean="0"/>
              <a:t>Segurança da Informação: 10 anos</a:t>
            </a:r>
          </a:p>
          <a:p>
            <a:r>
              <a:rPr lang="pt-BR" dirty="0" smtClean="0"/>
              <a:t>Mercado Financeiro: 1 ano</a:t>
            </a:r>
            <a:endParaRPr lang="pt-BR" dirty="0"/>
          </a:p>
        </p:txBody>
      </p:sp>
      <p:pic>
        <p:nvPicPr>
          <p:cNvPr id="7" name="Picture 2" descr="C:\Tests\MoveSemantics\Palestra\ccppbrasil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080120" cy="794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57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pt-BR" sz="5400" b="1" dirty="0" smtClean="0">
                <a:latin typeface="Courier New" pitchFamily="49" charset="0"/>
                <a:cs typeface="Courier New" pitchFamily="49" charset="0"/>
              </a:rPr>
              <a:t>“Show me </a:t>
            </a:r>
            <a:r>
              <a:rPr lang="pt-BR" sz="5400" b="1" dirty="0" err="1" smtClean="0">
                <a:latin typeface="Courier New" pitchFamily="49" charset="0"/>
                <a:cs typeface="Courier New" pitchFamily="49" charset="0"/>
              </a:rPr>
              <a:t>the</a:t>
            </a:r>
            <a:r>
              <a:rPr lang="pt-BR" sz="5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5400" b="1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pt-BR" sz="5400" b="1" dirty="0" smtClean="0">
                <a:latin typeface="Courier New" pitchFamily="49" charset="0"/>
                <a:cs typeface="Courier New" pitchFamily="49" charset="0"/>
              </a:rPr>
              <a:t>!”</a:t>
            </a:r>
          </a:p>
        </p:txBody>
      </p:sp>
      <p:pic>
        <p:nvPicPr>
          <p:cNvPr id="10" name="Picture 2" descr="C:\Tests\MoveSemantics\Palestra\ccppbrasil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080120" cy="794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374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aprendemos?</a:t>
            </a:r>
            <a:endParaRPr lang="pt-BR" dirty="0"/>
          </a:p>
        </p:txBody>
      </p:sp>
      <p:pic>
        <p:nvPicPr>
          <p:cNvPr id="10" name="Picture 2" descr="C:\Tests\MoveSemantics\Palestra\ccppbrasil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080120" cy="794411"/>
          </a:xfrm>
          <a:prstGeom prst="rect">
            <a:avLst/>
          </a:prstGeom>
          <a:noFill/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trike="sngStrike" dirty="0" smtClean="0"/>
              <a:t>Linguagem C++ está cada vez mais complexa</a:t>
            </a:r>
          </a:p>
          <a:p>
            <a:r>
              <a:rPr lang="pt-BR" strike="sngStrike" dirty="0" smtClean="0"/>
              <a:t>É possível divagar o sexo dos anjos com C++</a:t>
            </a:r>
          </a:p>
          <a:p>
            <a:r>
              <a:rPr lang="pt-BR" dirty="0" smtClean="0"/>
              <a:t>Com um pouco de esforço aumentamos </a:t>
            </a:r>
            <a:r>
              <a:rPr lang="pt-BR" b="1" dirty="0" smtClean="0"/>
              <a:t>DE FORMA SIGNIFICATIVA</a:t>
            </a:r>
            <a:r>
              <a:rPr lang="pt-BR" dirty="0" smtClean="0"/>
              <a:t> o desempenho dos programas</a:t>
            </a:r>
          </a:p>
          <a:p>
            <a:r>
              <a:rPr lang="pt-BR" dirty="0" err="1" smtClean="0"/>
              <a:t>RValue</a:t>
            </a:r>
            <a:r>
              <a:rPr lang="pt-BR" dirty="0" smtClean="0"/>
              <a:t> é o novo </a:t>
            </a:r>
            <a:r>
              <a:rPr lang="pt-BR" dirty="0" err="1" smtClean="0"/>
              <a:t>LValue</a:t>
            </a:r>
            <a:endParaRPr lang="pt-BR" dirty="0" smtClean="0"/>
          </a:p>
          <a:p>
            <a:r>
              <a:rPr lang="pt-BR" dirty="0" smtClean="0"/>
              <a:t>Finalmente temos referência pra referência! </a:t>
            </a:r>
            <a:r>
              <a:rPr lang="pt-BR" sz="1800" dirty="0" smtClean="0"/>
              <a:t>(</a:t>
            </a:r>
            <a:r>
              <a:rPr lang="pt-BR" sz="1800" dirty="0" err="1" smtClean="0"/>
              <a:t>ps</a:t>
            </a:r>
            <a:r>
              <a:rPr lang="pt-BR" sz="1800" dirty="0" smtClean="0"/>
              <a:t>: fala baixo)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374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310903"/>
            <a:ext cx="7772400" cy="1470025"/>
          </a:xfrm>
        </p:spPr>
        <p:txBody>
          <a:bodyPr/>
          <a:lstStyle/>
          <a:p>
            <a:r>
              <a:rPr lang="pt-BR" b="1" dirty="0" smtClean="0"/>
              <a:t>Dúvidas? Eu tenho várias.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15407"/>
            <a:ext cx="6400800" cy="550912"/>
          </a:xfrm>
        </p:spPr>
        <p:txBody>
          <a:bodyPr>
            <a:noAutofit/>
          </a:bodyPr>
          <a:lstStyle/>
          <a:p>
            <a:r>
              <a:rPr lang="pt-BR" sz="3600" b="1" dirty="0" smtClean="0">
                <a:solidFill>
                  <a:schemeClr val="tx1"/>
                </a:solidFill>
              </a:rPr>
              <a:t>wanderley@caloni.com.br</a:t>
            </a:r>
          </a:p>
        </p:txBody>
      </p:sp>
      <p:pic>
        <p:nvPicPr>
          <p:cNvPr id="2050" name="Picture 2" descr="C:\Tests\MoveSemantics\Palestra\ccppbrasil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1476375" cy="108585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4355976" y="4479503"/>
            <a:ext cx="1068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>
                <a:solidFill>
                  <a:schemeClr val="bg1">
                    <a:lumMod val="75000"/>
                  </a:schemeClr>
                </a:solidFill>
              </a:rPr>
              <a:t>twitter</a:t>
            </a:r>
            <a:endParaRPr lang="pt-BR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364088" y="5199583"/>
            <a:ext cx="794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>
                <a:solidFill>
                  <a:schemeClr val="bg1">
                    <a:lumMod val="75000"/>
                  </a:schemeClr>
                </a:solidFill>
              </a:rPr>
              <a:t>saite</a:t>
            </a:r>
            <a:endParaRPr lang="pt-BR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088285" y="2780928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>
                    <a:lumMod val="75000"/>
                  </a:schemeClr>
                </a:solidFill>
              </a:rPr>
              <a:t>e-mail</a:t>
            </a:r>
            <a:endParaRPr lang="pt-BR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Chave direita 7"/>
          <p:cNvSpPr/>
          <p:nvPr/>
        </p:nvSpPr>
        <p:spPr>
          <a:xfrm rot="5400000">
            <a:off x="4788024" y="3615407"/>
            <a:ext cx="216024" cy="1512168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Chave direita 8"/>
          <p:cNvSpPr/>
          <p:nvPr/>
        </p:nvSpPr>
        <p:spPr>
          <a:xfrm rot="5400000">
            <a:off x="5688124" y="3795427"/>
            <a:ext cx="216024" cy="2592288"/>
          </a:xfrm>
          <a:prstGeom prst="rightBrac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Chave esquerda 9"/>
          <p:cNvSpPr/>
          <p:nvPr/>
        </p:nvSpPr>
        <p:spPr>
          <a:xfrm rot="5400000">
            <a:off x="4427984" y="980728"/>
            <a:ext cx="360040" cy="4968552"/>
          </a:xfrm>
          <a:prstGeom prst="leftBrac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80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r-wander</a:t>
            </a:r>
            <a:endParaRPr lang="pt-BR" dirty="0"/>
          </a:p>
        </p:txBody>
      </p:sp>
      <p:pic>
        <p:nvPicPr>
          <p:cNvPr id="5" name="Espaço Reservado para Conteúdo 4" descr="tagclou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42722" y="1600200"/>
            <a:ext cx="4458555" cy="4525963"/>
          </a:xfrm>
        </p:spPr>
      </p:pic>
      <p:pic>
        <p:nvPicPr>
          <p:cNvPr id="7" name="Picture 2" descr="C:\Tests\MoveSemantics\Palestra\ccppbrasil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080120" cy="794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57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/>
          <a:lstStyle/>
          <a:p>
            <a:r>
              <a:rPr lang="pt-BR" dirty="0" smtClean="0"/>
              <a:t>Move </a:t>
            </a:r>
            <a:r>
              <a:rPr lang="pt-BR" dirty="0" err="1" smtClean="0"/>
              <a:t>Syntaxis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Move </a:t>
            </a:r>
            <a:r>
              <a:rPr lang="pt-BR" dirty="0" err="1" smtClean="0"/>
              <a:t>Linkilis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Move </a:t>
            </a:r>
            <a:r>
              <a:rPr lang="pt-BR" dirty="0" err="1" smtClean="0"/>
              <a:t>Semantics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Move </a:t>
            </a:r>
            <a:r>
              <a:rPr lang="pt-BR" dirty="0" err="1" smtClean="0"/>
              <a:t>Compilis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 Move </a:t>
            </a:r>
            <a:r>
              <a:rPr lang="pt-BR" dirty="0" err="1" smtClean="0"/>
              <a:t>Erectus</a:t>
            </a:r>
            <a:endParaRPr lang="pt-BR" dirty="0"/>
          </a:p>
        </p:txBody>
      </p:sp>
      <p:pic>
        <p:nvPicPr>
          <p:cNvPr id="6" name="Picture 2" descr="C:\Tests\MoveSemantics\Palestra\ccppbrasil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080120" cy="794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57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Move </a:t>
            </a:r>
            <a:r>
              <a:rPr lang="pt-BR" dirty="0" err="1" smtClean="0">
                <a:solidFill>
                  <a:schemeClr val="bg1">
                    <a:lumMod val="85000"/>
                  </a:schemeClr>
                </a:solidFill>
              </a:rPr>
              <a:t>Syntaxis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br>
              <a:rPr lang="pt-BR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 Move </a:t>
            </a:r>
            <a:r>
              <a:rPr lang="pt-BR" dirty="0" err="1" smtClean="0">
                <a:solidFill>
                  <a:schemeClr val="bg1">
                    <a:lumMod val="85000"/>
                  </a:schemeClr>
                </a:solidFill>
              </a:rPr>
              <a:t>Linkilis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br>
              <a:rPr lang="pt-BR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sz="4800" b="1" dirty="0" smtClean="0"/>
              <a:t>Move </a:t>
            </a:r>
            <a:r>
              <a:rPr lang="pt-BR" sz="4800" b="1" dirty="0" err="1" smtClean="0"/>
              <a:t>Semantics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 Move </a:t>
            </a:r>
            <a:r>
              <a:rPr lang="pt-BR" dirty="0" err="1" smtClean="0">
                <a:solidFill>
                  <a:schemeClr val="bg1">
                    <a:lumMod val="85000"/>
                  </a:schemeClr>
                </a:solidFill>
              </a:rPr>
              <a:t>Compilis</a:t>
            </a: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br>
              <a:rPr lang="pt-BR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 Move </a:t>
            </a:r>
            <a:r>
              <a:rPr lang="pt-BR" dirty="0" err="1" smtClean="0">
                <a:solidFill>
                  <a:schemeClr val="bg1">
                    <a:lumMod val="85000"/>
                  </a:schemeClr>
                </a:solidFill>
              </a:rPr>
              <a:t>Erectus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2" descr="C:\Tests\MoveSemantics\Palestra\ccppbrasil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080120" cy="794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57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:\Docs\Projetos\RValues\cebolinh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40968"/>
            <a:ext cx="2203279" cy="34294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LValue</a:t>
            </a:r>
            <a:r>
              <a:rPr lang="pt-BR" dirty="0" smtClean="0"/>
              <a:t> x </a:t>
            </a:r>
            <a:r>
              <a:rPr lang="pt-BR" dirty="0" err="1" smtClean="0"/>
              <a:t>RValue</a:t>
            </a:r>
            <a:endParaRPr lang="pt-BR" dirty="0"/>
          </a:p>
        </p:txBody>
      </p:sp>
      <p:sp>
        <p:nvSpPr>
          <p:cNvPr id="5" name="Texto explicativo em forma de nuvem 4"/>
          <p:cNvSpPr/>
          <p:nvPr/>
        </p:nvSpPr>
        <p:spPr>
          <a:xfrm>
            <a:off x="3707904" y="1781773"/>
            <a:ext cx="4608512" cy="2718390"/>
          </a:xfrm>
          <a:prstGeom prst="cloudCallout">
            <a:avLst>
              <a:gd name="adj1" fmla="val -68745"/>
              <a:gd name="adj2" fmla="val 7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 err="1" smtClean="0"/>
              <a:t>Tô</a:t>
            </a:r>
            <a:r>
              <a:rPr lang="pt-BR" sz="4400" dirty="0" smtClean="0"/>
              <a:t> </a:t>
            </a:r>
            <a:r>
              <a:rPr lang="pt-BR" sz="4400" dirty="0" err="1" smtClean="0"/>
              <a:t>felado</a:t>
            </a:r>
            <a:r>
              <a:rPr lang="pt-BR" sz="4400" dirty="0" smtClean="0"/>
              <a:t>!</a:t>
            </a:r>
            <a:endParaRPr lang="pt-BR" sz="4400" dirty="0"/>
          </a:p>
        </p:txBody>
      </p:sp>
      <p:pic>
        <p:nvPicPr>
          <p:cNvPr id="6" name="Picture 2" descr="C:\Tests\MoveSemantics\Palestra\ccppbrasil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080120" cy="794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57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da linguagem</a:t>
            </a:r>
            <a:endParaRPr lang="pt-BR" dirty="0"/>
          </a:p>
        </p:txBody>
      </p:sp>
      <p:pic>
        <p:nvPicPr>
          <p:cNvPr id="6" name="Picture 2" descr="C:\Tests\MoveSemantics\Palestra\ccppbrasil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080120" cy="794411"/>
          </a:xfrm>
          <a:prstGeom prst="rect">
            <a:avLst/>
          </a:prstGeom>
          <a:noFill/>
        </p:spPr>
      </p:pic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 smtClean="0"/>
              <a:t>int</a:t>
            </a:r>
            <a:r>
              <a:rPr lang="pt-BR" dirty="0" smtClean="0"/>
              <a:t> x;</a:t>
            </a:r>
          </a:p>
          <a:p>
            <a:pPr>
              <a:buNone/>
            </a:pPr>
            <a:r>
              <a:rPr lang="pt-BR" dirty="0" err="1" smtClean="0"/>
              <a:t>int</a:t>
            </a:r>
            <a:r>
              <a:rPr lang="pt-BR" dirty="0" smtClean="0"/>
              <a:t>* y = &amp;x;</a:t>
            </a:r>
          </a:p>
          <a:p>
            <a:pPr>
              <a:buNone/>
            </a:pPr>
            <a:r>
              <a:rPr lang="pt-BR" dirty="0" err="1" smtClean="0"/>
              <a:t>int</a:t>
            </a:r>
            <a:r>
              <a:rPr lang="pt-BR" dirty="0" smtClean="0"/>
              <a:t>** z = &amp;y;</a:t>
            </a:r>
          </a:p>
          <a:p>
            <a:pPr>
              <a:buNone/>
            </a:pPr>
            <a:r>
              <a:rPr lang="pt-BR" dirty="0" err="1" smtClean="0"/>
              <a:t>int</a:t>
            </a:r>
            <a:r>
              <a:rPr lang="pt-BR" dirty="0" smtClean="0"/>
              <a:t> (*f)(</a:t>
            </a:r>
            <a:r>
              <a:rPr lang="pt-BR" dirty="0" err="1" smtClean="0"/>
              <a:t>int</a:t>
            </a:r>
            <a:r>
              <a:rPr lang="pt-BR" dirty="0" smtClean="0"/>
              <a:t> x);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int</a:t>
            </a:r>
            <a:r>
              <a:rPr lang="pt-BR" dirty="0" smtClean="0"/>
              <a:t>&amp; ß = x;</a:t>
            </a:r>
          </a:p>
          <a:p>
            <a:pPr>
              <a:buNone/>
            </a:pPr>
            <a:r>
              <a:rPr lang="pt-BR" dirty="0" err="1" smtClean="0"/>
              <a:t>int</a:t>
            </a:r>
            <a:r>
              <a:rPr lang="pt-BR" dirty="0" smtClean="0"/>
              <a:t>&amp;&amp; Þ = ?;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28615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LValue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pt-BR" dirty="0" smtClean="0"/>
              <a:t>“Uma expressão que </a:t>
            </a:r>
            <a:r>
              <a:rPr lang="pt-BR" b="1" dirty="0" smtClean="0"/>
              <a:t>COM CERTEZA</a:t>
            </a:r>
            <a:r>
              <a:rPr lang="pt-BR" dirty="0" smtClean="0"/>
              <a:t> representa um lugar na memória</a:t>
            </a:r>
            <a:r>
              <a:rPr lang="pt-BR" dirty="0" smtClean="0"/>
              <a:t>.”</a:t>
            </a:r>
          </a:p>
          <a:p>
            <a:pPr algn="ctr">
              <a:buNone/>
            </a:pPr>
            <a:endParaRPr lang="pt-BR" dirty="0" smtClean="0"/>
          </a:p>
          <a:p>
            <a:pPr algn="ctr">
              <a:buNone/>
            </a:pPr>
            <a:r>
              <a:rPr lang="pt-BR" dirty="0" smtClean="0"/>
              <a:t>“Uma variável que possui tempo de vida maior que uma instrução.”</a:t>
            </a:r>
            <a:endParaRPr lang="pt-BR" dirty="0" smtClean="0"/>
          </a:p>
        </p:txBody>
      </p:sp>
      <p:pic>
        <p:nvPicPr>
          <p:cNvPr id="6" name="Picture 2" descr="C:\Tests\MoveSemantics\Palestra\ccppbrasil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080120" cy="794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8615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LValue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Uma variável</a:t>
            </a:r>
          </a:p>
          <a:p>
            <a:r>
              <a:rPr lang="pt-BR" dirty="0" smtClean="0"/>
              <a:t>Uma referência não-</a:t>
            </a:r>
            <a:r>
              <a:rPr lang="pt-BR" dirty="0" err="1" smtClean="0"/>
              <a:t>const</a:t>
            </a:r>
            <a:endParaRPr lang="pt-BR" dirty="0" smtClean="0"/>
          </a:p>
          <a:p>
            <a:r>
              <a:rPr lang="pt-BR" dirty="0" smtClean="0"/>
              <a:t>Ponteiro </a:t>
            </a:r>
            <a:r>
              <a:rPr lang="pt-BR" dirty="0" err="1" smtClean="0"/>
              <a:t>deferenciado</a:t>
            </a:r>
            <a:endParaRPr lang="pt-BR" dirty="0" smtClean="0"/>
          </a:p>
          <a:p>
            <a:r>
              <a:rPr lang="pt-BR" dirty="0" smtClean="0"/>
              <a:t>Ponteiro de ponteiro </a:t>
            </a:r>
            <a:r>
              <a:rPr lang="pt-BR" dirty="0" err="1" smtClean="0"/>
              <a:t>deferenciado</a:t>
            </a:r>
            <a:endParaRPr lang="pt-BR" dirty="0" smtClean="0"/>
          </a:p>
          <a:p>
            <a:r>
              <a:rPr lang="pt-BR" dirty="0" smtClean="0"/>
              <a:t>Posição em um </a:t>
            </a:r>
            <a:r>
              <a:rPr lang="pt-BR" dirty="0" err="1" smtClean="0"/>
              <a:t>array</a:t>
            </a:r>
            <a:endParaRPr lang="pt-BR" dirty="0"/>
          </a:p>
        </p:txBody>
      </p:sp>
      <p:pic>
        <p:nvPicPr>
          <p:cNvPr id="4" name="Picture 2" descr="C:\Tests\MoveSemantics\Palestra\ccppbrasil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1080120" cy="794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374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528</Words>
  <Application>Microsoft Office PowerPoint</Application>
  <PresentationFormat>Apresentação na tela (4:3)</PresentationFormat>
  <Paragraphs>126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Move Semantics</vt:lpstr>
      <vt:lpstr>r-wander</vt:lpstr>
      <vt:lpstr>r-wander</vt:lpstr>
      <vt:lpstr>Move Syntaxis   Move Linkilis  Move Semantics  Move Compilis   Move Erectus</vt:lpstr>
      <vt:lpstr>Move Syntaxis   Move Linkilis  Move Semantics  Move Compilis   Move Erectus</vt:lpstr>
      <vt:lpstr>LValue x RValue</vt:lpstr>
      <vt:lpstr>Evolução da linguagem</vt:lpstr>
      <vt:lpstr>LValue</vt:lpstr>
      <vt:lpstr>LValue</vt:lpstr>
      <vt:lpstr>LValue</vt:lpstr>
      <vt:lpstr>LValue</vt:lpstr>
      <vt:lpstr>! LValue</vt:lpstr>
      <vt:lpstr>LValue</vt:lpstr>
      <vt:lpstr>RValue</vt:lpstr>
      <vt:lpstr>RValue</vt:lpstr>
      <vt:lpstr>RValue</vt:lpstr>
      <vt:lpstr>LValue é um RValue</vt:lpstr>
      <vt:lpstr>Move Semantics!</vt:lpstr>
      <vt:lpstr>Move Semantics!</vt:lpstr>
      <vt:lpstr>Slide 20</vt:lpstr>
      <vt:lpstr>O que aprendemos?</vt:lpstr>
      <vt:lpstr>Dúvidas? Eu tenho várias.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RValues</dc:title>
  <dc:creator>Wanderley Caloni</dc:creator>
  <cp:lastModifiedBy>Caloni</cp:lastModifiedBy>
  <cp:revision>35</cp:revision>
  <dcterms:created xsi:type="dcterms:W3CDTF">2012-01-17T20:21:35Z</dcterms:created>
  <dcterms:modified xsi:type="dcterms:W3CDTF">2012-01-28T12:29:10Z</dcterms:modified>
</cp:coreProperties>
</file>