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3" r:id="rId2"/>
    <p:sldId id="267" r:id="rId3"/>
    <p:sldId id="268" r:id="rId4"/>
    <p:sldId id="256" r:id="rId5"/>
    <p:sldId id="257" r:id="rId6"/>
    <p:sldId id="264" r:id="rId7"/>
    <p:sldId id="258" r:id="rId8"/>
    <p:sldId id="259" r:id="rId9"/>
    <p:sldId id="260" r:id="rId10"/>
    <p:sldId id="261" r:id="rId11"/>
    <p:sldId id="269" r:id="rId12"/>
    <p:sldId id="262" r:id="rId13"/>
    <p:sldId id="265" r:id="rId14"/>
    <p:sldId id="266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65CC4-E5BC-47C4-B65C-C23C3B108BE6}" type="datetimeFigureOut">
              <a:rPr lang="pt-BR" smtClean="0"/>
              <a:t>01/07/2012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82B03-F335-4849-906B-C3749487FDC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Quando</a:t>
            </a:r>
            <a:r>
              <a:rPr lang="pt-BR" baseline="0" dirty="0" smtClean="0"/>
              <a:t> o </a:t>
            </a:r>
            <a:r>
              <a:rPr lang="pt-BR" baseline="0" dirty="0" err="1" smtClean="0"/>
              <a:t>CriticalService</a:t>
            </a:r>
            <a:r>
              <a:rPr lang="pt-BR" baseline="0" dirty="0" smtClean="0"/>
              <a:t> é carregado tanto o EXE quanto a DLL </a:t>
            </a:r>
            <a:r>
              <a:rPr lang="pt-BR" baseline="0" dirty="0" err="1" smtClean="0"/>
              <a:t>EvenOdd</a:t>
            </a:r>
            <a:r>
              <a:rPr lang="pt-BR" baseline="0" dirty="0" smtClean="0"/>
              <a:t> compartilham o mesmo espaço de endereçamento. A tabela de importações do PE CriticalService.exe contém uma referência dentro da função </a:t>
            </a:r>
            <a:r>
              <a:rPr lang="pt-BR" baseline="0" dirty="0" err="1" smtClean="0"/>
              <a:t>DoProcess</a:t>
            </a:r>
            <a:r>
              <a:rPr lang="pt-BR" baseline="0" dirty="0" smtClean="0"/>
              <a:t> para a função </a:t>
            </a:r>
            <a:r>
              <a:rPr lang="pt-BR" baseline="0" dirty="0" err="1" smtClean="0"/>
              <a:t>IsEven</a:t>
            </a:r>
            <a:r>
              <a:rPr lang="pt-BR" baseline="0" dirty="0" smtClean="0"/>
              <a:t> que está localizada na DLL. No momento em que o </a:t>
            </a:r>
            <a:r>
              <a:rPr lang="pt-BR" baseline="0" dirty="0" err="1" smtClean="0"/>
              <a:t>loader</a:t>
            </a:r>
            <a:r>
              <a:rPr lang="pt-BR" baseline="0" dirty="0" smtClean="0"/>
              <a:t>/carregador do sistema operacional monta o espaço de memória para execução do processo ele faz essa ligação entre eles.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82B03-F335-4849-906B-C3749487FDC7}" type="slidenum">
              <a:rPr lang="pt-BR" smtClean="0"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existe</a:t>
            </a:r>
            <a:r>
              <a:rPr lang="pt-BR" baseline="0" dirty="0" smtClean="0"/>
              <a:t> dentro da função </a:t>
            </a:r>
            <a:r>
              <a:rPr lang="pt-BR" baseline="0" dirty="0" err="1" smtClean="0"/>
              <a:t>IsEven</a:t>
            </a:r>
            <a:r>
              <a:rPr lang="pt-BR" baseline="0" dirty="0" smtClean="0"/>
              <a:t> compilada, como tudo em computação digital, são zeros e uns. Esses zeros e uns podem ser interpretados de diversas formas: binário, hexadecimal, string, </a:t>
            </a:r>
            <a:r>
              <a:rPr lang="pt-BR" baseline="0" dirty="0" err="1" smtClean="0"/>
              <a:t>double</a:t>
            </a:r>
            <a:r>
              <a:rPr lang="pt-BR" baseline="0" dirty="0" smtClean="0"/>
              <a:t>. O processador e o depurador (</a:t>
            </a:r>
            <a:r>
              <a:rPr lang="pt-BR" baseline="0" dirty="0" err="1" smtClean="0"/>
              <a:t>WinDbg</a:t>
            </a:r>
            <a:r>
              <a:rPr lang="pt-BR" baseline="0" dirty="0" smtClean="0"/>
              <a:t>) enxergam o que o compilador montou: uma sequência de instruções em </a:t>
            </a:r>
            <a:r>
              <a:rPr lang="pt-BR" baseline="0" dirty="0" err="1" smtClean="0"/>
              <a:t>assembly</a:t>
            </a:r>
            <a:r>
              <a:rPr lang="pt-BR" baseline="0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82B03-F335-4849-906B-C3749487FDC7}" type="slidenum">
              <a:rPr lang="pt-BR" smtClean="0"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existe</a:t>
            </a:r>
            <a:r>
              <a:rPr lang="pt-BR" baseline="0" dirty="0" smtClean="0"/>
              <a:t> dentro da função </a:t>
            </a:r>
            <a:r>
              <a:rPr lang="pt-BR" baseline="0" dirty="0" err="1" smtClean="0"/>
              <a:t>IsEven</a:t>
            </a:r>
            <a:r>
              <a:rPr lang="pt-BR" baseline="0" dirty="0" smtClean="0"/>
              <a:t> compilada, como tudo em computação digital, são zeros e uns. Esses zeros e uns podem ser interpretados de diversas formas: binário, hexadecimal, string, </a:t>
            </a:r>
            <a:r>
              <a:rPr lang="pt-BR" baseline="0" dirty="0" err="1" smtClean="0"/>
              <a:t>double</a:t>
            </a:r>
            <a:r>
              <a:rPr lang="pt-BR" baseline="0" dirty="0" smtClean="0"/>
              <a:t>. O processador e o depurador (</a:t>
            </a:r>
            <a:r>
              <a:rPr lang="pt-BR" baseline="0" dirty="0" err="1" smtClean="0"/>
              <a:t>WinDbg</a:t>
            </a:r>
            <a:r>
              <a:rPr lang="pt-BR" baseline="0" dirty="0" smtClean="0"/>
              <a:t>) enxergam o que o compilador montou: uma sequência de instruções em </a:t>
            </a:r>
            <a:r>
              <a:rPr lang="pt-BR" baseline="0" dirty="0" err="1" smtClean="0"/>
              <a:t>assembly</a:t>
            </a:r>
            <a:r>
              <a:rPr lang="pt-BR" baseline="0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82B03-F335-4849-906B-C3749487FDC7}" type="slidenum">
              <a:rPr lang="pt-BR" smtClean="0"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Depois</a:t>
            </a:r>
            <a:r>
              <a:rPr lang="pt-BR" baseline="0" dirty="0" smtClean="0"/>
              <a:t> que o processo é carregado e já está executando nada impede que uma nova DLL seja carregada em seu espaço de memória. A partir do carregamento de uma nova versão da mesma DLL podemos modificar as chamadas das funções que utilizam a versão original. Essa modificação é feita em memória apenas, mas podemos renomear as </a:t>
            </a:r>
            <a:r>
              <a:rPr lang="pt-BR" baseline="0" dirty="0" err="1" smtClean="0"/>
              <a:t>DLLs</a:t>
            </a:r>
            <a:r>
              <a:rPr lang="pt-BR" baseline="0" dirty="0" smtClean="0"/>
              <a:t> para que novas instâncias do mesmo processo já carreguem a DLL atualizada.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82B03-F335-4849-906B-C3749487FDC7}" type="slidenum">
              <a:rPr lang="pt-BR" smtClean="0"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RmThread</a:t>
            </a:r>
            <a:r>
              <a:rPr lang="pt-BR" dirty="0" smtClean="0"/>
              <a:t> é um projeto de algumas décadas atrás que fiz para execução remota de código e que acabou virando um artigo no </a:t>
            </a:r>
            <a:r>
              <a:rPr lang="pt-BR" dirty="0" err="1" smtClean="0"/>
              <a:t>CodeProject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82B03-F335-4849-906B-C3749487FDC7}" type="slidenum">
              <a:rPr lang="pt-BR" smtClean="0"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função da </a:t>
            </a:r>
            <a:r>
              <a:rPr lang="pt-BR" dirty="0" err="1" smtClean="0"/>
              <a:t>RmThread</a:t>
            </a:r>
            <a:r>
              <a:rPr lang="pt-BR" baseline="0" dirty="0" smtClean="0"/>
              <a:t> é simplesmente localizar o processo-alvo e obter um </a:t>
            </a:r>
            <a:r>
              <a:rPr lang="pt-BR" baseline="0" dirty="0" err="1" smtClean="0"/>
              <a:t>handle</a:t>
            </a:r>
            <a:r>
              <a:rPr lang="pt-BR" baseline="0" dirty="0" smtClean="0"/>
              <a:t> que permite com que ele possa criar uma thread remota com o ponto inicial na função API </a:t>
            </a:r>
            <a:r>
              <a:rPr lang="pt-BR" baseline="0" dirty="0" err="1" smtClean="0"/>
              <a:t>LoadLibrary</a:t>
            </a:r>
            <a:r>
              <a:rPr lang="pt-BR" baseline="0" dirty="0" smtClean="0"/>
              <a:t>, passando como parâmetro o endereço da nova DLL. Dessa forma a DLL atualizada pode ser carregada no espaço de memória do processo </a:t>
            </a:r>
            <a:r>
              <a:rPr lang="pt-BR" baseline="0" dirty="0" err="1" smtClean="0"/>
              <a:t>CriticalService</a:t>
            </a:r>
            <a:r>
              <a:rPr lang="pt-BR" baseline="0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82B03-F335-4849-906B-C3749487FDC7}" type="slidenum">
              <a:rPr lang="pt-BR" smtClean="0"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Depois</a:t>
            </a:r>
            <a:r>
              <a:rPr lang="pt-BR" baseline="0" dirty="0" smtClean="0"/>
              <a:t> que o processo é carregado e já está executando nada impede que uma nova DLL seja carregada em seu espaço de memória. A partir do carregamento de uma nova versão da mesma DLL podemos modificar as chamadas das funções que utilizam a versão original. Essa modificação é feita em memória apenas, mas podemos renomear as </a:t>
            </a:r>
            <a:r>
              <a:rPr lang="pt-BR" baseline="0" dirty="0" err="1" smtClean="0"/>
              <a:t>DLLs</a:t>
            </a:r>
            <a:r>
              <a:rPr lang="pt-BR" baseline="0" dirty="0" smtClean="0"/>
              <a:t> para que novas instâncias do mesmo processo já carreguem a DLL atualizada.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82B03-F335-4849-906B-C3749487FDC7}" type="slidenum">
              <a:rPr lang="pt-BR" smtClean="0"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Depois</a:t>
            </a:r>
            <a:r>
              <a:rPr lang="pt-BR" baseline="0" dirty="0" smtClean="0"/>
              <a:t> que o processo é carregado e já está executando nada impede que uma nova DLL seja carregada em seu espaço de memória. A partir do carregamento de uma nova versão da mesma DLL podemos modificar as chamadas das funções que utilizam a versão original. Essa modificação é feita em memória apenas, mas podemos renomear as </a:t>
            </a:r>
            <a:r>
              <a:rPr lang="pt-BR" baseline="0" dirty="0" err="1" smtClean="0"/>
              <a:t>DLLs</a:t>
            </a:r>
            <a:r>
              <a:rPr lang="pt-BR" baseline="0" dirty="0" smtClean="0"/>
              <a:t> para que novas instâncias do mesmo processo já carreguem a DLL atualizada.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82B03-F335-4849-906B-C3749487FDC7}" type="slidenum">
              <a:rPr lang="pt-BR" smtClean="0"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Sem um dicionário,</a:t>
            </a:r>
            <a:r>
              <a:rPr lang="pt-BR" baseline="0" dirty="0" smtClean="0"/>
              <a:t> uma DLL e um EXE são apenas coleções de bits e bytes. </a:t>
            </a:r>
            <a:r>
              <a:rPr lang="pt-BR" dirty="0" smtClean="0"/>
              <a:t>A função de</a:t>
            </a:r>
            <a:r>
              <a:rPr lang="pt-BR" baseline="0" dirty="0" smtClean="0"/>
              <a:t> um arquivo PDB, ou arquivo de símbolos, é prover informações de tipos, objetos e funções para que o depurador consiga visualizar a localização de cada elemento de um arquivo binário.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82B03-F335-4849-906B-C3749487FDC7}" type="slidenum">
              <a:rPr lang="pt-BR" smtClean="0"/>
              <a:t>12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01/07/2012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01/07/2012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01/07/2012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01/07/2012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01/07/2012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01/07/2012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01/07/2012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772400" cy="1470025"/>
          </a:xfrm>
        </p:spPr>
        <p:txBody>
          <a:bodyPr/>
          <a:lstStyle/>
          <a:p>
            <a:r>
              <a:rPr lang="pt-BR" dirty="0" err="1" smtClean="0"/>
              <a:t>Patch</a:t>
            </a:r>
            <a:r>
              <a:rPr lang="pt-BR" dirty="0" smtClean="0"/>
              <a:t> de Emergência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Wanderley </a:t>
            </a:r>
            <a:r>
              <a:rPr lang="pt-BR" dirty="0" err="1" smtClean="0"/>
              <a:t>Caloni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2012-07</a:t>
            </a:r>
            <a:endParaRPr lang="pt-BR" dirty="0"/>
          </a:p>
        </p:txBody>
      </p:sp>
      <p:pic>
        <p:nvPicPr>
          <p:cNvPr id="3074" name="Picture 2" descr="C:\Users\Caloni\Documents\Projetos\Samples\PatchDeEmergencia\Imgs\barra-top-cc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5877272"/>
            <a:ext cx="1866900" cy="762000"/>
          </a:xfrm>
          <a:prstGeom prst="rect">
            <a:avLst/>
          </a:prstGeom>
          <a:noFill/>
        </p:spPr>
      </p:pic>
      <p:pic>
        <p:nvPicPr>
          <p:cNvPr id="3075" name="Picture 3" descr="C:\Users\Caloni\Documents\Projetos\Samples\PatchDeEmergencia\Imgs\barra-top-basic-875X8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080" y="218728"/>
            <a:ext cx="8334376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380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Patch</a:t>
            </a:r>
            <a:r>
              <a:rPr lang="pt-BR" dirty="0" smtClean="0"/>
              <a:t> de Emergência</a:t>
            </a:r>
            <a:endParaRPr lang="pt-BR" dirty="0"/>
          </a:p>
        </p:txBody>
      </p:sp>
      <p:pic>
        <p:nvPicPr>
          <p:cNvPr id="29" name="Picture 2" descr="C:\Users\Caloni\Documents\Projetos\Samples\PatchDeEmergencia\Imgs\barra-top-cc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434752"/>
            <a:ext cx="1866900" cy="762000"/>
          </a:xfrm>
          <a:prstGeom prst="rect">
            <a:avLst/>
          </a:prstGeom>
          <a:noFill/>
        </p:spPr>
      </p:pic>
      <p:sp>
        <p:nvSpPr>
          <p:cNvPr id="30" name="Retângulo 29"/>
          <p:cNvSpPr/>
          <p:nvPr/>
        </p:nvSpPr>
        <p:spPr>
          <a:xfrm>
            <a:off x="539552" y="5805264"/>
            <a:ext cx="5688632" cy="57606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Escrita de </a:t>
            </a:r>
            <a:r>
              <a:rPr lang="pt-BR" sz="2400" b="1" dirty="0" err="1" smtClean="0">
                <a:solidFill>
                  <a:schemeClr val="bg1"/>
                </a:solidFill>
              </a:rPr>
              <a:t>assembly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live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539552" y="5085184"/>
            <a:ext cx="5688632" cy="57606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Carregamento dinâmico de </a:t>
            </a:r>
            <a:r>
              <a:rPr lang="pt-BR" sz="2400" b="1" dirty="0" err="1" smtClean="0">
                <a:solidFill>
                  <a:schemeClr val="bg1"/>
                </a:solidFill>
              </a:rPr>
              <a:t>DLLs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539552" y="4365104"/>
            <a:ext cx="5688632" cy="57606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b="1" dirty="0" err="1" smtClean="0">
                <a:solidFill>
                  <a:schemeClr val="bg1"/>
                </a:solidFill>
              </a:rPr>
              <a:t>Jumps</a:t>
            </a:r>
            <a:r>
              <a:rPr lang="pt-BR" sz="2400" b="1" dirty="0" smtClean="0">
                <a:solidFill>
                  <a:schemeClr val="bg1"/>
                </a:solidFill>
              </a:rPr>
              <a:t> incondicionais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539552" y="3429000"/>
            <a:ext cx="5688632" cy="57606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Técnicas automatizadas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539552" y="2708920"/>
            <a:ext cx="5688632" cy="57606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Técnicas documentadas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539552" y="1988840"/>
            <a:ext cx="5688632" cy="57606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Técnicas testadas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36" name="Chave esquerda 35"/>
          <p:cNvSpPr/>
          <p:nvPr/>
        </p:nvSpPr>
        <p:spPr>
          <a:xfrm>
            <a:off x="6372200" y="4365104"/>
            <a:ext cx="432048" cy="201622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have esquerda 36"/>
          <p:cNvSpPr/>
          <p:nvPr/>
        </p:nvSpPr>
        <p:spPr>
          <a:xfrm>
            <a:off x="6372200" y="1988840"/>
            <a:ext cx="432048" cy="201622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6660232" y="4581128"/>
            <a:ext cx="2369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XGH: </a:t>
            </a:r>
            <a:r>
              <a:rPr lang="pt-BR" dirty="0" err="1" smtClean="0"/>
              <a:t>eXtreme</a:t>
            </a:r>
            <a:r>
              <a:rPr lang="pt-BR" dirty="0" smtClean="0"/>
              <a:t> </a:t>
            </a:r>
          </a:p>
          <a:p>
            <a:r>
              <a:rPr lang="pt-BR" dirty="0" err="1" smtClean="0"/>
              <a:t>Go</a:t>
            </a:r>
            <a:r>
              <a:rPr lang="pt-BR" dirty="0" smtClean="0"/>
              <a:t> </a:t>
            </a:r>
            <a:r>
              <a:rPr lang="pt-BR" dirty="0" err="1" smtClean="0"/>
              <a:t>Horse</a:t>
            </a:r>
            <a:r>
              <a:rPr lang="pt-BR" dirty="0" smtClean="0"/>
              <a:t> Programming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6876256" y="2132856"/>
            <a:ext cx="188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KMJ: </a:t>
            </a:r>
            <a:r>
              <a:rPr lang="pt-BR" dirty="0" err="1" smtClean="0"/>
              <a:t>Keep</a:t>
            </a:r>
            <a:r>
              <a:rPr lang="pt-BR" dirty="0" smtClean="0"/>
              <a:t> </a:t>
            </a:r>
            <a:r>
              <a:rPr lang="pt-BR" dirty="0" err="1" smtClean="0"/>
              <a:t>My</a:t>
            </a:r>
            <a:r>
              <a:rPr lang="pt-BR" dirty="0" smtClean="0"/>
              <a:t> </a:t>
            </a:r>
            <a:r>
              <a:rPr lang="pt-BR" dirty="0" err="1" smtClean="0"/>
              <a:t>Job</a:t>
            </a:r>
            <a:endParaRPr lang="pt-BR" dirty="0"/>
          </a:p>
        </p:txBody>
      </p:sp>
      <p:pic>
        <p:nvPicPr>
          <p:cNvPr id="4098" name="Picture 2" descr="C:\Users\Caloni\Documents\Projetos\Samples\PatchDeEmergencia\Imgs\gohorseprocess.wordpress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5283207"/>
            <a:ext cx="1080119" cy="1026113"/>
          </a:xfrm>
          <a:prstGeom prst="rect">
            <a:avLst/>
          </a:prstGeom>
          <a:noFill/>
        </p:spPr>
      </p:pic>
      <p:pic>
        <p:nvPicPr>
          <p:cNvPr id="4099" name="Picture 3" descr="C:\Users\Caloni\Documents\Projetos\Samples\PatchDeEmergencia\Imgs\home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92280" y="2852936"/>
            <a:ext cx="1028700" cy="714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allAtOnce" animBg="1"/>
      <p:bldP spid="31" grpId="0" build="allAtOnce" animBg="1"/>
      <p:bldP spid="32" grpId="0" build="allAtOnce" animBg="1"/>
      <p:bldP spid="33" grpId="0" build="allAtOnce" animBg="1"/>
      <p:bldP spid="34" grpId="0" build="allAtOnce" animBg="1"/>
      <p:bldP spid="35" grpId="0" build="allAtOnce" animBg="1"/>
      <p:bldP spid="36" grpId="0" animBg="1"/>
      <p:bldP spid="37" grpId="0" animBg="1"/>
      <p:bldP spid="38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899592" y="1916832"/>
            <a:ext cx="7488832" cy="4608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115616" y="2132856"/>
            <a:ext cx="2376264" cy="12961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EvenOdd.dll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051720" y="2708920"/>
            <a:ext cx="129614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IsEven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491880" y="2996952"/>
            <a:ext cx="2376264" cy="12961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EvenOdd2.dll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427984" y="3573016"/>
            <a:ext cx="129614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IsEven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868144" y="3861048"/>
            <a:ext cx="2376264" cy="12961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EvenOdd3.dll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804248" y="4437112"/>
            <a:ext cx="129614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IsEven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3" name="Forma 22"/>
          <p:cNvCxnSpPr>
            <a:stCxn id="8" idx="2"/>
            <a:endCxn id="19" idx="1"/>
          </p:cNvCxnSpPr>
          <p:nvPr/>
        </p:nvCxnSpPr>
        <p:spPr>
          <a:xfrm rot="16200000" flipH="1">
            <a:off x="3275856" y="2708920"/>
            <a:ext cx="576064" cy="172819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Forma 24"/>
          <p:cNvCxnSpPr>
            <a:stCxn id="19" idx="2"/>
            <a:endCxn id="21" idx="1"/>
          </p:cNvCxnSpPr>
          <p:nvPr/>
        </p:nvCxnSpPr>
        <p:spPr>
          <a:xfrm rot="16200000" flipH="1">
            <a:off x="5652120" y="3573016"/>
            <a:ext cx="576064" cy="172819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6804248" y="5301208"/>
            <a:ext cx="679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 smtClean="0"/>
              <a:t>...</a:t>
            </a:r>
            <a:endParaRPr lang="pt-BR" sz="4800" b="1" dirty="0"/>
          </a:p>
        </p:txBody>
      </p:sp>
      <p:sp>
        <p:nvSpPr>
          <p:cNvPr id="28" name="Título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Patch</a:t>
            </a:r>
            <a:r>
              <a:rPr lang="pt-BR" dirty="0" smtClean="0"/>
              <a:t> de Emergência</a:t>
            </a:r>
            <a:endParaRPr lang="pt-BR" dirty="0"/>
          </a:p>
        </p:txBody>
      </p:sp>
      <p:pic>
        <p:nvPicPr>
          <p:cNvPr id="29" name="Picture 2" descr="C:\Users\Caloni\Documents\Projetos\Samples\PatchDeEmergencia\Imgs\barra-top-cc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434752"/>
            <a:ext cx="1866900" cy="762000"/>
          </a:xfrm>
          <a:prstGeom prst="rect">
            <a:avLst/>
          </a:prstGeom>
          <a:noFill/>
        </p:spPr>
      </p:pic>
      <p:sp>
        <p:nvSpPr>
          <p:cNvPr id="14" name="Estrela de 32 pontas 13"/>
          <p:cNvSpPr/>
          <p:nvPr/>
        </p:nvSpPr>
        <p:spPr>
          <a:xfrm>
            <a:off x="7164288" y="188640"/>
            <a:ext cx="1368152" cy="1224136"/>
          </a:xfrm>
          <a:prstGeom prst="star3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chemeClr val="tx1"/>
                </a:solidFill>
              </a:rPr>
              <a:t>4.0!!</a:t>
            </a:r>
            <a:endParaRPr lang="pt-BR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  <p:bldP spid="21" grpId="0" animBg="1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403648" y="1844824"/>
            <a:ext cx="2376264" cy="381642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EvenOdd.dll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195736" y="2420888"/>
            <a:ext cx="1440160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100100100100100101</a:t>
            </a:r>
            <a:endParaRPr lang="pt-B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2195736" y="3140968"/>
            <a:ext cx="1440160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100100100100100101</a:t>
            </a:r>
            <a:endParaRPr lang="pt-B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2195736" y="3861048"/>
            <a:ext cx="1440160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100100100100100101</a:t>
            </a:r>
            <a:endParaRPr lang="pt-B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4427984" y="1844824"/>
            <a:ext cx="3600400" cy="38164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b="1" dirty="0" err="1" smtClean="0">
                <a:solidFill>
                  <a:schemeClr val="tx1"/>
                </a:solidFill>
              </a:rPr>
              <a:t>EvenOdd</a:t>
            </a:r>
            <a:r>
              <a:rPr lang="pt-BR" sz="2400" b="1" dirty="0" smtClean="0">
                <a:solidFill>
                  <a:schemeClr val="tx1"/>
                </a:solidFill>
              </a:rPr>
              <a:t>.</a:t>
            </a:r>
            <a:r>
              <a:rPr lang="pt-BR" sz="2400" b="1" dirty="0" err="1" smtClean="0">
                <a:solidFill>
                  <a:schemeClr val="tx1"/>
                </a:solidFill>
              </a:rPr>
              <a:t>pdb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572000" y="2420888"/>
            <a:ext cx="32403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IsEven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572000" y="3140968"/>
            <a:ext cx="32403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IsEvenUpdate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*)(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572000" y="3861048"/>
            <a:ext cx="32403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IsEvenUpdateReady</a:t>
            </a:r>
            <a:endParaRPr lang="pt-B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" name="Conector de seta reta 26"/>
          <p:cNvCxnSpPr>
            <a:stCxn id="17" idx="1"/>
            <a:endCxn id="8" idx="3"/>
          </p:cNvCxnSpPr>
          <p:nvPr/>
        </p:nvCxnSpPr>
        <p:spPr>
          <a:xfrm flipH="1">
            <a:off x="3635896" y="2708920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18" idx="1"/>
            <a:endCxn id="13" idx="3"/>
          </p:cNvCxnSpPr>
          <p:nvPr/>
        </p:nvCxnSpPr>
        <p:spPr>
          <a:xfrm flipH="1">
            <a:off x="3635896" y="3429000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22" idx="1"/>
            <a:endCxn id="14" idx="3"/>
          </p:cNvCxnSpPr>
          <p:nvPr/>
        </p:nvCxnSpPr>
        <p:spPr>
          <a:xfrm flipH="1">
            <a:off x="3635896" y="4149080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>
          <a:xfrm>
            <a:off x="1403648" y="5805264"/>
            <a:ext cx="6624736" cy="5760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b="1" dirty="0" err="1" smtClean="0">
                <a:solidFill>
                  <a:schemeClr val="tx1"/>
                </a:solidFill>
              </a:rPr>
              <a:t>DbgHelp</a:t>
            </a:r>
            <a:r>
              <a:rPr lang="pt-BR" sz="2400" b="1" dirty="0" smtClean="0">
                <a:solidFill>
                  <a:schemeClr val="tx1"/>
                </a:solidFill>
              </a:rPr>
              <a:t>.</a:t>
            </a:r>
            <a:r>
              <a:rPr lang="pt-BR" sz="2400" b="1" dirty="0" err="1" smtClean="0">
                <a:solidFill>
                  <a:schemeClr val="tx1"/>
                </a:solidFill>
              </a:rPr>
              <a:t>lib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33" name="Título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Patch</a:t>
            </a:r>
            <a:r>
              <a:rPr lang="pt-BR" dirty="0" smtClean="0"/>
              <a:t> de Emergência</a:t>
            </a:r>
            <a:endParaRPr lang="pt-BR" dirty="0"/>
          </a:p>
        </p:txBody>
      </p:sp>
      <p:pic>
        <p:nvPicPr>
          <p:cNvPr id="34" name="Picture 2" descr="C:\Users\Caloni\Documents\Projetos\Samples\PatchDeEmergencia\Imgs\barra-top-cc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434752"/>
            <a:ext cx="1866900" cy="762000"/>
          </a:xfrm>
          <a:prstGeom prst="rect">
            <a:avLst/>
          </a:prstGeom>
          <a:noFill/>
        </p:spPr>
      </p:pic>
      <p:sp>
        <p:nvSpPr>
          <p:cNvPr id="35" name="Estrela de 32 pontas 34"/>
          <p:cNvSpPr/>
          <p:nvPr/>
        </p:nvSpPr>
        <p:spPr>
          <a:xfrm>
            <a:off x="7164288" y="188640"/>
            <a:ext cx="1368152" cy="1224136"/>
          </a:xfrm>
          <a:prstGeom prst="star3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chemeClr val="tx1"/>
                </a:solidFill>
              </a:rPr>
              <a:t>5.0!!</a:t>
            </a:r>
            <a:endParaRPr lang="pt-BR" sz="2000" b="1" dirty="0">
              <a:solidFill>
                <a:schemeClr val="tx1"/>
              </a:solidFill>
            </a:endParaRPr>
          </a:p>
        </p:txBody>
      </p:sp>
      <p:sp>
        <p:nvSpPr>
          <p:cNvPr id="36" name="Retângulo de cantos arredondados 35"/>
          <p:cNvSpPr/>
          <p:nvPr/>
        </p:nvSpPr>
        <p:spPr>
          <a:xfrm rot="19627251">
            <a:off x="867389" y="3746441"/>
            <a:ext cx="7992888" cy="6480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ULTIMATE EDITION!!!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allAtOnce" animBg="1"/>
      <p:bldP spid="17" grpId="0" build="allAtOnce" animBg="1"/>
      <p:bldP spid="18" grpId="0" build="allAtOnce" animBg="1"/>
      <p:bldP spid="22" grpId="0" build="allAtOnce" animBg="1"/>
      <p:bldP spid="32" grpId="0" build="allAtOnce" animBg="1"/>
      <p:bldP spid="36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aprendemos?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pt-BR" strike="sngStrike" dirty="0" smtClean="0"/>
              <a:t>Aprender </a:t>
            </a:r>
            <a:r>
              <a:rPr lang="pt-BR" strike="sngStrike" dirty="0" err="1" smtClean="0"/>
              <a:t>assembly</a:t>
            </a:r>
            <a:r>
              <a:rPr lang="pt-BR" strike="sngStrike" dirty="0" smtClean="0"/>
              <a:t> e depuração é inútil</a:t>
            </a:r>
            <a:endParaRPr lang="pt-BR" strike="sngStrike" dirty="0" smtClean="0"/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Escrita de </a:t>
            </a:r>
            <a:r>
              <a:rPr lang="pt-BR" dirty="0" err="1" smtClean="0"/>
              <a:t>assembly</a:t>
            </a:r>
            <a:r>
              <a:rPr lang="pt-BR" dirty="0" smtClean="0"/>
              <a:t> </a:t>
            </a:r>
            <a:r>
              <a:rPr lang="pt-BR" dirty="0" err="1" smtClean="0"/>
              <a:t>inplace</a:t>
            </a:r>
            <a:r>
              <a:rPr lang="pt-BR" dirty="0" smtClean="0"/>
              <a:t> (tradução: na veia)</a:t>
            </a:r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Carregamento remoto de </a:t>
            </a:r>
            <a:r>
              <a:rPr lang="pt-BR" dirty="0" err="1" smtClean="0"/>
              <a:t>DLLs</a:t>
            </a:r>
            <a:endParaRPr lang="pt-BR" dirty="0" smtClean="0"/>
          </a:p>
          <a:p>
            <a:pPr>
              <a:buFont typeface="Wingdings" pitchFamily="2" charset="2"/>
              <a:buChar char="ü"/>
            </a:pPr>
            <a:r>
              <a:rPr lang="pt-BR" dirty="0" smtClean="0"/>
              <a:t>Solução alto nível para </a:t>
            </a:r>
            <a:r>
              <a:rPr lang="pt-BR" dirty="0" err="1" smtClean="0"/>
              <a:t>updates</a:t>
            </a:r>
            <a:r>
              <a:rPr lang="pt-BR" dirty="0" smtClean="0"/>
              <a:t> dinâmicos</a:t>
            </a:r>
          </a:p>
          <a:p>
            <a:pPr>
              <a:buFont typeface="Wingdings" pitchFamily="2" charset="2"/>
              <a:buChar char="ü"/>
            </a:pPr>
            <a:r>
              <a:rPr lang="pt-BR" dirty="0" err="1" smtClean="0"/>
              <a:t>Update</a:t>
            </a:r>
            <a:r>
              <a:rPr lang="pt-BR" dirty="0" smtClean="0"/>
              <a:t> dinâmico feito </a:t>
            </a:r>
            <a:r>
              <a:rPr lang="pt-BR" dirty="0" err="1" smtClean="0"/>
              <a:t>auto-guiado</a:t>
            </a:r>
            <a:endParaRPr lang="pt-BR" dirty="0" smtClean="0"/>
          </a:p>
        </p:txBody>
      </p:sp>
      <p:pic>
        <p:nvPicPr>
          <p:cNvPr id="6" name="Picture 2" descr="C:\Users\Caloni\Documents\Projetos\Samples\PatchDeEmergencia\Imgs\barra-top-cc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34752"/>
            <a:ext cx="1866900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3745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310903"/>
            <a:ext cx="7772400" cy="1470025"/>
          </a:xfrm>
        </p:spPr>
        <p:txBody>
          <a:bodyPr/>
          <a:lstStyle/>
          <a:p>
            <a:r>
              <a:rPr lang="pt-BR" b="1" dirty="0" smtClean="0"/>
              <a:t>Dúvidas? Eu tenho várias.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615407"/>
            <a:ext cx="6400800" cy="550912"/>
          </a:xfrm>
        </p:spPr>
        <p:txBody>
          <a:bodyPr>
            <a:noAutofit/>
          </a:bodyPr>
          <a:lstStyle/>
          <a:p>
            <a:r>
              <a:rPr lang="pt-BR" sz="3600" b="1" dirty="0" smtClean="0">
                <a:solidFill>
                  <a:schemeClr val="tx1"/>
                </a:solidFill>
              </a:rPr>
              <a:t>wanderley@caloni.com.br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355976" y="4479503"/>
            <a:ext cx="1068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 smtClean="0">
                <a:solidFill>
                  <a:schemeClr val="bg1">
                    <a:lumMod val="75000"/>
                  </a:schemeClr>
                </a:solidFill>
              </a:rPr>
              <a:t>twitter</a:t>
            </a:r>
            <a:endParaRPr lang="pt-BR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364088" y="5199583"/>
            <a:ext cx="794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 smtClean="0">
                <a:solidFill>
                  <a:schemeClr val="bg1">
                    <a:lumMod val="75000"/>
                  </a:schemeClr>
                </a:solidFill>
              </a:rPr>
              <a:t>saite</a:t>
            </a:r>
            <a:endParaRPr lang="pt-BR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088285" y="2780928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>
                    <a:lumMod val="75000"/>
                  </a:schemeClr>
                </a:solidFill>
              </a:rPr>
              <a:t>e-mail</a:t>
            </a:r>
            <a:endParaRPr lang="pt-BR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Chave direita 7"/>
          <p:cNvSpPr/>
          <p:nvPr/>
        </p:nvSpPr>
        <p:spPr>
          <a:xfrm rot="5400000">
            <a:off x="4788024" y="3615407"/>
            <a:ext cx="216024" cy="1512168"/>
          </a:xfrm>
          <a:prstGeom prst="rightBrace">
            <a:avLst>
              <a:gd name="adj1" fmla="val 8333"/>
              <a:gd name="adj2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Chave direita 8"/>
          <p:cNvSpPr/>
          <p:nvPr/>
        </p:nvSpPr>
        <p:spPr>
          <a:xfrm rot="5400000">
            <a:off x="5688124" y="3795427"/>
            <a:ext cx="216024" cy="2592288"/>
          </a:xfrm>
          <a:prstGeom prst="rightBrac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Chave esquerda 9"/>
          <p:cNvSpPr/>
          <p:nvPr/>
        </p:nvSpPr>
        <p:spPr>
          <a:xfrm rot="5400000">
            <a:off x="4427984" y="980728"/>
            <a:ext cx="360040" cy="4968552"/>
          </a:xfrm>
          <a:prstGeom prst="leftBrac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" name="Picture 2" descr="C:\Users\Caloni\Documents\Projetos\Samples\PatchDeEmergencia\Imgs\barra-top-cc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34752"/>
            <a:ext cx="1866900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380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wanderley</a:t>
            </a:r>
            <a:r>
              <a:rPr lang="pt-BR" dirty="0" smtClean="0"/>
              <a:t> </a:t>
            </a:r>
            <a:r>
              <a:rPr lang="pt-BR" dirty="0" err="1" smtClean="0"/>
              <a:t>at</a:t>
            </a:r>
            <a:r>
              <a:rPr lang="pt-BR" dirty="0" smtClean="0"/>
              <a:t> </a:t>
            </a:r>
            <a:r>
              <a:rPr lang="pt-BR" dirty="0" err="1" smtClean="0"/>
              <a:t>caloni</a:t>
            </a:r>
            <a:r>
              <a:rPr lang="pt-BR" dirty="0" smtClean="0"/>
              <a:t> </a:t>
            </a:r>
            <a:r>
              <a:rPr lang="pt-BR" dirty="0" err="1" smtClean="0"/>
              <a:t>at</a:t>
            </a:r>
            <a:r>
              <a:rPr lang="pt-BR" dirty="0" smtClean="0"/>
              <a:t> </a:t>
            </a:r>
            <a:r>
              <a:rPr lang="pt-BR" dirty="0" err="1" smtClean="0"/>
              <a:t>low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Programador entusiasta (</a:t>
            </a:r>
            <a:r>
              <a:rPr lang="pt-BR" dirty="0" err="1" smtClean="0"/>
              <a:t>Basic</a:t>
            </a:r>
            <a:r>
              <a:rPr lang="pt-BR" dirty="0" smtClean="0"/>
              <a:t> YES!): 1 ano</a:t>
            </a:r>
          </a:p>
          <a:p>
            <a:r>
              <a:rPr lang="pt-BR" dirty="0" smtClean="0"/>
              <a:t>C/C++ </a:t>
            </a:r>
            <a:r>
              <a:rPr lang="pt-BR" dirty="0" err="1" smtClean="0"/>
              <a:t>Maniac</a:t>
            </a:r>
            <a:r>
              <a:rPr lang="pt-BR" dirty="0" smtClean="0"/>
              <a:t>: 2 anos</a:t>
            </a:r>
          </a:p>
          <a:p>
            <a:r>
              <a:rPr lang="pt-BR" dirty="0" smtClean="0"/>
              <a:t>Segurança da Informação: 10 anos</a:t>
            </a:r>
          </a:p>
          <a:p>
            <a:r>
              <a:rPr lang="pt-BR" dirty="0" smtClean="0"/>
              <a:t>Mercado Financeiro: 1 ano</a:t>
            </a:r>
            <a:endParaRPr lang="pt-BR" dirty="0"/>
          </a:p>
        </p:txBody>
      </p:sp>
      <p:pic>
        <p:nvPicPr>
          <p:cNvPr id="8" name="Picture 2" descr="C:\Users\Caloni\Documents\Projetos\Samples\PatchDeEmergencia\Imgs\barra-top-cc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5877272"/>
            <a:ext cx="1866900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57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wanderley</a:t>
            </a:r>
            <a:r>
              <a:rPr lang="pt-BR" dirty="0" smtClean="0"/>
              <a:t> </a:t>
            </a:r>
            <a:r>
              <a:rPr lang="pt-BR" dirty="0" err="1" smtClean="0"/>
              <a:t>at</a:t>
            </a:r>
            <a:r>
              <a:rPr lang="pt-BR" dirty="0" smtClean="0"/>
              <a:t> </a:t>
            </a:r>
            <a:r>
              <a:rPr lang="pt-BR" dirty="0" err="1" smtClean="0"/>
              <a:t>caloni</a:t>
            </a:r>
            <a:r>
              <a:rPr lang="pt-BR" dirty="0" smtClean="0"/>
              <a:t> </a:t>
            </a:r>
            <a:r>
              <a:rPr lang="pt-BR" dirty="0" err="1" smtClean="0"/>
              <a:t>at</a:t>
            </a:r>
            <a:r>
              <a:rPr lang="pt-BR" dirty="0" smtClean="0"/>
              <a:t> </a:t>
            </a:r>
            <a:r>
              <a:rPr lang="pt-BR" dirty="0" err="1" smtClean="0"/>
              <a:t>low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/>
          </a:p>
        </p:txBody>
      </p:sp>
      <p:pic>
        <p:nvPicPr>
          <p:cNvPr id="5" name="Espaço Reservado para Conteúdo 4" descr="tagclou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42722" y="1600200"/>
            <a:ext cx="4458555" cy="4525963"/>
          </a:xfrm>
        </p:spPr>
      </p:pic>
      <p:pic>
        <p:nvPicPr>
          <p:cNvPr id="9" name="Picture 2" descr="C:\Users\Caloni\Documents\Projetos\Samples\PatchDeEmergencia\Imgs\barra-top-cc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5877272"/>
            <a:ext cx="1866900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57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547664" y="2708920"/>
            <a:ext cx="2592288" cy="30963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CriticalService.exe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932040" y="3933056"/>
            <a:ext cx="2376264" cy="187220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EvenOdd.dll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483768" y="5013176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DoProcess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076056" y="5030428"/>
            <a:ext cx="129614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IsEven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" name="Conector de seta reta 9"/>
          <p:cNvCxnSpPr>
            <a:stCxn id="6" idx="3"/>
            <a:endCxn id="8" idx="1"/>
          </p:cNvCxnSpPr>
          <p:nvPr/>
        </p:nvCxnSpPr>
        <p:spPr>
          <a:xfrm flipV="1">
            <a:off x="3995936" y="5318460"/>
            <a:ext cx="1080120" cy="18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899592" y="1988840"/>
            <a:ext cx="7488832" cy="4608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899592" y="1484784"/>
            <a:ext cx="4213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Espaço de memória do processo</a:t>
            </a:r>
            <a:endParaRPr lang="pt-BR" sz="2400" dirty="0"/>
          </a:p>
        </p:txBody>
      </p:sp>
      <p:pic>
        <p:nvPicPr>
          <p:cNvPr id="15" name="Picture 2" descr="C:\Users\Caloni\Documents\Projetos\Samples\PatchDeEmergencia\Imgs\barra-top-cc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434752"/>
            <a:ext cx="1866900" cy="762000"/>
          </a:xfrm>
          <a:prstGeom prst="rect">
            <a:avLst/>
          </a:prstGeom>
          <a:noFill/>
        </p:spPr>
      </p:pic>
      <p:sp>
        <p:nvSpPr>
          <p:cNvPr id="21" name="Título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Patch</a:t>
            </a:r>
            <a:r>
              <a:rPr lang="pt-BR" dirty="0" smtClean="0"/>
              <a:t> de Emergência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5" grpId="0" build="allAtOnce" animBg="1"/>
      <p:bldP spid="6" grpId="0" build="allAtOnce" animBg="1"/>
      <p:bldP spid="8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812232" y="1556792"/>
            <a:ext cx="2520280" cy="22322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IsEven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esp</a:t>
            </a:r>
            <a:endParaRPr lang="pt-BR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esp</a:t>
            </a:r>
            <a:endParaRPr lang="pt-BR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eax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dword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algn="ctr"/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</a:t>
            </a:r>
            <a:endParaRPr lang="pt-BR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87896" y="1556792"/>
            <a:ext cx="2520280" cy="22322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IsEven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1001001001010</a:t>
            </a:r>
          </a:p>
          <a:p>
            <a:pPr algn="ctr"/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1010010101010</a:t>
            </a:r>
          </a:p>
          <a:p>
            <a:pPr algn="ctr"/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0010101011010</a:t>
            </a:r>
          </a:p>
          <a:p>
            <a:pPr algn="ctr"/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0101001101010</a:t>
            </a:r>
          </a:p>
          <a:p>
            <a:pPr algn="ctr"/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0010100101011</a:t>
            </a:r>
          </a:p>
        </p:txBody>
      </p:sp>
      <p:pic>
        <p:nvPicPr>
          <p:cNvPr id="1026" name="Picture 2" descr="C:\Users\Caloni\Documents\Projetos\Samples\PatchDeEmergencia\Imgs\inteli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6568" y="1844824"/>
            <a:ext cx="1483519" cy="1661541"/>
          </a:xfrm>
          <a:prstGeom prst="rect">
            <a:avLst/>
          </a:prstGeom>
          <a:noFill/>
        </p:spPr>
      </p:pic>
      <p:pic>
        <p:nvPicPr>
          <p:cNvPr id="1027" name="Picture 3" descr="C:\Users\Caloni\Documents\Projetos\Samples\PatchDeEmergencia\Imgs\windbg-u-iseve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4221088"/>
            <a:ext cx="4648200" cy="1971675"/>
          </a:xfrm>
          <a:prstGeom prst="rect">
            <a:avLst/>
          </a:prstGeom>
          <a:noFill/>
        </p:spPr>
      </p:pic>
      <p:cxnSp>
        <p:nvCxnSpPr>
          <p:cNvPr id="15" name="Conector de seta reta 14"/>
          <p:cNvCxnSpPr>
            <a:stCxn id="9" idx="3"/>
            <a:endCxn id="8" idx="1"/>
          </p:cNvCxnSpPr>
          <p:nvPr/>
        </p:nvCxnSpPr>
        <p:spPr>
          <a:xfrm>
            <a:off x="3308176" y="267291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1026" idx="1"/>
            <a:endCxn id="8" idx="3"/>
          </p:cNvCxnSpPr>
          <p:nvPr/>
        </p:nvCxnSpPr>
        <p:spPr>
          <a:xfrm flipH="1" flipV="1">
            <a:off x="6332512" y="2672916"/>
            <a:ext cx="504056" cy="26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angulado 22"/>
          <p:cNvCxnSpPr>
            <a:stCxn id="1027" idx="0"/>
            <a:endCxn id="8" idx="2"/>
          </p:cNvCxnSpPr>
          <p:nvPr/>
        </p:nvCxnSpPr>
        <p:spPr>
          <a:xfrm rot="16200000" flipV="1">
            <a:off x="5480180" y="3381232"/>
            <a:ext cx="432048" cy="12476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107504" y="4293096"/>
            <a:ext cx="3868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 smtClean="0"/>
              <a:t>windbg</a:t>
            </a:r>
            <a:r>
              <a:rPr lang="pt-BR" sz="2000" b="1" dirty="0" smtClean="0"/>
              <a:t> -</a:t>
            </a:r>
            <a:r>
              <a:rPr lang="pt-BR" sz="2000" b="1" dirty="0" err="1" smtClean="0"/>
              <a:t>pvr</a:t>
            </a:r>
            <a:r>
              <a:rPr lang="pt-BR" sz="2000" b="1" dirty="0" smtClean="0"/>
              <a:t> -</a:t>
            </a:r>
            <a:r>
              <a:rPr lang="pt-BR" sz="2000" b="1" dirty="0" err="1" smtClean="0"/>
              <a:t>pn</a:t>
            </a:r>
            <a:r>
              <a:rPr lang="pt-BR" sz="2000" b="1" dirty="0" smtClean="0"/>
              <a:t> CriticalService.exe</a:t>
            </a:r>
            <a:endParaRPr lang="pt-BR" sz="2000" b="1" dirty="0"/>
          </a:p>
        </p:txBody>
      </p:sp>
      <p:sp>
        <p:nvSpPr>
          <p:cNvPr id="25" name="Elipse 24"/>
          <p:cNvSpPr/>
          <p:nvPr/>
        </p:nvSpPr>
        <p:spPr>
          <a:xfrm>
            <a:off x="983226" y="4318974"/>
            <a:ext cx="576064" cy="360040"/>
          </a:xfrm>
          <a:prstGeom prst="ellipse">
            <a:avLst/>
          </a:prstGeom>
          <a:noFill/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have esquerda 25"/>
          <p:cNvSpPr/>
          <p:nvPr/>
        </p:nvSpPr>
        <p:spPr>
          <a:xfrm>
            <a:off x="1619672" y="4941168"/>
            <a:ext cx="72008" cy="79208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1691680" y="5013176"/>
            <a:ext cx="1707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nonin</a:t>
            </a:r>
            <a:r>
              <a:rPr lang="pt-BR" b="1" dirty="0" err="1" smtClean="0"/>
              <a:t>V</a:t>
            </a:r>
            <a:r>
              <a:rPr lang="pt-BR" dirty="0" err="1" smtClean="0"/>
              <a:t>asively</a:t>
            </a:r>
            <a:endParaRPr lang="pt-BR" dirty="0" smtClean="0"/>
          </a:p>
          <a:p>
            <a:r>
              <a:rPr lang="pt-BR" b="1" dirty="0" smtClean="0"/>
              <a:t>R</a:t>
            </a:r>
            <a:r>
              <a:rPr lang="pt-BR" dirty="0" smtClean="0"/>
              <a:t>esume threads</a:t>
            </a:r>
            <a:endParaRPr lang="pt-BR" dirty="0"/>
          </a:p>
        </p:txBody>
      </p:sp>
      <p:cxnSp>
        <p:nvCxnSpPr>
          <p:cNvPr id="29" name="Forma 28"/>
          <p:cNvCxnSpPr>
            <a:stCxn id="25" idx="4"/>
            <a:endCxn id="26" idx="1"/>
          </p:cNvCxnSpPr>
          <p:nvPr/>
        </p:nvCxnSpPr>
        <p:spPr>
          <a:xfrm rot="16200000" flipH="1">
            <a:off x="1116366" y="4833906"/>
            <a:ext cx="658198" cy="3484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" name="Picture 2" descr="C:\Users\Caloni\Documents\Projetos\Samples\PatchDeEmergencia\Imgs\barra-top-ccc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434752"/>
            <a:ext cx="1866900" cy="762000"/>
          </a:xfrm>
          <a:prstGeom prst="rect">
            <a:avLst/>
          </a:prstGeom>
          <a:noFill/>
        </p:spPr>
      </p:pic>
      <p:sp>
        <p:nvSpPr>
          <p:cNvPr id="32" name="Título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Patch</a:t>
            </a:r>
            <a:r>
              <a:rPr lang="pt-BR" dirty="0" smtClean="0"/>
              <a:t> de Emergência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/>
      <p:bldP spid="25" grpId="0" animBg="1"/>
      <p:bldP spid="26" grpId="0" animBg="1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5868144" y="2204864"/>
            <a:ext cx="2520280" cy="22322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IsEven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esp</a:t>
            </a:r>
            <a:endParaRPr lang="pt-BR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esp</a:t>
            </a:r>
            <a:r>
              <a:rPr lang="pt-BR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+8</a:t>
            </a:r>
          </a:p>
          <a:p>
            <a:pPr algn="ctr"/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eax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dword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pt-BR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+8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algn="ctr"/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</a:t>
            </a:r>
            <a:endParaRPr lang="pt-BR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87896" y="2204864"/>
            <a:ext cx="2520280" cy="22322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IsEven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esp</a:t>
            </a:r>
            <a:endParaRPr lang="pt-BR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esp</a:t>
            </a:r>
            <a:endParaRPr lang="pt-BR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eax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dword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ebx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algn="ctr"/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</a:t>
            </a:r>
            <a:endParaRPr lang="pt-BR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5" name="Conector de seta reta 14"/>
          <p:cNvCxnSpPr>
            <a:stCxn id="9" idx="3"/>
            <a:endCxn id="8" idx="1"/>
          </p:cNvCxnSpPr>
          <p:nvPr/>
        </p:nvCxnSpPr>
        <p:spPr>
          <a:xfrm>
            <a:off x="3308176" y="3320988"/>
            <a:ext cx="25599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" name="Picture 2" descr="C:\Users\Caloni\Documents\Projetos\Samples\PatchDeEmergencia\Imgs\barra-top-cc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434752"/>
            <a:ext cx="1866900" cy="762000"/>
          </a:xfrm>
          <a:prstGeom prst="rect">
            <a:avLst/>
          </a:prstGeom>
          <a:noFill/>
        </p:spPr>
      </p:pic>
      <p:sp>
        <p:nvSpPr>
          <p:cNvPr id="32" name="Título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Patch</a:t>
            </a:r>
            <a:r>
              <a:rPr lang="pt-BR" dirty="0" smtClean="0"/>
              <a:t> de </a:t>
            </a:r>
            <a:r>
              <a:rPr lang="pt-BR" dirty="0" smtClean="0"/>
              <a:t>Emergência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3275856" y="4725144"/>
            <a:ext cx="2592288" cy="129614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b="1" dirty="0" err="1" smtClean="0">
                <a:solidFill>
                  <a:schemeClr val="tx1"/>
                </a:solidFill>
              </a:rPr>
              <a:t>WinDbg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419872" y="5229200"/>
            <a:ext cx="2304256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[</a:t>
            </a:r>
            <a:r>
              <a:rPr lang="pt-BR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address</a:t>
            </a:r>
            <a:r>
              <a:rPr lang="pt-BR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pt-BR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8" name="Conector de seta reta 27"/>
          <p:cNvCxnSpPr>
            <a:stCxn id="16" idx="0"/>
          </p:cNvCxnSpPr>
          <p:nvPr/>
        </p:nvCxnSpPr>
        <p:spPr>
          <a:xfrm flipV="1">
            <a:off x="4572000" y="3356992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Estrela de 32 pontas 30"/>
          <p:cNvSpPr/>
          <p:nvPr/>
        </p:nvSpPr>
        <p:spPr>
          <a:xfrm>
            <a:off x="7164288" y="188640"/>
            <a:ext cx="1368152" cy="1224136"/>
          </a:xfrm>
          <a:prstGeom prst="star3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chemeClr val="tx1"/>
                </a:solidFill>
              </a:rPr>
              <a:t>2.0!!</a:t>
            </a:r>
            <a:endParaRPr lang="pt-BR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75656" y="2708920"/>
            <a:ext cx="2592288" cy="12961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CriticalService.exe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292080" y="2708920"/>
            <a:ext cx="2376264" cy="12961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EvenOdd.dll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411760" y="3212976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DoProcess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436096" y="3250480"/>
            <a:ext cx="129614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IsEven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" name="Conector de seta reta 9"/>
          <p:cNvCxnSpPr>
            <a:stCxn id="6" idx="3"/>
            <a:endCxn id="8" idx="1"/>
          </p:cNvCxnSpPr>
          <p:nvPr/>
        </p:nvCxnSpPr>
        <p:spPr>
          <a:xfrm>
            <a:off x="3923928" y="3537012"/>
            <a:ext cx="1512168" cy="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899592" y="1916832"/>
            <a:ext cx="7488832" cy="4608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899592" y="1412776"/>
            <a:ext cx="4213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Espaço de memória do processo</a:t>
            </a:r>
            <a:endParaRPr lang="pt-BR" sz="2400" dirty="0"/>
          </a:p>
        </p:txBody>
      </p:sp>
      <p:sp>
        <p:nvSpPr>
          <p:cNvPr id="14" name="Retângulo 13"/>
          <p:cNvSpPr/>
          <p:nvPr/>
        </p:nvSpPr>
        <p:spPr>
          <a:xfrm>
            <a:off x="5292080" y="4437112"/>
            <a:ext cx="2376264" cy="12961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EvenOdd3.dll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436096" y="4978672"/>
            <a:ext cx="129614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IsEven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7" name="Conector angulado 16"/>
          <p:cNvCxnSpPr>
            <a:stCxn id="6" idx="3"/>
            <a:endCxn id="14" idx="1"/>
          </p:cNvCxnSpPr>
          <p:nvPr/>
        </p:nvCxnSpPr>
        <p:spPr>
          <a:xfrm>
            <a:off x="3923928" y="3537012"/>
            <a:ext cx="1368152" cy="15481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Símbolo de 'Não' 17"/>
          <p:cNvSpPr/>
          <p:nvPr/>
        </p:nvSpPr>
        <p:spPr>
          <a:xfrm>
            <a:off x="4716016" y="3284984"/>
            <a:ext cx="432048" cy="432048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9" name="Picture 2" descr="C:\Users\Caloni\Documents\Projetos\Samples\PatchDeEmergencia\Imgs\barra-top-cc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434752"/>
            <a:ext cx="1866900" cy="762000"/>
          </a:xfrm>
          <a:prstGeom prst="rect">
            <a:avLst/>
          </a:prstGeom>
          <a:noFill/>
        </p:spPr>
      </p:pic>
      <p:sp>
        <p:nvSpPr>
          <p:cNvPr id="21" name="Título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Patch</a:t>
            </a:r>
            <a:r>
              <a:rPr lang="pt-BR" dirty="0" smtClean="0"/>
              <a:t> de Emergência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 animBg="1"/>
      <p:bldP spid="15" grpId="0" build="allAtOnce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Caloni\Documents\Projetos\Samples\PatchDeEmergencia\Imgs\rmthread-codeprojec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628800"/>
            <a:ext cx="6181725" cy="4824536"/>
          </a:xfrm>
          <a:prstGeom prst="rect">
            <a:avLst/>
          </a:prstGeom>
          <a:noFill/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Patch</a:t>
            </a:r>
            <a:r>
              <a:rPr lang="pt-BR" dirty="0" smtClean="0"/>
              <a:t> de Emergência</a:t>
            </a:r>
            <a:endParaRPr lang="pt-BR" dirty="0"/>
          </a:p>
        </p:txBody>
      </p:sp>
      <p:pic>
        <p:nvPicPr>
          <p:cNvPr id="7" name="Picture 2" descr="C:\Users\Caloni\Documents\Projetos\Samples\PatchDeEmergencia\Imgs\barra-top-cc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434752"/>
            <a:ext cx="1866900" cy="76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75656" y="2636912"/>
            <a:ext cx="2592288" cy="12961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CriticalService.exe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051720" y="3140968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LoadLibrary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899592" y="1844824"/>
            <a:ext cx="3528392" cy="4608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899592" y="1340768"/>
            <a:ext cx="3517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Espaço de memória CS.exe</a:t>
            </a:r>
            <a:endParaRPr lang="pt-BR" sz="2400" dirty="0"/>
          </a:p>
        </p:txBody>
      </p:sp>
      <p:sp>
        <p:nvSpPr>
          <p:cNvPr id="14" name="Retângulo 13"/>
          <p:cNvSpPr/>
          <p:nvPr/>
        </p:nvSpPr>
        <p:spPr>
          <a:xfrm>
            <a:off x="1619672" y="4581128"/>
            <a:ext cx="2376264" cy="12961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EvenOdd3.dll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5076056" y="2636912"/>
            <a:ext cx="2592288" cy="129614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</a:rPr>
              <a:t>RmThread.exe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220072" y="3140968"/>
            <a:ext cx="2304256" cy="6480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CreateRemoteThread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2" name="Conector de seta reta 21"/>
          <p:cNvCxnSpPr>
            <a:stCxn id="20" idx="1"/>
            <a:endCxn id="6" idx="3"/>
          </p:cNvCxnSpPr>
          <p:nvPr/>
        </p:nvCxnSpPr>
        <p:spPr>
          <a:xfrm flipH="1">
            <a:off x="3563888" y="3465004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6" idx="2"/>
            <a:endCxn id="14" idx="0"/>
          </p:cNvCxnSpPr>
          <p:nvPr/>
        </p:nvCxnSpPr>
        <p:spPr>
          <a:xfrm>
            <a:off x="2807804" y="3789040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tângulo 28"/>
          <p:cNvSpPr/>
          <p:nvPr/>
        </p:nvSpPr>
        <p:spPr>
          <a:xfrm>
            <a:off x="4716016" y="1844824"/>
            <a:ext cx="3528392" cy="4608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4644008" y="1340768"/>
            <a:ext cx="3745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Espaço de memória RmT.exe</a:t>
            </a:r>
            <a:endParaRPr lang="pt-BR" sz="2400" dirty="0"/>
          </a:p>
        </p:txBody>
      </p:sp>
      <p:sp>
        <p:nvSpPr>
          <p:cNvPr id="31" name="Título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Patch</a:t>
            </a:r>
            <a:r>
              <a:rPr lang="pt-BR" dirty="0" smtClean="0"/>
              <a:t> de Emergência</a:t>
            </a:r>
            <a:endParaRPr lang="pt-BR" dirty="0"/>
          </a:p>
        </p:txBody>
      </p:sp>
      <p:pic>
        <p:nvPicPr>
          <p:cNvPr id="32" name="Picture 2" descr="C:\Users\Caloni\Documents\Projetos\Samples\PatchDeEmergencia\Imgs\barra-top-cc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434752"/>
            <a:ext cx="1866900" cy="762000"/>
          </a:xfrm>
          <a:prstGeom prst="rect">
            <a:avLst/>
          </a:prstGeom>
          <a:noFill/>
        </p:spPr>
      </p:pic>
      <p:sp>
        <p:nvSpPr>
          <p:cNvPr id="33" name="Estrela de 32 pontas 32"/>
          <p:cNvSpPr/>
          <p:nvPr/>
        </p:nvSpPr>
        <p:spPr>
          <a:xfrm>
            <a:off x="7164288" y="188640"/>
            <a:ext cx="1368152" cy="1224136"/>
          </a:xfrm>
          <a:prstGeom prst="star3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 smtClean="0">
                <a:solidFill>
                  <a:schemeClr val="tx1"/>
                </a:solidFill>
              </a:rPr>
              <a:t>3</a:t>
            </a:r>
            <a:r>
              <a:rPr lang="pt-BR" sz="2000" b="1" dirty="0" smtClean="0">
                <a:solidFill>
                  <a:schemeClr val="tx1"/>
                </a:solidFill>
              </a:rPr>
              <a:t>.0!!</a:t>
            </a:r>
            <a:endParaRPr lang="pt-BR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822</Words>
  <Application>Microsoft Office PowerPoint</Application>
  <PresentationFormat>Apresentação na tela (4:3)</PresentationFormat>
  <Paragraphs>127</Paragraphs>
  <Slides>14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Patch de Emergência</vt:lpstr>
      <vt:lpstr>wanderley at caloni at low level</vt:lpstr>
      <vt:lpstr>wanderley at caloni at low level</vt:lpstr>
      <vt:lpstr>Patch de Emergência</vt:lpstr>
      <vt:lpstr>Patch de Emergência</vt:lpstr>
      <vt:lpstr>Patch de Emergência</vt:lpstr>
      <vt:lpstr>Patch de Emergência</vt:lpstr>
      <vt:lpstr>Patch de Emergência</vt:lpstr>
      <vt:lpstr>Patch de Emergência</vt:lpstr>
      <vt:lpstr>Patch de Emergência</vt:lpstr>
      <vt:lpstr>Patch de Emergência</vt:lpstr>
      <vt:lpstr>Patch de Emergência</vt:lpstr>
      <vt:lpstr>O que aprendemos?</vt:lpstr>
      <vt:lpstr>Dúvidas? Eu tenho várias.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Caloni</dc:creator>
  <cp:lastModifiedBy>Caloni</cp:lastModifiedBy>
  <cp:revision>32</cp:revision>
  <dcterms:created xsi:type="dcterms:W3CDTF">2012-07-01T13:28:09Z</dcterms:created>
  <dcterms:modified xsi:type="dcterms:W3CDTF">2012-07-01T19:49:44Z</dcterms:modified>
</cp:coreProperties>
</file>