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3" r:id="rId23"/>
    <p:sldId id="277" r:id="rId24"/>
    <p:sldId id="278" r:id="rId25"/>
    <p:sldId id="279" r:id="rId26"/>
    <p:sldId id="280" r:id="rId27"/>
    <p:sldId id="281" r:id="rId28"/>
    <p:sldId id="282" r:id="rId29"/>
    <p:sldId id="284" r:id="rId30"/>
    <p:sldId id="285" r:id="rId31"/>
    <p:sldId id="286" r:id="rId32"/>
    <p:sldId id="287" r:id="rId33"/>
  </p:sldIdLst>
  <p:sldSz cx="9144000" cy="5143500" type="screen16x9"/>
  <p:notesSz cx="9144000" cy="6858000"/>
  <p:defaultTextStyle>
    <a:defPPr>
      <a:defRPr lang="zh-CN"/>
    </a:defPPr>
    <a:lvl1pPr marL="0" algn="l" defTabSz="816251" rtl="0" eaLnBrk="1" latinLnBrk="0" hangingPunct="1">
      <a:defRPr sz="1600" kern="1200">
        <a:solidFill>
          <a:schemeClr val="tx1"/>
        </a:solidFill>
        <a:latin typeface="+mn-lt"/>
        <a:ea typeface="+mn-ea"/>
        <a:cs typeface="+mn-cs"/>
      </a:defRPr>
    </a:lvl1pPr>
    <a:lvl2pPr marL="408125" algn="l" defTabSz="816251" rtl="0" eaLnBrk="1" latinLnBrk="0" hangingPunct="1">
      <a:defRPr sz="1600" kern="1200">
        <a:solidFill>
          <a:schemeClr val="tx1"/>
        </a:solidFill>
        <a:latin typeface="+mn-lt"/>
        <a:ea typeface="+mn-ea"/>
        <a:cs typeface="+mn-cs"/>
      </a:defRPr>
    </a:lvl2pPr>
    <a:lvl3pPr marL="816251" algn="l" defTabSz="816251" rtl="0" eaLnBrk="1" latinLnBrk="0" hangingPunct="1">
      <a:defRPr sz="1600" kern="1200">
        <a:solidFill>
          <a:schemeClr val="tx1"/>
        </a:solidFill>
        <a:latin typeface="+mn-lt"/>
        <a:ea typeface="+mn-ea"/>
        <a:cs typeface="+mn-cs"/>
      </a:defRPr>
    </a:lvl3pPr>
    <a:lvl4pPr marL="1224376" algn="l" defTabSz="816251" rtl="0" eaLnBrk="1" latinLnBrk="0" hangingPunct="1">
      <a:defRPr sz="1600" kern="1200">
        <a:solidFill>
          <a:schemeClr val="tx1"/>
        </a:solidFill>
        <a:latin typeface="+mn-lt"/>
        <a:ea typeface="+mn-ea"/>
        <a:cs typeface="+mn-cs"/>
      </a:defRPr>
    </a:lvl4pPr>
    <a:lvl5pPr marL="1632501" algn="l" defTabSz="816251" rtl="0" eaLnBrk="1" latinLnBrk="0" hangingPunct="1">
      <a:defRPr sz="1600" kern="1200">
        <a:solidFill>
          <a:schemeClr val="tx1"/>
        </a:solidFill>
        <a:latin typeface="+mn-lt"/>
        <a:ea typeface="+mn-ea"/>
        <a:cs typeface="+mn-cs"/>
      </a:defRPr>
    </a:lvl5pPr>
    <a:lvl6pPr marL="2040626" algn="l" defTabSz="816251" rtl="0" eaLnBrk="1" latinLnBrk="0" hangingPunct="1">
      <a:defRPr sz="1600" kern="1200">
        <a:solidFill>
          <a:schemeClr val="tx1"/>
        </a:solidFill>
        <a:latin typeface="+mn-lt"/>
        <a:ea typeface="+mn-ea"/>
        <a:cs typeface="+mn-cs"/>
      </a:defRPr>
    </a:lvl6pPr>
    <a:lvl7pPr marL="2448752" algn="l" defTabSz="816251" rtl="0" eaLnBrk="1" latinLnBrk="0" hangingPunct="1">
      <a:defRPr sz="1600" kern="1200">
        <a:solidFill>
          <a:schemeClr val="tx1"/>
        </a:solidFill>
        <a:latin typeface="+mn-lt"/>
        <a:ea typeface="+mn-ea"/>
        <a:cs typeface="+mn-cs"/>
      </a:defRPr>
    </a:lvl7pPr>
    <a:lvl8pPr marL="2856877" algn="l" defTabSz="816251" rtl="0" eaLnBrk="1" latinLnBrk="0" hangingPunct="1">
      <a:defRPr sz="1600" kern="1200">
        <a:solidFill>
          <a:schemeClr val="tx1"/>
        </a:solidFill>
        <a:latin typeface="+mn-lt"/>
        <a:ea typeface="+mn-ea"/>
        <a:cs typeface="+mn-cs"/>
      </a:defRPr>
    </a:lvl8pPr>
    <a:lvl9pPr marL="3265002" algn="l" defTabSz="816251"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4E0"/>
    <a:srgbClr val="FA2762"/>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4" autoAdjust="0"/>
    <p:restoredTop sz="94337" autoAdjust="0"/>
  </p:normalViewPr>
  <p:slideViewPr>
    <p:cSldViewPr>
      <p:cViewPr>
        <p:scale>
          <a:sx n="100" d="100"/>
          <a:sy n="100" d="100"/>
        </p:scale>
        <p:origin x="-690" y="-2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454A2CD2-F262-4082-86AA-A1BCF556B8AF}" type="datetimeFigureOut">
              <a:rPr lang="zh-CN" altLang="en-US" smtClean="0"/>
              <a:pPr/>
              <a:t>2016/3/5</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60C8BE5-CA91-4B7B-9B60-38CF93DF874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0C8BE5-CA91-4B7B-9B60-38CF93DF8740}"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08125" indent="0" algn="ctr">
              <a:buNone/>
              <a:defRPr>
                <a:solidFill>
                  <a:schemeClr val="tx1">
                    <a:tint val="75000"/>
                  </a:schemeClr>
                </a:solidFill>
              </a:defRPr>
            </a:lvl2pPr>
            <a:lvl3pPr marL="816251" indent="0" algn="ctr">
              <a:buNone/>
              <a:defRPr>
                <a:solidFill>
                  <a:schemeClr val="tx1">
                    <a:tint val="75000"/>
                  </a:schemeClr>
                </a:solidFill>
              </a:defRPr>
            </a:lvl3pPr>
            <a:lvl4pPr marL="1224376" indent="0" algn="ctr">
              <a:buNone/>
              <a:defRPr>
                <a:solidFill>
                  <a:schemeClr val="tx1">
                    <a:tint val="75000"/>
                  </a:schemeClr>
                </a:solidFill>
              </a:defRPr>
            </a:lvl4pPr>
            <a:lvl5pPr marL="1632501" indent="0" algn="ctr">
              <a:buNone/>
              <a:defRPr>
                <a:solidFill>
                  <a:schemeClr val="tx1">
                    <a:tint val="75000"/>
                  </a:schemeClr>
                </a:solidFill>
              </a:defRPr>
            </a:lvl5pPr>
            <a:lvl6pPr marL="2040626" indent="0" algn="ctr">
              <a:buNone/>
              <a:defRPr>
                <a:solidFill>
                  <a:schemeClr val="tx1">
                    <a:tint val="75000"/>
                  </a:schemeClr>
                </a:solidFill>
              </a:defRPr>
            </a:lvl6pPr>
            <a:lvl7pPr marL="2448752" indent="0" algn="ctr">
              <a:buNone/>
              <a:defRPr>
                <a:solidFill>
                  <a:schemeClr val="tx1">
                    <a:tint val="75000"/>
                  </a:schemeClr>
                </a:solidFill>
              </a:defRPr>
            </a:lvl7pPr>
            <a:lvl8pPr marL="2856877" indent="0" algn="ctr">
              <a:buNone/>
              <a:defRPr>
                <a:solidFill>
                  <a:schemeClr val="tx1">
                    <a:tint val="75000"/>
                  </a:schemeClr>
                </a:solidFill>
              </a:defRPr>
            </a:lvl8pPr>
            <a:lvl9pPr marL="3265002"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6"/>
            <a:ext cx="7772400" cy="1125140"/>
          </a:xfrm>
        </p:spPr>
        <p:txBody>
          <a:bodyPr anchor="b"/>
          <a:lstStyle>
            <a:lvl1pPr marL="0" indent="0">
              <a:buNone/>
              <a:defRPr sz="1800">
                <a:solidFill>
                  <a:schemeClr val="tx1">
                    <a:tint val="75000"/>
                  </a:schemeClr>
                </a:solidFill>
              </a:defRPr>
            </a:lvl1pPr>
            <a:lvl2pPr marL="408125" indent="0">
              <a:buNone/>
              <a:defRPr sz="1600">
                <a:solidFill>
                  <a:schemeClr val="tx1">
                    <a:tint val="75000"/>
                  </a:schemeClr>
                </a:solidFill>
              </a:defRPr>
            </a:lvl2pPr>
            <a:lvl3pPr marL="816251" indent="0">
              <a:buNone/>
              <a:defRPr sz="1400">
                <a:solidFill>
                  <a:schemeClr val="tx1">
                    <a:tint val="75000"/>
                  </a:schemeClr>
                </a:solidFill>
              </a:defRPr>
            </a:lvl3pPr>
            <a:lvl4pPr marL="1224376" indent="0">
              <a:buNone/>
              <a:defRPr sz="1300">
                <a:solidFill>
                  <a:schemeClr val="tx1">
                    <a:tint val="75000"/>
                  </a:schemeClr>
                </a:solidFill>
              </a:defRPr>
            </a:lvl4pPr>
            <a:lvl5pPr marL="1632501" indent="0">
              <a:buNone/>
              <a:defRPr sz="1300">
                <a:solidFill>
                  <a:schemeClr val="tx1">
                    <a:tint val="75000"/>
                  </a:schemeClr>
                </a:solidFill>
              </a:defRPr>
            </a:lvl5pPr>
            <a:lvl6pPr marL="2040626" indent="0">
              <a:buNone/>
              <a:defRPr sz="1300">
                <a:solidFill>
                  <a:schemeClr val="tx1">
                    <a:tint val="75000"/>
                  </a:schemeClr>
                </a:solidFill>
              </a:defRPr>
            </a:lvl6pPr>
            <a:lvl7pPr marL="2448752" indent="0">
              <a:buNone/>
              <a:defRPr sz="1300">
                <a:solidFill>
                  <a:schemeClr val="tx1">
                    <a:tint val="75000"/>
                  </a:schemeClr>
                </a:solidFill>
              </a:defRPr>
            </a:lvl7pPr>
            <a:lvl8pPr marL="2856877" indent="0">
              <a:buNone/>
              <a:defRPr sz="1300">
                <a:solidFill>
                  <a:schemeClr val="tx1">
                    <a:tint val="75000"/>
                  </a:schemeClr>
                </a:solidFill>
              </a:defRPr>
            </a:lvl8pPr>
            <a:lvl9pPr marL="3265002" indent="0">
              <a:buNone/>
              <a:defRPr sz="13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100" b="1"/>
            </a:lvl1pPr>
            <a:lvl2pPr marL="408125" indent="0">
              <a:buNone/>
              <a:defRPr sz="1800" b="1"/>
            </a:lvl2pPr>
            <a:lvl3pPr marL="816251" indent="0">
              <a:buNone/>
              <a:defRPr sz="1600" b="1"/>
            </a:lvl3pPr>
            <a:lvl4pPr marL="1224376" indent="0">
              <a:buNone/>
              <a:defRPr sz="1400" b="1"/>
            </a:lvl4pPr>
            <a:lvl5pPr marL="1632501" indent="0">
              <a:buNone/>
              <a:defRPr sz="1400" b="1"/>
            </a:lvl5pPr>
            <a:lvl6pPr marL="2040626" indent="0">
              <a:buNone/>
              <a:defRPr sz="1400" b="1"/>
            </a:lvl6pPr>
            <a:lvl7pPr marL="2448752" indent="0">
              <a:buNone/>
              <a:defRPr sz="1400" b="1"/>
            </a:lvl7pPr>
            <a:lvl8pPr marL="2856877" indent="0">
              <a:buNone/>
              <a:defRPr sz="1400" b="1"/>
            </a:lvl8pPr>
            <a:lvl9pPr marL="3265002" indent="0">
              <a:buNone/>
              <a:defRPr sz="14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100" b="1"/>
            </a:lvl1pPr>
            <a:lvl2pPr marL="408125" indent="0">
              <a:buNone/>
              <a:defRPr sz="1800" b="1"/>
            </a:lvl2pPr>
            <a:lvl3pPr marL="816251" indent="0">
              <a:buNone/>
              <a:defRPr sz="1600" b="1"/>
            </a:lvl3pPr>
            <a:lvl4pPr marL="1224376" indent="0">
              <a:buNone/>
              <a:defRPr sz="1400" b="1"/>
            </a:lvl4pPr>
            <a:lvl5pPr marL="1632501" indent="0">
              <a:buNone/>
              <a:defRPr sz="1400" b="1"/>
            </a:lvl5pPr>
            <a:lvl6pPr marL="2040626" indent="0">
              <a:buNone/>
              <a:defRPr sz="1400" b="1"/>
            </a:lvl6pPr>
            <a:lvl7pPr marL="2448752" indent="0">
              <a:buNone/>
              <a:defRPr sz="1400" b="1"/>
            </a:lvl7pPr>
            <a:lvl8pPr marL="2856877" indent="0">
              <a:buNone/>
              <a:defRPr sz="1400" b="1"/>
            </a:lvl8pPr>
            <a:lvl9pPr marL="3265002" indent="0">
              <a:buNone/>
              <a:defRPr sz="14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789"/>
            <a:ext cx="5111750" cy="438983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300"/>
            </a:lvl1pPr>
            <a:lvl2pPr marL="408125" indent="0">
              <a:buNone/>
              <a:defRPr sz="1100"/>
            </a:lvl2pPr>
            <a:lvl3pPr marL="816251" indent="0">
              <a:buNone/>
              <a:defRPr sz="900"/>
            </a:lvl3pPr>
            <a:lvl4pPr marL="1224376" indent="0">
              <a:buNone/>
              <a:defRPr sz="900"/>
            </a:lvl4pPr>
            <a:lvl5pPr marL="1632501" indent="0">
              <a:buNone/>
              <a:defRPr sz="900"/>
            </a:lvl5pPr>
            <a:lvl6pPr marL="2040626" indent="0">
              <a:buNone/>
              <a:defRPr sz="900"/>
            </a:lvl6pPr>
            <a:lvl7pPr marL="2448752" indent="0">
              <a:buNone/>
              <a:defRPr sz="900"/>
            </a:lvl7pPr>
            <a:lvl8pPr marL="2856877" indent="0">
              <a:buNone/>
              <a:defRPr sz="900"/>
            </a:lvl8pPr>
            <a:lvl9pPr marL="326500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900"/>
            </a:lvl1pPr>
            <a:lvl2pPr marL="408125" indent="0">
              <a:buNone/>
              <a:defRPr sz="2500"/>
            </a:lvl2pPr>
            <a:lvl3pPr marL="816251" indent="0">
              <a:buNone/>
              <a:defRPr sz="2100"/>
            </a:lvl3pPr>
            <a:lvl4pPr marL="1224376" indent="0">
              <a:buNone/>
              <a:defRPr sz="1800"/>
            </a:lvl4pPr>
            <a:lvl5pPr marL="1632501" indent="0">
              <a:buNone/>
              <a:defRPr sz="1800"/>
            </a:lvl5pPr>
            <a:lvl6pPr marL="2040626" indent="0">
              <a:buNone/>
              <a:defRPr sz="1800"/>
            </a:lvl6pPr>
            <a:lvl7pPr marL="2448752" indent="0">
              <a:buNone/>
              <a:defRPr sz="1800"/>
            </a:lvl7pPr>
            <a:lvl8pPr marL="2856877" indent="0">
              <a:buNone/>
              <a:defRPr sz="1800"/>
            </a:lvl8pPr>
            <a:lvl9pPr marL="3265002" indent="0">
              <a:buNone/>
              <a:defRPr sz="18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300"/>
            </a:lvl1pPr>
            <a:lvl2pPr marL="408125" indent="0">
              <a:buNone/>
              <a:defRPr sz="1100"/>
            </a:lvl2pPr>
            <a:lvl3pPr marL="816251" indent="0">
              <a:buNone/>
              <a:defRPr sz="900"/>
            </a:lvl3pPr>
            <a:lvl4pPr marL="1224376" indent="0">
              <a:buNone/>
              <a:defRPr sz="900"/>
            </a:lvl4pPr>
            <a:lvl5pPr marL="1632501" indent="0">
              <a:buNone/>
              <a:defRPr sz="900"/>
            </a:lvl5pPr>
            <a:lvl6pPr marL="2040626" indent="0">
              <a:buNone/>
              <a:defRPr sz="900"/>
            </a:lvl6pPr>
            <a:lvl7pPr marL="2448752" indent="0">
              <a:buNone/>
              <a:defRPr sz="900"/>
            </a:lvl7pPr>
            <a:lvl8pPr marL="2856877" indent="0">
              <a:buNone/>
              <a:defRPr sz="900"/>
            </a:lvl8pPr>
            <a:lvl9pPr marL="326500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81625" tIns="40813" rIns="81625" bIns="40813"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81625" tIns="40813" rIns="81625" bIns="40813"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81625" tIns="40813" rIns="81625" bIns="40813" rtlCol="0" anchor="ctr"/>
          <a:lstStyle>
            <a:lvl1pPr algn="l">
              <a:defRPr sz="1100">
                <a:solidFill>
                  <a:schemeClr val="tx1">
                    <a:tint val="75000"/>
                  </a:schemeClr>
                </a:solidFill>
              </a:defRPr>
            </a:lvl1pPr>
          </a:lstStyle>
          <a:p>
            <a:fld id="{530820CF-B880-4189-942D-D702A7CBA730}" type="datetimeFigureOut">
              <a:rPr lang="zh-CN" altLang="en-US" smtClean="0"/>
              <a:pPr/>
              <a:t>2016/3/5</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81625" tIns="40813" rIns="81625" bIns="40813"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81625" tIns="40813" rIns="81625" bIns="40813" rtlCol="0" anchor="ctr"/>
          <a:lstStyle>
            <a:lvl1pPr algn="r">
              <a:defRPr sz="11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16251" rtl="0" eaLnBrk="1" latinLnBrk="0" hangingPunct="1">
        <a:spcBef>
          <a:spcPct val="0"/>
        </a:spcBef>
        <a:buNone/>
        <a:defRPr sz="3900" kern="1200">
          <a:solidFill>
            <a:schemeClr val="tx1"/>
          </a:solidFill>
          <a:latin typeface="+mj-lt"/>
          <a:ea typeface="+mj-ea"/>
          <a:cs typeface="+mj-cs"/>
        </a:defRPr>
      </a:lvl1pPr>
    </p:titleStyle>
    <p:bodyStyle>
      <a:lvl1pPr marL="306094" indent="-306094" algn="l" defTabSz="816251"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63203" indent="-255078" algn="l" defTabSz="816251"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20313" indent="-204063" algn="l" defTabSz="816251"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28438" indent="-204063" algn="l" defTabSz="816251"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36563" indent="-204063" algn="l" defTabSz="816251"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44689" indent="-204063" algn="l" defTabSz="81625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814" indent="-204063" algn="l" defTabSz="81625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940" indent="-204063" algn="l" defTabSz="81625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065" indent="-204063" algn="l" defTabSz="816251"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16251" rtl="0" eaLnBrk="1" latinLnBrk="0" hangingPunct="1">
        <a:defRPr sz="1600" kern="1200">
          <a:solidFill>
            <a:schemeClr val="tx1"/>
          </a:solidFill>
          <a:latin typeface="+mn-lt"/>
          <a:ea typeface="+mn-ea"/>
          <a:cs typeface="+mn-cs"/>
        </a:defRPr>
      </a:lvl1pPr>
      <a:lvl2pPr marL="408125" algn="l" defTabSz="816251" rtl="0" eaLnBrk="1" latinLnBrk="0" hangingPunct="1">
        <a:defRPr sz="1600" kern="1200">
          <a:solidFill>
            <a:schemeClr val="tx1"/>
          </a:solidFill>
          <a:latin typeface="+mn-lt"/>
          <a:ea typeface="+mn-ea"/>
          <a:cs typeface="+mn-cs"/>
        </a:defRPr>
      </a:lvl2pPr>
      <a:lvl3pPr marL="816251" algn="l" defTabSz="816251" rtl="0" eaLnBrk="1" latinLnBrk="0" hangingPunct="1">
        <a:defRPr sz="1600" kern="1200">
          <a:solidFill>
            <a:schemeClr val="tx1"/>
          </a:solidFill>
          <a:latin typeface="+mn-lt"/>
          <a:ea typeface="+mn-ea"/>
          <a:cs typeface="+mn-cs"/>
        </a:defRPr>
      </a:lvl3pPr>
      <a:lvl4pPr marL="1224376" algn="l" defTabSz="816251" rtl="0" eaLnBrk="1" latinLnBrk="0" hangingPunct="1">
        <a:defRPr sz="1600" kern="1200">
          <a:solidFill>
            <a:schemeClr val="tx1"/>
          </a:solidFill>
          <a:latin typeface="+mn-lt"/>
          <a:ea typeface="+mn-ea"/>
          <a:cs typeface="+mn-cs"/>
        </a:defRPr>
      </a:lvl4pPr>
      <a:lvl5pPr marL="1632501" algn="l" defTabSz="816251" rtl="0" eaLnBrk="1" latinLnBrk="0" hangingPunct="1">
        <a:defRPr sz="1600" kern="1200">
          <a:solidFill>
            <a:schemeClr val="tx1"/>
          </a:solidFill>
          <a:latin typeface="+mn-lt"/>
          <a:ea typeface="+mn-ea"/>
          <a:cs typeface="+mn-cs"/>
        </a:defRPr>
      </a:lvl5pPr>
      <a:lvl6pPr marL="2040626" algn="l" defTabSz="816251" rtl="0" eaLnBrk="1" latinLnBrk="0" hangingPunct="1">
        <a:defRPr sz="1600" kern="1200">
          <a:solidFill>
            <a:schemeClr val="tx1"/>
          </a:solidFill>
          <a:latin typeface="+mn-lt"/>
          <a:ea typeface="+mn-ea"/>
          <a:cs typeface="+mn-cs"/>
        </a:defRPr>
      </a:lvl6pPr>
      <a:lvl7pPr marL="2448752" algn="l" defTabSz="816251" rtl="0" eaLnBrk="1" latinLnBrk="0" hangingPunct="1">
        <a:defRPr sz="1600" kern="1200">
          <a:solidFill>
            <a:schemeClr val="tx1"/>
          </a:solidFill>
          <a:latin typeface="+mn-lt"/>
          <a:ea typeface="+mn-ea"/>
          <a:cs typeface="+mn-cs"/>
        </a:defRPr>
      </a:lvl7pPr>
      <a:lvl8pPr marL="2856877" algn="l" defTabSz="816251" rtl="0" eaLnBrk="1" latinLnBrk="0" hangingPunct="1">
        <a:defRPr sz="1600" kern="1200">
          <a:solidFill>
            <a:schemeClr val="tx1"/>
          </a:solidFill>
          <a:latin typeface="+mn-lt"/>
          <a:ea typeface="+mn-ea"/>
          <a:cs typeface="+mn-cs"/>
        </a:defRPr>
      </a:lvl8pPr>
      <a:lvl9pPr marL="3265002" algn="l" defTabSz="816251"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eorge\Desktop\1186_153446_1.jpg"/>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13" name="TextBox 12"/>
          <p:cNvSpPr txBox="1"/>
          <p:nvPr/>
        </p:nvSpPr>
        <p:spPr>
          <a:xfrm>
            <a:off x="1500166" y="681325"/>
            <a:ext cx="2449710" cy="461665"/>
          </a:xfrm>
          <a:prstGeom prst="rect">
            <a:avLst/>
          </a:prstGeom>
          <a:noFill/>
        </p:spPr>
        <p:txBody>
          <a:bodyPr wrap="none" rtlCol="0">
            <a:spAutoFit/>
          </a:bodyPr>
          <a:lstStyle/>
          <a:p>
            <a:r>
              <a:rPr lang="zh-CN" altLang="en-US" sz="2400" b="1" dirty="0" smtClean="0">
                <a:solidFill>
                  <a:schemeClr val="tx2">
                    <a:lumMod val="75000"/>
                  </a:schemeClr>
                </a:solidFill>
                <a:latin typeface="Bell MT" pitchFamily="18" charset="0"/>
                <a:ea typeface="幼圆" pitchFamily="49" charset="-122"/>
              </a:rPr>
              <a:t>卡 路 里 微 平 台</a:t>
            </a:r>
            <a:endParaRPr lang="zh-CN" altLang="en-US" sz="2400" b="1" dirty="0">
              <a:solidFill>
                <a:schemeClr val="tx2">
                  <a:lumMod val="75000"/>
                </a:schemeClr>
              </a:solidFill>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4858" y="428610"/>
            <a:ext cx="2582762" cy="42862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6327" y="444013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运动录入</a:t>
            </a:r>
            <a:endParaRPr lang="zh-CN" altLang="en-US" sz="1200" dirty="0">
              <a:solidFill>
                <a:schemeClr val="tx1"/>
              </a:solidFill>
            </a:endParaRPr>
          </a:p>
        </p:txBody>
      </p:sp>
      <p:sp>
        <p:nvSpPr>
          <p:cNvPr id="10" name="矩形 9"/>
          <p:cNvSpPr/>
          <p:nvPr/>
        </p:nvSpPr>
        <p:spPr>
          <a:xfrm>
            <a:off x="2205021" y="444013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活动</a:t>
            </a:r>
            <a:endParaRPr lang="zh-CN" altLang="en-US" sz="1200" dirty="0">
              <a:solidFill>
                <a:schemeClr val="tx1"/>
              </a:solidFill>
            </a:endParaRPr>
          </a:p>
        </p:txBody>
      </p:sp>
      <p:sp>
        <p:nvSpPr>
          <p:cNvPr id="11" name="矩形 10"/>
          <p:cNvSpPr/>
          <p:nvPr/>
        </p:nvSpPr>
        <p:spPr>
          <a:xfrm>
            <a:off x="3071802" y="4440134"/>
            <a:ext cx="785819"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我的</a:t>
            </a:r>
            <a:endParaRPr lang="zh-CN" altLang="en-US" sz="1200" dirty="0">
              <a:solidFill>
                <a:schemeClr val="tx1"/>
              </a:solidFill>
            </a:endParaRPr>
          </a:p>
        </p:txBody>
      </p:sp>
      <p:sp>
        <p:nvSpPr>
          <p:cNvPr id="14" name="TextBox 13"/>
          <p:cNvSpPr txBox="1"/>
          <p:nvPr/>
        </p:nvSpPr>
        <p:spPr>
          <a:xfrm>
            <a:off x="4584988" y="500048"/>
            <a:ext cx="3746538" cy="646331"/>
          </a:xfrm>
          <a:prstGeom prst="rect">
            <a:avLst/>
          </a:prstGeom>
          <a:noFill/>
        </p:spPr>
        <p:txBody>
          <a:bodyPr wrap="none" rtlCol="0">
            <a:spAutoFit/>
          </a:bodyPr>
          <a:lstStyle/>
          <a:p>
            <a:r>
              <a:rPr lang="zh-CN" altLang="en-US" sz="1200" b="1" dirty="0" smtClean="0"/>
              <a:t>客服</a:t>
            </a:r>
            <a:r>
              <a:rPr lang="en-US" altLang="zh-CN" sz="1200" b="1" dirty="0" smtClean="0"/>
              <a:t>/</a:t>
            </a:r>
            <a:r>
              <a:rPr lang="zh-CN" altLang="en-US" sz="1200" b="1" dirty="0" smtClean="0"/>
              <a:t>公告</a:t>
            </a:r>
            <a:endParaRPr lang="en-US" altLang="zh-CN" sz="1200" b="1" dirty="0" smtClean="0"/>
          </a:p>
          <a:p>
            <a:endParaRPr lang="en-US" altLang="zh-CN" sz="1200" b="1" dirty="0" smtClean="0"/>
          </a:p>
          <a:p>
            <a:r>
              <a:rPr lang="en-US" altLang="zh-CN" sz="1200" dirty="0" smtClean="0"/>
              <a:t>1.</a:t>
            </a:r>
            <a:r>
              <a:rPr lang="zh-CN" altLang="en-US" sz="1200" dirty="0" smtClean="0"/>
              <a:t>点击客服</a:t>
            </a:r>
            <a:r>
              <a:rPr lang="en-US" altLang="zh-CN" sz="1200" dirty="0" smtClean="0"/>
              <a:t>/</a:t>
            </a:r>
            <a:r>
              <a:rPr lang="zh-CN" altLang="en-US" sz="1200" dirty="0" smtClean="0"/>
              <a:t>公告，显示客服联系方法和近期平台公告</a:t>
            </a:r>
            <a:endParaRPr lang="en-US" altLang="zh-CN" sz="1200" dirty="0" smtClean="0"/>
          </a:p>
        </p:txBody>
      </p:sp>
      <p:sp>
        <p:nvSpPr>
          <p:cNvPr id="17" name="矩形 16"/>
          <p:cNvSpPr/>
          <p:nvPr/>
        </p:nvSpPr>
        <p:spPr>
          <a:xfrm>
            <a:off x="1500166" y="694219"/>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客服电话：</a:t>
            </a:r>
            <a:endParaRPr lang="en-US" altLang="zh-CN" sz="1200" dirty="0" smtClean="0">
              <a:solidFill>
                <a:schemeClr val="tx1"/>
              </a:solidFill>
            </a:endParaRPr>
          </a:p>
          <a:p>
            <a:endParaRPr lang="en-US" altLang="zh-CN" sz="1200" dirty="0" smtClean="0">
              <a:solidFill>
                <a:schemeClr val="tx1"/>
              </a:solidFill>
            </a:endParaRPr>
          </a:p>
          <a:p>
            <a:r>
              <a:rPr lang="zh-CN" altLang="en-US" sz="1200" dirty="0" smtClean="0">
                <a:solidFill>
                  <a:schemeClr val="tx1"/>
                </a:solidFill>
              </a:rPr>
              <a:t>客服微信号：</a:t>
            </a:r>
            <a:endParaRPr lang="zh-CN" altLang="en-US" sz="1200" dirty="0">
              <a:solidFill>
                <a:schemeClr val="tx1"/>
              </a:solidFill>
            </a:endParaRPr>
          </a:p>
        </p:txBody>
      </p:sp>
      <p:sp>
        <p:nvSpPr>
          <p:cNvPr id="22" name="TextBox 21"/>
          <p:cNvSpPr txBox="1"/>
          <p:nvPr/>
        </p:nvSpPr>
        <p:spPr>
          <a:xfrm>
            <a:off x="1500166" y="1857370"/>
            <a:ext cx="2286015" cy="707886"/>
          </a:xfrm>
          <a:prstGeom prst="rect">
            <a:avLst/>
          </a:prstGeom>
          <a:noFill/>
        </p:spPr>
        <p:txBody>
          <a:bodyPr wrap="square" rtlCol="0">
            <a:spAutoFit/>
          </a:bodyPr>
          <a:lstStyle/>
          <a:p>
            <a:r>
              <a:rPr lang="zh-CN" altLang="en-US" sz="1000" dirty="0" smtClean="0"/>
              <a:t>平台公告平台公告平台公告平台公告平台公告平台公告平台公告平台公告平台公告平台公告平台公告平台公告平台公告平台公告平台公告</a:t>
            </a:r>
            <a:endParaRPr lang="zh-CN" altLang="en-US" sz="1000" dirty="0"/>
          </a:p>
        </p:txBody>
      </p:sp>
      <p:sp>
        <p:nvSpPr>
          <p:cNvPr id="19" name="矩形 18"/>
          <p:cNvSpPr/>
          <p:nvPr/>
        </p:nvSpPr>
        <p:spPr>
          <a:xfrm>
            <a:off x="3071802" y="3619507"/>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注册</a:t>
            </a:r>
            <a:endParaRPr lang="en-US" altLang="zh-CN" sz="1000" dirty="0" smtClean="0">
              <a:solidFill>
                <a:schemeClr val="tx1"/>
              </a:solidFill>
            </a:endParaRPr>
          </a:p>
        </p:txBody>
      </p:sp>
      <p:sp>
        <p:nvSpPr>
          <p:cNvPr id="20" name="矩形 19"/>
          <p:cNvSpPr/>
          <p:nvPr/>
        </p:nvSpPr>
        <p:spPr>
          <a:xfrm>
            <a:off x="3071802" y="3081341"/>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卡路里</a:t>
            </a:r>
            <a:endParaRPr lang="zh-CN" altLang="en-US" sz="1000" dirty="0">
              <a:solidFill>
                <a:schemeClr val="tx1"/>
              </a:solidFill>
            </a:endParaRPr>
          </a:p>
        </p:txBody>
      </p:sp>
      <p:sp>
        <p:nvSpPr>
          <p:cNvPr id="21" name="矩形 20"/>
          <p:cNvSpPr/>
          <p:nvPr/>
        </p:nvSpPr>
        <p:spPr>
          <a:xfrm>
            <a:off x="3071802" y="3352799"/>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账单</a:t>
            </a:r>
            <a:endParaRPr lang="zh-CN" altLang="en-US" sz="1000" dirty="0">
              <a:solidFill>
                <a:schemeClr val="tx1"/>
              </a:solidFill>
            </a:endParaRPr>
          </a:p>
        </p:txBody>
      </p:sp>
      <p:sp>
        <p:nvSpPr>
          <p:cNvPr id="23" name="矩形 22"/>
          <p:cNvSpPr/>
          <p:nvPr/>
        </p:nvSpPr>
        <p:spPr>
          <a:xfrm>
            <a:off x="3071802" y="3890972"/>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客服</a:t>
            </a:r>
            <a:r>
              <a:rPr lang="en-US" altLang="zh-CN" sz="1000" dirty="0" smtClean="0">
                <a:solidFill>
                  <a:schemeClr val="tx1"/>
                </a:solidFill>
              </a:rPr>
              <a:t>/</a:t>
            </a:r>
            <a:r>
              <a:rPr lang="zh-CN" altLang="en-US" sz="1000" dirty="0" smtClean="0">
                <a:solidFill>
                  <a:schemeClr val="tx1"/>
                </a:solidFill>
              </a:rPr>
              <a:t>公告</a:t>
            </a:r>
            <a:endParaRPr lang="en-US" altLang="zh-CN" sz="1000" dirty="0" smtClean="0">
              <a:solidFill>
                <a:schemeClr val="tx1"/>
              </a:solidFill>
            </a:endParaRPr>
          </a:p>
        </p:txBody>
      </p:sp>
      <p:sp>
        <p:nvSpPr>
          <p:cNvPr id="24" name="矩形 23"/>
          <p:cNvSpPr/>
          <p:nvPr/>
        </p:nvSpPr>
        <p:spPr>
          <a:xfrm>
            <a:off x="3071802" y="4163901"/>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兑换</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4858" y="428610"/>
            <a:ext cx="2582762" cy="42862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6327" y="444013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运动录入</a:t>
            </a:r>
            <a:endParaRPr lang="zh-CN" altLang="en-US" sz="1200" dirty="0">
              <a:solidFill>
                <a:schemeClr val="tx1"/>
              </a:solidFill>
            </a:endParaRPr>
          </a:p>
        </p:txBody>
      </p:sp>
      <p:sp>
        <p:nvSpPr>
          <p:cNvPr id="10" name="矩形 9"/>
          <p:cNvSpPr/>
          <p:nvPr/>
        </p:nvSpPr>
        <p:spPr>
          <a:xfrm>
            <a:off x="2205021" y="444013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活动</a:t>
            </a:r>
            <a:endParaRPr lang="zh-CN" altLang="en-US" sz="1200" dirty="0">
              <a:solidFill>
                <a:schemeClr val="tx1"/>
              </a:solidFill>
            </a:endParaRPr>
          </a:p>
        </p:txBody>
      </p:sp>
      <p:sp>
        <p:nvSpPr>
          <p:cNvPr id="11" name="矩形 10"/>
          <p:cNvSpPr/>
          <p:nvPr/>
        </p:nvSpPr>
        <p:spPr>
          <a:xfrm>
            <a:off x="3071802" y="4440134"/>
            <a:ext cx="785819"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我的</a:t>
            </a:r>
            <a:endParaRPr lang="zh-CN" altLang="en-US" sz="1200" dirty="0">
              <a:solidFill>
                <a:schemeClr val="tx1"/>
              </a:solidFill>
            </a:endParaRPr>
          </a:p>
        </p:txBody>
      </p:sp>
      <p:sp>
        <p:nvSpPr>
          <p:cNvPr id="14" name="TextBox 13"/>
          <p:cNvSpPr txBox="1"/>
          <p:nvPr/>
        </p:nvSpPr>
        <p:spPr>
          <a:xfrm>
            <a:off x="4584988" y="500048"/>
            <a:ext cx="2302233" cy="646331"/>
          </a:xfrm>
          <a:prstGeom prst="rect">
            <a:avLst/>
          </a:prstGeom>
          <a:noFill/>
        </p:spPr>
        <p:txBody>
          <a:bodyPr wrap="none" rtlCol="0">
            <a:spAutoFit/>
          </a:bodyPr>
          <a:lstStyle/>
          <a:p>
            <a:r>
              <a:rPr lang="zh-CN" altLang="en-US" sz="1200" b="1" dirty="0" smtClean="0"/>
              <a:t>兑换</a:t>
            </a:r>
            <a:endParaRPr lang="en-US" altLang="zh-CN" sz="1200" b="1" dirty="0" smtClean="0"/>
          </a:p>
          <a:p>
            <a:endParaRPr lang="en-US" altLang="zh-CN" sz="1200" b="1" dirty="0" smtClean="0"/>
          </a:p>
          <a:p>
            <a:r>
              <a:rPr lang="en-US" altLang="zh-CN" sz="1200" dirty="0" smtClean="0"/>
              <a:t>1.</a:t>
            </a:r>
            <a:r>
              <a:rPr lang="zh-CN" altLang="en-US" sz="1200" dirty="0" smtClean="0"/>
              <a:t>用户可以用卡路里来兑换奖品</a:t>
            </a:r>
            <a:endParaRPr lang="en-US" altLang="zh-CN" sz="1200" dirty="0" smtClean="0"/>
          </a:p>
        </p:txBody>
      </p:sp>
      <p:sp>
        <p:nvSpPr>
          <p:cNvPr id="17" name="矩形 16"/>
          <p:cNvSpPr/>
          <p:nvPr/>
        </p:nvSpPr>
        <p:spPr>
          <a:xfrm>
            <a:off x="1500166" y="694219"/>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奖品</a:t>
            </a:r>
            <a:r>
              <a:rPr lang="en-US" altLang="zh-CN" sz="1200" dirty="0" smtClean="0">
                <a:solidFill>
                  <a:schemeClr val="tx1"/>
                </a:solidFill>
              </a:rPr>
              <a:t>1</a:t>
            </a:r>
            <a:endParaRPr lang="zh-CN" altLang="en-US" sz="1200" dirty="0">
              <a:solidFill>
                <a:schemeClr val="tx1"/>
              </a:solidFill>
            </a:endParaRPr>
          </a:p>
        </p:txBody>
      </p:sp>
      <p:sp>
        <p:nvSpPr>
          <p:cNvPr id="19" name="矩形 18"/>
          <p:cNvSpPr/>
          <p:nvPr/>
        </p:nvSpPr>
        <p:spPr>
          <a:xfrm>
            <a:off x="3071802" y="3619507"/>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注册</a:t>
            </a:r>
            <a:endParaRPr lang="en-US" altLang="zh-CN" sz="1000" dirty="0" smtClean="0">
              <a:solidFill>
                <a:schemeClr val="tx1"/>
              </a:solidFill>
            </a:endParaRPr>
          </a:p>
        </p:txBody>
      </p:sp>
      <p:sp>
        <p:nvSpPr>
          <p:cNvPr id="20" name="矩形 19"/>
          <p:cNvSpPr/>
          <p:nvPr/>
        </p:nvSpPr>
        <p:spPr>
          <a:xfrm>
            <a:off x="3071802" y="3081341"/>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卡路里</a:t>
            </a:r>
            <a:endParaRPr lang="zh-CN" altLang="en-US" sz="1000" dirty="0">
              <a:solidFill>
                <a:schemeClr val="tx1"/>
              </a:solidFill>
            </a:endParaRPr>
          </a:p>
        </p:txBody>
      </p:sp>
      <p:sp>
        <p:nvSpPr>
          <p:cNvPr id="21" name="矩形 20"/>
          <p:cNvSpPr/>
          <p:nvPr/>
        </p:nvSpPr>
        <p:spPr>
          <a:xfrm>
            <a:off x="3071802" y="3352799"/>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账单</a:t>
            </a:r>
            <a:endParaRPr lang="zh-CN" altLang="en-US" sz="1000" dirty="0">
              <a:solidFill>
                <a:schemeClr val="tx1"/>
              </a:solidFill>
            </a:endParaRPr>
          </a:p>
        </p:txBody>
      </p:sp>
      <p:sp>
        <p:nvSpPr>
          <p:cNvPr id="23" name="矩形 22"/>
          <p:cNvSpPr/>
          <p:nvPr/>
        </p:nvSpPr>
        <p:spPr>
          <a:xfrm>
            <a:off x="3071802" y="3890972"/>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客服</a:t>
            </a:r>
            <a:r>
              <a:rPr lang="en-US" altLang="zh-CN" sz="1000" dirty="0" smtClean="0">
                <a:solidFill>
                  <a:schemeClr val="tx1"/>
                </a:solidFill>
              </a:rPr>
              <a:t>/</a:t>
            </a:r>
            <a:r>
              <a:rPr lang="zh-CN" altLang="en-US" sz="1000" dirty="0" smtClean="0">
                <a:solidFill>
                  <a:schemeClr val="tx1"/>
                </a:solidFill>
              </a:rPr>
              <a:t>公告</a:t>
            </a:r>
            <a:endParaRPr lang="en-US" altLang="zh-CN" sz="1000" dirty="0" smtClean="0">
              <a:solidFill>
                <a:schemeClr val="tx1"/>
              </a:solidFill>
            </a:endParaRPr>
          </a:p>
        </p:txBody>
      </p:sp>
      <p:sp>
        <p:nvSpPr>
          <p:cNvPr id="24" name="矩形 23"/>
          <p:cNvSpPr/>
          <p:nvPr/>
        </p:nvSpPr>
        <p:spPr>
          <a:xfrm>
            <a:off x="3071802" y="4163901"/>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兑换</a:t>
            </a:r>
            <a:endParaRPr lang="en-US" altLang="zh-CN" sz="1000" dirty="0" smtClean="0">
              <a:solidFill>
                <a:schemeClr val="tx1"/>
              </a:solidFill>
            </a:endParaRPr>
          </a:p>
        </p:txBody>
      </p:sp>
      <p:sp>
        <p:nvSpPr>
          <p:cNvPr id="15" name="矩形 14"/>
          <p:cNvSpPr/>
          <p:nvPr/>
        </p:nvSpPr>
        <p:spPr>
          <a:xfrm>
            <a:off x="1500166" y="1643056"/>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奖品</a:t>
            </a:r>
            <a:r>
              <a:rPr lang="en-US" altLang="zh-CN" sz="1200" dirty="0" smtClean="0">
                <a:solidFill>
                  <a:schemeClr val="tx1"/>
                </a:solidFill>
              </a:rPr>
              <a:t>2</a:t>
            </a:r>
            <a:endParaRPr lang="zh-CN" altLang="en-US" sz="1200" dirty="0">
              <a:solidFill>
                <a:schemeClr val="tx1"/>
              </a:solidFill>
            </a:endParaRPr>
          </a:p>
        </p:txBody>
      </p:sp>
      <p:sp>
        <p:nvSpPr>
          <p:cNvPr id="16" name="矩形 15"/>
          <p:cNvSpPr/>
          <p:nvPr/>
        </p:nvSpPr>
        <p:spPr>
          <a:xfrm>
            <a:off x="1500166" y="2571750"/>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奖品</a:t>
            </a:r>
            <a:r>
              <a:rPr lang="en-US" altLang="zh-CN" sz="1200" dirty="0" smtClean="0">
                <a:solidFill>
                  <a:schemeClr val="tx1"/>
                </a:solidFill>
              </a:rPr>
              <a:t>3</a:t>
            </a:r>
            <a:endParaRPr lang="zh-CN" altLang="en-US" sz="12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107996" cy="646331"/>
          </a:xfrm>
          <a:prstGeom prst="rect">
            <a:avLst/>
          </a:prstGeom>
          <a:noFill/>
        </p:spPr>
        <p:txBody>
          <a:bodyPr wrap="none" rtlCol="0">
            <a:spAutoFit/>
          </a:bodyPr>
          <a:lstStyle/>
          <a:p>
            <a:r>
              <a:rPr lang="zh-CN" altLang="en-US" sz="1200" b="1" dirty="0" smtClean="0"/>
              <a:t>运营管理后台</a:t>
            </a:r>
            <a:endParaRPr lang="en-US" altLang="zh-CN" sz="1200" b="1" dirty="0" smtClean="0"/>
          </a:p>
          <a:p>
            <a:endParaRPr lang="en-US" altLang="zh-CN" sz="1200" b="1" dirty="0" smtClean="0"/>
          </a:p>
          <a:p>
            <a:r>
              <a:rPr lang="en-US" altLang="zh-CN" sz="1200" dirty="0" smtClean="0"/>
              <a:t>1.</a:t>
            </a:r>
            <a:r>
              <a:rPr lang="zh-CN" altLang="en-US" sz="1200" dirty="0" smtClean="0"/>
              <a:t>登录</a:t>
            </a:r>
            <a:endParaRPr lang="en-US" altLang="zh-CN" sz="1200" dirty="0" smtClean="0"/>
          </a:p>
        </p:txBody>
      </p:sp>
      <p:sp>
        <p:nvSpPr>
          <p:cNvPr id="18" name="矩形 17"/>
          <p:cNvSpPr/>
          <p:nvPr/>
        </p:nvSpPr>
        <p:spPr>
          <a:xfrm>
            <a:off x="5214942" y="2571750"/>
            <a:ext cx="1714512"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用户名</a:t>
            </a:r>
            <a:endParaRPr lang="en-US" altLang="zh-CN" sz="1000" dirty="0" smtClean="0">
              <a:solidFill>
                <a:schemeClr val="tx1"/>
              </a:solidFill>
            </a:endParaRPr>
          </a:p>
        </p:txBody>
      </p:sp>
      <p:sp>
        <p:nvSpPr>
          <p:cNvPr id="22" name="矩形 21"/>
          <p:cNvSpPr/>
          <p:nvPr/>
        </p:nvSpPr>
        <p:spPr>
          <a:xfrm>
            <a:off x="5214942" y="3000378"/>
            <a:ext cx="1714512"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密码</a:t>
            </a:r>
            <a:endParaRPr lang="en-US" altLang="zh-CN" sz="1000" dirty="0" smtClean="0">
              <a:solidFill>
                <a:schemeClr val="tx1"/>
              </a:solidFill>
            </a:endParaRPr>
          </a:p>
        </p:txBody>
      </p:sp>
      <p:sp>
        <p:nvSpPr>
          <p:cNvPr id="25" name="矩形 24"/>
          <p:cNvSpPr/>
          <p:nvPr/>
        </p:nvSpPr>
        <p:spPr>
          <a:xfrm>
            <a:off x="6286512" y="3500444"/>
            <a:ext cx="6334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登录</a:t>
            </a:r>
            <a:endParaRPr lang="en-US" altLang="zh-CN" sz="1000" dirty="0" smtClean="0">
              <a:solidFill>
                <a:schemeClr val="tx1"/>
              </a:solidFill>
            </a:endParaRPr>
          </a:p>
        </p:txBody>
      </p:sp>
      <p:sp>
        <p:nvSpPr>
          <p:cNvPr id="26" name="TextBox 25"/>
          <p:cNvSpPr txBox="1"/>
          <p:nvPr/>
        </p:nvSpPr>
        <p:spPr>
          <a:xfrm>
            <a:off x="1643042" y="2071684"/>
            <a:ext cx="954107" cy="276999"/>
          </a:xfrm>
          <a:prstGeom prst="rect">
            <a:avLst/>
          </a:prstGeom>
          <a:noFill/>
        </p:spPr>
        <p:txBody>
          <a:bodyPr wrap="none" rtlCol="0">
            <a:spAutoFit/>
          </a:bodyPr>
          <a:lstStyle/>
          <a:p>
            <a:r>
              <a:rPr lang="zh-CN" altLang="en-US" sz="1200" b="1" dirty="0" smtClean="0"/>
              <a:t>卡路里中心</a:t>
            </a:r>
            <a:endParaRPr lang="en-US" altLang="zh-CN" sz="12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994457" cy="646331"/>
          </a:xfrm>
          <a:prstGeom prst="rect">
            <a:avLst/>
          </a:prstGeom>
          <a:noFill/>
        </p:spPr>
        <p:txBody>
          <a:bodyPr wrap="none" rtlCol="0">
            <a:spAutoFit/>
          </a:bodyPr>
          <a:lstStyle/>
          <a:p>
            <a:r>
              <a:rPr lang="zh-CN" altLang="en-US" sz="1200" b="1" dirty="0" smtClean="0"/>
              <a:t>会员管理</a:t>
            </a:r>
          </a:p>
          <a:p>
            <a:endParaRPr lang="en-US" altLang="zh-CN" sz="1200" b="1" dirty="0" smtClean="0"/>
          </a:p>
          <a:p>
            <a:r>
              <a:rPr lang="en-US" altLang="zh-CN" sz="1200" dirty="0" smtClean="0"/>
              <a:t>1.</a:t>
            </a:r>
            <a:r>
              <a:rPr lang="zh-CN" altLang="en-US" sz="1200" dirty="0" smtClean="0"/>
              <a:t>会员信息管理，查询列表</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22" name="矩形 21"/>
          <p:cNvSpPr/>
          <p:nvPr/>
        </p:nvSpPr>
        <p:spPr>
          <a:xfrm>
            <a:off x="928662" y="164305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会员信息管理</a:t>
            </a:r>
            <a:endParaRPr lang="en-US" altLang="zh-CN" sz="1000" dirty="0" smtClean="0">
              <a:solidFill>
                <a:schemeClr val="tx1"/>
              </a:solidFill>
            </a:endParaRPr>
          </a:p>
        </p:txBody>
      </p:sp>
      <p:sp>
        <p:nvSpPr>
          <p:cNvPr id="8" name="矩形 7"/>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会员账单管理</a:t>
            </a:r>
            <a:endParaRPr lang="en-US" altLang="zh-CN" sz="1000" dirty="0" smtClean="0">
              <a:solidFill>
                <a:schemeClr val="tx1"/>
              </a:solidFill>
            </a:endParaRPr>
          </a:p>
        </p:txBody>
      </p:sp>
      <p:sp>
        <p:nvSpPr>
          <p:cNvPr id="9" name="矩形 8"/>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会员卡路里管理</a:t>
            </a:r>
            <a:endParaRPr lang="en-US" altLang="zh-CN" sz="1000" dirty="0" smtClean="0">
              <a:solidFill>
                <a:schemeClr val="tx1"/>
              </a:solidFill>
            </a:endParaRPr>
          </a:p>
        </p:txBody>
      </p:sp>
      <p:sp>
        <p:nvSpPr>
          <p:cNvPr id="10" name="矩形 9"/>
          <p:cNvSpPr/>
          <p:nvPr/>
        </p:nvSpPr>
        <p:spPr>
          <a:xfrm>
            <a:off x="928662" y="250031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3" name="矩形 12"/>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5" name="矩形 14"/>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6" name="矩形 1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7" name="矩形 1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0" name="表格 19"/>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3" name="矩形 22"/>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4" name="矩形 23"/>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994457" cy="646331"/>
          </a:xfrm>
          <a:prstGeom prst="rect">
            <a:avLst/>
          </a:prstGeom>
          <a:noFill/>
        </p:spPr>
        <p:txBody>
          <a:bodyPr wrap="none" rtlCol="0">
            <a:spAutoFit/>
          </a:bodyPr>
          <a:lstStyle/>
          <a:p>
            <a:r>
              <a:rPr lang="zh-CN" altLang="en-US" sz="1200" b="1" dirty="0" smtClean="0"/>
              <a:t>会员管理</a:t>
            </a:r>
          </a:p>
          <a:p>
            <a:endParaRPr lang="en-US" altLang="zh-CN" sz="1200" b="1" dirty="0" smtClean="0"/>
          </a:p>
          <a:p>
            <a:r>
              <a:rPr lang="en-US" altLang="zh-CN" sz="1200" dirty="0" smtClean="0"/>
              <a:t>1.</a:t>
            </a:r>
            <a:r>
              <a:rPr lang="zh-CN" altLang="en-US" sz="1200" dirty="0" smtClean="0"/>
              <a:t>单个会员信息浏览、修改</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22" name="矩形 21"/>
          <p:cNvSpPr/>
          <p:nvPr/>
        </p:nvSpPr>
        <p:spPr>
          <a:xfrm>
            <a:off x="928662" y="164305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会员信息管理</a:t>
            </a:r>
            <a:endParaRPr lang="en-US" altLang="zh-CN" sz="1000" dirty="0" smtClean="0">
              <a:solidFill>
                <a:schemeClr val="tx1"/>
              </a:solidFill>
            </a:endParaRPr>
          </a:p>
        </p:txBody>
      </p:sp>
      <p:sp>
        <p:nvSpPr>
          <p:cNvPr id="8" name="矩形 7"/>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会员账单管理</a:t>
            </a:r>
            <a:endParaRPr lang="en-US" altLang="zh-CN" sz="1000" dirty="0" smtClean="0">
              <a:solidFill>
                <a:schemeClr val="tx1"/>
              </a:solidFill>
            </a:endParaRPr>
          </a:p>
        </p:txBody>
      </p:sp>
      <p:sp>
        <p:nvSpPr>
          <p:cNvPr id="9" name="矩形 8"/>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会员卡路里管理</a:t>
            </a:r>
            <a:endParaRPr lang="en-US" altLang="zh-CN" sz="1000" dirty="0" smtClean="0">
              <a:solidFill>
                <a:schemeClr val="tx1"/>
              </a:solidFill>
            </a:endParaRPr>
          </a:p>
        </p:txBody>
      </p:sp>
      <p:sp>
        <p:nvSpPr>
          <p:cNvPr id="10" name="矩形 9"/>
          <p:cNvSpPr/>
          <p:nvPr/>
        </p:nvSpPr>
        <p:spPr>
          <a:xfrm>
            <a:off x="928662" y="250031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3" name="矩形 12"/>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5" name="矩形 14"/>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6" name="矩形 1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7" name="矩形 1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0" name="表格 19"/>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19" name="矩形 18"/>
          <p:cNvSpPr/>
          <p:nvPr/>
        </p:nvSpPr>
        <p:spPr>
          <a:xfrm>
            <a:off x="3000364" y="1214428"/>
            <a:ext cx="3786214" cy="37862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20"/>
          <p:cNvSpPr txBox="1"/>
          <p:nvPr/>
        </p:nvSpPr>
        <p:spPr>
          <a:xfrm>
            <a:off x="3286116" y="1571618"/>
            <a:ext cx="2428892" cy="1754326"/>
          </a:xfrm>
          <a:prstGeom prst="rect">
            <a:avLst/>
          </a:prstGeom>
          <a:noFill/>
        </p:spPr>
        <p:txBody>
          <a:bodyPr wrap="square" rtlCol="0">
            <a:spAutoFit/>
          </a:bodyPr>
          <a:lstStyle/>
          <a:p>
            <a:r>
              <a:rPr lang="zh-CN" altLang="en-US" sz="1200" dirty="0" smtClean="0"/>
              <a:t>会员张三</a:t>
            </a:r>
            <a:endParaRPr lang="en-US" altLang="zh-CN" sz="1200" dirty="0" smtClean="0"/>
          </a:p>
          <a:p>
            <a:endParaRPr lang="en-US" altLang="zh-CN" sz="1200" dirty="0" smtClean="0"/>
          </a:p>
          <a:p>
            <a:r>
              <a:rPr lang="zh-CN" altLang="en-US" sz="1200" dirty="0" smtClean="0"/>
              <a:t>手机：</a:t>
            </a:r>
            <a:endParaRPr lang="en-US" altLang="zh-CN" sz="1200" dirty="0" smtClean="0"/>
          </a:p>
          <a:p>
            <a:endParaRPr lang="en-US" altLang="zh-CN" sz="1200" dirty="0" smtClean="0"/>
          </a:p>
          <a:p>
            <a:r>
              <a:rPr lang="zh-CN" altLang="en-US" sz="1200" dirty="0" smtClean="0"/>
              <a:t>性别：</a:t>
            </a:r>
            <a:endParaRPr lang="en-US" altLang="zh-CN" sz="1200" dirty="0" smtClean="0"/>
          </a:p>
          <a:p>
            <a:endParaRPr lang="en-US" altLang="zh-CN" sz="1200" dirty="0" smtClean="0"/>
          </a:p>
          <a:p>
            <a:r>
              <a:rPr lang="zh-CN" altLang="en-US" sz="1200" dirty="0" smtClean="0"/>
              <a:t>身高：</a:t>
            </a:r>
            <a:endParaRPr lang="en-US" altLang="zh-CN" sz="1200" dirty="0" smtClean="0"/>
          </a:p>
          <a:p>
            <a:endParaRPr lang="en-US" altLang="zh-CN" sz="1200" dirty="0" smtClean="0"/>
          </a:p>
          <a:p>
            <a:r>
              <a:rPr lang="zh-CN" altLang="en-US" sz="1200" dirty="0" smtClean="0"/>
              <a:t>***：</a:t>
            </a:r>
            <a:endParaRPr lang="zh-CN" altLang="en-US" sz="1200" dirty="0"/>
          </a:p>
        </p:txBody>
      </p:sp>
      <p:sp>
        <p:nvSpPr>
          <p:cNvPr id="23" name="矩形 22"/>
          <p:cNvSpPr/>
          <p:nvPr/>
        </p:nvSpPr>
        <p:spPr>
          <a:xfrm>
            <a:off x="6000760" y="4500576"/>
            <a:ext cx="6334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修改</a:t>
            </a:r>
            <a:endParaRPr lang="en-US" altLang="zh-CN" sz="1000" dirty="0" smtClean="0">
              <a:solidFill>
                <a:schemeClr val="tx1"/>
              </a:solidFill>
            </a:endParaRPr>
          </a:p>
        </p:txBody>
      </p:sp>
      <p:sp>
        <p:nvSpPr>
          <p:cNvPr id="24" name="矩形 23"/>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5" name="矩形 24"/>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994457" cy="646331"/>
          </a:xfrm>
          <a:prstGeom prst="rect">
            <a:avLst/>
          </a:prstGeom>
          <a:noFill/>
        </p:spPr>
        <p:txBody>
          <a:bodyPr wrap="none" rtlCol="0">
            <a:spAutoFit/>
          </a:bodyPr>
          <a:lstStyle/>
          <a:p>
            <a:r>
              <a:rPr lang="zh-CN" altLang="en-US" sz="1200" b="1" dirty="0" smtClean="0"/>
              <a:t>会员管理</a:t>
            </a:r>
          </a:p>
          <a:p>
            <a:endParaRPr lang="en-US" altLang="zh-CN" sz="1200" b="1" dirty="0" smtClean="0"/>
          </a:p>
          <a:p>
            <a:r>
              <a:rPr lang="en-US" altLang="zh-CN" sz="1200" dirty="0" smtClean="0"/>
              <a:t>1.</a:t>
            </a:r>
            <a:r>
              <a:rPr lang="zh-CN" altLang="en-US" sz="1200" dirty="0" smtClean="0"/>
              <a:t>会员账单管理，查询列表</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22" name="矩形 21"/>
          <p:cNvSpPr/>
          <p:nvPr/>
        </p:nvSpPr>
        <p:spPr>
          <a:xfrm>
            <a:off x="928662" y="164305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会员信息管理</a:t>
            </a:r>
            <a:endParaRPr lang="en-US" altLang="zh-CN" sz="1000" dirty="0" smtClean="0">
              <a:solidFill>
                <a:schemeClr val="tx1"/>
              </a:solidFill>
            </a:endParaRPr>
          </a:p>
        </p:txBody>
      </p:sp>
      <p:sp>
        <p:nvSpPr>
          <p:cNvPr id="8" name="矩形 7"/>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会员账单管理</a:t>
            </a:r>
            <a:endParaRPr lang="en-US" altLang="zh-CN" sz="1000" dirty="0" smtClean="0">
              <a:solidFill>
                <a:schemeClr val="tx1"/>
              </a:solidFill>
            </a:endParaRPr>
          </a:p>
        </p:txBody>
      </p:sp>
      <p:sp>
        <p:nvSpPr>
          <p:cNvPr id="9" name="矩形 8"/>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会员卡路里管理</a:t>
            </a:r>
            <a:endParaRPr lang="en-US" altLang="zh-CN" sz="1000" dirty="0" smtClean="0">
              <a:solidFill>
                <a:schemeClr val="tx1"/>
              </a:solidFill>
            </a:endParaRPr>
          </a:p>
        </p:txBody>
      </p:sp>
      <p:sp>
        <p:nvSpPr>
          <p:cNvPr id="10" name="矩形 9"/>
          <p:cNvSpPr/>
          <p:nvPr/>
        </p:nvSpPr>
        <p:spPr>
          <a:xfrm>
            <a:off x="928662" y="250031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3" name="矩形 12"/>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5" name="矩形 14"/>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6" name="矩形 1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7" name="矩形 1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0" name="表格 19"/>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19" name="矩形 18"/>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1" name="矩形 20"/>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2302233" cy="646331"/>
          </a:xfrm>
          <a:prstGeom prst="rect">
            <a:avLst/>
          </a:prstGeom>
          <a:noFill/>
        </p:spPr>
        <p:txBody>
          <a:bodyPr wrap="none" rtlCol="0">
            <a:spAutoFit/>
          </a:bodyPr>
          <a:lstStyle/>
          <a:p>
            <a:r>
              <a:rPr lang="zh-CN" altLang="en-US" sz="1200" b="1" dirty="0" smtClean="0"/>
              <a:t>会员管理</a:t>
            </a:r>
          </a:p>
          <a:p>
            <a:endParaRPr lang="en-US" altLang="zh-CN" sz="1200" b="1" dirty="0" smtClean="0"/>
          </a:p>
          <a:p>
            <a:r>
              <a:rPr lang="en-US" altLang="zh-CN" sz="1200" dirty="0" smtClean="0"/>
              <a:t>1.</a:t>
            </a:r>
            <a:r>
              <a:rPr lang="zh-CN" altLang="en-US" sz="1200" dirty="0" smtClean="0"/>
              <a:t>单个会员账单详情浏览、修改</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22" name="矩形 21"/>
          <p:cNvSpPr/>
          <p:nvPr/>
        </p:nvSpPr>
        <p:spPr>
          <a:xfrm>
            <a:off x="928662" y="164305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会员信息管理</a:t>
            </a:r>
            <a:endParaRPr lang="en-US" altLang="zh-CN" sz="1000" dirty="0" smtClean="0">
              <a:solidFill>
                <a:schemeClr val="tx1"/>
              </a:solidFill>
            </a:endParaRPr>
          </a:p>
        </p:txBody>
      </p:sp>
      <p:sp>
        <p:nvSpPr>
          <p:cNvPr id="8" name="矩形 7"/>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会员账单管理</a:t>
            </a:r>
            <a:endParaRPr lang="en-US" altLang="zh-CN" sz="1000" dirty="0" smtClean="0">
              <a:solidFill>
                <a:schemeClr val="tx1"/>
              </a:solidFill>
            </a:endParaRPr>
          </a:p>
        </p:txBody>
      </p:sp>
      <p:sp>
        <p:nvSpPr>
          <p:cNvPr id="9" name="矩形 8"/>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会员卡路里管理</a:t>
            </a:r>
            <a:endParaRPr lang="en-US" altLang="zh-CN" sz="1000" dirty="0" smtClean="0">
              <a:solidFill>
                <a:schemeClr val="tx1"/>
              </a:solidFill>
            </a:endParaRPr>
          </a:p>
        </p:txBody>
      </p:sp>
      <p:sp>
        <p:nvSpPr>
          <p:cNvPr id="10" name="矩形 9"/>
          <p:cNvSpPr/>
          <p:nvPr/>
        </p:nvSpPr>
        <p:spPr>
          <a:xfrm>
            <a:off x="928662" y="250031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3" name="矩形 12"/>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5" name="矩形 14"/>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6" name="矩形 1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7" name="矩形 1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0" name="表格 19"/>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19" name="矩形 18"/>
          <p:cNvSpPr/>
          <p:nvPr/>
        </p:nvSpPr>
        <p:spPr>
          <a:xfrm>
            <a:off x="3000364" y="1214428"/>
            <a:ext cx="3786214" cy="37862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20"/>
          <p:cNvSpPr txBox="1"/>
          <p:nvPr/>
        </p:nvSpPr>
        <p:spPr>
          <a:xfrm>
            <a:off x="3286116" y="1571618"/>
            <a:ext cx="2428892" cy="646331"/>
          </a:xfrm>
          <a:prstGeom prst="rect">
            <a:avLst/>
          </a:prstGeom>
          <a:noFill/>
        </p:spPr>
        <p:txBody>
          <a:bodyPr wrap="square" rtlCol="0">
            <a:spAutoFit/>
          </a:bodyPr>
          <a:lstStyle/>
          <a:p>
            <a:r>
              <a:rPr lang="zh-CN" altLang="en-US" sz="1200" dirty="0" smtClean="0"/>
              <a:t>会员张三</a:t>
            </a:r>
            <a:r>
              <a:rPr lang="en-US" altLang="zh-CN" sz="1200" dirty="0" smtClean="0"/>
              <a:t>   </a:t>
            </a:r>
            <a:r>
              <a:rPr lang="zh-CN" altLang="en-US" sz="1200" dirty="0" smtClean="0"/>
              <a:t>余额：***</a:t>
            </a:r>
          </a:p>
          <a:p>
            <a:endParaRPr lang="en-US" altLang="zh-CN" sz="1200" dirty="0" smtClean="0"/>
          </a:p>
          <a:p>
            <a:r>
              <a:rPr lang="zh-CN" altLang="en-US" sz="1200" dirty="0" smtClean="0"/>
              <a:t>详单：</a:t>
            </a:r>
            <a:endParaRPr lang="en-US" altLang="zh-CN" sz="1200" dirty="0" smtClean="0"/>
          </a:p>
        </p:txBody>
      </p:sp>
      <p:sp>
        <p:nvSpPr>
          <p:cNvPr id="23" name="矩形 22"/>
          <p:cNvSpPr/>
          <p:nvPr/>
        </p:nvSpPr>
        <p:spPr>
          <a:xfrm>
            <a:off x="6000760" y="4500576"/>
            <a:ext cx="6334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修改</a:t>
            </a:r>
            <a:endParaRPr lang="en-US" altLang="zh-CN" sz="1000" dirty="0" smtClean="0">
              <a:solidFill>
                <a:schemeClr val="tx1"/>
              </a:solidFill>
            </a:endParaRPr>
          </a:p>
        </p:txBody>
      </p:sp>
      <p:graphicFrame>
        <p:nvGraphicFramePr>
          <p:cNvPr id="24" name="表格 23"/>
          <p:cNvGraphicFramePr>
            <a:graphicFrameLocks noGrp="1"/>
          </p:cNvGraphicFramePr>
          <p:nvPr/>
        </p:nvGraphicFramePr>
        <p:xfrm>
          <a:off x="3428992" y="2293622"/>
          <a:ext cx="2476497" cy="2349830"/>
        </p:xfrm>
        <a:graphic>
          <a:graphicData uri="http://schemas.openxmlformats.org/drawingml/2006/table">
            <a:tbl>
              <a:tblPr firstRow="1" bandRow="1">
                <a:tableStyleId>{5C22544A-7EE6-4342-B048-85BDC9FD1C3A}</a:tableStyleId>
              </a:tblPr>
              <a:tblGrid>
                <a:gridCol w="825499"/>
                <a:gridCol w="825499"/>
                <a:gridCol w="825499"/>
              </a:tblGrid>
              <a:tr h="33569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3569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35690">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a:p>
                  </a:txBody>
                  <a:tcPr/>
                </a:tc>
              </a:tr>
              <a:tr h="335690">
                <a:tc>
                  <a:txBody>
                    <a:bodyPr/>
                    <a:lstStyle/>
                    <a:p>
                      <a:endParaRPr lang="zh-CN" altLang="en-US"/>
                    </a:p>
                  </a:txBody>
                  <a:tcPr/>
                </a:tc>
                <a:tc>
                  <a:txBody>
                    <a:bodyPr/>
                    <a:lstStyle/>
                    <a:p>
                      <a:endParaRPr lang="zh-CN" altLang="en-US" dirty="0"/>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5" name="矩形 24"/>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6" name="矩形 25"/>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2148345" cy="646331"/>
          </a:xfrm>
          <a:prstGeom prst="rect">
            <a:avLst/>
          </a:prstGeom>
          <a:noFill/>
        </p:spPr>
        <p:txBody>
          <a:bodyPr wrap="none" rtlCol="0">
            <a:spAutoFit/>
          </a:bodyPr>
          <a:lstStyle/>
          <a:p>
            <a:r>
              <a:rPr lang="zh-CN" altLang="en-US" sz="1200" b="1" dirty="0" smtClean="0"/>
              <a:t>会员管理</a:t>
            </a:r>
          </a:p>
          <a:p>
            <a:endParaRPr lang="en-US" altLang="zh-CN" sz="1200" b="1" dirty="0" smtClean="0"/>
          </a:p>
          <a:p>
            <a:r>
              <a:rPr lang="en-US" altLang="zh-CN" sz="1200" dirty="0" smtClean="0"/>
              <a:t>1.</a:t>
            </a:r>
            <a:r>
              <a:rPr lang="zh-CN" altLang="en-US" sz="1200" dirty="0" smtClean="0"/>
              <a:t>会员卡路里管理，查询列表</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22" name="矩形 21"/>
          <p:cNvSpPr/>
          <p:nvPr/>
        </p:nvSpPr>
        <p:spPr>
          <a:xfrm>
            <a:off x="928662" y="164305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会员信息管理</a:t>
            </a:r>
            <a:endParaRPr lang="en-US" altLang="zh-CN" sz="1000" dirty="0" smtClean="0">
              <a:solidFill>
                <a:schemeClr val="tx1"/>
              </a:solidFill>
            </a:endParaRPr>
          </a:p>
        </p:txBody>
      </p:sp>
      <p:sp>
        <p:nvSpPr>
          <p:cNvPr id="8" name="矩形 7"/>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会员账单管理</a:t>
            </a:r>
            <a:endParaRPr lang="en-US" altLang="zh-CN" sz="1000" dirty="0" smtClean="0">
              <a:solidFill>
                <a:schemeClr val="tx1"/>
              </a:solidFill>
            </a:endParaRPr>
          </a:p>
        </p:txBody>
      </p:sp>
      <p:sp>
        <p:nvSpPr>
          <p:cNvPr id="9" name="矩形 8"/>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会员卡路里管理</a:t>
            </a:r>
            <a:endParaRPr lang="en-US" altLang="zh-CN" sz="1000" dirty="0" smtClean="0">
              <a:solidFill>
                <a:schemeClr val="tx1"/>
              </a:solidFill>
            </a:endParaRPr>
          </a:p>
        </p:txBody>
      </p:sp>
      <p:sp>
        <p:nvSpPr>
          <p:cNvPr id="10" name="矩形 9"/>
          <p:cNvSpPr/>
          <p:nvPr/>
        </p:nvSpPr>
        <p:spPr>
          <a:xfrm>
            <a:off x="928662" y="250031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3" name="矩形 12"/>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5" name="矩形 14"/>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6" name="矩形 1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7" name="矩形 1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0" name="表格 19"/>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19" name="矩形 18"/>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1" name="矩形 20"/>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2456122" cy="646331"/>
          </a:xfrm>
          <a:prstGeom prst="rect">
            <a:avLst/>
          </a:prstGeom>
          <a:noFill/>
        </p:spPr>
        <p:txBody>
          <a:bodyPr wrap="none" rtlCol="0">
            <a:spAutoFit/>
          </a:bodyPr>
          <a:lstStyle/>
          <a:p>
            <a:r>
              <a:rPr lang="zh-CN" altLang="en-US" sz="1200" b="1" dirty="0" smtClean="0"/>
              <a:t>会员管理</a:t>
            </a:r>
          </a:p>
          <a:p>
            <a:endParaRPr lang="en-US" altLang="zh-CN" sz="1200" b="1" dirty="0" smtClean="0"/>
          </a:p>
          <a:p>
            <a:r>
              <a:rPr lang="en-US" altLang="zh-CN" sz="1200" dirty="0" smtClean="0"/>
              <a:t>1.</a:t>
            </a:r>
            <a:r>
              <a:rPr lang="zh-CN" altLang="en-US" sz="1200" dirty="0" smtClean="0"/>
              <a:t>单个会员卡路里详情浏览、修改</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22" name="矩形 21"/>
          <p:cNvSpPr/>
          <p:nvPr/>
        </p:nvSpPr>
        <p:spPr>
          <a:xfrm>
            <a:off x="928662" y="164305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会员信息管理</a:t>
            </a:r>
            <a:endParaRPr lang="en-US" altLang="zh-CN" sz="1000" dirty="0" smtClean="0">
              <a:solidFill>
                <a:schemeClr val="tx1"/>
              </a:solidFill>
            </a:endParaRPr>
          </a:p>
        </p:txBody>
      </p:sp>
      <p:sp>
        <p:nvSpPr>
          <p:cNvPr id="8" name="矩形 7"/>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会员账单管理</a:t>
            </a:r>
            <a:endParaRPr lang="en-US" altLang="zh-CN" sz="1000" dirty="0" smtClean="0">
              <a:solidFill>
                <a:schemeClr val="tx1"/>
              </a:solidFill>
            </a:endParaRPr>
          </a:p>
        </p:txBody>
      </p:sp>
      <p:sp>
        <p:nvSpPr>
          <p:cNvPr id="9" name="矩形 8"/>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会员卡路里管理</a:t>
            </a:r>
            <a:endParaRPr lang="en-US" altLang="zh-CN" sz="1000" dirty="0" smtClean="0">
              <a:solidFill>
                <a:schemeClr val="tx1"/>
              </a:solidFill>
            </a:endParaRPr>
          </a:p>
        </p:txBody>
      </p:sp>
      <p:sp>
        <p:nvSpPr>
          <p:cNvPr id="10" name="矩形 9"/>
          <p:cNvSpPr/>
          <p:nvPr/>
        </p:nvSpPr>
        <p:spPr>
          <a:xfrm>
            <a:off x="928662" y="250031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3" name="矩形 12"/>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5" name="矩形 14"/>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6" name="矩形 1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7" name="矩形 1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0" name="表格 19"/>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19" name="矩形 18"/>
          <p:cNvSpPr/>
          <p:nvPr/>
        </p:nvSpPr>
        <p:spPr>
          <a:xfrm>
            <a:off x="3000364" y="1214428"/>
            <a:ext cx="3786214" cy="37862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20"/>
          <p:cNvSpPr txBox="1"/>
          <p:nvPr/>
        </p:nvSpPr>
        <p:spPr>
          <a:xfrm>
            <a:off x="3286116" y="1571618"/>
            <a:ext cx="2428892" cy="461665"/>
          </a:xfrm>
          <a:prstGeom prst="rect">
            <a:avLst/>
          </a:prstGeom>
          <a:noFill/>
        </p:spPr>
        <p:txBody>
          <a:bodyPr wrap="square" rtlCol="0">
            <a:spAutoFit/>
          </a:bodyPr>
          <a:lstStyle/>
          <a:p>
            <a:r>
              <a:rPr lang="zh-CN" altLang="en-US" sz="1200" dirty="0" smtClean="0"/>
              <a:t>会员张三</a:t>
            </a:r>
            <a:r>
              <a:rPr lang="en-US" altLang="zh-CN" sz="1200" dirty="0" smtClean="0"/>
              <a:t>   </a:t>
            </a:r>
            <a:r>
              <a:rPr lang="zh-CN" altLang="en-US" sz="1200" dirty="0" smtClean="0"/>
              <a:t>总卡路里：***</a:t>
            </a:r>
          </a:p>
          <a:p>
            <a:endParaRPr lang="en-US" altLang="zh-CN" sz="1200" dirty="0" smtClean="0"/>
          </a:p>
        </p:txBody>
      </p:sp>
      <p:graphicFrame>
        <p:nvGraphicFramePr>
          <p:cNvPr id="24" name="表格 23"/>
          <p:cNvGraphicFramePr>
            <a:graphicFrameLocks noGrp="1"/>
          </p:cNvGraphicFramePr>
          <p:nvPr/>
        </p:nvGraphicFramePr>
        <p:xfrm>
          <a:off x="3428992" y="2293622"/>
          <a:ext cx="2476497" cy="2349830"/>
        </p:xfrm>
        <a:graphic>
          <a:graphicData uri="http://schemas.openxmlformats.org/drawingml/2006/table">
            <a:tbl>
              <a:tblPr firstRow="1" bandRow="1">
                <a:tableStyleId>{5C22544A-7EE6-4342-B048-85BDC9FD1C3A}</a:tableStyleId>
              </a:tblPr>
              <a:tblGrid>
                <a:gridCol w="825499"/>
                <a:gridCol w="825499"/>
                <a:gridCol w="825499"/>
              </a:tblGrid>
              <a:tr h="33569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35690">
                <a:tc>
                  <a:txBody>
                    <a:bodyPr/>
                    <a:lstStyle/>
                    <a:p>
                      <a:r>
                        <a:rPr lang="zh-CN" altLang="en-US" sz="1200" dirty="0" smtClean="0"/>
                        <a:t>活动</a:t>
                      </a:r>
                      <a:r>
                        <a:rPr lang="en-US" altLang="zh-CN" sz="1200" dirty="0" smtClean="0"/>
                        <a:t>1</a:t>
                      </a:r>
                      <a:endParaRPr lang="zh-CN" altLang="en-US" sz="1200" dirty="0"/>
                    </a:p>
                  </a:txBody>
                  <a:tcPr/>
                </a:tc>
                <a:tc>
                  <a:txBody>
                    <a:bodyPr/>
                    <a:lstStyle/>
                    <a:p>
                      <a:endParaRPr lang="zh-CN" altLang="en-US"/>
                    </a:p>
                  </a:txBody>
                  <a:tcPr/>
                </a:tc>
                <a:tc>
                  <a:txBody>
                    <a:bodyPr/>
                    <a:lstStyle/>
                    <a:p>
                      <a:endParaRPr lang="zh-CN" altLang="en-US"/>
                    </a:p>
                  </a:txBody>
                  <a:tcPr/>
                </a:tc>
              </a:tr>
              <a:tr h="335690">
                <a:tc>
                  <a:txBody>
                    <a:bodyPr/>
                    <a:lstStyle/>
                    <a:p>
                      <a:r>
                        <a:rPr lang="zh-CN" altLang="en-US" sz="1200" dirty="0" smtClean="0"/>
                        <a:t>活动</a:t>
                      </a:r>
                      <a:r>
                        <a:rPr lang="en-US" altLang="zh-CN" sz="1200" dirty="0" smtClean="0"/>
                        <a:t>2</a:t>
                      </a:r>
                      <a:endParaRPr lang="zh-CN" altLang="en-US" sz="1200" dirty="0"/>
                    </a:p>
                  </a:txBody>
                  <a:tcPr/>
                </a:tc>
                <a:tc>
                  <a:txBody>
                    <a:bodyPr/>
                    <a:lstStyle/>
                    <a:p>
                      <a:endParaRPr lang="zh-CN" altLang="en-US" dirty="0"/>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a:p>
                  </a:txBody>
                  <a:tcPr/>
                </a:tc>
              </a:tr>
              <a:tr h="335690">
                <a:tc>
                  <a:txBody>
                    <a:bodyPr/>
                    <a:lstStyle/>
                    <a:p>
                      <a:endParaRPr lang="zh-CN" altLang="en-US"/>
                    </a:p>
                  </a:txBody>
                  <a:tcPr/>
                </a:tc>
                <a:tc>
                  <a:txBody>
                    <a:bodyPr/>
                    <a:lstStyle/>
                    <a:p>
                      <a:endParaRPr lang="zh-CN" altLang="en-US" dirty="0"/>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7" name="矩形 26"/>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8" name="矩形 27"/>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3071675" cy="646331"/>
          </a:xfrm>
          <a:prstGeom prst="rect">
            <a:avLst/>
          </a:prstGeom>
          <a:noFill/>
        </p:spPr>
        <p:txBody>
          <a:bodyPr wrap="none" rtlCol="0">
            <a:spAutoFit/>
          </a:bodyPr>
          <a:lstStyle/>
          <a:p>
            <a:r>
              <a:rPr lang="zh-CN" altLang="en-US" sz="1200" b="1" dirty="0" smtClean="0"/>
              <a:t>会员管理</a:t>
            </a:r>
          </a:p>
          <a:p>
            <a:endParaRPr lang="en-US" altLang="zh-CN" sz="1200" b="1" dirty="0" smtClean="0"/>
          </a:p>
          <a:p>
            <a:r>
              <a:rPr lang="en-US" altLang="zh-CN" sz="1200" dirty="0" smtClean="0"/>
              <a:t>1.</a:t>
            </a:r>
            <a:r>
              <a:rPr lang="zh-CN" altLang="en-US" sz="1200" dirty="0" smtClean="0"/>
              <a:t>单个会员单个活动卡路里详情浏览、修改</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22" name="矩形 21"/>
          <p:cNvSpPr/>
          <p:nvPr/>
        </p:nvSpPr>
        <p:spPr>
          <a:xfrm>
            <a:off x="928662" y="164305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会员信息管理</a:t>
            </a:r>
            <a:endParaRPr lang="en-US" altLang="zh-CN" sz="1000" dirty="0" smtClean="0">
              <a:solidFill>
                <a:schemeClr val="tx1"/>
              </a:solidFill>
            </a:endParaRPr>
          </a:p>
        </p:txBody>
      </p:sp>
      <p:sp>
        <p:nvSpPr>
          <p:cNvPr id="8" name="矩形 7"/>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会员账单管理</a:t>
            </a:r>
            <a:endParaRPr lang="en-US" altLang="zh-CN" sz="1000" dirty="0" smtClean="0">
              <a:solidFill>
                <a:schemeClr val="tx1"/>
              </a:solidFill>
            </a:endParaRPr>
          </a:p>
        </p:txBody>
      </p:sp>
      <p:sp>
        <p:nvSpPr>
          <p:cNvPr id="9" name="矩形 8"/>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会员卡路里管理</a:t>
            </a:r>
            <a:endParaRPr lang="en-US" altLang="zh-CN" sz="1000" dirty="0" smtClean="0">
              <a:solidFill>
                <a:schemeClr val="tx1"/>
              </a:solidFill>
            </a:endParaRPr>
          </a:p>
        </p:txBody>
      </p:sp>
      <p:sp>
        <p:nvSpPr>
          <p:cNvPr id="10" name="矩形 9"/>
          <p:cNvSpPr/>
          <p:nvPr/>
        </p:nvSpPr>
        <p:spPr>
          <a:xfrm>
            <a:off x="928662" y="250031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3" name="矩形 12"/>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5" name="矩形 14"/>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6" name="矩形 1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7" name="矩形 1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0" name="表格 19"/>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19" name="矩形 18"/>
          <p:cNvSpPr/>
          <p:nvPr/>
        </p:nvSpPr>
        <p:spPr>
          <a:xfrm>
            <a:off x="3000364" y="1214428"/>
            <a:ext cx="3786214" cy="37862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20"/>
          <p:cNvSpPr txBox="1"/>
          <p:nvPr/>
        </p:nvSpPr>
        <p:spPr>
          <a:xfrm>
            <a:off x="3286116" y="1571618"/>
            <a:ext cx="2428892" cy="461665"/>
          </a:xfrm>
          <a:prstGeom prst="rect">
            <a:avLst/>
          </a:prstGeom>
          <a:noFill/>
        </p:spPr>
        <p:txBody>
          <a:bodyPr wrap="square" rtlCol="0">
            <a:spAutoFit/>
          </a:bodyPr>
          <a:lstStyle/>
          <a:p>
            <a:r>
              <a:rPr lang="zh-CN" altLang="en-US" sz="1200" dirty="0" smtClean="0"/>
              <a:t>会员张三</a:t>
            </a:r>
            <a:r>
              <a:rPr lang="en-US" altLang="zh-CN" sz="1200" dirty="0" smtClean="0"/>
              <a:t>   </a:t>
            </a:r>
            <a:r>
              <a:rPr lang="zh-CN" altLang="en-US" sz="1200" dirty="0" smtClean="0"/>
              <a:t>总卡路里：***</a:t>
            </a:r>
          </a:p>
          <a:p>
            <a:endParaRPr lang="en-US" altLang="zh-CN" sz="1200" dirty="0" smtClean="0"/>
          </a:p>
        </p:txBody>
      </p:sp>
      <p:graphicFrame>
        <p:nvGraphicFramePr>
          <p:cNvPr id="24" name="表格 23"/>
          <p:cNvGraphicFramePr>
            <a:graphicFrameLocks noGrp="1"/>
          </p:cNvGraphicFramePr>
          <p:nvPr/>
        </p:nvGraphicFramePr>
        <p:xfrm>
          <a:off x="3428992" y="2293622"/>
          <a:ext cx="2476497" cy="2349830"/>
        </p:xfrm>
        <a:graphic>
          <a:graphicData uri="http://schemas.openxmlformats.org/drawingml/2006/table">
            <a:tbl>
              <a:tblPr firstRow="1" bandRow="1">
                <a:tableStyleId>{5C22544A-7EE6-4342-B048-85BDC9FD1C3A}</a:tableStyleId>
              </a:tblPr>
              <a:tblGrid>
                <a:gridCol w="825499"/>
                <a:gridCol w="825499"/>
                <a:gridCol w="825499"/>
              </a:tblGrid>
              <a:tr h="33569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35690">
                <a:tc>
                  <a:txBody>
                    <a:bodyPr/>
                    <a:lstStyle/>
                    <a:p>
                      <a:r>
                        <a:rPr lang="zh-CN" altLang="en-US" sz="1200" dirty="0" smtClean="0"/>
                        <a:t>活动</a:t>
                      </a:r>
                      <a:r>
                        <a:rPr lang="en-US" altLang="zh-CN" sz="1200" dirty="0" smtClean="0"/>
                        <a:t>1</a:t>
                      </a:r>
                      <a:endParaRPr lang="zh-CN" altLang="en-US" sz="1200" dirty="0"/>
                    </a:p>
                  </a:txBody>
                  <a:tcPr/>
                </a:tc>
                <a:tc>
                  <a:txBody>
                    <a:bodyPr/>
                    <a:lstStyle/>
                    <a:p>
                      <a:endParaRPr lang="zh-CN" altLang="en-US"/>
                    </a:p>
                  </a:txBody>
                  <a:tcPr/>
                </a:tc>
                <a:tc>
                  <a:txBody>
                    <a:bodyPr/>
                    <a:lstStyle/>
                    <a:p>
                      <a:endParaRPr lang="zh-CN" altLang="en-US"/>
                    </a:p>
                  </a:txBody>
                  <a:tcPr/>
                </a:tc>
              </a:tr>
              <a:tr h="335690">
                <a:tc>
                  <a:txBody>
                    <a:bodyPr/>
                    <a:lstStyle/>
                    <a:p>
                      <a:r>
                        <a:rPr lang="zh-CN" altLang="en-US" sz="1200" dirty="0" smtClean="0"/>
                        <a:t>活动</a:t>
                      </a:r>
                      <a:r>
                        <a:rPr lang="en-US" altLang="zh-CN" sz="1200" dirty="0" smtClean="0"/>
                        <a:t>2</a:t>
                      </a:r>
                      <a:endParaRPr lang="zh-CN" altLang="en-US" sz="1200" dirty="0"/>
                    </a:p>
                  </a:txBody>
                  <a:tcPr/>
                </a:tc>
                <a:tc>
                  <a:txBody>
                    <a:bodyPr/>
                    <a:lstStyle/>
                    <a:p>
                      <a:endParaRPr lang="zh-CN" altLang="en-US" dirty="0"/>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a:p>
                  </a:txBody>
                  <a:tcPr/>
                </a:tc>
              </a:tr>
              <a:tr h="335690">
                <a:tc>
                  <a:txBody>
                    <a:bodyPr/>
                    <a:lstStyle/>
                    <a:p>
                      <a:endParaRPr lang="zh-CN" altLang="en-US"/>
                    </a:p>
                  </a:txBody>
                  <a:tcPr/>
                </a:tc>
                <a:tc>
                  <a:txBody>
                    <a:bodyPr/>
                    <a:lstStyle/>
                    <a:p>
                      <a:endParaRPr lang="zh-CN" altLang="en-US" dirty="0"/>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3" name="矩形 22"/>
          <p:cNvSpPr/>
          <p:nvPr/>
        </p:nvSpPr>
        <p:spPr>
          <a:xfrm>
            <a:off x="3438516" y="15811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5" name="矩形 24"/>
          <p:cNvSpPr/>
          <p:nvPr/>
        </p:nvSpPr>
        <p:spPr>
          <a:xfrm>
            <a:off x="4510086" y="15811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6" name="矩形 25"/>
          <p:cNvSpPr/>
          <p:nvPr/>
        </p:nvSpPr>
        <p:spPr>
          <a:xfrm>
            <a:off x="5581656" y="15811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3152764" y="1366828"/>
            <a:ext cx="3786214" cy="37862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Box 27"/>
          <p:cNvSpPr txBox="1"/>
          <p:nvPr/>
        </p:nvSpPr>
        <p:spPr>
          <a:xfrm>
            <a:off x="3438516" y="1724018"/>
            <a:ext cx="2428892" cy="461665"/>
          </a:xfrm>
          <a:prstGeom prst="rect">
            <a:avLst/>
          </a:prstGeom>
          <a:noFill/>
        </p:spPr>
        <p:txBody>
          <a:bodyPr wrap="square" rtlCol="0">
            <a:spAutoFit/>
          </a:bodyPr>
          <a:lstStyle/>
          <a:p>
            <a:r>
              <a:rPr lang="zh-CN" altLang="en-US" sz="1200" dirty="0" smtClean="0"/>
              <a:t>会员张三   活动</a:t>
            </a:r>
            <a:r>
              <a:rPr lang="en-US" altLang="zh-CN" sz="1200" dirty="0" smtClean="0"/>
              <a:t>1   </a:t>
            </a:r>
            <a:r>
              <a:rPr lang="zh-CN" altLang="en-US" sz="1200" dirty="0" smtClean="0"/>
              <a:t>总卡路里：***</a:t>
            </a:r>
          </a:p>
          <a:p>
            <a:endParaRPr lang="en-US" altLang="zh-CN" sz="1200" dirty="0" smtClean="0"/>
          </a:p>
        </p:txBody>
      </p:sp>
      <p:graphicFrame>
        <p:nvGraphicFramePr>
          <p:cNvPr id="29" name="表格 28"/>
          <p:cNvGraphicFramePr>
            <a:graphicFrameLocks noGrp="1"/>
          </p:cNvGraphicFramePr>
          <p:nvPr/>
        </p:nvGraphicFramePr>
        <p:xfrm>
          <a:off x="3581392" y="2446022"/>
          <a:ext cx="2476497" cy="2349830"/>
        </p:xfrm>
        <a:graphic>
          <a:graphicData uri="http://schemas.openxmlformats.org/drawingml/2006/table">
            <a:tbl>
              <a:tblPr firstRow="1" bandRow="1">
                <a:tableStyleId>{5C22544A-7EE6-4342-B048-85BDC9FD1C3A}</a:tableStyleId>
              </a:tblPr>
              <a:tblGrid>
                <a:gridCol w="825499"/>
                <a:gridCol w="825499"/>
                <a:gridCol w="825499"/>
              </a:tblGrid>
              <a:tr h="33569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35690">
                <a:tc>
                  <a:txBody>
                    <a:bodyPr/>
                    <a:lstStyle/>
                    <a:p>
                      <a:endParaRPr lang="zh-CN" altLang="en-US" sz="1200" dirty="0"/>
                    </a:p>
                  </a:txBody>
                  <a:tcPr/>
                </a:tc>
                <a:tc>
                  <a:txBody>
                    <a:bodyPr/>
                    <a:lstStyle/>
                    <a:p>
                      <a:endParaRPr lang="zh-CN" altLang="en-US" dirty="0"/>
                    </a:p>
                  </a:txBody>
                  <a:tcPr/>
                </a:tc>
                <a:tc>
                  <a:txBody>
                    <a:bodyPr/>
                    <a:lstStyle/>
                    <a:p>
                      <a:endParaRPr lang="zh-CN" altLang="en-US"/>
                    </a:p>
                  </a:txBody>
                  <a:tcPr/>
                </a:tc>
              </a:tr>
              <a:tr h="335690">
                <a:tc>
                  <a:txBody>
                    <a:bodyPr/>
                    <a:lstStyle/>
                    <a:p>
                      <a:endParaRPr lang="zh-CN" altLang="en-US" sz="1200" dirty="0"/>
                    </a:p>
                  </a:txBody>
                  <a:tcPr/>
                </a:tc>
                <a:tc>
                  <a:txBody>
                    <a:bodyPr/>
                    <a:lstStyle/>
                    <a:p>
                      <a:endParaRPr lang="zh-CN" altLang="en-US" dirty="0"/>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a:p>
                  </a:txBody>
                  <a:tcPr/>
                </a:tc>
              </a:tr>
              <a:tr h="335690">
                <a:tc>
                  <a:txBody>
                    <a:bodyPr/>
                    <a:lstStyle/>
                    <a:p>
                      <a:endParaRPr lang="zh-CN" altLang="en-US"/>
                    </a:p>
                  </a:txBody>
                  <a:tcPr/>
                </a:tc>
                <a:tc>
                  <a:txBody>
                    <a:bodyPr/>
                    <a:lstStyle/>
                    <a:p>
                      <a:endParaRPr lang="zh-CN" altLang="en-US" dirty="0"/>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a:p>
                  </a:txBody>
                  <a:tcPr/>
                </a:tc>
              </a:tr>
              <a:tr h="33569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30" name="矩形 29"/>
          <p:cNvSpPr/>
          <p:nvPr/>
        </p:nvSpPr>
        <p:spPr>
          <a:xfrm>
            <a:off x="6143636" y="4714890"/>
            <a:ext cx="6334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修改</a:t>
            </a:r>
            <a:endParaRPr lang="en-US" altLang="zh-CN" sz="1000" dirty="0" smtClean="0">
              <a:solidFill>
                <a:schemeClr val="tx1"/>
              </a:solidFill>
            </a:endParaRPr>
          </a:p>
        </p:txBody>
      </p:sp>
      <p:sp>
        <p:nvSpPr>
          <p:cNvPr id="31" name="矩形 30"/>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32" name="矩形 31"/>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4858" y="428610"/>
            <a:ext cx="2582762" cy="42862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500166" y="694219"/>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公众号内容</a:t>
            </a:r>
            <a:endParaRPr lang="zh-CN" altLang="en-US" sz="1200" dirty="0">
              <a:solidFill>
                <a:schemeClr val="tx1"/>
              </a:solidFill>
            </a:endParaRPr>
          </a:p>
        </p:txBody>
      </p:sp>
      <p:sp>
        <p:nvSpPr>
          <p:cNvPr id="7" name="矩形 6"/>
          <p:cNvSpPr/>
          <p:nvPr/>
        </p:nvSpPr>
        <p:spPr>
          <a:xfrm>
            <a:off x="1500166" y="1480037"/>
            <a:ext cx="2143140" cy="3297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公众号内容</a:t>
            </a:r>
            <a:endParaRPr lang="zh-CN" altLang="en-US" sz="1200" dirty="0">
              <a:solidFill>
                <a:schemeClr val="tx1"/>
              </a:solidFill>
            </a:endParaRPr>
          </a:p>
        </p:txBody>
      </p:sp>
      <p:sp>
        <p:nvSpPr>
          <p:cNvPr id="9" name="矩形 8"/>
          <p:cNvSpPr/>
          <p:nvPr/>
        </p:nvSpPr>
        <p:spPr>
          <a:xfrm>
            <a:off x="1276327" y="444013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运动录入</a:t>
            </a:r>
            <a:endParaRPr lang="zh-CN" altLang="en-US" sz="1200" dirty="0">
              <a:solidFill>
                <a:schemeClr val="tx1"/>
              </a:solidFill>
            </a:endParaRPr>
          </a:p>
        </p:txBody>
      </p:sp>
      <p:sp>
        <p:nvSpPr>
          <p:cNvPr id="10" name="矩形 9"/>
          <p:cNvSpPr/>
          <p:nvPr/>
        </p:nvSpPr>
        <p:spPr>
          <a:xfrm>
            <a:off x="2205021" y="444013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活动</a:t>
            </a:r>
            <a:endParaRPr lang="zh-CN" altLang="en-US" sz="1200" dirty="0">
              <a:solidFill>
                <a:schemeClr val="tx1"/>
              </a:solidFill>
            </a:endParaRPr>
          </a:p>
        </p:txBody>
      </p:sp>
      <p:sp>
        <p:nvSpPr>
          <p:cNvPr id="11" name="矩形 10"/>
          <p:cNvSpPr/>
          <p:nvPr/>
        </p:nvSpPr>
        <p:spPr>
          <a:xfrm>
            <a:off x="3071802" y="4440134"/>
            <a:ext cx="785819"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我的</a:t>
            </a:r>
            <a:endParaRPr lang="zh-CN" altLang="en-US" sz="1200" dirty="0">
              <a:solidFill>
                <a:schemeClr val="tx1"/>
              </a:solidFill>
            </a:endParaRPr>
          </a:p>
        </p:txBody>
      </p:sp>
      <p:sp>
        <p:nvSpPr>
          <p:cNvPr id="12" name="矩形 11"/>
          <p:cNvSpPr/>
          <p:nvPr/>
        </p:nvSpPr>
        <p:spPr>
          <a:xfrm>
            <a:off x="1500166" y="1813414"/>
            <a:ext cx="2143140" cy="3297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公众号内容</a:t>
            </a:r>
            <a:endParaRPr lang="zh-CN" altLang="en-US" sz="1200" dirty="0">
              <a:solidFill>
                <a:schemeClr val="tx1"/>
              </a:solidFill>
            </a:endParaRPr>
          </a:p>
        </p:txBody>
      </p:sp>
      <p:sp>
        <p:nvSpPr>
          <p:cNvPr id="14" name="TextBox 13"/>
          <p:cNvSpPr txBox="1"/>
          <p:nvPr/>
        </p:nvSpPr>
        <p:spPr>
          <a:xfrm>
            <a:off x="4584988" y="500048"/>
            <a:ext cx="2791405" cy="1015663"/>
          </a:xfrm>
          <a:prstGeom prst="rect">
            <a:avLst/>
          </a:prstGeom>
          <a:noFill/>
        </p:spPr>
        <p:txBody>
          <a:bodyPr wrap="none" rtlCol="0">
            <a:spAutoFit/>
          </a:bodyPr>
          <a:lstStyle/>
          <a:p>
            <a:r>
              <a:rPr lang="zh-CN" altLang="en-US" sz="1200" b="1" dirty="0" smtClean="0"/>
              <a:t>卡路里公众号首页</a:t>
            </a:r>
            <a:endParaRPr lang="en-US" altLang="zh-CN" sz="1200" b="1" dirty="0" smtClean="0"/>
          </a:p>
          <a:p>
            <a:endParaRPr lang="en-US" altLang="zh-CN" sz="1200" b="1" dirty="0" smtClean="0"/>
          </a:p>
          <a:p>
            <a:r>
              <a:rPr lang="en-US" altLang="zh-CN" sz="1200" dirty="0" smtClean="0"/>
              <a:t>1.</a:t>
            </a:r>
            <a:r>
              <a:rPr lang="zh-CN" altLang="en-US" sz="1200" dirty="0" smtClean="0"/>
              <a:t>登入公众号后的首页，推送内容列表</a:t>
            </a:r>
            <a:endParaRPr lang="en-US" altLang="zh-CN" sz="1200" dirty="0" smtClean="0"/>
          </a:p>
          <a:p>
            <a:r>
              <a:rPr lang="en-US" altLang="zh-CN" sz="1200" dirty="0" smtClean="0"/>
              <a:t>2.</a:t>
            </a:r>
            <a:r>
              <a:rPr lang="zh-CN" altLang="en-US" sz="1200" dirty="0" smtClean="0"/>
              <a:t>下面</a:t>
            </a:r>
            <a:r>
              <a:rPr lang="en-US" altLang="zh-CN" sz="1200" dirty="0" smtClean="0"/>
              <a:t>3</a:t>
            </a:r>
            <a:r>
              <a:rPr lang="zh-CN" altLang="en-US" sz="1200" dirty="0" smtClean="0"/>
              <a:t>个菜单为功能入口</a:t>
            </a:r>
            <a:endParaRPr lang="en-US" altLang="zh-CN" sz="1200" dirty="0" smtClean="0"/>
          </a:p>
          <a:p>
            <a:r>
              <a:rPr lang="en-US" altLang="zh-CN" sz="1200" dirty="0" smtClean="0"/>
              <a:t>3.</a:t>
            </a:r>
            <a:r>
              <a:rPr lang="zh-CN" altLang="en-US" sz="1200" dirty="0" smtClean="0"/>
              <a:t>公众号内容有微信平台提供功能维护</a:t>
            </a:r>
            <a:endParaRPr lang="zh-CN" alt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225015" cy="646331"/>
          </a:xfrm>
          <a:prstGeom prst="rect">
            <a:avLst/>
          </a:prstGeom>
          <a:noFill/>
        </p:spPr>
        <p:txBody>
          <a:bodyPr wrap="none" rtlCol="0">
            <a:spAutoFit/>
          </a:bodyPr>
          <a:lstStyle/>
          <a:p>
            <a:r>
              <a:rPr lang="zh-CN" altLang="en-US" sz="1200" b="1" dirty="0" smtClean="0"/>
              <a:t>活动</a:t>
            </a:r>
            <a:r>
              <a:rPr lang="zh-CN" altLang="en-US" sz="1200" b="1" dirty="0" smtClean="0"/>
              <a:t>管理</a:t>
            </a:r>
          </a:p>
          <a:p>
            <a:endParaRPr lang="en-US" altLang="zh-CN" sz="1200" b="1" dirty="0" smtClean="0"/>
          </a:p>
          <a:p>
            <a:r>
              <a:rPr lang="en-US" altLang="zh-CN" sz="1200" dirty="0" smtClean="0"/>
              <a:t>1.</a:t>
            </a:r>
            <a:r>
              <a:rPr lang="zh-CN" altLang="en-US" sz="1200" dirty="0" smtClean="0"/>
              <a:t>发布一个活动</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13" name="矩形 12"/>
          <p:cNvSpPr/>
          <p:nvPr/>
        </p:nvSpPr>
        <p:spPr>
          <a:xfrm>
            <a:off x="3357554" y="2000246"/>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活动名称</a:t>
            </a:r>
            <a:endParaRPr lang="en-US" altLang="zh-CN" sz="1000" dirty="0" smtClean="0">
              <a:solidFill>
                <a:schemeClr val="tx1"/>
              </a:solidFill>
            </a:endParaRPr>
          </a:p>
        </p:txBody>
      </p:sp>
      <p:sp>
        <p:nvSpPr>
          <p:cNvPr id="15" name="矩形 14"/>
          <p:cNvSpPr/>
          <p:nvPr/>
        </p:nvSpPr>
        <p:spPr>
          <a:xfrm>
            <a:off x="3357554" y="242887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活动规则</a:t>
            </a:r>
            <a:endParaRPr lang="en-US" altLang="zh-CN" sz="1000" dirty="0" smtClean="0">
              <a:solidFill>
                <a:schemeClr val="tx1"/>
              </a:solidFill>
            </a:endParaRPr>
          </a:p>
        </p:txBody>
      </p:sp>
      <p:sp>
        <p:nvSpPr>
          <p:cNvPr id="16" name="矩形 15"/>
          <p:cNvSpPr/>
          <p:nvPr/>
        </p:nvSpPr>
        <p:spPr>
          <a:xfrm>
            <a:off x="3357554" y="285750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活动图片</a:t>
            </a:r>
            <a:endParaRPr lang="en-US" altLang="zh-CN" sz="1000" dirty="0" smtClean="0">
              <a:solidFill>
                <a:schemeClr val="tx1"/>
              </a:solidFill>
            </a:endParaRPr>
          </a:p>
        </p:txBody>
      </p:sp>
      <p:sp>
        <p:nvSpPr>
          <p:cNvPr id="17" name="矩形 16"/>
          <p:cNvSpPr/>
          <p:nvPr/>
        </p:nvSpPr>
        <p:spPr>
          <a:xfrm>
            <a:off x="3357554" y="3286130"/>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活动时间</a:t>
            </a:r>
            <a:endParaRPr lang="en-US" altLang="zh-CN" sz="1000" dirty="0" smtClean="0">
              <a:solidFill>
                <a:schemeClr val="tx1"/>
              </a:solidFill>
            </a:endParaRPr>
          </a:p>
        </p:txBody>
      </p:sp>
      <p:sp>
        <p:nvSpPr>
          <p:cNvPr id="19" name="矩形 18"/>
          <p:cNvSpPr/>
          <p:nvPr/>
        </p:nvSpPr>
        <p:spPr>
          <a:xfrm>
            <a:off x="928662" y="193979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发布活动</a:t>
            </a:r>
            <a:endParaRPr lang="en-US" altLang="zh-CN" sz="1000" dirty="0" smtClean="0">
              <a:solidFill>
                <a:schemeClr val="tx1"/>
              </a:solidFill>
            </a:endParaRPr>
          </a:p>
        </p:txBody>
      </p:sp>
      <p:sp>
        <p:nvSpPr>
          <p:cNvPr id="21" name="矩形 20"/>
          <p:cNvSpPr/>
          <p:nvPr/>
        </p:nvSpPr>
        <p:spPr>
          <a:xfrm>
            <a:off x="928662" y="222555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活动管理</a:t>
            </a:r>
            <a:endParaRPr lang="en-US" altLang="zh-CN" sz="1000" dirty="0" smtClean="0">
              <a:solidFill>
                <a:schemeClr val="tx1"/>
              </a:solidFill>
            </a:endParaRPr>
          </a:p>
        </p:txBody>
      </p:sp>
      <p:sp>
        <p:nvSpPr>
          <p:cNvPr id="23" name="矩形 22"/>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报表</a:t>
            </a:r>
            <a:endParaRPr lang="en-US" altLang="zh-CN" sz="1000" dirty="0" smtClean="0">
              <a:solidFill>
                <a:schemeClr val="tx1"/>
              </a:solidFill>
            </a:endParaRPr>
          </a:p>
        </p:txBody>
      </p:sp>
      <p:sp>
        <p:nvSpPr>
          <p:cNvPr id="24" name="矩形 23"/>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25" name="矩形 24"/>
          <p:cNvSpPr/>
          <p:nvPr/>
        </p:nvSpPr>
        <p:spPr>
          <a:xfrm>
            <a:off x="6143636" y="4286262"/>
            <a:ext cx="6334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创建</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917239" cy="646331"/>
          </a:xfrm>
          <a:prstGeom prst="rect">
            <a:avLst/>
          </a:prstGeom>
          <a:noFill/>
        </p:spPr>
        <p:txBody>
          <a:bodyPr wrap="none" rtlCol="0">
            <a:spAutoFit/>
          </a:bodyPr>
          <a:lstStyle/>
          <a:p>
            <a:r>
              <a:rPr lang="zh-CN" altLang="en-US" sz="1200" b="1" dirty="0" smtClean="0"/>
              <a:t>活动</a:t>
            </a:r>
            <a:r>
              <a:rPr lang="zh-CN" altLang="en-US" sz="1200" b="1" dirty="0" smtClean="0"/>
              <a:t>管理</a:t>
            </a:r>
          </a:p>
          <a:p>
            <a:endParaRPr lang="en-US" altLang="zh-CN" sz="1200" b="1" dirty="0" smtClean="0"/>
          </a:p>
          <a:p>
            <a:r>
              <a:rPr lang="en-US" altLang="zh-CN" sz="1200" dirty="0" smtClean="0"/>
              <a:t>1.</a:t>
            </a:r>
            <a:r>
              <a:rPr lang="zh-CN" altLang="en-US" sz="1200" dirty="0" smtClean="0"/>
              <a:t>活动管理</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19" name="矩形 18"/>
          <p:cNvSpPr/>
          <p:nvPr/>
        </p:nvSpPr>
        <p:spPr>
          <a:xfrm>
            <a:off x="928662" y="193979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发布活动</a:t>
            </a:r>
            <a:endParaRPr lang="en-US" altLang="zh-CN" sz="1000" dirty="0" smtClean="0">
              <a:solidFill>
                <a:schemeClr val="tx1"/>
              </a:solidFill>
            </a:endParaRPr>
          </a:p>
        </p:txBody>
      </p:sp>
      <p:sp>
        <p:nvSpPr>
          <p:cNvPr id="21" name="矩形 20"/>
          <p:cNvSpPr/>
          <p:nvPr/>
        </p:nvSpPr>
        <p:spPr>
          <a:xfrm>
            <a:off x="928662" y="222555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活动管理</a:t>
            </a:r>
            <a:endParaRPr lang="en-US" altLang="zh-CN" sz="1000" dirty="0" smtClean="0">
              <a:solidFill>
                <a:schemeClr val="tx1"/>
              </a:solidFill>
            </a:endParaRPr>
          </a:p>
        </p:txBody>
      </p:sp>
      <p:sp>
        <p:nvSpPr>
          <p:cNvPr id="23" name="矩形 22"/>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报表</a:t>
            </a:r>
            <a:endParaRPr lang="en-US" altLang="zh-CN" sz="1000" dirty="0" smtClean="0">
              <a:solidFill>
                <a:schemeClr val="tx1"/>
              </a:solidFill>
            </a:endParaRPr>
          </a:p>
        </p:txBody>
      </p:sp>
      <p:sp>
        <p:nvSpPr>
          <p:cNvPr id="24" name="矩形 23"/>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20" name="矩形 19"/>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2" name="矩形 21"/>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6" name="矩形 2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8" name="表格 27"/>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9" name="矩形 28"/>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30" name="矩形 29"/>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31" name="矩形 30"/>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225015" cy="646331"/>
          </a:xfrm>
          <a:prstGeom prst="rect">
            <a:avLst/>
          </a:prstGeom>
          <a:noFill/>
        </p:spPr>
        <p:txBody>
          <a:bodyPr wrap="none" rtlCol="0">
            <a:spAutoFit/>
          </a:bodyPr>
          <a:lstStyle/>
          <a:p>
            <a:r>
              <a:rPr lang="zh-CN" altLang="en-US" sz="1200" b="1" dirty="0" smtClean="0"/>
              <a:t>活动</a:t>
            </a:r>
            <a:r>
              <a:rPr lang="zh-CN" altLang="en-US" sz="1200" b="1" dirty="0" smtClean="0"/>
              <a:t>管理</a:t>
            </a:r>
          </a:p>
          <a:p>
            <a:endParaRPr lang="en-US" altLang="zh-CN" sz="1200" b="1" dirty="0" smtClean="0"/>
          </a:p>
          <a:p>
            <a:r>
              <a:rPr lang="en-US" altLang="zh-CN" sz="1200" dirty="0" smtClean="0"/>
              <a:t>1.</a:t>
            </a:r>
            <a:r>
              <a:rPr lang="zh-CN" altLang="en-US" sz="1200" dirty="0" smtClean="0"/>
              <a:t>单个活动管理</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19" name="矩形 18"/>
          <p:cNvSpPr/>
          <p:nvPr/>
        </p:nvSpPr>
        <p:spPr>
          <a:xfrm>
            <a:off x="928662" y="193979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发布活动</a:t>
            </a:r>
            <a:endParaRPr lang="en-US" altLang="zh-CN" sz="1000" dirty="0" smtClean="0">
              <a:solidFill>
                <a:schemeClr val="tx1"/>
              </a:solidFill>
            </a:endParaRPr>
          </a:p>
        </p:txBody>
      </p:sp>
      <p:sp>
        <p:nvSpPr>
          <p:cNvPr id="21" name="矩形 20"/>
          <p:cNvSpPr/>
          <p:nvPr/>
        </p:nvSpPr>
        <p:spPr>
          <a:xfrm>
            <a:off x="928662" y="222555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活动管理</a:t>
            </a:r>
            <a:endParaRPr lang="en-US" altLang="zh-CN" sz="1000" dirty="0" smtClean="0">
              <a:solidFill>
                <a:schemeClr val="tx1"/>
              </a:solidFill>
            </a:endParaRPr>
          </a:p>
        </p:txBody>
      </p:sp>
      <p:sp>
        <p:nvSpPr>
          <p:cNvPr id="23" name="矩形 22"/>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报表</a:t>
            </a:r>
            <a:endParaRPr lang="en-US" altLang="zh-CN" sz="1000" dirty="0" smtClean="0">
              <a:solidFill>
                <a:schemeClr val="tx1"/>
              </a:solidFill>
            </a:endParaRPr>
          </a:p>
        </p:txBody>
      </p:sp>
      <p:sp>
        <p:nvSpPr>
          <p:cNvPr id="24" name="矩形 23"/>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20" name="矩形 19"/>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2" name="矩形 21"/>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6" name="矩形 2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8" name="表格 27"/>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9" name="矩形 28"/>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30" name="矩形 29"/>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31" name="矩形 30"/>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32" name="矩形 31"/>
          <p:cNvSpPr/>
          <p:nvPr/>
        </p:nvSpPr>
        <p:spPr>
          <a:xfrm>
            <a:off x="3000364" y="1214428"/>
            <a:ext cx="3786214" cy="37862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5072066" y="4500576"/>
            <a:ext cx="6334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修改</a:t>
            </a:r>
            <a:endParaRPr lang="en-US" altLang="zh-CN" sz="1000" dirty="0" smtClean="0">
              <a:solidFill>
                <a:schemeClr val="tx1"/>
              </a:solidFill>
            </a:endParaRPr>
          </a:p>
        </p:txBody>
      </p:sp>
      <p:sp>
        <p:nvSpPr>
          <p:cNvPr id="35" name="矩形 34"/>
          <p:cNvSpPr/>
          <p:nvPr/>
        </p:nvSpPr>
        <p:spPr>
          <a:xfrm>
            <a:off x="3357554" y="2000246"/>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活动名称</a:t>
            </a:r>
            <a:endParaRPr lang="en-US" altLang="zh-CN" sz="1000" dirty="0" smtClean="0">
              <a:solidFill>
                <a:schemeClr val="tx1"/>
              </a:solidFill>
            </a:endParaRPr>
          </a:p>
        </p:txBody>
      </p:sp>
      <p:sp>
        <p:nvSpPr>
          <p:cNvPr id="36" name="矩形 35"/>
          <p:cNvSpPr/>
          <p:nvPr/>
        </p:nvSpPr>
        <p:spPr>
          <a:xfrm>
            <a:off x="3357554" y="242887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活动规则</a:t>
            </a:r>
            <a:endParaRPr lang="en-US" altLang="zh-CN" sz="1000" dirty="0" smtClean="0">
              <a:solidFill>
                <a:schemeClr val="tx1"/>
              </a:solidFill>
            </a:endParaRPr>
          </a:p>
        </p:txBody>
      </p:sp>
      <p:sp>
        <p:nvSpPr>
          <p:cNvPr id="37" name="矩形 36"/>
          <p:cNvSpPr/>
          <p:nvPr/>
        </p:nvSpPr>
        <p:spPr>
          <a:xfrm>
            <a:off x="3357554" y="285750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活动图片</a:t>
            </a:r>
            <a:endParaRPr lang="en-US" altLang="zh-CN" sz="1000" dirty="0" smtClean="0">
              <a:solidFill>
                <a:schemeClr val="tx1"/>
              </a:solidFill>
            </a:endParaRPr>
          </a:p>
        </p:txBody>
      </p:sp>
      <p:sp>
        <p:nvSpPr>
          <p:cNvPr id="38" name="矩形 37"/>
          <p:cNvSpPr/>
          <p:nvPr/>
        </p:nvSpPr>
        <p:spPr>
          <a:xfrm>
            <a:off x="3357554" y="3286130"/>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活动时间</a:t>
            </a:r>
            <a:endParaRPr lang="en-US" altLang="zh-CN" sz="1000" dirty="0" smtClean="0">
              <a:solidFill>
                <a:schemeClr val="tx1"/>
              </a:solidFill>
            </a:endParaRPr>
          </a:p>
        </p:txBody>
      </p:sp>
      <p:sp>
        <p:nvSpPr>
          <p:cNvPr id="39" name="矩形 38"/>
          <p:cNvSpPr/>
          <p:nvPr/>
        </p:nvSpPr>
        <p:spPr>
          <a:xfrm>
            <a:off x="5867408" y="4500576"/>
            <a:ext cx="7762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上</a:t>
            </a:r>
            <a:r>
              <a:rPr lang="zh-CN" altLang="en-US" sz="1000" dirty="0" smtClean="0">
                <a:solidFill>
                  <a:schemeClr val="tx1"/>
                </a:solidFill>
              </a:rPr>
              <a:t>架</a:t>
            </a:r>
            <a:r>
              <a:rPr lang="en-US" altLang="zh-CN" sz="1000" dirty="0" smtClean="0">
                <a:solidFill>
                  <a:schemeClr val="tx1"/>
                </a:solidFill>
              </a:rPr>
              <a:t>/</a:t>
            </a:r>
            <a:r>
              <a:rPr lang="zh-CN" altLang="en-US" sz="1000" dirty="0" smtClean="0">
                <a:solidFill>
                  <a:schemeClr val="tx1"/>
                </a:solidFill>
              </a:rPr>
              <a:t>下架</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611339" cy="646331"/>
          </a:xfrm>
          <a:prstGeom prst="rect">
            <a:avLst/>
          </a:prstGeom>
          <a:noFill/>
        </p:spPr>
        <p:txBody>
          <a:bodyPr wrap="none" rtlCol="0">
            <a:spAutoFit/>
          </a:bodyPr>
          <a:lstStyle/>
          <a:p>
            <a:r>
              <a:rPr lang="zh-CN" altLang="en-US" sz="1200" b="1" dirty="0" smtClean="0"/>
              <a:t>活动</a:t>
            </a:r>
            <a:r>
              <a:rPr lang="zh-CN" altLang="en-US" sz="1200" b="1" dirty="0" smtClean="0"/>
              <a:t>管理</a:t>
            </a:r>
          </a:p>
          <a:p>
            <a:endParaRPr lang="en-US" altLang="zh-CN" sz="1200" b="1" dirty="0" smtClean="0"/>
          </a:p>
          <a:p>
            <a:r>
              <a:rPr lang="en-US" altLang="zh-CN" sz="1200" dirty="0" smtClean="0"/>
              <a:t>1.</a:t>
            </a:r>
            <a:r>
              <a:rPr lang="zh-CN" altLang="en-US" sz="1200" dirty="0" smtClean="0"/>
              <a:t>报表，一共</a:t>
            </a:r>
            <a:r>
              <a:rPr lang="en-US" altLang="zh-CN" sz="1200" dirty="0" smtClean="0"/>
              <a:t>4</a:t>
            </a:r>
            <a:r>
              <a:rPr lang="zh-CN" altLang="en-US" sz="1200" dirty="0" smtClean="0"/>
              <a:t>个报表</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19" name="矩形 18"/>
          <p:cNvSpPr/>
          <p:nvPr/>
        </p:nvSpPr>
        <p:spPr>
          <a:xfrm>
            <a:off x="928662" y="193979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发布活动</a:t>
            </a:r>
            <a:endParaRPr lang="en-US" altLang="zh-CN" sz="1000" dirty="0" smtClean="0">
              <a:solidFill>
                <a:schemeClr val="tx1"/>
              </a:solidFill>
            </a:endParaRPr>
          </a:p>
        </p:txBody>
      </p:sp>
      <p:sp>
        <p:nvSpPr>
          <p:cNvPr id="21" name="矩形 20"/>
          <p:cNvSpPr/>
          <p:nvPr/>
        </p:nvSpPr>
        <p:spPr>
          <a:xfrm>
            <a:off x="928662" y="222555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活动管理</a:t>
            </a:r>
            <a:endParaRPr lang="en-US" altLang="zh-CN" sz="1000" dirty="0" smtClean="0">
              <a:solidFill>
                <a:schemeClr val="tx1"/>
              </a:solidFill>
            </a:endParaRPr>
          </a:p>
        </p:txBody>
      </p:sp>
      <p:sp>
        <p:nvSpPr>
          <p:cNvPr id="23" name="矩形 22"/>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报表</a:t>
            </a:r>
            <a:endParaRPr lang="en-US" altLang="zh-CN" sz="1000" dirty="0" smtClean="0">
              <a:solidFill>
                <a:schemeClr val="tx1"/>
              </a:solidFill>
            </a:endParaRPr>
          </a:p>
        </p:txBody>
      </p:sp>
      <p:sp>
        <p:nvSpPr>
          <p:cNvPr id="24" name="矩形 23"/>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20" name="矩形 19"/>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2" name="矩形 21"/>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6" name="矩形 2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8" name="表格 27"/>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9" name="矩形 28"/>
          <p:cNvSpPr/>
          <p:nvPr/>
        </p:nvSpPr>
        <p:spPr>
          <a:xfrm>
            <a:off x="6786578"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rPr>
              <a:t>导出</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686680" cy="646331"/>
          </a:xfrm>
          <a:prstGeom prst="rect">
            <a:avLst/>
          </a:prstGeom>
          <a:noFill/>
        </p:spPr>
        <p:txBody>
          <a:bodyPr wrap="none" rtlCol="0">
            <a:spAutoFit/>
          </a:bodyPr>
          <a:lstStyle/>
          <a:p>
            <a:r>
              <a:rPr lang="zh-CN" altLang="en-US" sz="1200" b="1" dirty="0" smtClean="0"/>
              <a:t>数据</a:t>
            </a:r>
            <a:r>
              <a:rPr lang="zh-CN" altLang="en-US" sz="1200" b="1" dirty="0" smtClean="0"/>
              <a:t>管理</a:t>
            </a:r>
          </a:p>
          <a:p>
            <a:endParaRPr lang="en-US" altLang="zh-CN" sz="1200" b="1" dirty="0" smtClean="0"/>
          </a:p>
          <a:p>
            <a:r>
              <a:rPr lang="en-US" altLang="zh-CN" sz="1200" dirty="0" smtClean="0"/>
              <a:t>1.</a:t>
            </a:r>
            <a:r>
              <a:rPr lang="zh-CN" altLang="en-US" sz="1200" dirty="0" smtClean="0"/>
              <a:t>审核用户上传的数据</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4" name="矩形 23"/>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20" name="矩形 19"/>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2" name="矩形 21"/>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6" name="矩形 2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8" name="表格 27"/>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5" name="矩形 24"/>
          <p:cNvSpPr/>
          <p:nvPr/>
        </p:nvSpPr>
        <p:spPr>
          <a:xfrm>
            <a:off x="928662" y="222555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审核</a:t>
            </a:r>
            <a:endParaRPr lang="en-US" altLang="zh-CN" sz="1000" dirty="0" smtClean="0">
              <a:solidFill>
                <a:schemeClr val="tx1"/>
              </a:solidFill>
            </a:endParaRPr>
          </a:p>
        </p:txBody>
      </p:sp>
      <p:sp>
        <p:nvSpPr>
          <p:cNvPr id="30" name="矩形 29"/>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清理</a:t>
            </a:r>
            <a:endParaRPr lang="en-US" altLang="zh-CN" sz="1000" dirty="0" smtClean="0">
              <a:solidFill>
                <a:schemeClr val="tx1"/>
              </a:solidFill>
            </a:endParaRPr>
          </a:p>
        </p:txBody>
      </p:sp>
      <p:sp>
        <p:nvSpPr>
          <p:cNvPr id="31" name="矩形 30"/>
          <p:cNvSpPr/>
          <p:nvPr/>
        </p:nvSpPr>
        <p:spPr>
          <a:xfrm>
            <a:off x="928662" y="279705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导入</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994457" cy="646331"/>
          </a:xfrm>
          <a:prstGeom prst="rect">
            <a:avLst/>
          </a:prstGeom>
          <a:noFill/>
        </p:spPr>
        <p:txBody>
          <a:bodyPr wrap="none" rtlCol="0">
            <a:spAutoFit/>
          </a:bodyPr>
          <a:lstStyle/>
          <a:p>
            <a:r>
              <a:rPr lang="zh-CN" altLang="en-US" sz="1200" b="1" dirty="0" smtClean="0"/>
              <a:t>数据</a:t>
            </a:r>
            <a:r>
              <a:rPr lang="zh-CN" altLang="en-US" sz="1200" b="1" dirty="0" smtClean="0"/>
              <a:t>管理</a:t>
            </a:r>
          </a:p>
          <a:p>
            <a:endParaRPr lang="en-US" altLang="zh-CN" sz="1200" b="1" dirty="0" smtClean="0"/>
          </a:p>
          <a:p>
            <a:r>
              <a:rPr lang="en-US" altLang="zh-CN" sz="1200" dirty="0" smtClean="0"/>
              <a:t>1.</a:t>
            </a:r>
            <a:r>
              <a:rPr lang="zh-CN" altLang="en-US" sz="1200" dirty="0" smtClean="0"/>
              <a:t>审核单条用户上传的数据</a:t>
            </a:r>
            <a:endParaRPr lang="en-US" altLang="zh-CN" sz="1200" dirty="0" smtClean="0"/>
          </a:p>
        </p:txBody>
      </p:sp>
      <p:sp>
        <p:nvSpPr>
          <p:cNvPr id="20" name="矩形 19"/>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2" name="矩形 21"/>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6" name="矩形 2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8" name="表格 27"/>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15" name="矩形 14"/>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6" name="矩形 1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7" name="矩形 1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19" name="矩形 18"/>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1" name="矩形 20"/>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3" name="矩形 22"/>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5" name="矩形 24"/>
          <p:cNvSpPr/>
          <p:nvPr/>
        </p:nvSpPr>
        <p:spPr>
          <a:xfrm>
            <a:off x="3000364" y="1214428"/>
            <a:ext cx="3786214" cy="37862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072066" y="4500576"/>
            <a:ext cx="6334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通过</a:t>
            </a:r>
            <a:endParaRPr lang="en-US" altLang="zh-CN" sz="1000" dirty="0" smtClean="0">
              <a:solidFill>
                <a:schemeClr val="tx1"/>
              </a:solidFill>
            </a:endParaRPr>
          </a:p>
        </p:txBody>
      </p:sp>
      <p:sp>
        <p:nvSpPr>
          <p:cNvPr id="30" name="矩形 29"/>
          <p:cNvSpPr/>
          <p:nvPr/>
        </p:nvSpPr>
        <p:spPr>
          <a:xfrm>
            <a:off x="3214678" y="1500180"/>
            <a:ext cx="3286148" cy="21431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图片或视频</a:t>
            </a:r>
            <a:endParaRPr lang="en-US" altLang="zh-CN" sz="1000" dirty="0" smtClean="0">
              <a:solidFill>
                <a:schemeClr val="tx1"/>
              </a:solidFill>
            </a:endParaRPr>
          </a:p>
        </p:txBody>
      </p:sp>
      <p:sp>
        <p:nvSpPr>
          <p:cNvPr id="34" name="矩形 33"/>
          <p:cNvSpPr/>
          <p:nvPr/>
        </p:nvSpPr>
        <p:spPr>
          <a:xfrm>
            <a:off x="5867408" y="4500576"/>
            <a:ext cx="7762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不通过</a:t>
            </a:r>
            <a:endParaRPr lang="en-US" altLang="zh-CN" sz="1000" dirty="0" smtClean="0">
              <a:solidFill>
                <a:schemeClr val="tx1"/>
              </a:solidFill>
            </a:endParaRPr>
          </a:p>
        </p:txBody>
      </p:sp>
      <p:sp>
        <p:nvSpPr>
          <p:cNvPr id="35" name="矩形 34"/>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36" name="矩形 35"/>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37" name="矩形 36"/>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38" name="矩形 37"/>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39" name="矩形 38"/>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40" name="矩形 39"/>
          <p:cNvSpPr/>
          <p:nvPr/>
        </p:nvSpPr>
        <p:spPr>
          <a:xfrm>
            <a:off x="928662" y="222555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审核</a:t>
            </a:r>
            <a:endParaRPr lang="en-US" altLang="zh-CN" sz="1000" dirty="0" smtClean="0">
              <a:solidFill>
                <a:schemeClr val="tx1"/>
              </a:solidFill>
            </a:endParaRPr>
          </a:p>
        </p:txBody>
      </p:sp>
      <p:sp>
        <p:nvSpPr>
          <p:cNvPr id="41" name="矩形 40"/>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清理</a:t>
            </a:r>
            <a:endParaRPr lang="en-US" altLang="zh-CN" sz="1000" dirty="0" smtClean="0">
              <a:solidFill>
                <a:schemeClr val="tx1"/>
              </a:solidFill>
            </a:endParaRPr>
          </a:p>
        </p:txBody>
      </p:sp>
      <p:sp>
        <p:nvSpPr>
          <p:cNvPr id="42" name="矩形 41"/>
          <p:cNvSpPr/>
          <p:nvPr/>
        </p:nvSpPr>
        <p:spPr>
          <a:xfrm>
            <a:off x="928662" y="279705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导入</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225015" cy="646331"/>
          </a:xfrm>
          <a:prstGeom prst="rect">
            <a:avLst/>
          </a:prstGeom>
          <a:noFill/>
        </p:spPr>
        <p:txBody>
          <a:bodyPr wrap="none" rtlCol="0">
            <a:spAutoFit/>
          </a:bodyPr>
          <a:lstStyle/>
          <a:p>
            <a:r>
              <a:rPr lang="zh-CN" altLang="en-US" sz="1200" b="1" dirty="0" smtClean="0"/>
              <a:t>数据</a:t>
            </a:r>
            <a:r>
              <a:rPr lang="zh-CN" altLang="en-US" sz="1200" b="1" dirty="0" smtClean="0"/>
              <a:t>管理</a:t>
            </a:r>
          </a:p>
          <a:p>
            <a:endParaRPr lang="en-US" altLang="zh-CN" sz="1200" b="1" dirty="0" smtClean="0"/>
          </a:p>
          <a:p>
            <a:r>
              <a:rPr lang="en-US" altLang="zh-CN" sz="1200" dirty="0" smtClean="0"/>
              <a:t>1.</a:t>
            </a:r>
            <a:r>
              <a:rPr lang="zh-CN" altLang="en-US" sz="1200" dirty="0" smtClean="0"/>
              <a:t>清理无用数据</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4" name="矩形 23"/>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20" name="矩形 19"/>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2" name="矩形 21"/>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6" name="矩形 25"/>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8" name="表格 27"/>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5" name="矩形 24"/>
          <p:cNvSpPr/>
          <p:nvPr/>
        </p:nvSpPr>
        <p:spPr>
          <a:xfrm>
            <a:off x="928662" y="222555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审核</a:t>
            </a:r>
            <a:endParaRPr lang="en-US" altLang="zh-CN" sz="1000" dirty="0" smtClean="0">
              <a:solidFill>
                <a:schemeClr val="tx1"/>
              </a:solidFill>
            </a:endParaRPr>
          </a:p>
        </p:txBody>
      </p:sp>
      <p:sp>
        <p:nvSpPr>
          <p:cNvPr id="30" name="矩形 29"/>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清理</a:t>
            </a:r>
            <a:endParaRPr lang="en-US" altLang="zh-CN" sz="1000" dirty="0" smtClean="0">
              <a:solidFill>
                <a:schemeClr val="tx1"/>
              </a:solidFill>
            </a:endParaRPr>
          </a:p>
        </p:txBody>
      </p:sp>
      <p:sp>
        <p:nvSpPr>
          <p:cNvPr id="31" name="矩形 30"/>
          <p:cNvSpPr/>
          <p:nvPr/>
        </p:nvSpPr>
        <p:spPr>
          <a:xfrm>
            <a:off x="928662" y="279705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导入</a:t>
            </a:r>
            <a:endParaRPr lang="en-US" altLang="zh-CN" sz="1000" dirty="0" smtClean="0">
              <a:solidFill>
                <a:schemeClr val="tx1"/>
              </a:solidFill>
            </a:endParaRPr>
          </a:p>
        </p:txBody>
      </p:sp>
      <p:sp>
        <p:nvSpPr>
          <p:cNvPr id="17" name="矩形 16"/>
          <p:cNvSpPr/>
          <p:nvPr/>
        </p:nvSpPr>
        <p:spPr>
          <a:xfrm>
            <a:off x="6786578"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rPr>
              <a:t>删除</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917239" cy="646331"/>
          </a:xfrm>
          <a:prstGeom prst="rect">
            <a:avLst/>
          </a:prstGeom>
          <a:noFill/>
        </p:spPr>
        <p:txBody>
          <a:bodyPr wrap="none" rtlCol="0">
            <a:spAutoFit/>
          </a:bodyPr>
          <a:lstStyle/>
          <a:p>
            <a:r>
              <a:rPr lang="zh-CN" altLang="en-US" sz="1200" b="1" dirty="0" smtClean="0"/>
              <a:t>数据</a:t>
            </a:r>
            <a:r>
              <a:rPr lang="zh-CN" altLang="en-US" sz="1200" b="1" dirty="0" smtClean="0"/>
              <a:t>管理</a:t>
            </a:r>
          </a:p>
          <a:p>
            <a:endParaRPr lang="en-US" altLang="zh-CN" sz="1200" b="1" dirty="0" smtClean="0"/>
          </a:p>
          <a:p>
            <a:r>
              <a:rPr lang="en-US" altLang="zh-CN" sz="1200" dirty="0" smtClean="0"/>
              <a:t>1.</a:t>
            </a:r>
            <a:r>
              <a:rPr lang="zh-CN" altLang="en-US" sz="1200" dirty="0" smtClean="0"/>
              <a:t>导</a:t>
            </a:r>
            <a:r>
              <a:rPr lang="zh-CN" altLang="en-US" sz="1200" dirty="0" smtClean="0"/>
              <a:t>入数据</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4" name="矩形 23"/>
          <p:cNvSpPr/>
          <p:nvPr/>
        </p:nvSpPr>
        <p:spPr>
          <a:xfrm>
            <a:off x="928662" y="335756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27" name="矩形 26"/>
          <p:cNvSpPr/>
          <p:nvPr/>
        </p:nvSpPr>
        <p:spPr>
          <a:xfrm>
            <a:off x="2428860" y="1500180"/>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选择</a:t>
            </a:r>
            <a:r>
              <a:rPr lang="en-US" altLang="zh-CN" sz="1000" dirty="0" err="1" smtClean="0">
                <a:solidFill>
                  <a:schemeClr val="tx1"/>
                </a:solidFill>
              </a:rPr>
              <a:t>cvs</a:t>
            </a:r>
            <a:r>
              <a:rPr lang="zh-CN" altLang="en-US" sz="1000" dirty="0" smtClean="0">
                <a:solidFill>
                  <a:schemeClr val="tx1"/>
                </a:solidFill>
              </a:rPr>
              <a:t>文件</a:t>
            </a:r>
            <a:endParaRPr lang="en-US" altLang="zh-CN" sz="1000" dirty="0" smtClean="0">
              <a:solidFill>
                <a:schemeClr val="tx1"/>
              </a:solidFill>
            </a:endParaRPr>
          </a:p>
        </p:txBody>
      </p:sp>
      <p:sp>
        <p:nvSpPr>
          <p:cNvPr id="25" name="矩形 24"/>
          <p:cNvSpPr/>
          <p:nvPr/>
        </p:nvSpPr>
        <p:spPr>
          <a:xfrm>
            <a:off x="928662" y="222555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审核</a:t>
            </a:r>
            <a:endParaRPr lang="en-US" altLang="zh-CN" sz="1000" dirty="0" smtClean="0">
              <a:solidFill>
                <a:schemeClr val="tx1"/>
              </a:solidFill>
            </a:endParaRPr>
          </a:p>
        </p:txBody>
      </p:sp>
      <p:sp>
        <p:nvSpPr>
          <p:cNvPr id="30" name="矩形 29"/>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清理</a:t>
            </a:r>
            <a:endParaRPr lang="en-US" altLang="zh-CN" sz="1000" dirty="0" smtClean="0">
              <a:solidFill>
                <a:schemeClr val="tx1"/>
              </a:solidFill>
            </a:endParaRPr>
          </a:p>
        </p:txBody>
      </p:sp>
      <p:sp>
        <p:nvSpPr>
          <p:cNvPr id="31" name="矩形 30"/>
          <p:cNvSpPr/>
          <p:nvPr/>
        </p:nvSpPr>
        <p:spPr>
          <a:xfrm>
            <a:off x="928662" y="279705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导入</a:t>
            </a:r>
            <a:endParaRPr lang="en-US" altLang="zh-CN" sz="1000" dirty="0" smtClean="0">
              <a:solidFill>
                <a:schemeClr val="tx1"/>
              </a:solidFill>
            </a:endParaRPr>
          </a:p>
        </p:txBody>
      </p:sp>
      <p:sp>
        <p:nvSpPr>
          <p:cNvPr id="17" name="矩形 16"/>
          <p:cNvSpPr/>
          <p:nvPr/>
        </p:nvSpPr>
        <p:spPr>
          <a:xfrm>
            <a:off x="3786182" y="1500180"/>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rPr>
              <a:t>导入</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917239" cy="646331"/>
          </a:xfrm>
          <a:prstGeom prst="rect">
            <a:avLst/>
          </a:prstGeom>
          <a:noFill/>
        </p:spPr>
        <p:txBody>
          <a:bodyPr wrap="none" rtlCol="0">
            <a:spAutoFit/>
          </a:bodyPr>
          <a:lstStyle/>
          <a:p>
            <a:r>
              <a:rPr lang="zh-CN" altLang="en-US" sz="1200" b="1" dirty="0" smtClean="0"/>
              <a:t>兑奖</a:t>
            </a:r>
            <a:r>
              <a:rPr lang="zh-CN" altLang="en-US" sz="1200" b="1" dirty="0" smtClean="0"/>
              <a:t>管理</a:t>
            </a:r>
          </a:p>
          <a:p>
            <a:endParaRPr lang="en-US" altLang="zh-CN" sz="1200" b="1" dirty="0" smtClean="0"/>
          </a:p>
          <a:p>
            <a:r>
              <a:rPr lang="en-US" altLang="zh-CN" sz="1200" dirty="0" smtClean="0"/>
              <a:t>1.</a:t>
            </a:r>
            <a:r>
              <a:rPr lang="zh-CN" altLang="en-US" sz="1200" dirty="0" smtClean="0"/>
              <a:t>发布奖品</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4" name="矩形 23"/>
          <p:cNvSpPr/>
          <p:nvPr/>
        </p:nvSpPr>
        <p:spPr>
          <a:xfrm>
            <a:off x="928662" y="336855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15" name="矩形 14"/>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发布奖品</a:t>
            </a:r>
            <a:endParaRPr lang="en-US" altLang="zh-CN" sz="1000" dirty="0" smtClean="0">
              <a:solidFill>
                <a:schemeClr val="tx1"/>
              </a:solidFill>
            </a:endParaRPr>
          </a:p>
        </p:txBody>
      </p:sp>
      <p:sp>
        <p:nvSpPr>
          <p:cNvPr id="16" name="矩形 15"/>
          <p:cNvSpPr/>
          <p:nvPr/>
        </p:nvSpPr>
        <p:spPr>
          <a:xfrm>
            <a:off x="928662" y="279705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奖品管理</a:t>
            </a:r>
            <a:endParaRPr lang="en-US" altLang="zh-CN" sz="1000" dirty="0" smtClean="0">
              <a:solidFill>
                <a:schemeClr val="tx1"/>
              </a:solidFill>
            </a:endParaRPr>
          </a:p>
        </p:txBody>
      </p:sp>
      <p:sp>
        <p:nvSpPr>
          <p:cNvPr id="19" name="矩形 18"/>
          <p:cNvSpPr/>
          <p:nvPr/>
        </p:nvSpPr>
        <p:spPr>
          <a:xfrm>
            <a:off x="928662" y="308280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兑奖</a:t>
            </a:r>
            <a:endParaRPr lang="en-US" altLang="zh-CN" sz="1000" dirty="0" smtClean="0">
              <a:solidFill>
                <a:schemeClr val="tx1"/>
              </a:solidFill>
            </a:endParaRPr>
          </a:p>
        </p:txBody>
      </p:sp>
      <p:sp>
        <p:nvSpPr>
          <p:cNvPr id="20" name="矩形 19"/>
          <p:cNvSpPr/>
          <p:nvPr/>
        </p:nvSpPr>
        <p:spPr>
          <a:xfrm>
            <a:off x="3357554" y="2000246"/>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奖品</a:t>
            </a:r>
            <a:r>
              <a:rPr lang="zh-CN" altLang="en-US" sz="1000" dirty="0" smtClean="0">
                <a:solidFill>
                  <a:schemeClr val="tx1"/>
                </a:solidFill>
              </a:rPr>
              <a:t>名称</a:t>
            </a:r>
            <a:endParaRPr lang="en-US" altLang="zh-CN" sz="1000" dirty="0" smtClean="0">
              <a:solidFill>
                <a:schemeClr val="tx1"/>
              </a:solidFill>
            </a:endParaRPr>
          </a:p>
        </p:txBody>
      </p:sp>
      <p:sp>
        <p:nvSpPr>
          <p:cNvPr id="21" name="矩形 20"/>
          <p:cNvSpPr/>
          <p:nvPr/>
        </p:nvSpPr>
        <p:spPr>
          <a:xfrm>
            <a:off x="3357554" y="242887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兑换</a:t>
            </a:r>
            <a:r>
              <a:rPr lang="zh-CN" altLang="en-US" sz="1000" dirty="0" smtClean="0">
                <a:solidFill>
                  <a:schemeClr val="tx1"/>
                </a:solidFill>
              </a:rPr>
              <a:t>规则</a:t>
            </a:r>
            <a:endParaRPr lang="en-US" altLang="zh-CN" sz="1000" dirty="0" smtClean="0">
              <a:solidFill>
                <a:schemeClr val="tx1"/>
              </a:solidFill>
            </a:endParaRPr>
          </a:p>
        </p:txBody>
      </p:sp>
      <p:sp>
        <p:nvSpPr>
          <p:cNvPr id="22" name="矩形 21"/>
          <p:cNvSpPr/>
          <p:nvPr/>
        </p:nvSpPr>
        <p:spPr>
          <a:xfrm>
            <a:off x="3357554" y="285750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奖品</a:t>
            </a:r>
            <a:r>
              <a:rPr lang="zh-CN" altLang="en-US" sz="1000" dirty="0" smtClean="0">
                <a:solidFill>
                  <a:schemeClr val="tx1"/>
                </a:solidFill>
              </a:rPr>
              <a:t>图片</a:t>
            </a:r>
            <a:endParaRPr lang="en-US" altLang="zh-CN" sz="1000" dirty="0" smtClean="0">
              <a:solidFill>
                <a:schemeClr val="tx1"/>
              </a:solidFill>
            </a:endParaRPr>
          </a:p>
        </p:txBody>
      </p:sp>
      <p:sp>
        <p:nvSpPr>
          <p:cNvPr id="26" name="矩形 25"/>
          <p:cNvSpPr/>
          <p:nvPr/>
        </p:nvSpPr>
        <p:spPr>
          <a:xfrm>
            <a:off x="6143636" y="4286262"/>
            <a:ext cx="6334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创建</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917239" cy="646331"/>
          </a:xfrm>
          <a:prstGeom prst="rect">
            <a:avLst/>
          </a:prstGeom>
          <a:noFill/>
        </p:spPr>
        <p:txBody>
          <a:bodyPr wrap="none" rtlCol="0">
            <a:spAutoFit/>
          </a:bodyPr>
          <a:lstStyle/>
          <a:p>
            <a:r>
              <a:rPr lang="zh-CN" altLang="en-US" sz="1200" b="1" dirty="0" smtClean="0"/>
              <a:t>兑奖</a:t>
            </a:r>
            <a:r>
              <a:rPr lang="zh-CN" altLang="en-US" sz="1200" b="1" dirty="0" smtClean="0"/>
              <a:t>管理</a:t>
            </a:r>
          </a:p>
          <a:p>
            <a:endParaRPr lang="en-US" altLang="zh-CN" sz="1200" b="1" dirty="0" smtClean="0"/>
          </a:p>
          <a:p>
            <a:r>
              <a:rPr lang="en-US" altLang="zh-CN" sz="1200" dirty="0" smtClean="0"/>
              <a:t>1.</a:t>
            </a:r>
            <a:r>
              <a:rPr lang="zh-CN" altLang="en-US" sz="1200" dirty="0" smtClean="0"/>
              <a:t>奖品管理</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4" name="矩形 23"/>
          <p:cNvSpPr/>
          <p:nvPr/>
        </p:nvSpPr>
        <p:spPr>
          <a:xfrm>
            <a:off x="928662" y="336855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15" name="矩形 14"/>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发布奖品</a:t>
            </a:r>
            <a:endParaRPr lang="en-US" altLang="zh-CN" sz="1000" dirty="0" smtClean="0">
              <a:solidFill>
                <a:schemeClr val="tx1"/>
              </a:solidFill>
            </a:endParaRPr>
          </a:p>
        </p:txBody>
      </p:sp>
      <p:sp>
        <p:nvSpPr>
          <p:cNvPr id="16" name="矩形 15"/>
          <p:cNvSpPr/>
          <p:nvPr/>
        </p:nvSpPr>
        <p:spPr>
          <a:xfrm>
            <a:off x="928662" y="279705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奖品管理</a:t>
            </a:r>
            <a:endParaRPr lang="en-US" altLang="zh-CN" sz="1000" dirty="0" smtClean="0">
              <a:solidFill>
                <a:schemeClr val="tx1"/>
              </a:solidFill>
            </a:endParaRPr>
          </a:p>
        </p:txBody>
      </p:sp>
      <p:sp>
        <p:nvSpPr>
          <p:cNvPr id="19" name="矩形 18"/>
          <p:cNvSpPr/>
          <p:nvPr/>
        </p:nvSpPr>
        <p:spPr>
          <a:xfrm>
            <a:off x="928662" y="308280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兑奖</a:t>
            </a:r>
            <a:endParaRPr lang="en-US" altLang="zh-CN" sz="1000" dirty="0" smtClean="0">
              <a:solidFill>
                <a:schemeClr val="tx1"/>
              </a:solidFill>
            </a:endParaRPr>
          </a:p>
        </p:txBody>
      </p:sp>
      <p:sp>
        <p:nvSpPr>
          <p:cNvPr id="17" name="矩形 16"/>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3" name="矩形 22"/>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5" name="矩形 24"/>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8" name="表格 27"/>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9" name="矩形 28"/>
          <p:cNvSpPr/>
          <p:nvPr/>
        </p:nvSpPr>
        <p:spPr>
          <a:xfrm>
            <a:off x="6786578"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rPr>
              <a:t>删除</a:t>
            </a:r>
            <a:endParaRPr lang="en-US" altLang="zh-CN" sz="1000" b="1"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4858" y="428610"/>
            <a:ext cx="2582762" cy="42862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500166" y="694219"/>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请上传您的运动数据</a:t>
            </a:r>
            <a:endParaRPr lang="zh-CN" altLang="en-US" sz="1200" dirty="0">
              <a:solidFill>
                <a:schemeClr val="tx1"/>
              </a:solidFill>
            </a:endParaRPr>
          </a:p>
        </p:txBody>
      </p:sp>
      <p:sp>
        <p:nvSpPr>
          <p:cNvPr id="7" name="矩形 6"/>
          <p:cNvSpPr/>
          <p:nvPr/>
        </p:nvSpPr>
        <p:spPr>
          <a:xfrm>
            <a:off x="1500166" y="2408725"/>
            <a:ext cx="1428760" cy="3297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图片上传</a:t>
            </a:r>
            <a:endParaRPr lang="zh-CN" altLang="en-US" sz="1200" dirty="0">
              <a:solidFill>
                <a:schemeClr val="tx1"/>
              </a:solidFill>
            </a:endParaRPr>
          </a:p>
        </p:txBody>
      </p:sp>
      <p:sp>
        <p:nvSpPr>
          <p:cNvPr id="9" name="矩形 8"/>
          <p:cNvSpPr/>
          <p:nvPr/>
        </p:nvSpPr>
        <p:spPr>
          <a:xfrm>
            <a:off x="1276327" y="444013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运动录入</a:t>
            </a:r>
            <a:endParaRPr lang="zh-CN" altLang="en-US" sz="1200" dirty="0">
              <a:solidFill>
                <a:schemeClr val="tx1"/>
              </a:solidFill>
            </a:endParaRPr>
          </a:p>
        </p:txBody>
      </p:sp>
      <p:sp>
        <p:nvSpPr>
          <p:cNvPr id="10" name="矩形 9"/>
          <p:cNvSpPr/>
          <p:nvPr/>
        </p:nvSpPr>
        <p:spPr>
          <a:xfrm>
            <a:off x="2205021" y="444013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活动</a:t>
            </a:r>
            <a:endParaRPr lang="zh-CN" altLang="en-US" sz="1200" dirty="0">
              <a:solidFill>
                <a:schemeClr val="tx1"/>
              </a:solidFill>
            </a:endParaRPr>
          </a:p>
        </p:txBody>
      </p:sp>
      <p:sp>
        <p:nvSpPr>
          <p:cNvPr id="11" name="矩形 10"/>
          <p:cNvSpPr/>
          <p:nvPr/>
        </p:nvSpPr>
        <p:spPr>
          <a:xfrm>
            <a:off x="3071802" y="4440134"/>
            <a:ext cx="785819"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我的</a:t>
            </a:r>
            <a:endParaRPr lang="zh-CN" altLang="en-US" sz="1200" dirty="0">
              <a:solidFill>
                <a:schemeClr val="tx1"/>
              </a:solidFill>
            </a:endParaRPr>
          </a:p>
        </p:txBody>
      </p:sp>
      <p:sp>
        <p:nvSpPr>
          <p:cNvPr id="12" name="矩形 11"/>
          <p:cNvSpPr/>
          <p:nvPr/>
        </p:nvSpPr>
        <p:spPr>
          <a:xfrm>
            <a:off x="1500166" y="3027854"/>
            <a:ext cx="1428760" cy="3297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视频上传</a:t>
            </a:r>
            <a:endParaRPr lang="zh-CN" altLang="en-US" sz="1200" dirty="0">
              <a:solidFill>
                <a:schemeClr val="tx1"/>
              </a:solidFill>
            </a:endParaRPr>
          </a:p>
        </p:txBody>
      </p:sp>
      <p:sp>
        <p:nvSpPr>
          <p:cNvPr id="14" name="TextBox 13"/>
          <p:cNvSpPr txBox="1"/>
          <p:nvPr/>
        </p:nvSpPr>
        <p:spPr>
          <a:xfrm>
            <a:off x="4584988" y="500048"/>
            <a:ext cx="1686680" cy="830997"/>
          </a:xfrm>
          <a:prstGeom prst="rect">
            <a:avLst/>
          </a:prstGeom>
          <a:noFill/>
        </p:spPr>
        <p:txBody>
          <a:bodyPr wrap="none" rtlCol="0">
            <a:spAutoFit/>
          </a:bodyPr>
          <a:lstStyle/>
          <a:p>
            <a:r>
              <a:rPr lang="zh-CN" altLang="en-US" sz="1200" b="1" dirty="0" smtClean="0"/>
              <a:t>运动录入</a:t>
            </a:r>
            <a:endParaRPr lang="en-US" altLang="zh-CN" sz="1200" b="1" dirty="0" smtClean="0"/>
          </a:p>
          <a:p>
            <a:endParaRPr lang="en-US" altLang="zh-CN" sz="1200" b="1" dirty="0" smtClean="0"/>
          </a:p>
          <a:p>
            <a:r>
              <a:rPr lang="en-US" altLang="zh-CN" sz="1200" dirty="0" smtClean="0"/>
              <a:t>1.</a:t>
            </a:r>
            <a:r>
              <a:rPr lang="zh-CN" altLang="en-US" sz="1200" dirty="0" smtClean="0"/>
              <a:t>选择参加过的活动</a:t>
            </a:r>
            <a:endParaRPr lang="en-US" altLang="zh-CN" sz="1200" dirty="0" smtClean="0"/>
          </a:p>
          <a:p>
            <a:r>
              <a:rPr lang="en-US" altLang="zh-CN" sz="1200" dirty="0" smtClean="0"/>
              <a:t>2.</a:t>
            </a:r>
            <a:r>
              <a:rPr lang="zh-CN" altLang="en-US" sz="1200" dirty="0" smtClean="0"/>
              <a:t>选择图片或视频上传</a:t>
            </a:r>
            <a:endParaRPr lang="zh-CN" altLang="en-US" sz="1200" dirty="0"/>
          </a:p>
        </p:txBody>
      </p:sp>
      <p:sp>
        <p:nvSpPr>
          <p:cNvPr id="13" name="矩形 12"/>
          <p:cNvSpPr/>
          <p:nvPr/>
        </p:nvSpPr>
        <p:spPr>
          <a:xfrm>
            <a:off x="1500166" y="1813408"/>
            <a:ext cx="2143140" cy="3297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选择参加的活动</a:t>
            </a:r>
            <a:endParaRPr lang="zh-CN" altLang="en-US" sz="1200" dirty="0">
              <a:solidFill>
                <a:schemeClr val="tx1"/>
              </a:solidFill>
            </a:endParaRPr>
          </a:p>
        </p:txBody>
      </p:sp>
      <p:sp>
        <p:nvSpPr>
          <p:cNvPr id="15" name="矩形 14"/>
          <p:cNvSpPr/>
          <p:nvPr/>
        </p:nvSpPr>
        <p:spPr>
          <a:xfrm>
            <a:off x="3000365" y="2428874"/>
            <a:ext cx="642942"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确定</a:t>
            </a:r>
            <a:endParaRPr lang="en-US" altLang="zh-CN" sz="1200" dirty="0" smtClean="0">
              <a:solidFill>
                <a:schemeClr val="tx1"/>
              </a:solidFill>
            </a:endParaRPr>
          </a:p>
        </p:txBody>
      </p:sp>
      <p:sp>
        <p:nvSpPr>
          <p:cNvPr id="16" name="矩形 15"/>
          <p:cNvSpPr/>
          <p:nvPr/>
        </p:nvSpPr>
        <p:spPr>
          <a:xfrm>
            <a:off x="3000364" y="3054231"/>
            <a:ext cx="642942"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确定</a:t>
            </a:r>
            <a:endParaRPr lang="en-US" altLang="zh-CN" sz="1200" dirty="0" smtClean="0">
              <a:solidFill>
                <a:schemeClr val="tx1"/>
              </a:solidFill>
            </a:endParaRPr>
          </a:p>
        </p:txBody>
      </p:sp>
      <p:sp>
        <p:nvSpPr>
          <p:cNvPr id="17" name="TextBox 16"/>
          <p:cNvSpPr txBox="1"/>
          <p:nvPr/>
        </p:nvSpPr>
        <p:spPr>
          <a:xfrm>
            <a:off x="1785918" y="3786196"/>
            <a:ext cx="1120820" cy="246221"/>
          </a:xfrm>
          <a:prstGeom prst="rect">
            <a:avLst/>
          </a:prstGeom>
          <a:noFill/>
        </p:spPr>
        <p:txBody>
          <a:bodyPr wrap="none" rtlCol="0">
            <a:spAutoFit/>
          </a:bodyPr>
          <a:lstStyle/>
          <a:p>
            <a:r>
              <a:rPr lang="zh-CN" altLang="en-US" sz="1000" dirty="0" smtClean="0"/>
              <a:t>时间 </a:t>
            </a:r>
            <a:r>
              <a:rPr lang="en-US" altLang="zh-CN" sz="1000" dirty="0" smtClean="0"/>
              <a:t>00</a:t>
            </a:r>
            <a:r>
              <a:rPr lang="zh-CN" altLang="en-US" sz="1000" dirty="0" smtClean="0"/>
              <a:t>：</a:t>
            </a:r>
            <a:r>
              <a:rPr lang="en-US" altLang="zh-CN" sz="1000" dirty="0" smtClean="0"/>
              <a:t>00</a:t>
            </a:r>
            <a:r>
              <a:rPr lang="zh-CN" altLang="en-US" sz="1000" dirty="0" smtClean="0"/>
              <a:t>：</a:t>
            </a:r>
            <a:r>
              <a:rPr lang="en-US" altLang="zh-CN" sz="1000" dirty="0" smtClean="0"/>
              <a:t>00</a:t>
            </a:r>
            <a:endParaRPr lang="zh-CN" altLang="en-US" sz="1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800219" cy="646331"/>
          </a:xfrm>
          <a:prstGeom prst="rect">
            <a:avLst/>
          </a:prstGeom>
          <a:noFill/>
        </p:spPr>
        <p:txBody>
          <a:bodyPr wrap="none" rtlCol="0">
            <a:spAutoFit/>
          </a:bodyPr>
          <a:lstStyle/>
          <a:p>
            <a:r>
              <a:rPr lang="zh-CN" altLang="en-US" sz="1200" b="1" dirty="0" smtClean="0"/>
              <a:t>兑奖</a:t>
            </a:r>
            <a:r>
              <a:rPr lang="zh-CN" altLang="en-US" sz="1200" b="1" dirty="0" smtClean="0"/>
              <a:t>管理</a:t>
            </a:r>
          </a:p>
          <a:p>
            <a:endParaRPr lang="en-US" altLang="zh-CN" sz="1200" b="1" dirty="0" smtClean="0"/>
          </a:p>
          <a:p>
            <a:r>
              <a:rPr lang="en-US" altLang="zh-CN" sz="1200" dirty="0" smtClean="0"/>
              <a:t>1.</a:t>
            </a:r>
            <a:r>
              <a:rPr lang="zh-CN" altLang="en-US" sz="1200" dirty="0" smtClean="0"/>
              <a:t>兑奖</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4" name="矩形 23"/>
          <p:cNvSpPr/>
          <p:nvPr/>
        </p:nvSpPr>
        <p:spPr>
          <a:xfrm>
            <a:off x="928662" y="336855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15" name="矩形 14"/>
          <p:cNvSpPr/>
          <p:nvPr/>
        </p:nvSpPr>
        <p:spPr>
          <a:xfrm>
            <a:off x="928662" y="251130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发布奖品</a:t>
            </a:r>
            <a:endParaRPr lang="en-US" altLang="zh-CN" sz="1000" dirty="0" smtClean="0">
              <a:solidFill>
                <a:schemeClr val="tx1"/>
              </a:solidFill>
            </a:endParaRPr>
          </a:p>
        </p:txBody>
      </p:sp>
      <p:sp>
        <p:nvSpPr>
          <p:cNvPr id="16" name="矩形 15"/>
          <p:cNvSpPr/>
          <p:nvPr/>
        </p:nvSpPr>
        <p:spPr>
          <a:xfrm>
            <a:off x="928662" y="279705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奖品管理</a:t>
            </a:r>
            <a:endParaRPr lang="en-US" altLang="zh-CN" sz="1000" dirty="0" smtClean="0">
              <a:solidFill>
                <a:schemeClr val="tx1"/>
              </a:solidFill>
            </a:endParaRPr>
          </a:p>
        </p:txBody>
      </p:sp>
      <p:sp>
        <p:nvSpPr>
          <p:cNvPr id="19" name="矩形 18"/>
          <p:cNvSpPr/>
          <p:nvPr/>
        </p:nvSpPr>
        <p:spPr>
          <a:xfrm>
            <a:off x="928662" y="308280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兑奖</a:t>
            </a:r>
            <a:endParaRPr lang="en-US" altLang="zh-CN" sz="1000" dirty="0" smtClean="0">
              <a:solidFill>
                <a:schemeClr val="tx1"/>
              </a:solidFill>
            </a:endParaRPr>
          </a:p>
        </p:txBody>
      </p:sp>
      <p:sp>
        <p:nvSpPr>
          <p:cNvPr id="17" name="矩形 16"/>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3" name="矩形 22"/>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5" name="矩形 24"/>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8" name="表格 27"/>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071127" cy="646331"/>
          </a:xfrm>
          <a:prstGeom prst="rect">
            <a:avLst/>
          </a:prstGeom>
          <a:noFill/>
        </p:spPr>
        <p:txBody>
          <a:bodyPr wrap="none" rtlCol="0">
            <a:spAutoFit/>
          </a:bodyPr>
          <a:lstStyle/>
          <a:p>
            <a:r>
              <a:rPr lang="zh-CN" altLang="en-US" sz="1200" b="1" dirty="0" smtClean="0"/>
              <a:t>后台</a:t>
            </a:r>
            <a:r>
              <a:rPr lang="zh-CN" altLang="en-US" sz="1200" b="1" dirty="0" smtClean="0"/>
              <a:t>管理</a:t>
            </a:r>
          </a:p>
          <a:p>
            <a:endParaRPr lang="en-US" altLang="zh-CN" sz="1200" b="1" dirty="0" smtClean="0"/>
          </a:p>
          <a:p>
            <a:r>
              <a:rPr lang="en-US" altLang="zh-CN" sz="1200" dirty="0" smtClean="0"/>
              <a:t>1.</a:t>
            </a:r>
            <a:r>
              <a:rPr lang="zh-CN" altLang="en-US" sz="1200" dirty="0" smtClean="0"/>
              <a:t>管理员管理</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4" name="矩形 23"/>
          <p:cNvSpPr/>
          <p:nvPr/>
        </p:nvSpPr>
        <p:spPr>
          <a:xfrm>
            <a:off x="928662" y="250031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17" name="矩形 16"/>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3" name="矩形 22"/>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5" name="矩形 24"/>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8" name="表格 27"/>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0" name="矩形 19"/>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管理员管理</a:t>
            </a:r>
            <a:endParaRPr lang="en-US" altLang="zh-CN" sz="1000" dirty="0" smtClean="0">
              <a:solidFill>
                <a:schemeClr val="tx1"/>
              </a:solidFill>
            </a:endParaRPr>
          </a:p>
        </p:txBody>
      </p:sp>
      <p:sp>
        <p:nvSpPr>
          <p:cNvPr id="21" name="矩形 20"/>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权限管理</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662" y="1357304"/>
            <a:ext cx="6940480" cy="32861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584988" y="500048"/>
            <a:ext cx="1071127" cy="646331"/>
          </a:xfrm>
          <a:prstGeom prst="rect">
            <a:avLst/>
          </a:prstGeom>
          <a:noFill/>
        </p:spPr>
        <p:txBody>
          <a:bodyPr wrap="none" rtlCol="0">
            <a:spAutoFit/>
          </a:bodyPr>
          <a:lstStyle/>
          <a:p>
            <a:r>
              <a:rPr lang="zh-CN" altLang="en-US" sz="1200" b="1" dirty="0" smtClean="0"/>
              <a:t>后台</a:t>
            </a:r>
            <a:r>
              <a:rPr lang="zh-CN" altLang="en-US" sz="1200" b="1" dirty="0" smtClean="0"/>
              <a:t>管理</a:t>
            </a:r>
          </a:p>
          <a:p>
            <a:endParaRPr lang="en-US" altLang="zh-CN" sz="1200" b="1" dirty="0" smtClean="0"/>
          </a:p>
          <a:p>
            <a:r>
              <a:rPr lang="en-US" altLang="zh-CN" sz="1200" dirty="0" smtClean="0"/>
              <a:t>1.</a:t>
            </a:r>
            <a:r>
              <a:rPr lang="zh-CN" altLang="en-US" sz="1200" dirty="0" smtClean="0"/>
              <a:t>权限</a:t>
            </a:r>
            <a:r>
              <a:rPr lang="zh-CN" altLang="en-US" sz="1200" dirty="0" smtClean="0"/>
              <a:t>员管理</a:t>
            </a:r>
            <a:endParaRPr lang="en-US" altLang="zh-CN" sz="1200" dirty="0" smtClean="0"/>
          </a:p>
        </p:txBody>
      </p:sp>
      <p:sp>
        <p:nvSpPr>
          <p:cNvPr id="18" name="矩形 17"/>
          <p:cNvSpPr/>
          <p:nvPr/>
        </p:nvSpPr>
        <p:spPr>
          <a:xfrm>
            <a:off x="928662" y="135730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会员管理</a:t>
            </a:r>
            <a:endParaRPr lang="en-US" altLang="zh-CN" sz="1000" b="1" dirty="0" smtClean="0">
              <a:solidFill>
                <a:schemeClr val="tx1"/>
              </a:solidFill>
            </a:endParaRPr>
          </a:p>
        </p:txBody>
      </p:sp>
      <p:sp>
        <p:nvSpPr>
          <p:cNvPr id="10" name="矩形 9"/>
          <p:cNvSpPr/>
          <p:nvPr/>
        </p:nvSpPr>
        <p:spPr>
          <a:xfrm>
            <a:off x="928662" y="165404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活动</a:t>
            </a:r>
            <a:r>
              <a:rPr lang="zh-CN" altLang="en-US" sz="1000" b="1" dirty="0" smtClean="0">
                <a:solidFill>
                  <a:schemeClr val="tx1"/>
                </a:solidFill>
              </a:rPr>
              <a:t>管理</a:t>
            </a:r>
            <a:endParaRPr lang="en-US" altLang="zh-CN" sz="1000" b="1" dirty="0" smtClean="0">
              <a:solidFill>
                <a:schemeClr val="tx1"/>
              </a:solidFill>
            </a:endParaRPr>
          </a:p>
        </p:txBody>
      </p:sp>
      <p:sp>
        <p:nvSpPr>
          <p:cNvPr id="11" name="矩形 10"/>
          <p:cNvSpPr/>
          <p:nvPr/>
        </p:nvSpPr>
        <p:spPr>
          <a:xfrm>
            <a:off x="928662" y="1928808"/>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数据</a:t>
            </a:r>
            <a:r>
              <a:rPr lang="zh-CN" altLang="en-US" sz="1000" b="1" dirty="0" smtClean="0">
                <a:solidFill>
                  <a:schemeClr val="tx1"/>
                </a:solidFill>
              </a:rPr>
              <a:t>管理</a:t>
            </a:r>
            <a:endParaRPr lang="en-US" altLang="zh-CN" sz="1000" b="1" dirty="0" smtClean="0">
              <a:solidFill>
                <a:schemeClr val="tx1"/>
              </a:solidFill>
            </a:endParaRPr>
          </a:p>
        </p:txBody>
      </p:sp>
      <p:sp>
        <p:nvSpPr>
          <p:cNvPr id="12" name="矩形 11"/>
          <p:cNvSpPr/>
          <p:nvPr/>
        </p:nvSpPr>
        <p:spPr>
          <a:xfrm>
            <a:off x="928662" y="2214560"/>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兑奖管理</a:t>
            </a:r>
            <a:endParaRPr lang="en-US" altLang="zh-CN" sz="1000" b="1" dirty="0" smtClean="0">
              <a:solidFill>
                <a:schemeClr val="tx1"/>
              </a:solidFill>
            </a:endParaRPr>
          </a:p>
        </p:txBody>
      </p:sp>
      <p:sp>
        <p:nvSpPr>
          <p:cNvPr id="24" name="矩形 23"/>
          <p:cNvSpPr/>
          <p:nvPr/>
        </p:nvSpPr>
        <p:spPr>
          <a:xfrm>
            <a:off x="928662" y="2500312"/>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b="1" dirty="0" smtClean="0">
                <a:solidFill>
                  <a:schemeClr val="tx1"/>
                </a:solidFill>
              </a:rPr>
              <a:t>后台</a:t>
            </a:r>
            <a:r>
              <a:rPr lang="zh-CN" altLang="en-US" sz="1000" b="1" dirty="0" smtClean="0">
                <a:solidFill>
                  <a:schemeClr val="tx1"/>
                </a:solidFill>
              </a:rPr>
              <a:t>管理</a:t>
            </a:r>
            <a:endParaRPr lang="en-US" altLang="zh-CN" sz="1000" b="1" dirty="0" smtClean="0">
              <a:solidFill>
                <a:schemeClr val="tx1"/>
              </a:solidFill>
            </a:endParaRPr>
          </a:p>
        </p:txBody>
      </p:sp>
      <p:sp>
        <p:nvSpPr>
          <p:cNvPr id="17" name="矩形 16"/>
          <p:cNvSpPr/>
          <p:nvPr/>
        </p:nvSpPr>
        <p:spPr>
          <a:xfrm>
            <a:off x="221454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3" name="矩形 22"/>
          <p:cNvSpPr/>
          <p:nvPr/>
        </p:nvSpPr>
        <p:spPr>
          <a:xfrm>
            <a:off x="328611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5" name="矩形 24"/>
          <p:cNvSpPr/>
          <p:nvPr/>
        </p:nvSpPr>
        <p:spPr>
          <a:xfrm>
            <a:off x="435768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sp>
        <p:nvSpPr>
          <p:cNvPr id="27" name="矩形 26"/>
          <p:cNvSpPr/>
          <p:nvPr/>
        </p:nvSpPr>
        <p:spPr>
          <a:xfrm>
            <a:off x="5429256" y="1428742"/>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查询条件</a:t>
            </a:r>
            <a:endParaRPr lang="en-US" altLang="zh-CN" sz="1000" dirty="0" smtClean="0">
              <a:solidFill>
                <a:schemeClr val="tx1"/>
              </a:solidFill>
            </a:endParaRPr>
          </a:p>
        </p:txBody>
      </p:sp>
      <p:graphicFrame>
        <p:nvGraphicFramePr>
          <p:cNvPr id="28" name="表格 27"/>
          <p:cNvGraphicFramePr>
            <a:graphicFrameLocks noGrp="1"/>
          </p:cNvGraphicFramePr>
          <p:nvPr/>
        </p:nvGraphicFramePr>
        <p:xfrm>
          <a:off x="2214546" y="1785932"/>
          <a:ext cx="5500728" cy="2786080"/>
        </p:xfrm>
        <a:graphic>
          <a:graphicData uri="http://schemas.openxmlformats.org/drawingml/2006/table">
            <a:tbl>
              <a:tblPr firstRow="1" bandRow="1">
                <a:tableStyleId>{5C22544A-7EE6-4342-B048-85BDC9FD1C3A}</a:tableStyleId>
              </a:tblPr>
              <a:tblGrid>
                <a:gridCol w="916788"/>
                <a:gridCol w="916788"/>
                <a:gridCol w="916788"/>
                <a:gridCol w="916788"/>
                <a:gridCol w="916788"/>
                <a:gridCol w="916788"/>
              </a:tblGrid>
              <a:tr h="34826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4826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0" name="矩形 19"/>
          <p:cNvSpPr/>
          <p:nvPr/>
        </p:nvSpPr>
        <p:spPr>
          <a:xfrm>
            <a:off x="928662" y="2786064"/>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管理员管理</a:t>
            </a:r>
            <a:endParaRPr lang="en-US" altLang="zh-CN" sz="1000" dirty="0" smtClean="0">
              <a:solidFill>
                <a:schemeClr val="tx1"/>
              </a:solidFill>
            </a:endParaRPr>
          </a:p>
        </p:txBody>
      </p:sp>
      <p:sp>
        <p:nvSpPr>
          <p:cNvPr id="21" name="矩形 20"/>
          <p:cNvSpPr/>
          <p:nvPr/>
        </p:nvSpPr>
        <p:spPr>
          <a:xfrm>
            <a:off x="928662" y="3071816"/>
            <a:ext cx="114300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solidFill>
                  <a:schemeClr val="tx1"/>
                </a:solidFill>
              </a:rPr>
              <a:t>权限管理</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4858" y="428610"/>
            <a:ext cx="2582762" cy="42862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6327" y="444013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运动录入</a:t>
            </a:r>
            <a:endParaRPr lang="zh-CN" altLang="en-US" sz="1200" dirty="0">
              <a:solidFill>
                <a:schemeClr val="tx1"/>
              </a:solidFill>
            </a:endParaRPr>
          </a:p>
        </p:txBody>
      </p:sp>
      <p:sp>
        <p:nvSpPr>
          <p:cNvPr id="10" name="矩形 9"/>
          <p:cNvSpPr/>
          <p:nvPr/>
        </p:nvSpPr>
        <p:spPr>
          <a:xfrm>
            <a:off x="2205021" y="444013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活动</a:t>
            </a:r>
            <a:endParaRPr lang="zh-CN" altLang="en-US" sz="1200" dirty="0">
              <a:solidFill>
                <a:schemeClr val="tx1"/>
              </a:solidFill>
            </a:endParaRPr>
          </a:p>
        </p:txBody>
      </p:sp>
      <p:sp>
        <p:nvSpPr>
          <p:cNvPr id="11" name="矩形 10"/>
          <p:cNvSpPr/>
          <p:nvPr/>
        </p:nvSpPr>
        <p:spPr>
          <a:xfrm>
            <a:off x="3071802" y="4440134"/>
            <a:ext cx="785819"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我的</a:t>
            </a:r>
            <a:endParaRPr lang="zh-CN" altLang="en-US" sz="1200" dirty="0">
              <a:solidFill>
                <a:schemeClr val="tx1"/>
              </a:solidFill>
            </a:endParaRPr>
          </a:p>
        </p:txBody>
      </p:sp>
      <p:sp>
        <p:nvSpPr>
          <p:cNvPr id="14" name="TextBox 13"/>
          <p:cNvSpPr txBox="1"/>
          <p:nvPr/>
        </p:nvSpPr>
        <p:spPr>
          <a:xfrm>
            <a:off x="4584988" y="500048"/>
            <a:ext cx="2380780" cy="646331"/>
          </a:xfrm>
          <a:prstGeom prst="rect">
            <a:avLst/>
          </a:prstGeom>
          <a:noFill/>
        </p:spPr>
        <p:txBody>
          <a:bodyPr wrap="none" rtlCol="0">
            <a:spAutoFit/>
          </a:bodyPr>
          <a:lstStyle/>
          <a:p>
            <a:r>
              <a:rPr lang="zh-CN" altLang="en-US" sz="1200" b="1" dirty="0" smtClean="0"/>
              <a:t>活动</a:t>
            </a:r>
            <a:endParaRPr lang="en-US" altLang="zh-CN" sz="1200" b="1" dirty="0" smtClean="0"/>
          </a:p>
          <a:p>
            <a:endParaRPr lang="en-US" altLang="zh-CN" sz="1200" b="1" dirty="0" smtClean="0"/>
          </a:p>
          <a:p>
            <a:r>
              <a:rPr lang="en-US" altLang="zh-CN" sz="1200" dirty="0" smtClean="0"/>
              <a:t>1.</a:t>
            </a:r>
            <a:r>
              <a:rPr lang="zh-CN" altLang="en-US" sz="1200" dirty="0" smtClean="0"/>
              <a:t>点击活动菜单，弹出</a:t>
            </a:r>
            <a:r>
              <a:rPr lang="en-US" altLang="zh-CN" sz="1200" dirty="0" smtClean="0"/>
              <a:t>4</a:t>
            </a:r>
            <a:r>
              <a:rPr lang="zh-CN" altLang="en-US" sz="1200" dirty="0" smtClean="0"/>
              <a:t>个子菜单</a:t>
            </a:r>
            <a:endParaRPr lang="en-US" altLang="zh-CN" sz="1200" dirty="0" smtClean="0"/>
          </a:p>
        </p:txBody>
      </p:sp>
      <p:sp>
        <p:nvSpPr>
          <p:cNvPr id="17" name="矩形 16"/>
          <p:cNvSpPr/>
          <p:nvPr/>
        </p:nvSpPr>
        <p:spPr>
          <a:xfrm>
            <a:off x="1500166" y="694219"/>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公众号内容</a:t>
            </a:r>
            <a:endParaRPr lang="zh-CN" altLang="en-US" sz="1200" dirty="0">
              <a:solidFill>
                <a:schemeClr val="tx1"/>
              </a:solidFill>
            </a:endParaRPr>
          </a:p>
        </p:txBody>
      </p:sp>
      <p:sp>
        <p:nvSpPr>
          <p:cNvPr id="18" name="矩形 17"/>
          <p:cNvSpPr/>
          <p:nvPr/>
        </p:nvSpPr>
        <p:spPr>
          <a:xfrm>
            <a:off x="1500166" y="1480037"/>
            <a:ext cx="2143140" cy="3297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公众号内容</a:t>
            </a:r>
            <a:endParaRPr lang="zh-CN" altLang="en-US" sz="1200" dirty="0">
              <a:solidFill>
                <a:schemeClr val="tx1"/>
              </a:solidFill>
            </a:endParaRPr>
          </a:p>
        </p:txBody>
      </p:sp>
      <p:sp>
        <p:nvSpPr>
          <p:cNvPr id="19" name="矩形 18"/>
          <p:cNvSpPr/>
          <p:nvPr/>
        </p:nvSpPr>
        <p:spPr>
          <a:xfrm>
            <a:off x="1500166" y="1813414"/>
            <a:ext cx="2143140" cy="3297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公众号内容</a:t>
            </a:r>
            <a:endParaRPr lang="zh-CN" altLang="en-US" sz="1200" dirty="0">
              <a:solidFill>
                <a:schemeClr val="tx1"/>
              </a:solidFill>
            </a:endParaRPr>
          </a:p>
        </p:txBody>
      </p:sp>
      <p:sp>
        <p:nvSpPr>
          <p:cNvPr id="20" name="矩形 19"/>
          <p:cNvSpPr/>
          <p:nvPr/>
        </p:nvSpPr>
        <p:spPr>
          <a:xfrm>
            <a:off x="2205021" y="3886215"/>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参加的活动</a:t>
            </a:r>
            <a:endParaRPr lang="zh-CN" altLang="en-US" sz="1000" dirty="0">
              <a:solidFill>
                <a:schemeClr val="tx1"/>
              </a:solidFill>
            </a:endParaRPr>
          </a:p>
        </p:txBody>
      </p:sp>
      <p:sp>
        <p:nvSpPr>
          <p:cNvPr id="22" name="矩形 21"/>
          <p:cNvSpPr/>
          <p:nvPr/>
        </p:nvSpPr>
        <p:spPr>
          <a:xfrm>
            <a:off x="2205021" y="3609982"/>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近期活动</a:t>
            </a:r>
            <a:endParaRPr lang="zh-CN" altLang="en-US" sz="1000" dirty="0">
              <a:solidFill>
                <a:schemeClr val="tx1"/>
              </a:solidFill>
            </a:endParaRPr>
          </a:p>
        </p:txBody>
      </p:sp>
      <p:sp>
        <p:nvSpPr>
          <p:cNvPr id="26" name="矩形 25"/>
          <p:cNvSpPr/>
          <p:nvPr/>
        </p:nvSpPr>
        <p:spPr>
          <a:xfrm>
            <a:off x="2205021" y="4163901"/>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完成的活动</a:t>
            </a:r>
            <a:endParaRPr lang="zh-CN" altLang="en-US" sz="10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4858" y="428610"/>
            <a:ext cx="2582762" cy="42862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6327" y="444013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运动录入</a:t>
            </a:r>
            <a:endParaRPr lang="zh-CN" altLang="en-US" sz="1200" dirty="0">
              <a:solidFill>
                <a:schemeClr val="tx1"/>
              </a:solidFill>
            </a:endParaRPr>
          </a:p>
        </p:txBody>
      </p:sp>
      <p:sp>
        <p:nvSpPr>
          <p:cNvPr id="10" name="矩形 9"/>
          <p:cNvSpPr/>
          <p:nvPr/>
        </p:nvSpPr>
        <p:spPr>
          <a:xfrm>
            <a:off x="2205021" y="444013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活动</a:t>
            </a:r>
            <a:endParaRPr lang="zh-CN" altLang="en-US" sz="1200" dirty="0">
              <a:solidFill>
                <a:schemeClr val="tx1"/>
              </a:solidFill>
            </a:endParaRPr>
          </a:p>
        </p:txBody>
      </p:sp>
      <p:sp>
        <p:nvSpPr>
          <p:cNvPr id="11" name="矩形 10"/>
          <p:cNvSpPr/>
          <p:nvPr/>
        </p:nvSpPr>
        <p:spPr>
          <a:xfrm>
            <a:off x="3071802" y="4440134"/>
            <a:ext cx="785819"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我的</a:t>
            </a:r>
            <a:endParaRPr lang="zh-CN" altLang="en-US" sz="1200" dirty="0">
              <a:solidFill>
                <a:schemeClr val="tx1"/>
              </a:solidFill>
            </a:endParaRPr>
          </a:p>
        </p:txBody>
      </p:sp>
      <p:sp>
        <p:nvSpPr>
          <p:cNvPr id="14" name="TextBox 13"/>
          <p:cNvSpPr txBox="1"/>
          <p:nvPr/>
        </p:nvSpPr>
        <p:spPr>
          <a:xfrm>
            <a:off x="4584988" y="500048"/>
            <a:ext cx="3071675" cy="646331"/>
          </a:xfrm>
          <a:prstGeom prst="rect">
            <a:avLst/>
          </a:prstGeom>
          <a:noFill/>
        </p:spPr>
        <p:txBody>
          <a:bodyPr wrap="none" rtlCol="0">
            <a:spAutoFit/>
          </a:bodyPr>
          <a:lstStyle/>
          <a:p>
            <a:r>
              <a:rPr lang="zh-CN" altLang="en-US" sz="1200" b="1" dirty="0" smtClean="0"/>
              <a:t>近期活动</a:t>
            </a:r>
            <a:endParaRPr lang="en-US" altLang="zh-CN" sz="1200" b="1" dirty="0" smtClean="0"/>
          </a:p>
          <a:p>
            <a:endParaRPr lang="en-US" altLang="zh-CN" sz="1200" b="1" dirty="0" smtClean="0"/>
          </a:p>
          <a:p>
            <a:r>
              <a:rPr lang="en-US" altLang="zh-CN" sz="1200" dirty="0" smtClean="0"/>
              <a:t>1.</a:t>
            </a:r>
            <a:r>
              <a:rPr lang="zh-CN" altLang="en-US" sz="1200" dirty="0" smtClean="0"/>
              <a:t>点击近期活动，弹出平台发布的活动列表</a:t>
            </a:r>
            <a:endParaRPr lang="en-US" altLang="zh-CN" sz="1200" dirty="0" smtClean="0"/>
          </a:p>
        </p:txBody>
      </p:sp>
      <p:sp>
        <p:nvSpPr>
          <p:cNvPr id="17" name="矩形 16"/>
          <p:cNvSpPr/>
          <p:nvPr/>
        </p:nvSpPr>
        <p:spPr>
          <a:xfrm>
            <a:off x="1500166" y="694219"/>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近期活动</a:t>
            </a:r>
            <a:r>
              <a:rPr lang="en-US" altLang="zh-CN" sz="1200" dirty="0" smtClean="0">
                <a:solidFill>
                  <a:schemeClr val="tx1"/>
                </a:solidFill>
              </a:rPr>
              <a:t>1</a:t>
            </a:r>
            <a:endParaRPr lang="zh-CN" altLang="en-US" sz="1200" dirty="0">
              <a:solidFill>
                <a:schemeClr val="tx1"/>
              </a:solidFill>
            </a:endParaRPr>
          </a:p>
        </p:txBody>
      </p:sp>
      <p:sp>
        <p:nvSpPr>
          <p:cNvPr id="15" name="矩形 14"/>
          <p:cNvSpPr/>
          <p:nvPr/>
        </p:nvSpPr>
        <p:spPr>
          <a:xfrm>
            <a:off x="1500166" y="1643056"/>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近期活动</a:t>
            </a:r>
            <a:r>
              <a:rPr lang="en-US" altLang="zh-CN" sz="1200" dirty="0" smtClean="0">
                <a:solidFill>
                  <a:schemeClr val="tx1"/>
                </a:solidFill>
              </a:rPr>
              <a:t>2</a:t>
            </a:r>
            <a:endParaRPr lang="zh-CN" altLang="en-US" sz="1200" dirty="0">
              <a:solidFill>
                <a:schemeClr val="tx1"/>
              </a:solidFill>
            </a:endParaRPr>
          </a:p>
        </p:txBody>
      </p:sp>
      <p:sp>
        <p:nvSpPr>
          <p:cNvPr id="16" name="矩形 15"/>
          <p:cNvSpPr/>
          <p:nvPr/>
        </p:nvSpPr>
        <p:spPr>
          <a:xfrm>
            <a:off x="1500166" y="2571750"/>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近期活动</a:t>
            </a:r>
            <a:r>
              <a:rPr lang="en-US" altLang="zh-CN" sz="1200" dirty="0" smtClean="0">
                <a:solidFill>
                  <a:schemeClr val="tx1"/>
                </a:solidFill>
              </a:rPr>
              <a:t>3</a:t>
            </a:r>
            <a:endParaRPr lang="zh-CN" altLang="en-US" sz="12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4858" y="428610"/>
            <a:ext cx="2582762" cy="42862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6327" y="444013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运动录入</a:t>
            </a:r>
            <a:endParaRPr lang="zh-CN" altLang="en-US" sz="1200" dirty="0">
              <a:solidFill>
                <a:schemeClr val="tx1"/>
              </a:solidFill>
            </a:endParaRPr>
          </a:p>
        </p:txBody>
      </p:sp>
      <p:sp>
        <p:nvSpPr>
          <p:cNvPr id="10" name="矩形 9"/>
          <p:cNvSpPr/>
          <p:nvPr/>
        </p:nvSpPr>
        <p:spPr>
          <a:xfrm>
            <a:off x="2205021" y="444013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活动</a:t>
            </a:r>
            <a:endParaRPr lang="zh-CN" altLang="en-US" sz="1200" dirty="0">
              <a:solidFill>
                <a:schemeClr val="tx1"/>
              </a:solidFill>
            </a:endParaRPr>
          </a:p>
        </p:txBody>
      </p:sp>
      <p:sp>
        <p:nvSpPr>
          <p:cNvPr id="11" name="矩形 10"/>
          <p:cNvSpPr/>
          <p:nvPr/>
        </p:nvSpPr>
        <p:spPr>
          <a:xfrm>
            <a:off x="3071802" y="4440134"/>
            <a:ext cx="785819"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我的</a:t>
            </a:r>
            <a:endParaRPr lang="zh-CN" altLang="en-US" sz="1200" dirty="0">
              <a:solidFill>
                <a:schemeClr val="tx1"/>
              </a:solidFill>
            </a:endParaRPr>
          </a:p>
        </p:txBody>
      </p:sp>
      <p:sp>
        <p:nvSpPr>
          <p:cNvPr id="14" name="TextBox 13"/>
          <p:cNvSpPr txBox="1"/>
          <p:nvPr/>
        </p:nvSpPr>
        <p:spPr>
          <a:xfrm>
            <a:off x="4584988" y="500048"/>
            <a:ext cx="4148893" cy="1015663"/>
          </a:xfrm>
          <a:prstGeom prst="rect">
            <a:avLst/>
          </a:prstGeom>
          <a:noFill/>
        </p:spPr>
        <p:txBody>
          <a:bodyPr wrap="none" rtlCol="0">
            <a:spAutoFit/>
          </a:bodyPr>
          <a:lstStyle/>
          <a:p>
            <a:r>
              <a:rPr lang="zh-CN" altLang="en-US" sz="1200" b="1" dirty="0" smtClean="0"/>
              <a:t>活动规则</a:t>
            </a:r>
            <a:endParaRPr lang="en-US" altLang="zh-CN" sz="1200" b="1" dirty="0" smtClean="0"/>
          </a:p>
          <a:p>
            <a:endParaRPr lang="en-US" altLang="zh-CN" sz="1200" b="1" dirty="0" smtClean="0"/>
          </a:p>
          <a:p>
            <a:r>
              <a:rPr lang="en-US" altLang="zh-CN" sz="1200" dirty="0" smtClean="0"/>
              <a:t>1.</a:t>
            </a:r>
            <a:r>
              <a:rPr lang="zh-CN" altLang="en-US" sz="1200" dirty="0" smtClean="0"/>
              <a:t>点击活动进入活动规则界面，显示活动规则详情</a:t>
            </a:r>
            <a:endParaRPr lang="en-US" altLang="zh-CN" sz="1200" dirty="0" smtClean="0"/>
          </a:p>
          <a:p>
            <a:r>
              <a:rPr lang="en-US" altLang="zh-CN" sz="1200" dirty="0" smtClean="0"/>
              <a:t>2.</a:t>
            </a:r>
            <a:r>
              <a:rPr lang="zh-CN" altLang="en-US" sz="1200" dirty="0" smtClean="0"/>
              <a:t>关注的、参加的、完成的活动页面类似。一张列表页面，</a:t>
            </a:r>
            <a:endParaRPr lang="en-US" altLang="zh-CN" sz="1200" dirty="0" smtClean="0"/>
          </a:p>
          <a:p>
            <a:r>
              <a:rPr lang="zh-CN" altLang="en-US" sz="1200" dirty="0" smtClean="0"/>
              <a:t>再显示活动进行中和用户个人参加的数据详情等。</a:t>
            </a:r>
            <a:endParaRPr lang="en-US" altLang="zh-CN" sz="1200" dirty="0" smtClean="0"/>
          </a:p>
        </p:txBody>
      </p:sp>
      <p:sp>
        <p:nvSpPr>
          <p:cNvPr id="17" name="矩形 16"/>
          <p:cNvSpPr/>
          <p:nvPr/>
        </p:nvSpPr>
        <p:spPr>
          <a:xfrm>
            <a:off x="1500166" y="694219"/>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近期活动</a:t>
            </a:r>
            <a:r>
              <a:rPr lang="en-US" altLang="zh-CN" sz="1200" dirty="0" smtClean="0">
                <a:solidFill>
                  <a:schemeClr val="tx1"/>
                </a:solidFill>
              </a:rPr>
              <a:t>1</a:t>
            </a:r>
            <a:endParaRPr lang="zh-CN" altLang="en-US" sz="1200" dirty="0">
              <a:solidFill>
                <a:schemeClr val="tx1"/>
              </a:solidFill>
            </a:endParaRPr>
          </a:p>
        </p:txBody>
      </p:sp>
      <p:sp>
        <p:nvSpPr>
          <p:cNvPr id="12" name="TextBox 11"/>
          <p:cNvSpPr txBox="1"/>
          <p:nvPr/>
        </p:nvSpPr>
        <p:spPr>
          <a:xfrm>
            <a:off x="1500166" y="1857370"/>
            <a:ext cx="2286015" cy="707886"/>
          </a:xfrm>
          <a:prstGeom prst="rect">
            <a:avLst/>
          </a:prstGeom>
          <a:noFill/>
        </p:spPr>
        <p:txBody>
          <a:bodyPr wrap="square" rtlCol="0">
            <a:spAutoFit/>
          </a:bodyPr>
          <a:lstStyle/>
          <a:p>
            <a:r>
              <a:rPr lang="zh-CN" altLang="en-US" sz="1000" dirty="0" smtClean="0"/>
              <a:t>活动规则活动规则活动规则活动规则活动规则活动规则活动规则活动规则活动规则活动规则活动规则活动规则活动规则活动规则活动规则活动规则</a:t>
            </a:r>
            <a:endParaRPr lang="zh-CN" altLang="en-US" sz="1000" dirty="0"/>
          </a:p>
        </p:txBody>
      </p:sp>
      <p:sp>
        <p:nvSpPr>
          <p:cNvPr id="13" name="矩形 12"/>
          <p:cNvSpPr/>
          <p:nvPr/>
        </p:nvSpPr>
        <p:spPr>
          <a:xfrm>
            <a:off x="2143108" y="350044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报名</a:t>
            </a:r>
            <a:endParaRPr lang="zh-CN" altLang="en-US" sz="12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4858" y="428610"/>
            <a:ext cx="2582762" cy="42862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6327" y="444013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运动录入</a:t>
            </a:r>
            <a:endParaRPr lang="zh-CN" altLang="en-US" sz="1200" dirty="0">
              <a:solidFill>
                <a:schemeClr val="tx1"/>
              </a:solidFill>
            </a:endParaRPr>
          </a:p>
        </p:txBody>
      </p:sp>
      <p:sp>
        <p:nvSpPr>
          <p:cNvPr id="10" name="矩形 9"/>
          <p:cNvSpPr/>
          <p:nvPr/>
        </p:nvSpPr>
        <p:spPr>
          <a:xfrm>
            <a:off x="2205021" y="444013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活动</a:t>
            </a:r>
            <a:endParaRPr lang="zh-CN" altLang="en-US" sz="1200" dirty="0">
              <a:solidFill>
                <a:schemeClr val="tx1"/>
              </a:solidFill>
            </a:endParaRPr>
          </a:p>
        </p:txBody>
      </p:sp>
      <p:sp>
        <p:nvSpPr>
          <p:cNvPr id="11" name="矩形 10"/>
          <p:cNvSpPr/>
          <p:nvPr/>
        </p:nvSpPr>
        <p:spPr>
          <a:xfrm>
            <a:off x="3071802" y="4440134"/>
            <a:ext cx="785819"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我的</a:t>
            </a:r>
            <a:endParaRPr lang="zh-CN" altLang="en-US" sz="1200" dirty="0">
              <a:solidFill>
                <a:schemeClr val="tx1"/>
              </a:solidFill>
            </a:endParaRPr>
          </a:p>
        </p:txBody>
      </p:sp>
      <p:sp>
        <p:nvSpPr>
          <p:cNvPr id="14" name="TextBox 13"/>
          <p:cNvSpPr txBox="1"/>
          <p:nvPr/>
        </p:nvSpPr>
        <p:spPr>
          <a:xfrm>
            <a:off x="4584988" y="500048"/>
            <a:ext cx="3533340" cy="1015663"/>
          </a:xfrm>
          <a:prstGeom prst="rect">
            <a:avLst/>
          </a:prstGeom>
          <a:noFill/>
        </p:spPr>
        <p:txBody>
          <a:bodyPr wrap="none" rtlCol="0">
            <a:spAutoFit/>
          </a:bodyPr>
          <a:lstStyle/>
          <a:p>
            <a:r>
              <a:rPr lang="zh-CN" altLang="en-US" sz="1200" b="1" dirty="0" smtClean="0"/>
              <a:t>卡路里</a:t>
            </a:r>
            <a:endParaRPr lang="en-US" altLang="zh-CN" sz="1200" b="1" dirty="0" smtClean="0"/>
          </a:p>
          <a:p>
            <a:endParaRPr lang="en-US" altLang="zh-CN" sz="1200" b="1" dirty="0" smtClean="0"/>
          </a:p>
          <a:p>
            <a:r>
              <a:rPr lang="en-US" altLang="zh-CN" sz="1200" dirty="0" smtClean="0"/>
              <a:t>1.</a:t>
            </a:r>
            <a:r>
              <a:rPr lang="zh-CN" altLang="en-US" sz="1200" dirty="0" smtClean="0"/>
              <a:t>点击卡路里显示今日消耗的卡路里和总的卡路里</a:t>
            </a:r>
            <a:endParaRPr lang="en-US" altLang="zh-CN" sz="1200" dirty="0" smtClean="0"/>
          </a:p>
          <a:p>
            <a:r>
              <a:rPr lang="en-US" altLang="zh-CN" sz="1200" dirty="0" smtClean="0"/>
              <a:t>2.</a:t>
            </a:r>
            <a:r>
              <a:rPr lang="zh-CN" altLang="en-US" sz="1200" dirty="0" smtClean="0"/>
              <a:t>折线显示近一月的每日消耗卡路里跟踪</a:t>
            </a:r>
            <a:endParaRPr lang="en-US" altLang="zh-CN" sz="1200" dirty="0" smtClean="0"/>
          </a:p>
          <a:p>
            <a:r>
              <a:rPr lang="en-US" altLang="zh-CN" sz="1200" dirty="0" smtClean="0"/>
              <a:t>3.</a:t>
            </a:r>
            <a:r>
              <a:rPr lang="zh-CN" altLang="en-US" sz="1200" dirty="0" smtClean="0"/>
              <a:t>提示显示运动或者活动提醒</a:t>
            </a:r>
            <a:endParaRPr lang="en-US" altLang="zh-CN" sz="1200" dirty="0" smtClean="0"/>
          </a:p>
        </p:txBody>
      </p:sp>
      <p:sp>
        <p:nvSpPr>
          <p:cNvPr id="17" name="矩形 16"/>
          <p:cNvSpPr/>
          <p:nvPr/>
        </p:nvSpPr>
        <p:spPr>
          <a:xfrm>
            <a:off x="2071670" y="714362"/>
            <a:ext cx="928694"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今日消耗</a:t>
            </a:r>
            <a:endParaRPr lang="zh-CN" altLang="en-US" sz="1200" dirty="0">
              <a:solidFill>
                <a:schemeClr val="tx1"/>
              </a:solidFill>
            </a:endParaRPr>
          </a:p>
        </p:txBody>
      </p:sp>
      <p:sp>
        <p:nvSpPr>
          <p:cNvPr id="15" name="矩形 14"/>
          <p:cNvSpPr/>
          <p:nvPr/>
        </p:nvSpPr>
        <p:spPr>
          <a:xfrm>
            <a:off x="3071802" y="3619507"/>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注册</a:t>
            </a:r>
            <a:endParaRPr lang="en-US" altLang="zh-CN" sz="1000" dirty="0" smtClean="0">
              <a:solidFill>
                <a:schemeClr val="tx1"/>
              </a:solidFill>
            </a:endParaRPr>
          </a:p>
        </p:txBody>
      </p:sp>
      <p:sp>
        <p:nvSpPr>
          <p:cNvPr id="16" name="矩形 15"/>
          <p:cNvSpPr/>
          <p:nvPr/>
        </p:nvSpPr>
        <p:spPr>
          <a:xfrm>
            <a:off x="3071802" y="3081341"/>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卡路里</a:t>
            </a:r>
            <a:endParaRPr lang="zh-CN" altLang="en-US" sz="1000" dirty="0">
              <a:solidFill>
                <a:schemeClr val="tx1"/>
              </a:solidFill>
            </a:endParaRPr>
          </a:p>
        </p:txBody>
      </p:sp>
      <p:sp>
        <p:nvSpPr>
          <p:cNvPr id="13" name="矩形 12"/>
          <p:cNvSpPr/>
          <p:nvPr/>
        </p:nvSpPr>
        <p:spPr>
          <a:xfrm>
            <a:off x="1500166" y="1571618"/>
            <a:ext cx="2143140" cy="3297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总卡路里</a:t>
            </a:r>
            <a:endParaRPr lang="zh-CN" altLang="en-US" sz="1200" dirty="0">
              <a:solidFill>
                <a:schemeClr val="tx1"/>
              </a:solidFill>
            </a:endParaRPr>
          </a:p>
        </p:txBody>
      </p:sp>
      <p:sp>
        <p:nvSpPr>
          <p:cNvPr id="20" name="任意多边形 19"/>
          <p:cNvSpPr/>
          <p:nvPr/>
        </p:nvSpPr>
        <p:spPr>
          <a:xfrm>
            <a:off x="1571604" y="1928808"/>
            <a:ext cx="2009775" cy="950912"/>
          </a:xfrm>
          <a:custGeom>
            <a:avLst/>
            <a:gdLst>
              <a:gd name="connsiteX0" fmla="*/ 0 w 2009775"/>
              <a:gd name="connsiteY0" fmla="*/ 530225 h 950912"/>
              <a:gd name="connsiteX1" fmla="*/ 333375 w 2009775"/>
              <a:gd name="connsiteY1" fmla="*/ 215900 h 950912"/>
              <a:gd name="connsiteX2" fmla="*/ 333375 w 2009775"/>
              <a:gd name="connsiteY2" fmla="*/ 215900 h 950912"/>
              <a:gd name="connsiteX3" fmla="*/ 933450 w 2009775"/>
              <a:gd name="connsiteY3" fmla="*/ 863600 h 950912"/>
              <a:gd name="connsiteX4" fmla="*/ 1123950 w 2009775"/>
              <a:gd name="connsiteY4" fmla="*/ 739775 h 950912"/>
              <a:gd name="connsiteX5" fmla="*/ 1457325 w 2009775"/>
              <a:gd name="connsiteY5" fmla="*/ 282575 h 950912"/>
              <a:gd name="connsiteX6" fmla="*/ 1581150 w 2009775"/>
              <a:gd name="connsiteY6" fmla="*/ 25400 h 950912"/>
              <a:gd name="connsiteX7" fmla="*/ 1771650 w 2009775"/>
              <a:gd name="connsiteY7" fmla="*/ 434975 h 950912"/>
              <a:gd name="connsiteX8" fmla="*/ 1857375 w 2009775"/>
              <a:gd name="connsiteY8" fmla="*/ 596900 h 950912"/>
              <a:gd name="connsiteX9" fmla="*/ 1971675 w 2009775"/>
              <a:gd name="connsiteY9" fmla="*/ 644525 h 950912"/>
              <a:gd name="connsiteX10" fmla="*/ 2009775 w 2009775"/>
              <a:gd name="connsiteY10" fmla="*/ 454025 h 95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9775" h="950912">
                <a:moveTo>
                  <a:pt x="0" y="530225"/>
                </a:moveTo>
                <a:lnTo>
                  <a:pt x="333375" y="215900"/>
                </a:lnTo>
                <a:lnTo>
                  <a:pt x="333375" y="215900"/>
                </a:lnTo>
                <a:cubicBezTo>
                  <a:pt x="433387" y="323850"/>
                  <a:pt x="801688" y="776288"/>
                  <a:pt x="933450" y="863600"/>
                </a:cubicBezTo>
                <a:cubicBezTo>
                  <a:pt x="1065212" y="950912"/>
                  <a:pt x="1036638" y="836612"/>
                  <a:pt x="1123950" y="739775"/>
                </a:cubicBezTo>
                <a:cubicBezTo>
                  <a:pt x="1211262" y="642938"/>
                  <a:pt x="1381125" y="401637"/>
                  <a:pt x="1457325" y="282575"/>
                </a:cubicBezTo>
                <a:cubicBezTo>
                  <a:pt x="1533525" y="163513"/>
                  <a:pt x="1528763" y="0"/>
                  <a:pt x="1581150" y="25400"/>
                </a:cubicBezTo>
                <a:cubicBezTo>
                  <a:pt x="1633538" y="50800"/>
                  <a:pt x="1725613" y="339725"/>
                  <a:pt x="1771650" y="434975"/>
                </a:cubicBezTo>
                <a:cubicBezTo>
                  <a:pt x="1817688" y="530225"/>
                  <a:pt x="1824038" y="561975"/>
                  <a:pt x="1857375" y="596900"/>
                </a:cubicBezTo>
                <a:cubicBezTo>
                  <a:pt x="1890713" y="631825"/>
                  <a:pt x="1946275" y="668338"/>
                  <a:pt x="1971675" y="644525"/>
                </a:cubicBezTo>
                <a:cubicBezTo>
                  <a:pt x="1997075" y="620713"/>
                  <a:pt x="2003425" y="537369"/>
                  <a:pt x="2009775" y="454025"/>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1500166" y="2857502"/>
            <a:ext cx="2286015" cy="246221"/>
          </a:xfrm>
          <a:prstGeom prst="rect">
            <a:avLst/>
          </a:prstGeom>
          <a:noFill/>
        </p:spPr>
        <p:txBody>
          <a:bodyPr wrap="square" rtlCol="0">
            <a:spAutoFit/>
          </a:bodyPr>
          <a:lstStyle/>
          <a:p>
            <a:r>
              <a:rPr lang="zh-CN" altLang="en-US" sz="1000" dirty="0" smtClean="0"/>
              <a:t>亲最近消耗的有点少，来参加活动吧</a:t>
            </a:r>
            <a:endParaRPr lang="zh-CN" altLang="en-US" sz="1000" dirty="0"/>
          </a:p>
        </p:txBody>
      </p:sp>
      <p:sp>
        <p:nvSpPr>
          <p:cNvPr id="22" name="矩形 21"/>
          <p:cNvSpPr/>
          <p:nvPr/>
        </p:nvSpPr>
        <p:spPr>
          <a:xfrm>
            <a:off x="3071802" y="3352799"/>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账单</a:t>
            </a:r>
            <a:endParaRPr lang="zh-CN" altLang="en-US" sz="1000" dirty="0">
              <a:solidFill>
                <a:schemeClr val="tx1"/>
              </a:solidFill>
            </a:endParaRPr>
          </a:p>
        </p:txBody>
      </p:sp>
      <p:sp>
        <p:nvSpPr>
          <p:cNvPr id="23" name="矩形 22"/>
          <p:cNvSpPr/>
          <p:nvPr/>
        </p:nvSpPr>
        <p:spPr>
          <a:xfrm>
            <a:off x="3071802" y="3890972"/>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客服</a:t>
            </a:r>
            <a:r>
              <a:rPr lang="en-US" altLang="zh-CN" sz="1000" dirty="0" smtClean="0">
                <a:solidFill>
                  <a:schemeClr val="tx1"/>
                </a:solidFill>
              </a:rPr>
              <a:t>/</a:t>
            </a:r>
            <a:r>
              <a:rPr lang="zh-CN" altLang="en-US" sz="1000" dirty="0" smtClean="0">
                <a:solidFill>
                  <a:schemeClr val="tx1"/>
                </a:solidFill>
              </a:rPr>
              <a:t>公告</a:t>
            </a:r>
            <a:endParaRPr lang="en-US" altLang="zh-CN" sz="1000" dirty="0" smtClean="0">
              <a:solidFill>
                <a:schemeClr val="tx1"/>
              </a:solidFill>
            </a:endParaRPr>
          </a:p>
        </p:txBody>
      </p:sp>
      <p:sp>
        <p:nvSpPr>
          <p:cNvPr id="18" name="矩形 17"/>
          <p:cNvSpPr/>
          <p:nvPr/>
        </p:nvSpPr>
        <p:spPr>
          <a:xfrm>
            <a:off x="3071802" y="4163901"/>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兑换</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4858" y="428610"/>
            <a:ext cx="2582762" cy="42862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6327" y="444013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运动录入</a:t>
            </a:r>
            <a:endParaRPr lang="zh-CN" altLang="en-US" sz="1200" dirty="0">
              <a:solidFill>
                <a:schemeClr val="tx1"/>
              </a:solidFill>
            </a:endParaRPr>
          </a:p>
        </p:txBody>
      </p:sp>
      <p:sp>
        <p:nvSpPr>
          <p:cNvPr id="10" name="矩形 9"/>
          <p:cNvSpPr/>
          <p:nvPr/>
        </p:nvSpPr>
        <p:spPr>
          <a:xfrm>
            <a:off x="2205021" y="444013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活动</a:t>
            </a:r>
            <a:endParaRPr lang="zh-CN" altLang="en-US" sz="1200" dirty="0">
              <a:solidFill>
                <a:schemeClr val="tx1"/>
              </a:solidFill>
            </a:endParaRPr>
          </a:p>
        </p:txBody>
      </p:sp>
      <p:sp>
        <p:nvSpPr>
          <p:cNvPr id="11" name="矩形 10"/>
          <p:cNvSpPr/>
          <p:nvPr/>
        </p:nvSpPr>
        <p:spPr>
          <a:xfrm>
            <a:off x="3071802" y="4440134"/>
            <a:ext cx="785819"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我的</a:t>
            </a:r>
            <a:endParaRPr lang="zh-CN" altLang="en-US" sz="1200" dirty="0">
              <a:solidFill>
                <a:schemeClr val="tx1"/>
              </a:solidFill>
            </a:endParaRPr>
          </a:p>
        </p:txBody>
      </p:sp>
      <p:sp>
        <p:nvSpPr>
          <p:cNvPr id="14" name="TextBox 13"/>
          <p:cNvSpPr txBox="1"/>
          <p:nvPr/>
        </p:nvSpPr>
        <p:spPr>
          <a:xfrm>
            <a:off x="4584988" y="500048"/>
            <a:ext cx="2917786" cy="646331"/>
          </a:xfrm>
          <a:prstGeom prst="rect">
            <a:avLst/>
          </a:prstGeom>
          <a:noFill/>
        </p:spPr>
        <p:txBody>
          <a:bodyPr wrap="none" rtlCol="0">
            <a:spAutoFit/>
          </a:bodyPr>
          <a:lstStyle/>
          <a:p>
            <a:r>
              <a:rPr lang="zh-CN" altLang="en-US" sz="1200" b="1" dirty="0" smtClean="0"/>
              <a:t>账单</a:t>
            </a:r>
            <a:endParaRPr lang="en-US" altLang="zh-CN" sz="1200" b="1" dirty="0" smtClean="0"/>
          </a:p>
          <a:p>
            <a:endParaRPr lang="en-US" altLang="zh-CN" sz="1200" b="1" dirty="0" smtClean="0"/>
          </a:p>
          <a:p>
            <a:r>
              <a:rPr lang="en-US" altLang="zh-CN" sz="1200" dirty="0" smtClean="0"/>
              <a:t>1.</a:t>
            </a:r>
            <a:r>
              <a:rPr lang="zh-CN" altLang="en-US" sz="1200" dirty="0" smtClean="0"/>
              <a:t>点击账单显示用户资金余额和进出记录</a:t>
            </a:r>
            <a:endParaRPr lang="en-US" altLang="zh-CN" sz="1200" dirty="0" smtClean="0"/>
          </a:p>
        </p:txBody>
      </p:sp>
      <p:sp>
        <p:nvSpPr>
          <p:cNvPr id="17" name="矩形 16"/>
          <p:cNvSpPr/>
          <p:nvPr/>
        </p:nvSpPr>
        <p:spPr>
          <a:xfrm>
            <a:off x="2071670" y="714362"/>
            <a:ext cx="928694"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余额：</a:t>
            </a:r>
            <a:endParaRPr lang="zh-CN" altLang="en-US" sz="1200" dirty="0">
              <a:solidFill>
                <a:schemeClr val="tx1"/>
              </a:solidFill>
            </a:endParaRPr>
          </a:p>
        </p:txBody>
      </p:sp>
      <p:sp>
        <p:nvSpPr>
          <p:cNvPr id="13" name="矩形 12"/>
          <p:cNvSpPr/>
          <p:nvPr/>
        </p:nvSpPr>
        <p:spPr>
          <a:xfrm>
            <a:off x="1500166" y="1571618"/>
            <a:ext cx="2143140" cy="3297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资金记录</a:t>
            </a:r>
            <a:endParaRPr lang="zh-CN" altLang="en-US" sz="1200" dirty="0">
              <a:solidFill>
                <a:schemeClr val="tx1"/>
              </a:solidFill>
            </a:endParaRPr>
          </a:p>
        </p:txBody>
      </p:sp>
      <p:sp>
        <p:nvSpPr>
          <p:cNvPr id="15" name="矩形 14"/>
          <p:cNvSpPr/>
          <p:nvPr/>
        </p:nvSpPr>
        <p:spPr>
          <a:xfrm>
            <a:off x="3071802" y="3619507"/>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注册</a:t>
            </a:r>
            <a:endParaRPr lang="en-US" altLang="zh-CN" sz="1000" dirty="0" smtClean="0">
              <a:solidFill>
                <a:schemeClr val="tx1"/>
              </a:solidFill>
            </a:endParaRPr>
          </a:p>
        </p:txBody>
      </p:sp>
      <p:sp>
        <p:nvSpPr>
          <p:cNvPr id="16" name="矩形 15"/>
          <p:cNvSpPr/>
          <p:nvPr/>
        </p:nvSpPr>
        <p:spPr>
          <a:xfrm>
            <a:off x="3071802" y="3081341"/>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卡路里</a:t>
            </a:r>
            <a:endParaRPr lang="zh-CN" altLang="en-US" sz="1000" dirty="0">
              <a:solidFill>
                <a:schemeClr val="tx1"/>
              </a:solidFill>
            </a:endParaRPr>
          </a:p>
        </p:txBody>
      </p:sp>
      <p:sp>
        <p:nvSpPr>
          <p:cNvPr id="18" name="矩形 17"/>
          <p:cNvSpPr/>
          <p:nvPr/>
        </p:nvSpPr>
        <p:spPr>
          <a:xfrm>
            <a:off x="3071802" y="3352799"/>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账单</a:t>
            </a:r>
            <a:endParaRPr lang="zh-CN" altLang="en-US" sz="1000" dirty="0">
              <a:solidFill>
                <a:schemeClr val="tx1"/>
              </a:solidFill>
            </a:endParaRPr>
          </a:p>
        </p:txBody>
      </p:sp>
      <p:sp>
        <p:nvSpPr>
          <p:cNvPr id="19" name="矩形 18"/>
          <p:cNvSpPr/>
          <p:nvPr/>
        </p:nvSpPr>
        <p:spPr>
          <a:xfrm>
            <a:off x="3071802" y="3890972"/>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客服</a:t>
            </a:r>
            <a:r>
              <a:rPr lang="en-US" altLang="zh-CN" sz="1000" dirty="0" smtClean="0">
                <a:solidFill>
                  <a:schemeClr val="tx1"/>
                </a:solidFill>
              </a:rPr>
              <a:t>/</a:t>
            </a:r>
            <a:r>
              <a:rPr lang="zh-CN" altLang="en-US" sz="1000" dirty="0" smtClean="0">
                <a:solidFill>
                  <a:schemeClr val="tx1"/>
                </a:solidFill>
              </a:rPr>
              <a:t>公告</a:t>
            </a:r>
            <a:endParaRPr lang="en-US" altLang="zh-CN" sz="1000" dirty="0" smtClean="0">
              <a:solidFill>
                <a:schemeClr val="tx1"/>
              </a:solidFill>
            </a:endParaRPr>
          </a:p>
        </p:txBody>
      </p:sp>
      <p:sp>
        <p:nvSpPr>
          <p:cNvPr id="20" name="矩形 19"/>
          <p:cNvSpPr/>
          <p:nvPr/>
        </p:nvSpPr>
        <p:spPr>
          <a:xfrm>
            <a:off x="3071802" y="4163901"/>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兑换</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4858" y="428610"/>
            <a:ext cx="2582762" cy="428628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76327" y="4440134"/>
            <a:ext cx="928694"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运动录入</a:t>
            </a:r>
            <a:endParaRPr lang="zh-CN" altLang="en-US" sz="1200" dirty="0">
              <a:solidFill>
                <a:schemeClr val="tx1"/>
              </a:solidFill>
            </a:endParaRPr>
          </a:p>
        </p:txBody>
      </p:sp>
      <p:sp>
        <p:nvSpPr>
          <p:cNvPr id="10" name="矩形 9"/>
          <p:cNvSpPr/>
          <p:nvPr/>
        </p:nvSpPr>
        <p:spPr>
          <a:xfrm>
            <a:off x="2205021" y="4440134"/>
            <a:ext cx="866781"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活动</a:t>
            </a:r>
            <a:endParaRPr lang="zh-CN" altLang="en-US" sz="1200" dirty="0">
              <a:solidFill>
                <a:schemeClr val="tx1"/>
              </a:solidFill>
            </a:endParaRPr>
          </a:p>
        </p:txBody>
      </p:sp>
      <p:sp>
        <p:nvSpPr>
          <p:cNvPr id="11" name="矩形 10"/>
          <p:cNvSpPr/>
          <p:nvPr/>
        </p:nvSpPr>
        <p:spPr>
          <a:xfrm>
            <a:off x="3071802" y="4440134"/>
            <a:ext cx="785819"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我的</a:t>
            </a:r>
            <a:endParaRPr lang="zh-CN" altLang="en-US" sz="1200" dirty="0">
              <a:solidFill>
                <a:schemeClr val="tx1"/>
              </a:solidFill>
            </a:endParaRPr>
          </a:p>
        </p:txBody>
      </p:sp>
      <p:sp>
        <p:nvSpPr>
          <p:cNvPr id="14" name="TextBox 13"/>
          <p:cNvSpPr txBox="1"/>
          <p:nvPr/>
        </p:nvSpPr>
        <p:spPr>
          <a:xfrm>
            <a:off x="4584988" y="500048"/>
            <a:ext cx="4456669" cy="830997"/>
          </a:xfrm>
          <a:prstGeom prst="rect">
            <a:avLst/>
          </a:prstGeom>
          <a:noFill/>
        </p:spPr>
        <p:txBody>
          <a:bodyPr wrap="none" rtlCol="0">
            <a:spAutoFit/>
          </a:bodyPr>
          <a:lstStyle/>
          <a:p>
            <a:r>
              <a:rPr lang="zh-CN" altLang="en-US" sz="1200" b="1" dirty="0" smtClean="0"/>
              <a:t>我的</a:t>
            </a:r>
            <a:endParaRPr lang="en-US" altLang="zh-CN" sz="1200" b="1" dirty="0" smtClean="0"/>
          </a:p>
          <a:p>
            <a:endParaRPr lang="en-US" altLang="zh-CN" sz="1200" b="1" dirty="0" smtClean="0"/>
          </a:p>
          <a:p>
            <a:r>
              <a:rPr lang="en-US" altLang="zh-CN" sz="1200" dirty="0" smtClean="0"/>
              <a:t>1.</a:t>
            </a:r>
            <a:r>
              <a:rPr lang="zh-CN" altLang="en-US" sz="1200" dirty="0" smtClean="0"/>
              <a:t>点击注册进入个人信息页面，补充个人信息</a:t>
            </a:r>
            <a:endParaRPr lang="en-US" altLang="zh-CN" sz="1200" dirty="0" smtClean="0"/>
          </a:p>
          <a:p>
            <a:r>
              <a:rPr lang="en-US" altLang="zh-CN" sz="1200" dirty="0" smtClean="0"/>
              <a:t>2.</a:t>
            </a:r>
            <a:r>
              <a:rPr lang="zh-CN" altLang="en-US" sz="1200" dirty="0" smtClean="0"/>
              <a:t>如果已经注册，菜单变成我的信息，显示个人信息，可以修改</a:t>
            </a:r>
            <a:endParaRPr lang="en-US" altLang="zh-CN" sz="1200" dirty="0" smtClean="0"/>
          </a:p>
        </p:txBody>
      </p:sp>
      <p:sp>
        <p:nvSpPr>
          <p:cNvPr id="17" name="矩形 16"/>
          <p:cNvSpPr/>
          <p:nvPr/>
        </p:nvSpPr>
        <p:spPr>
          <a:xfrm>
            <a:off x="1500166" y="694219"/>
            <a:ext cx="2143140" cy="785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rPr>
              <a:t>个人注册信息</a:t>
            </a:r>
            <a:endParaRPr lang="zh-CN" altLang="en-US" sz="1200" dirty="0">
              <a:solidFill>
                <a:schemeClr val="tx1"/>
              </a:solidFill>
            </a:endParaRPr>
          </a:p>
        </p:txBody>
      </p:sp>
      <p:sp>
        <p:nvSpPr>
          <p:cNvPr id="12" name="TextBox 11"/>
          <p:cNvSpPr txBox="1"/>
          <p:nvPr/>
        </p:nvSpPr>
        <p:spPr>
          <a:xfrm>
            <a:off x="1500166" y="1857370"/>
            <a:ext cx="2286015" cy="1477328"/>
          </a:xfrm>
          <a:prstGeom prst="rect">
            <a:avLst/>
          </a:prstGeom>
          <a:noFill/>
        </p:spPr>
        <p:txBody>
          <a:bodyPr wrap="square" rtlCol="0">
            <a:spAutoFit/>
          </a:bodyPr>
          <a:lstStyle/>
          <a:p>
            <a:r>
              <a:rPr lang="zh-CN" altLang="en-US" sz="1000" dirty="0" smtClean="0"/>
              <a:t>用户名：</a:t>
            </a:r>
            <a:endParaRPr lang="en-US" altLang="zh-CN" sz="1000" dirty="0" smtClean="0"/>
          </a:p>
          <a:p>
            <a:endParaRPr lang="en-US" altLang="zh-CN" sz="1000" dirty="0" smtClean="0"/>
          </a:p>
          <a:p>
            <a:r>
              <a:rPr lang="zh-CN" altLang="en-US" sz="1000" dirty="0" smtClean="0"/>
              <a:t>手机号：</a:t>
            </a:r>
            <a:endParaRPr lang="en-US" altLang="zh-CN" sz="1000" dirty="0" smtClean="0"/>
          </a:p>
          <a:p>
            <a:endParaRPr lang="en-US" altLang="zh-CN" sz="1000" dirty="0" smtClean="0"/>
          </a:p>
          <a:p>
            <a:r>
              <a:rPr lang="zh-CN" altLang="en-US" sz="1000" dirty="0" smtClean="0"/>
              <a:t>体重：</a:t>
            </a:r>
            <a:endParaRPr lang="en-US" altLang="zh-CN" sz="1000" dirty="0" smtClean="0"/>
          </a:p>
          <a:p>
            <a:endParaRPr lang="en-US" altLang="zh-CN" sz="1000" dirty="0" smtClean="0"/>
          </a:p>
          <a:p>
            <a:r>
              <a:rPr lang="zh-CN" altLang="en-US" sz="1000" dirty="0" smtClean="0"/>
              <a:t>身高：</a:t>
            </a:r>
            <a:endParaRPr lang="en-US" altLang="zh-CN" sz="1000" dirty="0" smtClean="0"/>
          </a:p>
          <a:p>
            <a:endParaRPr lang="en-US" altLang="zh-CN" sz="1000" dirty="0" smtClean="0"/>
          </a:p>
          <a:p>
            <a:r>
              <a:rPr lang="zh-CN" altLang="en-US" sz="1000" dirty="0" smtClean="0"/>
              <a:t>**：</a:t>
            </a:r>
            <a:endParaRPr lang="zh-CN" altLang="en-US" sz="1000" dirty="0"/>
          </a:p>
        </p:txBody>
      </p:sp>
      <p:sp>
        <p:nvSpPr>
          <p:cNvPr id="13" name="矩形 12"/>
          <p:cNvSpPr/>
          <p:nvPr/>
        </p:nvSpPr>
        <p:spPr>
          <a:xfrm>
            <a:off x="3071802" y="3619507"/>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注册</a:t>
            </a:r>
            <a:endParaRPr lang="en-US" altLang="zh-CN" sz="1000" dirty="0" smtClean="0">
              <a:solidFill>
                <a:schemeClr val="tx1"/>
              </a:solidFill>
            </a:endParaRPr>
          </a:p>
        </p:txBody>
      </p:sp>
      <p:sp>
        <p:nvSpPr>
          <p:cNvPr id="15" name="矩形 14"/>
          <p:cNvSpPr/>
          <p:nvPr/>
        </p:nvSpPr>
        <p:spPr>
          <a:xfrm>
            <a:off x="3071802" y="3081341"/>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卡路里</a:t>
            </a:r>
            <a:endParaRPr lang="zh-CN" altLang="en-US" sz="1000" dirty="0">
              <a:solidFill>
                <a:schemeClr val="tx1"/>
              </a:solidFill>
            </a:endParaRPr>
          </a:p>
        </p:txBody>
      </p:sp>
      <p:sp>
        <p:nvSpPr>
          <p:cNvPr id="16" name="矩形 15"/>
          <p:cNvSpPr/>
          <p:nvPr/>
        </p:nvSpPr>
        <p:spPr>
          <a:xfrm>
            <a:off x="3071802" y="3352799"/>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账单</a:t>
            </a:r>
            <a:endParaRPr lang="zh-CN" altLang="en-US" sz="1000" dirty="0">
              <a:solidFill>
                <a:schemeClr val="tx1"/>
              </a:solidFill>
            </a:endParaRPr>
          </a:p>
        </p:txBody>
      </p:sp>
      <p:sp>
        <p:nvSpPr>
          <p:cNvPr id="18" name="矩形 17"/>
          <p:cNvSpPr/>
          <p:nvPr/>
        </p:nvSpPr>
        <p:spPr>
          <a:xfrm>
            <a:off x="3071802" y="3890972"/>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客服</a:t>
            </a:r>
            <a:r>
              <a:rPr lang="en-US" altLang="zh-CN" sz="1000" dirty="0" smtClean="0">
                <a:solidFill>
                  <a:schemeClr val="tx1"/>
                </a:solidFill>
              </a:rPr>
              <a:t>/</a:t>
            </a:r>
            <a:r>
              <a:rPr lang="zh-CN" altLang="en-US" sz="1000" dirty="0" smtClean="0">
                <a:solidFill>
                  <a:schemeClr val="tx1"/>
                </a:solidFill>
              </a:rPr>
              <a:t>公告</a:t>
            </a:r>
            <a:endParaRPr lang="en-US" altLang="zh-CN" sz="1000" dirty="0" smtClean="0">
              <a:solidFill>
                <a:schemeClr val="tx1"/>
              </a:solidFill>
            </a:endParaRPr>
          </a:p>
        </p:txBody>
      </p:sp>
      <p:sp>
        <p:nvSpPr>
          <p:cNvPr id="19" name="矩形 18"/>
          <p:cNvSpPr/>
          <p:nvPr/>
        </p:nvSpPr>
        <p:spPr>
          <a:xfrm>
            <a:off x="3071802" y="4163901"/>
            <a:ext cx="785818" cy="2747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兑换</a:t>
            </a:r>
            <a:endParaRPr lang="en-US" altLang="zh-CN" sz="1000" dirty="0" smtClean="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9367</TotalTime>
  <Words>1271</Words>
  <PresentationFormat>全屏显示(16:9)</PresentationFormat>
  <Paragraphs>523</Paragraphs>
  <Slides>32</Slides>
  <Notes>32</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George Zhu</cp:lastModifiedBy>
  <cp:revision>223</cp:revision>
  <dcterms:modified xsi:type="dcterms:W3CDTF">2016-03-04T17:53:39Z</dcterms:modified>
</cp:coreProperties>
</file>