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5" r:id="rId4"/>
    <p:sldId id="258" r:id="rId5"/>
    <p:sldId id="269" r:id="rId6"/>
    <p:sldId id="270" r:id="rId7"/>
    <p:sldId id="272" r:id="rId8"/>
    <p:sldId id="273" r:id="rId9"/>
    <p:sldId id="260" r:id="rId10"/>
    <p:sldId id="261" r:id="rId11"/>
    <p:sldId id="263" r:id="rId12"/>
    <p:sldId id="266" r:id="rId13"/>
    <p:sldId id="271" r:id="rId14"/>
    <p:sldId id="268" r:id="rId15"/>
    <p:sldId id="267" r:id="rId16"/>
    <p:sldId id="276" r:id="rId17"/>
    <p:sldId id="262" r:id="rId18"/>
    <p:sldId id="278" r:id="rId19"/>
    <p:sldId id="279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8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5ABA2-51D2-774A-BD72-A3F3829C68AB}" type="datetimeFigureOut">
              <a:rPr lang="es-ES_tradnl" smtClean="0"/>
              <a:t>19/7/17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8EAD-EAD2-3346-A913-202450CED26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520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5B3C8-B3BF-B64F-8EFC-E2CC2FB7325F}" type="datetimeFigureOut">
              <a:rPr lang="es-ES_tradnl" smtClean="0"/>
              <a:t>19/7/17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8CABD-64ED-F64A-BCB3-20174D4B156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2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CABD-64ED-F64A-BCB3-20174D4B156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919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CABD-64ED-F64A-BCB3-20174D4B156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63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6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kos.um.es/TR/rdf-sparql-query/" TargetMode="External"/><Relationship Id="rId4" Type="http://schemas.openxmlformats.org/officeDocument/2006/relationships/hyperlink" Target="http://www.semanticwebbuilder.org.mx/es_mx/swb/Web_10_Web_Social_Web_Semantica_Y_ahora_que_sigue" TargetMode="External"/><Relationship Id="rId5" Type="http://schemas.openxmlformats.org/officeDocument/2006/relationships/hyperlink" Target="http://bvs.sld.cu/revistas/aci/vol13_6_05/aci030605.html" TargetMode="External"/><Relationship Id="rId6" Type="http://schemas.openxmlformats.org/officeDocument/2006/relationships/hyperlink" Target="https://www.slideshare.net/datosgob/04-tecnologa-de-portales-opendata" TargetMode="External"/><Relationship Id="rId7" Type="http://schemas.openxmlformats.org/officeDocument/2006/relationships/hyperlink" Target="http://eprints.sim.ucm.es/24533/" TargetMode="External"/><Relationship Id="rId8" Type="http://schemas.openxmlformats.org/officeDocument/2006/relationships/hyperlink" Target="https://datahub.io/es/dataset/yovisto" TargetMode="External"/><Relationship Id="rId9" Type="http://schemas.openxmlformats.org/officeDocument/2006/relationships/hyperlink" Target="https://datahub.io/es/dataset/eu-parliament-medi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ceptodefinicion.de/youtub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Sistemas basados en el conocimiento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03812" y="3632200"/>
            <a:ext cx="8516587" cy="19610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_tradnl" dirty="0"/>
              <a:t>Sistema </a:t>
            </a:r>
            <a:r>
              <a:rPr lang="es-ES_tradnl" dirty="0" err="1"/>
              <a:t>Recomendador</a:t>
            </a:r>
            <a:r>
              <a:rPr lang="es-ES_tradnl" dirty="0"/>
              <a:t> de Producciones musicales y culturales</a:t>
            </a:r>
          </a:p>
          <a:p>
            <a:r>
              <a:rPr lang="es-ES_tradnl" dirty="0"/>
              <a:t>Docente: PhD. Nelson Oswaldo Piedra </a:t>
            </a:r>
            <a:r>
              <a:rPr lang="es-ES_tradnl" dirty="0" err="1"/>
              <a:t>Pullaguari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Estudiantes:</a:t>
            </a:r>
          </a:p>
          <a:p>
            <a:r>
              <a:rPr lang="es-ES_tradnl" dirty="0" err="1"/>
              <a:t>Willam</a:t>
            </a:r>
            <a:r>
              <a:rPr lang="es-ES_tradnl" dirty="0"/>
              <a:t> Caraguay Loarte. </a:t>
            </a:r>
            <a:r>
              <a:rPr lang="es-ES_tradnl" dirty="0" smtClean="0"/>
              <a:t>(PhD. </a:t>
            </a:r>
            <a:r>
              <a:rPr lang="es-ES_tradnl" dirty="0" err="1"/>
              <a:t>Janneth</a:t>
            </a:r>
            <a:r>
              <a:rPr lang="es-ES_tradnl" dirty="0"/>
              <a:t> </a:t>
            </a:r>
            <a:r>
              <a:rPr lang="es-ES_tradnl" dirty="0" err="1"/>
              <a:t>Chicaiza</a:t>
            </a:r>
            <a:r>
              <a:rPr lang="es-ES_tradnl" dirty="0"/>
              <a:t>)</a:t>
            </a:r>
          </a:p>
          <a:p>
            <a:r>
              <a:rPr lang="es-ES_tradnl" dirty="0"/>
              <a:t>Luis Fernando Granda Morales. </a:t>
            </a:r>
            <a:r>
              <a:rPr lang="es-ES_tradnl" dirty="0"/>
              <a:t>(PhD. Nelson Oswaldo </a:t>
            </a:r>
            <a:r>
              <a:rPr lang="es-ES_tradnl" dirty="0" smtClean="0"/>
              <a:t>Piedra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5084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POTENCIALES RESULTADOS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</a:t>
            </a:r>
            <a:r>
              <a:rPr lang="es-ES" dirty="0" smtClean="0"/>
              <a:t>resultados </a:t>
            </a:r>
            <a:r>
              <a:rPr lang="es-ES" dirty="0"/>
              <a:t>que se alcanzarían con el desarrollo de esta propuesta son: </a:t>
            </a:r>
            <a:endParaRPr lang="es-ES" dirty="0" smtClean="0"/>
          </a:p>
          <a:p>
            <a:pPr algn="just"/>
            <a:r>
              <a:rPr lang="es-ES" dirty="0" smtClean="0"/>
              <a:t>Publicación </a:t>
            </a:r>
            <a:r>
              <a:rPr lang="es-ES" dirty="0"/>
              <a:t>de datos enlazados sobre la producción musical y audiovisual del país, que permitan la promoción y difusión cultural del país. </a:t>
            </a:r>
            <a:endParaRPr lang="es-ES" dirty="0" smtClean="0"/>
          </a:p>
          <a:p>
            <a:pPr algn="just"/>
            <a:r>
              <a:rPr lang="es-ES" dirty="0" smtClean="0"/>
              <a:t>La </a:t>
            </a:r>
            <a:r>
              <a:rPr lang="es-ES" dirty="0"/>
              <a:t>difusión de la cultura contribuye al desarrollo cultural y a la formación integral de la comunidad estudiantil y académica, así como de la sociedad en general a través del diálogo, rescate, preservación, propagación y enriquecimiento de la cultura en todas sus expresiones y posibilidades. </a:t>
            </a:r>
            <a:endParaRPr lang="es-ES_tradnl" dirty="0"/>
          </a:p>
          <a:p>
            <a:pPr algn="just"/>
            <a:r>
              <a:rPr lang="es-ES" dirty="0"/>
              <a:t>Los beneficiarios serán los analistas, reporteros, medios de comunicación y ciudadanía en general. </a:t>
            </a:r>
            <a:endParaRPr lang="es-ES_tradnl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0198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6373" y="391884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PROCESamiento</a:t>
            </a:r>
            <a:r>
              <a:rPr lang="es-ES_tradnl" dirty="0" smtClean="0"/>
              <a:t> DE datos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5" y="1141776"/>
            <a:ext cx="10568191" cy="5716224"/>
          </a:xfrm>
        </p:spPr>
      </p:pic>
    </p:spTree>
    <p:extLst>
      <p:ext uri="{BB962C8B-B14F-4D97-AF65-F5344CB8AC3E}">
        <p14:creationId xmlns:p14="http://schemas.microsoft.com/office/powerpoint/2010/main" val="322319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490" y="653142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PROCESO </a:t>
            </a:r>
            <a:r>
              <a:rPr lang="es-ES_tradnl"/>
              <a:t>DE DESARROLLO Jenna</a:t>
            </a:r>
            <a:endParaRPr lang="es-ES_tradnl" dirty="0"/>
          </a:p>
        </p:txBody>
      </p:sp>
      <p:pic>
        <p:nvPicPr>
          <p:cNvPr id="6" name="Imagen 6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74" y="2192853"/>
            <a:ext cx="80772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0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10426792"/>
              </p:ext>
            </p:extLst>
          </p:nvPr>
        </p:nvSpPr>
        <p:spPr>
          <a:xfrm>
            <a:off x="4239490" y="653142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 err="1"/>
              <a:t>Generacion</a:t>
            </a:r>
            <a:r>
              <a:rPr lang="es-ES_tradnl" dirty="0"/>
              <a:t> de tripletas (</a:t>
            </a:r>
            <a:r>
              <a:rPr lang="es-ES_tradnl" dirty="0" err="1"/>
              <a:t>rdf</a:t>
            </a:r>
            <a:r>
              <a:rPr lang="es-ES_tradnl" dirty="0"/>
              <a:t>)</a:t>
            </a:r>
          </a:p>
        </p:txBody>
      </p:sp>
      <p:pic>
        <p:nvPicPr>
          <p:cNvPr id="3" name="Imagen 3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599" y="2192853"/>
            <a:ext cx="9734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2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490" y="653142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Open refine</a:t>
            </a:r>
            <a:endParaRPr lang="es-ES_tradnl" dirty="0"/>
          </a:p>
        </p:txBody>
      </p:sp>
      <p:pic>
        <p:nvPicPr>
          <p:cNvPr id="4" name="Imagen 4" descr="wsfd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0"/>
          <a:stretch/>
        </p:blipFill>
        <p:spPr>
          <a:xfrm>
            <a:off x="1148223" y="1377538"/>
            <a:ext cx="10424613" cy="48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5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490" y="653142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Virtuoso Repositorio de información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2194560"/>
            <a:ext cx="11142023" cy="4455622"/>
          </a:xfrm>
        </p:spPr>
        <p:txBody>
          <a:bodyPr/>
          <a:lstStyle/>
          <a:p>
            <a:r>
              <a:rPr lang="es-ES_tradnl" dirty="0"/>
              <a:t>Se </a:t>
            </a:r>
            <a:r>
              <a:rPr lang="es-ES_tradnl" dirty="0" smtClean="0"/>
              <a:t>emplea Virtuoso </a:t>
            </a:r>
            <a:r>
              <a:rPr lang="es-ES_tradnl" dirty="0"/>
              <a:t>para el almacenamiento y publicación de los datos (</a:t>
            </a:r>
            <a:r>
              <a:rPr lang="es-ES_tradnl"/>
              <a:t>Repositorio </a:t>
            </a:r>
            <a:r>
              <a:rPr lang="es-ES_tradnl" smtClean="0"/>
              <a:t>de </a:t>
            </a:r>
            <a:r>
              <a:rPr lang="es-ES_tradnl" dirty="0"/>
              <a:t>datos en formato RDF</a:t>
            </a:r>
            <a:r>
              <a:rPr lang="es-ES_tradnl" dirty="0" smtClean="0"/>
              <a:t>).</a:t>
            </a:r>
          </a:p>
          <a:p>
            <a:endParaRPr lang="es-ES_tradnl" dirty="0"/>
          </a:p>
        </p:txBody>
      </p:sp>
      <p:pic>
        <p:nvPicPr>
          <p:cNvPr id="6" name="Shape 142"/>
          <p:cNvPicPr preferRelativeResize="0"/>
          <p:nvPr/>
        </p:nvPicPr>
        <p:blipFill rotWithShape="1">
          <a:blip r:embed="rId2">
            <a:alphaModFix/>
          </a:blip>
          <a:srcRect b="41513"/>
          <a:stretch/>
        </p:blipFill>
        <p:spPr>
          <a:xfrm>
            <a:off x="934821" y="3036899"/>
            <a:ext cx="10369498" cy="3411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361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490" y="653142"/>
            <a:ext cx="7064829" cy="620487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Virtuoso Repositorio de información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41" y="1481405"/>
            <a:ext cx="5798776" cy="5284450"/>
          </a:xfrm>
        </p:spPr>
      </p:pic>
    </p:spTree>
    <p:extLst>
      <p:ext uri="{BB962C8B-B14F-4D97-AF65-F5344CB8AC3E}">
        <p14:creationId xmlns:p14="http://schemas.microsoft.com/office/powerpoint/2010/main" val="467776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4" y="1246735"/>
            <a:ext cx="6828311" cy="55959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5619" y="470950"/>
            <a:ext cx="6082145" cy="603221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prototipo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7834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5619" y="470950"/>
            <a:ext cx="6082145" cy="603221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30" y="1467351"/>
            <a:ext cx="7812644" cy="53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4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5619" y="470950"/>
            <a:ext cx="6082145" cy="603221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Presentación </a:t>
            </a:r>
            <a:r>
              <a:rPr lang="es-ES_tradnl" smtClean="0"/>
              <a:t>de resultados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69"/>
          <a:stretch/>
        </p:blipFill>
        <p:spPr>
          <a:xfrm>
            <a:off x="719777" y="1951182"/>
            <a:ext cx="4267859" cy="14923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3"/>
          <a:stretch/>
        </p:blipFill>
        <p:spPr>
          <a:xfrm>
            <a:off x="5910528" y="1205840"/>
            <a:ext cx="4124121" cy="54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7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general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2537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_tradnl" dirty="0"/>
              <a:t>Objetivo Principal:</a:t>
            </a:r>
          </a:p>
          <a:p>
            <a:pPr marL="0" indent="0" algn="just"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s-ES_tradnl" dirty="0"/>
              <a:t>Diseño </a:t>
            </a:r>
            <a:r>
              <a:rPr lang="es-ES_tradnl" dirty="0" smtClean="0"/>
              <a:t>e implementación de </a:t>
            </a:r>
            <a:r>
              <a:rPr lang="es-ES_tradnl" dirty="0"/>
              <a:t>un </a:t>
            </a:r>
            <a:r>
              <a:rPr lang="es-ES_tradnl" dirty="0"/>
              <a:t>S</a:t>
            </a:r>
            <a:r>
              <a:rPr lang="es-ES_tradnl" dirty="0" smtClean="0"/>
              <a:t>istema </a:t>
            </a:r>
            <a:r>
              <a:rPr lang="es-ES_tradnl" dirty="0" err="1" smtClean="0"/>
              <a:t>Recomendador</a:t>
            </a:r>
            <a:r>
              <a:rPr lang="es-ES_tradnl" dirty="0" smtClean="0"/>
              <a:t> </a:t>
            </a:r>
            <a:r>
              <a:rPr lang="es-ES_tradnl" dirty="0"/>
              <a:t>que presente información musical y cultural del Ecuador </a:t>
            </a:r>
            <a:r>
              <a:rPr lang="es-ES_tradnl" dirty="0" smtClean="0"/>
              <a:t>con tecnología de </a:t>
            </a:r>
            <a:r>
              <a:rPr lang="es-ES_tradnl" dirty="0" smtClean="0"/>
              <a:t>datos </a:t>
            </a:r>
            <a:r>
              <a:rPr lang="es-ES_tradnl" dirty="0"/>
              <a:t>enlazados .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/>
              <a:t>Objetivos </a:t>
            </a:r>
            <a:r>
              <a:rPr lang="es-ES_tradnl" dirty="0" smtClean="0"/>
              <a:t>Específicos:</a:t>
            </a:r>
            <a:r>
              <a:rPr lang="es-ES_tradnl" dirty="0"/>
              <a:t> </a:t>
            </a:r>
          </a:p>
          <a:p>
            <a:pPr algn="just"/>
            <a:r>
              <a:rPr lang="es-ES_tradnl" dirty="0"/>
              <a:t>Diseño de un modelo que permita la </a:t>
            </a:r>
            <a:r>
              <a:rPr lang="es-ES_tradnl" dirty="0"/>
              <a:t>r</a:t>
            </a:r>
            <a:r>
              <a:rPr lang="es-ES_tradnl" dirty="0" smtClean="0"/>
              <a:t>ecolección y procesamiento de datos de cantantes ecuatorianos de sus canales oficiales de YouTube</a:t>
            </a:r>
            <a:endParaRPr lang="es-ES_tradnl" dirty="0" smtClean="0"/>
          </a:p>
          <a:p>
            <a:pPr algn="just"/>
            <a:r>
              <a:rPr lang="es-ES_tradnl" dirty="0" smtClean="0"/>
              <a:t>Desarrollo de una ontología para representar el dominio de videos de cantantes ecuatorianos publicados en la Web.</a:t>
            </a:r>
            <a:endParaRPr lang="es-ES_tradnl" dirty="0"/>
          </a:p>
          <a:p>
            <a:pPr algn="just"/>
            <a:r>
              <a:rPr lang="es-ES_tradnl" dirty="0" err="1" smtClean="0"/>
              <a:t>Tranformación</a:t>
            </a:r>
            <a:r>
              <a:rPr lang="es-ES_tradnl" dirty="0" smtClean="0"/>
              <a:t> y publicación de datos enlazados.</a:t>
            </a:r>
          </a:p>
          <a:p>
            <a:pPr algn="just"/>
            <a:r>
              <a:rPr lang="es-ES_tradnl" dirty="0" smtClean="0"/>
              <a:t>Consumo de datos enlazados a través del desarrollo de un sistema </a:t>
            </a:r>
            <a:r>
              <a:rPr lang="es-ES_tradnl" dirty="0" err="1" smtClean="0"/>
              <a:t>recomendador</a:t>
            </a:r>
            <a:r>
              <a:rPr lang="es-ES_tradnl" dirty="0" smtClean="0"/>
              <a:t>,  basado en consultas de la base RDF generada.</a:t>
            </a:r>
            <a:endParaRPr lang="es-ES_tradnl" dirty="0"/>
          </a:p>
          <a:p>
            <a:pPr algn="just"/>
            <a:endParaRPr lang="es-E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99061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5619" y="470950"/>
            <a:ext cx="6082145" cy="603221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Presentación </a:t>
            </a:r>
            <a:r>
              <a:rPr lang="es-ES_tradnl" smtClean="0"/>
              <a:t>de resultados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50" y="1382671"/>
            <a:ext cx="6328627" cy="54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1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C" dirty="0"/>
              <a:t>[1] Definista (2015). ¿Qué es Youtube? - Su Definición, Concepto y Significado. Consultado en: </a:t>
            </a:r>
            <a:r>
              <a:rPr lang="es-EC" u="sng" dirty="0">
                <a:hlinkClick r:id="rId2"/>
              </a:rPr>
              <a:t>http://conceptodefinicion.de/youtube/</a:t>
            </a:r>
            <a:r>
              <a:rPr lang="es-EC" dirty="0"/>
              <a:t> </a:t>
            </a:r>
            <a:endParaRPr lang="es-ES_tradnl" dirty="0"/>
          </a:p>
          <a:p>
            <a:pPr algn="just"/>
            <a:r>
              <a:rPr lang="es-EC" dirty="0"/>
              <a:t>[2] Skos.um.es. (2017). SPARQL Lenguaje de consulta para RDF. Consultado en: </a:t>
            </a:r>
            <a:r>
              <a:rPr lang="es-EC" u="sng" dirty="0">
                <a:hlinkClick r:id="rId3"/>
              </a:rPr>
              <a:t>http://skos.um.es/TR/rdf-sparql-query/</a:t>
            </a:r>
            <a:r>
              <a:rPr lang="es-EC" dirty="0"/>
              <a:t> </a:t>
            </a:r>
            <a:endParaRPr lang="es-ES_tradnl" dirty="0"/>
          </a:p>
          <a:p>
            <a:pPr algn="just"/>
            <a:r>
              <a:rPr lang="es-EC" dirty="0"/>
              <a:t>[3] SemanticWebBuilder. (2016). SemanticWebBuilder. Consultado en: </a:t>
            </a:r>
            <a:r>
              <a:rPr lang="es-EC" u="sng" dirty="0">
                <a:hlinkClick r:id="rId4"/>
              </a:rPr>
              <a:t>http://www.semanticwebbuilder.org.mx/es_mx/swb/Web_10_Web_Social_Web_Semantica_Y_ahora_que_sigue</a:t>
            </a:r>
            <a:endParaRPr lang="es-ES_tradnl" dirty="0"/>
          </a:p>
          <a:p>
            <a:pPr algn="just"/>
            <a:r>
              <a:rPr lang="es-EC" dirty="0"/>
              <a:t>[4] Bvs.sld.cu. (2005). Web semántica: un nuevo enfoque para la organización y recuperación de información en el web. Consultado en: </a:t>
            </a:r>
            <a:r>
              <a:rPr lang="es-EC" u="sng" dirty="0">
                <a:hlinkClick r:id="rId5"/>
              </a:rPr>
              <a:t>http://bvs.sld.cu/revistas/aci/vol13_6_05/aci030605.html</a:t>
            </a:r>
            <a:endParaRPr lang="es-ES_tradnl" dirty="0"/>
          </a:p>
          <a:p>
            <a:pPr algn="just"/>
            <a:r>
              <a:rPr lang="es-EC" dirty="0"/>
              <a:t>[5] SlideShare. (2012). Tecnología de portales #OpenData. Tecnologías Semánticas en la Web de Datos. Consultado en: </a:t>
            </a:r>
            <a:r>
              <a:rPr lang="es-EC" u="sng" dirty="0">
                <a:hlinkClick r:id="rId6"/>
              </a:rPr>
              <a:t>https://www.slideshare.net/datosgob/04-tecnologa-de-portales-opendata</a:t>
            </a:r>
            <a:endParaRPr lang="es-ES_tradnl" dirty="0"/>
          </a:p>
          <a:p>
            <a:pPr algn="just"/>
            <a:r>
              <a:rPr lang="es-EC" dirty="0"/>
              <a:t>[6] Gómez Albarrán, M. ,. (11 de Marzo de 2014). </a:t>
            </a:r>
            <a:r>
              <a:rPr lang="es-EC" i="1" dirty="0"/>
              <a:t>Universidad Complutense Madrid.</a:t>
            </a:r>
            <a:r>
              <a:rPr lang="es-EC" dirty="0"/>
              <a:t> Obtenido de </a:t>
            </a:r>
            <a:r>
              <a:rPr lang="es-EC" u="sng" dirty="0">
                <a:hlinkClick r:id="rId7"/>
              </a:rPr>
              <a:t>http://eprints.sim.ucm.es/24533/</a:t>
            </a:r>
            <a:endParaRPr lang="es-ES_tradnl" dirty="0"/>
          </a:p>
          <a:p>
            <a:pPr algn="just"/>
            <a:r>
              <a:rPr lang="es-EC" dirty="0"/>
              <a:t>[7] datahub. (2016). Yovisto - academic video search. Consultado en: </a:t>
            </a:r>
            <a:r>
              <a:rPr lang="es-EC" u="sng" dirty="0">
                <a:hlinkClick r:id="rId8"/>
              </a:rPr>
              <a:t>https://datahub.io/es/dataset/yovisto</a:t>
            </a:r>
            <a:endParaRPr lang="es-ES_tradnl" dirty="0"/>
          </a:p>
          <a:p>
            <a:pPr algn="just"/>
            <a:r>
              <a:rPr lang="es-EC" dirty="0"/>
              <a:t>[8] Luis Alejandro Solarte Moncayo, M. S. (2016). Dataset de contenidos musicales de video, basado en emociones. </a:t>
            </a:r>
            <a:r>
              <a:rPr lang="es-EC" i="1" dirty="0"/>
              <a:t>Ing. USBMed</a:t>
            </a:r>
            <a:r>
              <a:rPr lang="es-EC" dirty="0"/>
              <a:t>, 37-46.</a:t>
            </a:r>
            <a:endParaRPr lang="es-ES_tradnl" dirty="0"/>
          </a:p>
          <a:p>
            <a:pPr algn="just"/>
            <a:r>
              <a:rPr lang="es-EC" dirty="0"/>
              <a:t>[9] datahub. (2012). EU Parliament Media Library. Obtenido en: </a:t>
            </a:r>
            <a:r>
              <a:rPr lang="es-EC" u="sng" dirty="0">
                <a:hlinkClick r:id="rId9"/>
              </a:rPr>
              <a:t>https://datahub.io/es/dataset/eu-parliament-media</a:t>
            </a:r>
            <a:endParaRPr lang="es-ES_tradnl" dirty="0"/>
          </a:p>
          <a:p>
            <a:pPr algn="just"/>
            <a:r>
              <a:rPr lang="es-EC" dirty="0"/>
              <a:t>[10] Colautti, Alejandro, M. S. (2016). Aplicación de Software basada en Tecnología de la Web Semántica para la Asignación de Recursos Humanos</a:t>
            </a:r>
            <a:endParaRPr lang="es-ES_tradnl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6824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23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278086" cy="1896094"/>
          </a:xfrm>
        </p:spPr>
        <p:txBody>
          <a:bodyPr/>
          <a:lstStyle/>
          <a:p>
            <a:r>
              <a:rPr lang="es-ES_tradnl" dirty="0" smtClean="0"/>
              <a:t>ESPECIFICACIÓN</a:t>
            </a:r>
            <a:br>
              <a:rPr lang="es-ES_tradnl" dirty="0" smtClean="0"/>
            </a:br>
            <a:r>
              <a:rPr lang="es-ES_tradnl" smtClean="0"/>
              <a:t>de requerimientos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77244"/>
              </p:ext>
            </p:extLst>
          </p:nvPr>
        </p:nvGraphicFramePr>
        <p:xfrm>
          <a:off x="5463396" y="977660"/>
          <a:ext cx="5140955" cy="556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3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1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PROPÓSITO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895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Para el desarrollo de la ontología sobre Videos Musicales Ecuatorianos se ha empleado como vocabulario para describir los términos asociados al dominio indicado.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2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ALCANCE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3895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La ontología va enfocada en el dominio de la Música ecuatoriana para un uso general. El nivel de granularidad está directamente relacionado con los términos identificados.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3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LENGUAJE DE IMPLEMENTACIÓN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3895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La ontología será implementada en el lenguaje OWL (</a:t>
                      </a:r>
                      <a:r>
                        <a:rPr lang="es-EC" sz="900" dirty="0" err="1">
                          <a:effectLst/>
                        </a:rPr>
                        <a:t>Ontology</a:t>
                      </a:r>
                      <a:r>
                        <a:rPr lang="es-EC" sz="900" dirty="0">
                          <a:effectLst/>
                        </a:rPr>
                        <a:t> Web </a:t>
                      </a:r>
                      <a:r>
                        <a:rPr lang="es-EC" sz="900" dirty="0" err="1">
                          <a:effectLst/>
                        </a:rPr>
                        <a:t>Language</a:t>
                      </a:r>
                      <a:r>
                        <a:rPr lang="es-EC" sz="900" dirty="0">
                          <a:effectLst/>
                        </a:rPr>
                        <a:t>), utilizando la herramienta de edición de ontologías </a:t>
                      </a:r>
                      <a:r>
                        <a:rPr lang="es-EC" sz="900" dirty="0" err="1">
                          <a:effectLst/>
                        </a:rPr>
                        <a:t>Protégé</a:t>
                      </a:r>
                      <a:r>
                        <a:rPr lang="es-EC" sz="900" dirty="0">
                          <a:effectLst/>
                        </a:rPr>
                        <a:t>.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4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POSIBLES USUARIOS FINALES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6083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 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Los beneficiarios son analistas, reporteros, medios de comunicación y ciudadanía en general. </a:t>
                      </a:r>
                      <a:endParaRPr lang="es-ES_tradnl" sz="9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5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POSIBLES USOS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5624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Buscar información sobre artistas y grupos musicales ecuatorianos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6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s-EC" sz="900" dirty="0">
                          <a:effectLst/>
                        </a:rPr>
                        <a:t>REQUERIMIENTOS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s-EC" sz="900" dirty="0">
                          <a:effectLst/>
                        </a:rPr>
                        <a:t>Requerimientos no funcionales </a:t>
                      </a:r>
                      <a:endParaRPr lang="es-ES_tradnl" sz="9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43895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Calibri" charset="0"/>
                        <a:buChar char="-"/>
                      </a:pPr>
                      <a:r>
                        <a:rPr lang="es-EC" sz="900" dirty="0">
                          <a:effectLst/>
                        </a:rPr>
                        <a:t>La ontología se desarrollará inicialmente en el idioma español, con proyección para implementarla una plataforma de búsqueda</a:t>
                      </a:r>
                      <a:endParaRPr lang="es-ES_tradnl" sz="900" dirty="0">
                        <a:effectLst/>
                        <a:latin typeface="Times" charset="0"/>
                        <a:ea typeface="Calibri" charset="0"/>
                        <a:cs typeface="Calibri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s-EC" sz="900" dirty="0">
                          <a:effectLst/>
                        </a:rPr>
                        <a:t>Requerimientos  funcionales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77811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C" sz="900" dirty="0">
                          <a:effectLst/>
                        </a:rPr>
                        <a:t>Cantantes y grupos musicales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55624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C" sz="900" dirty="0">
                          <a:effectLst/>
                        </a:rPr>
                        <a:t>Género musical interpretado por cantantes y grupos nacionales  </a:t>
                      </a:r>
                      <a:endParaRPr lang="es-ES_tradnl" sz="90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55624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C" sz="900" dirty="0">
                          <a:effectLst/>
                        </a:rPr>
                        <a:t>Cuidad de origen del cantante o grupo musical (si está disponible)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55624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C" sz="900" dirty="0">
                          <a:effectLst/>
                        </a:rPr>
                        <a:t>Título del videos interpretada por el cantante o el grupo musical.</a:t>
                      </a:r>
                      <a:endParaRPr lang="es-ES_tradnl" sz="900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36" marR="62136" marT="0" marB="0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30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0456" y="443740"/>
            <a:ext cx="8610600" cy="1293028"/>
          </a:xfrm>
        </p:spPr>
        <p:txBody>
          <a:bodyPr/>
          <a:lstStyle/>
          <a:p>
            <a:r>
              <a:rPr lang="es-ES_tradnl"/>
              <a:t>Detalle </a:t>
            </a:r>
            <a:r>
              <a:rPr lang="es-ES_tradnl" smtClean="0"/>
              <a:t>de </a:t>
            </a:r>
            <a:r>
              <a:rPr lang="es-ES_tradnl" dirty="0"/>
              <a:t>la Arquitectura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6" y="1846449"/>
            <a:ext cx="5747260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56" y="1846449"/>
            <a:ext cx="5981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74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s-ES_tradnl"/>
              <a:t>Detalle </a:t>
            </a:r>
            <a:r>
              <a:rPr lang="es-ES_tradnl" smtClean="0"/>
              <a:t>de </a:t>
            </a:r>
            <a:r>
              <a:rPr lang="es-ES_tradnl" dirty="0"/>
              <a:t>la 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 algn="just">
              <a:buNone/>
            </a:pPr>
            <a:r>
              <a:rPr lang="es-ES" dirty="0" smtClean="0"/>
              <a:t>Fuentes </a:t>
            </a:r>
            <a:r>
              <a:rPr lang="es-ES" dirty="0"/>
              <a:t>de Extracción de </a:t>
            </a:r>
            <a:r>
              <a:rPr lang="es-ES" dirty="0" smtClean="0"/>
              <a:t>Datos.</a:t>
            </a:r>
            <a:endParaRPr lang="es-ES_tradnl" sz="1600" dirty="0" smtClean="0"/>
          </a:p>
          <a:p>
            <a:pPr lvl="2" algn="just"/>
            <a:r>
              <a:rPr lang="es-ES" dirty="0" smtClean="0"/>
              <a:t>El </a:t>
            </a:r>
            <a:r>
              <a:rPr lang="es-ES" dirty="0"/>
              <a:t>proceso inicial consiste en la identificación de las fuentes fiables de data, con el objetivo de realizar la extracción de la data más relevante empleando  páginas oficiales del gobierno y principales agrupaciones culturales del país, empleando principalmente  YouTube como fuente de Datos, todos estos sitios y fuentes poseen gran cantidad de información de interés que no está estructurada</a:t>
            </a:r>
            <a:r>
              <a:rPr lang="es-ES" dirty="0" smtClean="0"/>
              <a:t>.</a:t>
            </a:r>
            <a:endParaRPr lang="es-ES_tradnl" sz="1400" dirty="0"/>
          </a:p>
          <a:p>
            <a:pPr marL="457200" lvl="1" indent="0" algn="just">
              <a:buNone/>
            </a:pPr>
            <a:r>
              <a:rPr lang="es-ES_tradnl" dirty="0"/>
              <a:t>Extracción y Limpieza de Datos.</a:t>
            </a:r>
          </a:p>
          <a:p>
            <a:pPr lvl="2" algn="just"/>
            <a:r>
              <a:rPr lang="es-ES_tradnl" dirty="0"/>
              <a:t>Explotación de Datos Empleando la API v3 de YouTube.</a:t>
            </a:r>
          </a:p>
          <a:p>
            <a:pPr lvl="2" algn="just"/>
            <a:r>
              <a:rPr lang="es-ES_tradnl" dirty="0"/>
              <a:t>Esta fase consiste en las siguientes tareas: Transformación, limpieza de datos y vinculación. En este proceso de transformación se emplea la metodología ETL(Extracción, Transformación y Carga). </a:t>
            </a:r>
          </a:p>
          <a:p>
            <a:pPr marL="457200" lvl="1" indent="0" algn="just">
              <a:buNone/>
            </a:pPr>
            <a:r>
              <a:rPr lang="es-ES_tradnl" dirty="0"/>
              <a:t>Modelar Dominio y Vocabulario</a:t>
            </a:r>
            <a:r>
              <a:rPr lang="es-ES_tradnl" dirty="0" smtClean="0"/>
              <a:t>.</a:t>
            </a:r>
            <a:endParaRPr lang="es-ES_tradnl" sz="2400" dirty="0"/>
          </a:p>
          <a:p>
            <a:pPr lvl="2" algn="just"/>
            <a:r>
              <a:rPr lang="es-ES_tradnl" dirty="0"/>
              <a:t>En esta fase se ha seleccionado la ontología a emplearse para modelar el dominio de las fuentes de datos. Las ontologías a usar son: FOAF </a:t>
            </a:r>
            <a:r>
              <a:rPr lang="es-ES_tradnl" dirty="0" err="1"/>
              <a:t>EBUCore</a:t>
            </a:r>
            <a:r>
              <a:rPr lang="es-ES_tradnl" dirty="0"/>
              <a:t> y </a:t>
            </a:r>
            <a:r>
              <a:rPr lang="es-ES_tradnl" dirty="0" err="1"/>
              <a:t>DBpedia</a:t>
            </a:r>
            <a:r>
              <a:rPr lang="es-ES_tradnl" dirty="0"/>
              <a:t>. FOAF describe personas y sus relaciones, mientras que </a:t>
            </a:r>
            <a:r>
              <a:rPr lang="es-ES_tradnl" dirty="0" err="1"/>
              <a:t>DBpedia</a:t>
            </a:r>
            <a:r>
              <a:rPr lang="es-ES_tradnl" dirty="0"/>
              <a:t>, al basarse en Wikipedia toma todas las relaciones de este sitio. </a:t>
            </a:r>
          </a:p>
          <a:p>
            <a:pPr lvl="2" algn="just"/>
            <a:r>
              <a:rPr lang="es-ES_tradnl" dirty="0"/>
              <a:t>En la ontología </a:t>
            </a:r>
            <a:r>
              <a:rPr lang="es-ES_tradnl" dirty="0" err="1"/>
              <a:t>EBUCore</a:t>
            </a:r>
            <a:r>
              <a:rPr lang="es-ES_tradnl" dirty="0"/>
              <a:t> se describen claramente las clases y propiedades basadas de audios y videos  musicales</a:t>
            </a:r>
            <a:r>
              <a:rPr lang="es-ES_tradnl" dirty="0" smtClean="0"/>
              <a:t>.</a:t>
            </a:r>
            <a:r>
              <a:rPr lang="es-ES_tradnl" dirty="0"/>
              <a:t> </a:t>
            </a:r>
          </a:p>
          <a:p>
            <a:pPr lvl="2" algn="just"/>
            <a:r>
              <a:rPr lang="es-ES" dirty="0"/>
              <a:t>Una vez recolectada la data, se va a ir clasificando la información, Ordenamos la información y la Clasificamos en base a Sujeto, Predicado y Objeto.</a:t>
            </a:r>
            <a:endParaRPr lang="es-ES_tradnl" dirty="0"/>
          </a:p>
          <a:p>
            <a:pPr algn="just"/>
            <a:endParaRPr lang="es-ES_tradnl" sz="2400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6906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s-ES_tradnl"/>
              <a:t>Detalle </a:t>
            </a:r>
            <a:r>
              <a:rPr lang="es-ES_tradnl" smtClean="0"/>
              <a:t>de </a:t>
            </a:r>
            <a:r>
              <a:rPr lang="es-ES_tradnl" dirty="0"/>
              <a:t>la 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s-ES_tradnl" dirty="0"/>
              <a:t>Carga de datos</a:t>
            </a:r>
            <a:r>
              <a:rPr lang="es-ES_tradnl" dirty="0" smtClean="0"/>
              <a:t>.</a:t>
            </a:r>
            <a:endParaRPr lang="es-ES_tradnl" sz="2400" dirty="0"/>
          </a:p>
          <a:p>
            <a:pPr lvl="2" algn="just"/>
            <a:r>
              <a:rPr lang="es-ES_tradnl" dirty="0"/>
              <a:t>El contenido de los </a:t>
            </a:r>
            <a:r>
              <a:rPr lang="es-ES_tradnl" dirty="0" err="1"/>
              <a:t>datasource</a:t>
            </a:r>
            <a:r>
              <a:rPr lang="es-ES_tradnl" dirty="0"/>
              <a:t> escogidos no es estructurado. Se utilizará técnicas de </a:t>
            </a:r>
            <a:r>
              <a:rPr lang="es-ES_tradnl" dirty="0" err="1"/>
              <a:t>scrapping</a:t>
            </a:r>
            <a:r>
              <a:rPr lang="es-ES_tradnl" dirty="0"/>
              <a:t> para la extracción de la información y posteriormente en esta fase se transforman los datos a tripletas RDF a través de herramientas como </a:t>
            </a:r>
            <a:r>
              <a:rPr lang="es-ES_tradnl" dirty="0" err="1"/>
              <a:t>ConverterToRdf</a:t>
            </a:r>
            <a:r>
              <a:rPr lang="es-ES_tradnl" dirty="0"/>
              <a:t> de la W3C. </a:t>
            </a:r>
            <a:endParaRPr lang="es-ES_tradnl" sz="1800" dirty="0"/>
          </a:p>
          <a:p>
            <a:pPr lvl="1" algn="just"/>
            <a:r>
              <a:rPr lang="es-ES_tradnl" dirty="0"/>
              <a:t>Explotación de datos y Visualización de información.</a:t>
            </a:r>
          </a:p>
          <a:p>
            <a:pPr lvl="2" algn="just"/>
            <a:r>
              <a:rPr lang="es-ES" dirty="0"/>
              <a:t>El usuario final, podrá explorar la información, obtener recomendaciones en base a sus consultas e información de artistas relacionados. En este proceso se debe garantizar que las </a:t>
            </a:r>
            <a:r>
              <a:rPr lang="es-ES" dirty="0" err="1"/>
              <a:t>URIs</a:t>
            </a:r>
            <a:r>
              <a:rPr lang="es-ES" dirty="0"/>
              <a:t> generadas sean simples y manejables. Adicionalmente se deben crear links para todos los demás recursos.</a:t>
            </a:r>
            <a:endParaRPr lang="es-ES_tradnl" dirty="0"/>
          </a:p>
          <a:p>
            <a:pPr algn="just"/>
            <a:endParaRPr lang="es-ES_tradnl" sz="2400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5333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6679949"/>
              </p:ext>
            </p:extLst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s-ES_tradnl" dirty="0"/>
              <a:t>Vocabularios </a:t>
            </a:r>
          </a:p>
        </p:txBody>
      </p:sp>
      <p:graphicFrame>
        <p:nvGraphicFramePr>
          <p:cNvPr id="6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22775"/>
              </p:ext>
            </p:extLst>
          </p:nvPr>
        </p:nvGraphicFramePr>
        <p:xfrm>
          <a:off x="1924050" y="2333625"/>
          <a:ext cx="8168640" cy="340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="" xmlns:a16="http://schemas.microsoft.com/office/drawing/2014/main" val="2323939860"/>
                    </a:ext>
                  </a:extLst>
                </a:gridCol>
                <a:gridCol w="4084320">
                  <a:extLst>
                    <a:ext uri="{9D8B030D-6E8A-4147-A177-3AD203B41FA5}">
                      <a16:colId xmlns="" xmlns:a16="http://schemas.microsoft.com/office/drawing/2014/main" val="44830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Vocabulario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dirty="0"/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20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FOAF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http://xmlns.com/foaf/0.1/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9877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DBO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http://dbpedia.org/ontology/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90605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DBR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http://dbpedia.org/resource/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202281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GNDO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http://d-nb.info/standards/elementset/gnd#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997675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EBU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http://www.ebu.ch/metadata/ontologies/ebucore/ebucore#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2580255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rdag2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http://rdvocab.info/ElementsGr2/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19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s-ES_tradnl" dirty="0" smtClean="0"/>
              <a:t>Fuentes </a:t>
            </a:r>
            <a:r>
              <a:rPr lang="es-ES_tradnl" dirty="0"/>
              <a:t>de </a:t>
            </a:r>
            <a:r>
              <a:rPr lang="es-ES_tradnl" dirty="0" smtClean="0"/>
              <a:t>información:</a:t>
            </a:r>
          </a:p>
          <a:p>
            <a:pPr lvl="1"/>
            <a:r>
              <a:rPr lang="es-ES_tradnl" dirty="0" smtClean="0"/>
              <a:t>YouTube.</a:t>
            </a:r>
          </a:p>
          <a:p>
            <a:pPr lvl="1"/>
            <a:r>
              <a:rPr lang="es-ES_tradnl" dirty="0" smtClean="0"/>
              <a:t>Repositorios de internet.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Extracción </a:t>
            </a:r>
            <a:r>
              <a:rPr lang="es-ES_tradnl" dirty="0"/>
              <a:t>y limpieza de datos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Python</a:t>
            </a:r>
          </a:p>
          <a:p>
            <a:pPr lvl="1"/>
            <a:r>
              <a:rPr lang="es-ES_tradnl" dirty="0" smtClean="0"/>
              <a:t>YouTube Api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Modelado.</a:t>
            </a:r>
          </a:p>
          <a:p>
            <a:pPr lvl="1"/>
            <a:r>
              <a:rPr lang="es-ES_tradnl" dirty="0" err="1" smtClean="0"/>
              <a:t>Protegé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Generación de tripletas</a:t>
            </a:r>
          </a:p>
          <a:p>
            <a:pPr lvl="1"/>
            <a:r>
              <a:rPr lang="es-ES_tradnl" dirty="0" smtClean="0"/>
              <a:t>Jena/Java/</a:t>
            </a:r>
            <a:r>
              <a:rPr lang="es-ES_tradnl" dirty="0" err="1" smtClean="0"/>
              <a:t>NetBeans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Almacenamiento</a:t>
            </a:r>
          </a:p>
          <a:p>
            <a:pPr lvl="1"/>
            <a:r>
              <a:rPr lang="es-ES_tradnl" dirty="0" smtClean="0"/>
              <a:t>Virtuoso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6. Consumo</a:t>
            </a:r>
          </a:p>
          <a:p>
            <a:pPr lvl="1"/>
            <a:r>
              <a:rPr lang="es-ES_tradnl" dirty="0" smtClean="0"/>
              <a:t>Aplicación web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4287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3339935" cy="3333008"/>
          </a:xfrm>
        </p:spPr>
        <p:txBody>
          <a:bodyPr/>
          <a:lstStyle/>
          <a:p>
            <a:r>
              <a:rPr lang="es-ES_tradnl" dirty="0"/>
              <a:t>Modelo </a:t>
            </a:r>
            <a:r>
              <a:rPr lang="es-ES_tradnl" dirty="0" smtClean="0"/>
              <a:t>formal de la ontología</a:t>
            </a:r>
            <a:endParaRPr lang="es-ES_tradnl" dirty="0"/>
          </a:p>
        </p:txBody>
      </p:sp>
      <p:pic>
        <p:nvPicPr>
          <p:cNvPr id="9" name="Imagen 3" descr="modelo formal SBC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517" y="492796"/>
            <a:ext cx="6378925" cy="62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5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1779</TotalTime>
  <Words>1011</Words>
  <Application>Microsoft Macintosh PowerPoint</Application>
  <PresentationFormat>Panorámica</PresentationFormat>
  <Paragraphs>118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Century Gothic</vt:lpstr>
      <vt:lpstr>Times</vt:lpstr>
      <vt:lpstr>Times New Roman</vt:lpstr>
      <vt:lpstr>Arial</vt:lpstr>
      <vt:lpstr>Estela de condensación</vt:lpstr>
      <vt:lpstr>Sistemas basados en el conocimiento</vt:lpstr>
      <vt:lpstr>Objetivo general </vt:lpstr>
      <vt:lpstr>ESPECIFICACIÓN de requerimientos</vt:lpstr>
      <vt:lpstr>Detalle de la Arquitectura</vt:lpstr>
      <vt:lpstr>Detalle de la Arquitectura</vt:lpstr>
      <vt:lpstr>Detalle de la Arquitectura</vt:lpstr>
      <vt:lpstr>Vocabularios </vt:lpstr>
      <vt:lpstr>Metodología</vt:lpstr>
      <vt:lpstr>Modelo formal de la ontología</vt:lpstr>
      <vt:lpstr>POTENCIALES RESULTADOS</vt:lpstr>
      <vt:lpstr>PROCESamiento DE datos</vt:lpstr>
      <vt:lpstr>PROCESO DE DESARROLLO Jenna</vt:lpstr>
      <vt:lpstr>Generacion de tripletas (rdf)</vt:lpstr>
      <vt:lpstr>Open refine</vt:lpstr>
      <vt:lpstr>Virtuoso Repositorio de información</vt:lpstr>
      <vt:lpstr>Virtuoso Repositorio de información</vt:lpstr>
      <vt:lpstr>prototipo</vt:lpstr>
      <vt:lpstr>principal</vt:lpstr>
      <vt:lpstr>Presentación de resultados</vt:lpstr>
      <vt:lpstr>Presentación de resultados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basados en el conocimiento</dc:title>
  <dc:creator>Luis Fernando Granda Morales</dc:creator>
  <cp:lastModifiedBy>Luis Fernando Granda Morales</cp:lastModifiedBy>
  <cp:revision>43</cp:revision>
  <dcterms:created xsi:type="dcterms:W3CDTF">2017-07-18T06:16:03Z</dcterms:created>
  <dcterms:modified xsi:type="dcterms:W3CDTF">2017-07-21T00:21:50Z</dcterms:modified>
</cp:coreProperties>
</file>