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66" r:id="rId3"/>
    <p:sldId id="273" r:id="rId4"/>
    <p:sldId id="276" r:id="rId5"/>
    <p:sldId id="286" r:id="rId6"/>
    <p:sldId id="285" r:id="rId7"/>
    <p:sldId id="284" r:id="rId8"/>
    <p:sldId id="272" r:id="rId9"/>
    <p:sldId id="257" r:id="rId10"/>
    <p:sldId id="258" r:id="rId11"/>
    <p:sldId id="287" r:id="rId12"/>
    <p:sldId id="259" r:id="rId13"/>
    <p:sldId id="269" r:id="rId14"/>
    <p:sldId id="277" r:id="rId15"/>
    <p:sldId id="279" r:id="rId16"/>
    <p:sldId id="290" r:id="rId17"/>
    <p:sldId id="280" r:id="rId18"/>
    <p:sldId id="268" r:id="rId19"/>
    <p:sldId id="289" r:id="rId20"/>
    <p:sldId id="291" r:id="rId21"/>
    <p:sldId id="288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87" d="100"/>
          <a:sy n="87" d="100"/>
        </p:scale>
        <p:origin x="-11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Christopher%20Alphones\Desktop\New%20folder\2000\mastertaxidata2000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er%20Alphones\Desktop\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er%20Alphones\AppData\Roaming\Microsoft\Excel\a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er%20Alphones\AppData\Roaming\Microsoft\Excel\a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er%20Alphones\AppData\Roaming\Microsoft\Excel\a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er%20Alphones\Desktop\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Christopher%20Alphones\Desktop\New%20folder\2000\mastertaxidata2000.csv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Christopher%20Alphones\Desktop\New%20folder\2000\mastertaxidata2000.csv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Christopher%20Alphones\AppData\Roaming\Microsoft\Excel\a%20(version%201).xlsb" TargetMode="Externa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[2]Sheet1!$B$1</c:f>
              <c:strCache>
                <c:ptCount val="1"/>
                <c:pt idx="0">
                  <c:v>Before Merging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[2]Sheet1!$A$2:$A$7</c:f>
              <c:numCache>
                <c:formatCode>m/d/yyyy</c:formatCode>
                <c:ptCount val="6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</c:numCache>
            </c:numRef>
          </c:cat>
          <c:val>
            <c:numRef>
              <c:f>[2]Sheet1!$B$2:$B$7</c:f>
              <c:numCache>
                <c:formatCode>General</c:formatCode>
                <c:ptCount val="6"/>
                <c:pt idx="0">
                  <c:v>790</c:v>
                </c:pt>
                <c:pt idx="1">
                  <c:v>799</c:v>
                </c:pt>
                <c:pt idx="2">
                  <c:v>753</c:v>
                </c:pt>
                <c:pt idx="3">
                  <c:v>827</c:v>
                </c:pt>
                <c:pt idx="4">
                  <c:v>1062</c:v>
                </c:pt>
                <c:pt idx="5">
                  <c:v>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A-4D06-9964-2992F94C2D20}"/>
            </c:ext>
          </c:extLst>
        </c:ser>
        <c:ser>
          <c:idx val="1"/>
          <c:order val="1"/>
          <c:tx>
            <c:strRef>
              <c:f>[2]Sheet1!$C$1</c:f>
              <c:strCache>
                <c:ptCount val="1"/>
                <c:pt idx="0">
                  <c:v>After Merging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[2]Sheet1!$A$2:$A$7</c:f>
              <c:numCache>
                <c:formatCode>m/d/yyyy</c:formatCode>
                <c:ptCount val="6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</c:numCache>
            </c:numRef>
          </c:cat>
          <c:val>
            <c:numRef>
              <c:f>[2]Sheet1!$C$2:$C$7</c:f>
              <c:numCache>
                <c:formatCode>General</c:formatCode>
                <c:ptCount val="6"/>
                <c:pt idx="0">
                  <c:v>456</c:v>
                </c:pt>
                <c:pt idx="1">
                  <c:v>456</c:v>
                </c:pt>
                <c:pt idx="2">
                  <c:v>441</c:v>
                </c:pt>
                <c:pt idx="3">
                  <c:v>470</c:v>
                </c:pt>
                <c:pt idx="4">
                  <c:v>593</c:v>
                </c:pt>
                <c:pt idx="5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6A-4D06-9964-2992F94C2D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22232399"/>
        <c:axId val="564420671"/>
      </c:barChart>
      <c:dateAx>
        <c:axId val="422232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Day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420671"/>
        <c:crosses val="autoZero"/>
        <c:auto val="1"/>
        <c:lblOffset val="100"/>
        <c:baseTimeUnit val="days"/>
      </c:dateAx>
      <c:valAx>
        <c:axId val="5644206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Trip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23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Before Merging</c:v>
                </c:pt>
              </c:strCache>
            </c:strRef>
          </c:tx>
          <c:spPr>
            <a:ln w="666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146162558306069E-3"/>
                  <c:y val="3.9655436492467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F8-494A-8A75-D7BC4AFD39C2}"/>
                </c:ext>
              </c:extLst>
            </c:dLbl>
            <c:dLbl>
              <c:idx val="1"/>
              <c:layout>
                <c:manualLayout>
                  <c:x val="6.0243604263842641E-3"/>
                  <c:y val="6.26138470933698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F8-494A-8A75-D7BC4AFD39C2}"/>
                </c:ext>
              </c:extLst>
            </c:dLbl>
            <c:dLbl>
              <c:idx val="2"/>
              <c:layout>
                <c:manualLayout>
                  <c:x val="1.2048720852767731E-3"/>
                  <c:y val="2.7132667073793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AF8-494A-8A75-D7BC4AFD39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Sheet2!$A$2:$A$7</c:f>
              <c:numCache>
                <c:formatCode>m/d/yyyy</c:formatCode>
                <c:ptCount val="6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</c:numCache>
            </c:numRef>
          </c:xVal>
          <c:yVal>
            <c:numRef>
              <c:f>Sheet2!$B$2:$B$7</c:f>
              <c:numCache>
                <c:formatCode>General</c:formatCode>
                <c:ptCount val="6"/>
                <c:pt idx="0">
                  <c:v>13480</c:v>
                </c:pt>
                <c:pt idx="1">
                  <c:v>13726</c:v>
                </c:pt>
                <c:pt idx="2">
                  <c:v>12973</c:v>
                </c:pt>
                <c:pt idx="3">
                  <c:v>14125</c:v>
                </c:pt>
                <c:pt idx="4">
                  <c:v>17959</c:v>
                </c:pt>
                <c:pt idx="5">
                  <c:v>12915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F8-494A-8A75-D7BC4AFD39C2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After Merging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2048720852768616E-3"/>
                  <c:y val="3.75683082560220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F8-494A-8A75-D7BC4AFD39C2}"/>
                </c:ext>
              </c:extLst>
            </c:dLbl>
            <c:dLbl>
              <c:idx val="1"/>
              <c:layout>
                <c:manualLayout>
                  <c:x val="8.4341045969379864E-3"/>
                  <c:y val="4.800394943825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F8-494A-8A75-D7BC4AFD39C2}"/>
                </c:ext>
              </c:extLst>
            </c:dLbl>
            <c:dLbl>
              <c:idx val="2"/>
              <c:layout>
                <c:manualLayout>
                  <c:x val="9.6389766822148042E-3"/>
                  <c:y val="3.75683082560218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F8-494A-8A75-D7BC4AFD39C2}"/>
                </c:ext>
              </c:extLst>
            </c:dLbl>
            <c:dLbl>
              <c:idx val="3"/>
              <c:layout>
                <c:manualLayout>
                  <c:x val="2.4097441705536347E-3"/>
                  <c:y val="3.13069235466850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AF8-494A-8A75-D7BC4AFD39C2}"/>
                </c:ext>
              </c:extLst>
            </c:dLbl>
            <c:dLbl>
              <c:idx val="4"/>
              <c:layout>
                <c:manualLayout>
                  <c:x val="6.0243604263842199E-3"/>
                  <c:y val="5.8439590620478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AF8-494A-8A75-D7BC4AFD39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Sheet2!$A$2:$A$7</c:f>
              <c:numCache>
                <c:formatCode>m/d/yyyy</c:formatCode>
                <c:ptCount val="6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</c:numCache>
            </c:numRef>
          </c:xVal>
          <c:yVal>
            <c:numRef>
              <c:f>Sheet2!$C$2:$C$7</c:f>
              <c:numCache>
                <c:formatCode>General</c:formatCode>
                <c:ptCount val="6"/>
                <c:pt idx="0">
                  <c:v>6206</c:v>
                </c:pt>
                <c:pt idx="1">
                  <c:v>6567</c:v>
                </c:pt>
                <c:pt idx="2">
                  <c:v>6203</c:v>
                </c:pt>
                <c:pt idx="3">
                  <c:v>6756</c:v>
                </c:pt>
                <c:pt idx="4">
                  <c:v>8240</c:v>
                </c:pt>
                <c:pt idx="5">
                  <c:v>5745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F8-494A-8A75-D7BC4AFD3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224911"/>
        <c:axId val="574883311"/>
      </c:scatterChart>
      <c:valAx>
        <c:axId val="422224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883311"/>
        <c:crosses val="autoZero"/>
        <c:crossBetween val="midCat"/>
      </c:valAx>
      <c:valAx>
        <c:axId val="57488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Miles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2249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Daily Trips </a:t>
            </a:r>
          </a:p>
        </c:rich>
      </c:tx>
      <c:layout>
        <c:manualLayout>
          <c:xMode val="edge"/>
          <c:yMode val="edge"/>
          <c:x val="0.18828673067558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3333333333333333"/>
                  <c:y val="-0.148148148148148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Before Merging </a:t>
                    </a:r>
                    <a:r>
                      <a:rPr lang="en-US" baseline="0" dirty="0"/>
                      <a:t>, 833.34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89-4249-874E-6E4B56F1FC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Sheet1!$B$8</c:f>
              <c:numCache>
                <c:formatCode>General</c:formatCode>
                <c:ptCount val="1"/>
                <c:pt idx="0">
                  <c:v>833.33333333333337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89-4249-874E-6E4B56F1FC51}"/>
            </c:ext>
          </c:extLst>
        </c:ser>
        <c:ser>
          <c:idx val="1"/>
          <c:order val="1"/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1666664993605566"/>
                  <c:y val="-0.2167086999519031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After Merging , 475.34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89-4249-874E-6E4B56F1FC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Sheet1!$C$8</c:f>
              <c:numCache>
                <c:formatCode>General</c:formatCode>
                <c:ptCount val="1"/>
                <c:pt idx="0">
                  <c:v>475.33333333333331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89-4249-874E-6E4B56F1F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747657264"/>
        <c:axId val="747583664"/>
      </c:barChart>
      <c:catAx>
        <c:axId val="747657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7583664"/>
        <c:crosses val="autoZero"/>
        <c:auto val="1"/>
        <c:lblAlgn val="ctr"/>
        <c:lblOffset val="100"/>
        <c:noMultiLvlLbl val="0"/>
      </c:catAx>
      <c:valAx>
        <c:axId val="7475836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Trip Count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65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Miles Per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0262388109304689"/>
                  <c:y val="-0.18179549451831628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Before Merging , 14196.34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18-4BCB-9327-5589BD963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Sheet2!$B$8</c:f>
              <c:numCache>
                <c:formatCode>General</c:formatCode>
                <c:ptCount val="1"/>
                <c:pt idx="0">
                  <c:v>14196.333333333334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18-4BCB-9327-5589BD963F04}"/>
            </c:ext>
          </c:extLst>
        </c:ser>
        <c:ser>
          <c:idx val="1"/>
          <c:order val="1"/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4998874928983777"/>
                  <c:y val="-0.1406342504764333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After Merging , </a:t>
                    </a:r>
                    <a:fld id="{FBCB4AA6-E88C-4A6B-82B6-F287ED3819D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818-4BCB-9327-5589BD963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Sheet2!$C$8</c:f>
              <c:numCache>
                <c:formatCode>General</c:formatCode>
                <c:ptCount val="1"/>
                <c:pt idx="0">
                  <c:v>6619.5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18-4BCB-9327-5589BD963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881909440"/>
        <c:axId val="747607424"/>
      </c:barChart>
      <c:catAx>
        <c:axId val="881909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7607424"/>
        <c:crosses val="autoZero"/>
        <c:auto val="1"/>
        <c:lblAlgn val="ctr"/>
        <c:lblOffset val="100"/>
        <c:noMultiLvlLbl val="0"/>
      </c:catAx>
      <c:valAx>
        <c:axId val="7476074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90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Sheet8!$B$7</c:f>
              <c:strCache>
                <c:ptCount val="1"/>
                <c:pt idx="0">
                  <c:v>Avg Saving /Per Customer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Sheet8!$A$8:$A$11</c:f>
              <c:strCache>
                <c:ptCount val="4"/>
                <c:pt idx="0">
                  <c:v>0-4</c:v>
                </c:pt>
                <c:pt idx="1">
                  <c:v>4-4.3</c:v>
                </c:pt>
                <c:pt idx="2">
                  <c:v>4.3-4.7</c:v>
                </c:pt>
                <c:pt idx="3">
                  <c:v>4.7-5</c:v>
                </c:pt>
              </c:strCache>
            </c:strRef>
          </c:cat>
          <c:val>
            <c:numRef>
              <c:f>Sheet8!$B$8:$B$11</c:f>
              <c:numCache>
                <c:formatCode>General</c:formatCode>
                <c:ptCount val="4"/>
                <c:pt idx="0">
                  <c:v>3.15</c:v>
                </c:pt>
                <c:pt idx="1">
                  <c:v>3.34</c:v>
                </c:pt>
                <c:pt idx="2">
                  <c:v>4.5599999999999996</c:v>
                </c:pt>
                <c:pt idx="3">
                  <c:v>5.68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6F-46C4-B148-48C3111CA11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983483856"/>
        <c:axId val="983241648"/>
      </c:lineChart>
      <c:catAx>
        <c:axId val="983483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 Rating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241648"/>
        <c:crosses val="autoZero"/>
        <c:auto val="1"/>
        <c:lblAlgn val="ctr"/>
        <c:lblOffset val="100"/>
        <c:noMultiLvlLbl val="0"/>
      </c:catAx>
      <c:valAx>
        <c:axId val="98324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48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User</a:t>
            </a:r>
            <a:r>
              <a:rPr lang="en-US" baseline="0"/>
              <a:t> Preference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AE-48F5-85F2-6BBDA913CB1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AE-48F5-85F2-6BBDA913CB18}"/>
              </c:ext>
            </c:extLst>
          </c:dPt>
          <c:dLbls>
            <c:dLbl>
              <c:idx val="0"/>
              <c:layout>
                <c:manualLayout>
                  <c:x val="-0.16701782993214809"/>
                  <c:y val="-0.10619896471274425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AE-48F5-85F2-6BBDA913CB18}"/>
                </c:ext>
              </c:extLst>
            </c:dLbl>
            <c:dLbl>
              <c:idx val="1"/>
              <c:layout>
                <c:manualLayout>
                  <c:x val="0.14184507280168376"/>
                  <c:y val="9.693970545348489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AE-48F5-85F2-6BBDA913CB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Sheet1!$A$12:$A$13</c:f>
              <c:strCache>
                <c:ptCount val="2"/>
                <c:pt idx="0">
                  <c:v>Save Time </c:v>
                </c:pt>
                <c:pt idx="1">
                  <c:v>Save Money</c:v>
                </c:pt>
              </c:strCache>
            </c:strRef>
          </c:cat>
          <c:val>
            <c:numRef>
              <c:f>Sheet1!$B$12:$B$13</c:f>
              <c:numCache>
                <c:formatCode>General</c:formatCode>
                <c:ptCount val="2"/>
                <c:pt idx="0">
                  <c:v>2502</c:v>
                </c:pt>
                <c:pt idx="1">
                  <c:v>2498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AE-48F5-85F2-6BBDA913CB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Trips</a:t>
            </a:r>
            <a:r>
              <a:rPr lang="en-US" baseline="0" dirty="0"/>
              <a:t> per Day based on Pool Size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636840077711055E-2"/>
          <c:y val="6.0185185185185182E-2"/>
          <c:w val="0.85448534541534626"/>
          <c:h val="0.73577136191309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Unmerged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Sheet3!$B$1:$C$1</c:f>
              <c:strCache>
                <c:ptCount val="2"/>
                <c:pt idx="0">
                  <c:v>Day1</c:v>
                </c:pt>
                <c:pt idx="1">
                  <c:v>Day2</c:v>
                </c:pt>
              </c:strCache>
            </c:strRef>
          </c:cat>
          <c:val>
            <c:numRef>
              <c:f>Sheet3!$B$2:$C$2</c:f>
              <c:numCache>
                <c:formatCode>General</c:formatCode>
                <c:ptCount val="2"/>
                <c:pt idx="0">
                  <c:v>790</c:v>
                </c:pt>
                <c:pt idx="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6-4C29-90AD-BDBF47B388CD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Pool size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Sheet3!$B$1:$C$1</c:f>
              <c:strCache>
                <c:ptCount val="2"/>
                <c:pt idx="0">
                  <c:v>Day1</c:v>
                </c:pt>
                <c:pt idx="1">
                  <c:v>Day2</c:v>
                </c:pt>
              </c:strCache>
            </c:strRef>
          </c:cat>
          <c:val>
            <c:numRef>
              <c:f>Sheet3!$B$3:$C$3</c:f>
              <c:numCache>
                <c:formatCode>General</c:formatCode>
                <c:ptCount val="2"/>
                <c:pt idx="0">
                  <c:v>456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86-4C29-90AD-BDBF47B388CD}"/>
            </c:ext>
          </c:extLst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Pool size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Sheet3!$B$1:$C$1</c:f>
              <c:strCache>
                <c:ptCount val="2"/>
                <c:pt idx="0">
                  <c:v>Day1</c:v>
                </c:pt>
                <c:pt idx="1">
                  <c:v>Day2</c:v>
                </c:pt>
              </c:strCache>
            </c:strRef>
          </c:cat>
          <c:val>
            <c:numRef>
              <c:f>Sheet3!$B$4:$C$4</c:f>
              <c:numCache>
                <c:formatCode>General</c:formatCode>
                <c:ptCount val="2"/>
                <c:pt idx="0">
                  <c:v>509</c:v>
                </c:pt>
                <c:pt idx="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86-4C29-90AD-BDBF47B38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893583"/>
        <c:axId val="503850431"/>
      </c:barChart>
      <c:catAx>
        <c:axId val="47289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850431"/>
        <c:crosses val="autoZero"/>
        <c:auto val="1"/>
        <c:lblAlgn val="ctr"/>
        <c:lblOffset val="100"/>
        <c:noMultiLvlLbl val="0"/>
      </c:catAx>
      <c:valAx>
        <c:axId val="50385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Trip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9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Passenger Count based</a:t>
            </a:r>
            <a:r>
              <a:rPr lang="en-US" baseline="0" dirty="0"/>
              <a:t> on Pool Size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Sheet3!$A$9</c:f>
              <c:strCache>
                <c:ptCount val="1"/>
                <c:pt idx="0">
                  <c:v>Passenger Count 1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Sheet3!$B$8:$D$8</c:f>
              <c:strCache>
                <c:ptCount val="3"/>
                <c:pt idx="0">
                  <c:v>Unmerged </c:v>
                </c:pt>
                <c:pt idx="1">
                  <c:v>Pool Size 5</c:v>
                </c:pt>
                <c:pt idx="2">
                  <c:v>Pool Size 2</c:v>
                </c:pt>
              </c:strCache>
            </c:strRef>
          </c:cat>
          <c:val>
            <c:numRef>
              <c:f>Sheet3!$B$9:$D$9</c:f>
              <c:numCache>
                <c:formatCode>General</c:formatCode>
                <c:ptCount val="3"/>
                <c:pt idx="0">
                  <c:v>734</c:v>
                </c:pt>
                <c:pt idx="1">
                  <c:v>84</c:v>
                </c:pt>
                <c:pt idx="2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8-4E90-B8EC-A53F9C90F962}"/>
            </c:ext>
          </c:extLst>
        </c:ser>
        <c:ser>
          <c:idx val="1"/>
          <c:order val="1"/>
          <c:tx>
            <c:strRef>
              <c:f>Sheet3!$A$10</c:f>
              <c:strCache>
                <c:ptCount val="1"/>
                <c:pt idx="0">
                  <c:v>Passenger Count 2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Sheet3!$B$8:$D$8</c:f>
              <c:strCache>
                <c:ptCount val="3"/>
                <c:pt idx="0">
                  <c:v>Unmerged </c:v>
                </c:pt>
                <c:pt idx="1">
                  <c:v>Pool Size 5</c:v>
                </c:pt>
                <c:pt idx="2">
                  <c:v>Pool Size 2</c:v>
                </c:pt>
              </c:strCache>
            </c:strRef>
          </c:cat>
          <c:val>
            <c:numRef>
              <c:f>Sheet3!$B$10:$D$10</c:f>
              <c:numCache>
                <c:formatCode>General</c:formatCode>
                <c:ptCount val="3"/>
                <c:pt idx="0">
                  <c:v>120</c:v>
                </c:pt>
                <c:pt idx="1">
                  <c:v>148</c:v>
                </c:pt>
                <c:pt idx="2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C8-4E90-B8EC-A53F9C90F962}"/>
            </c:ext>
          </c:extLst>
        </c:ser>
        <c:ser>
          <c:idx val="2"/>
          <c:order val="2"/>
          <c:tx>
            <c:strRef>
              <c:f>Sheet3!$A$11</c:f>
              <c:strCache>
                <c:ptCount val="1"/>
                <c:pt idx="0">
                  <c:v>Passenger Count 3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Sheet3!$B$8:$D$8</c:f>
              <c:strCache>
                <c:ptCount val="3"/>
                <c:pt idx="0">
                  <c:v>Unmerged </c:v>
                </c:pt>
                <c:pt idx="1">
                  <c:v>Pool Size 5</c:v>
                </c:pt>
                <c:pt idx="2">
                  <c:v>Pool Size 2</c:v>
                </c:pt>
              </c:strCache>
            </c:strRef>
          </c:cat>
          <c:val>
            <c:numRef>
              <c:f>Sheet3!$B$11:$D$11</c:f>
              <c:numCache>
                <c:formatCode>General</c:formatCode>
                <c:ptCount val="3"/>
                <c:pt idx="0">
                  <c:v>146</c:v>
                </c:pt>
                <c:pt idx="1">
                  <c:v>344</c:v>
                </c:pt>
                <c:pt idx="2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C8-4E90-B8EC-A53F9C90F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916591"/>
        <c:axId val="534579887"/>
      </c:barChart>
      <c:catAx>
        <c:axId val="47491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79887"/>
        <c:crosses val="autoZero"/>
        <c:auto val="1"/>
        <c:lblAlgn val="ctr"/>
        <c:lblOffset val="100"/>
        <c:noMultiLvlLbl val="0"/>
      </c:catAx>
      <c:valAx>
        <c:axId val="53457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Passenger</a:t>
                </a:r>
                <a:r>
                  <a:rPr lang="en-US" baseline="0" dirty="0"/>
                  <a:t> Count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916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Sheet8!$H$2:$H$5</cx:f>
        <cx:lvl ptCount="4">
          <cx:pt idx="0">0-4</cx:pt>
          <cx:pt idx="1">4-4.3</cx:pt>
          <cx:pt idx="2">4.3-4.7</cx:pt>
          <cx:pt idx="3">4.7-5</cx:pt>
        </cx:lvl>
      </cx:strDim>
      <cx:numDim type="size">
        <cx:f>Sheet8!$I$2:$I$5</cx:f>
        <cx:lvl ptCount="4" formatCode="General">
          <cx:pt idx="0">3883</cx:pt>
          <cx:pt idx="1">329</cx:pt>
          <cx:pt idx="2">420</cx:pt>
          <cx:pt idx="3">365</cx:pt>
        </cx:lvl>
      </cx:numDim>
    </cx:data>
  </cx:chartData>
  <cx:chart>
    <cx:title pos="t" align="ctr" overlay="0">
      <cx:tx>
        <cx:txData>
          <cx:v>Distribution of User Rating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User Rating </a:t>
          </a:r>
        </a:p>
      </cx:txPr>
    </cx:title>
    <cx:plotArea>
      <cx:plotAreaRegion>
        <cx:series layoutId="sunburst" uniqueId="{7EDD373B-42F4-4836-A76C-7BA4142D6607}">
          <cx:tx>
            <cx:txData>
              <cx:f>Sheet8!$I$1</cx:f>
              <cx:v>Number of Customer </cx:v>
            </cx:txData>
          </cx:tx>
          <cx:dataLabels pos="ctr">
            <cx:visibility seriesName="0" categoryName="1" value="1"/>
          </cx:dataLabels>
          <cx:dataId val="0"/>
        </cx:series>
      </cx:plotAreaRegion>
    </cx:plotArea>
    <cx:legend pos="b" align="ctr" overlay="0"/>
  </cx:chart>
  <cx:spPr>
    <a:solidFill>
      <a:schemeClr val="lt1"/>
    </a:solidFill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8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 b="1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0EC1F-1354-4CDA-B601-05F9C6404B0E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675471-7FD9-4991-8A12-F692619707DB}">
      <dgm:prSet custT="1"/>
      <dgm:spPr/>
      <dgm:t>
        <a:bodyPr/>
        <a:lstStyle/>
        <a:p>
          <a:r>
            <a:rPr lang="en-US" sz="1800"/>
            <a:t>Considered Feb 2016 NYC taxi data.</a:t>
          </a:r>
        </a:p>
      </dgm:t>
    </dgm:pt>
    <dgm:pt modelId="{AC324864-5DF4-442F-9524-F995BFBAFDFF}" type="parTrans" cxnId="{C36AA499-7C95-42A5-B627-91B4D75EB5C1}">
      <dgm:prSet/>
      <dgm:spPr/>
      <dgm:t>
        <a:bodyPr/>
        <a:lstStyle/>
        <a:p>
          <a:endParaRPr lang="en-US"/>
        </a:p>
      </dgm:t>
    </dgm:pt>
    <dgm:pt modelId="{20AC469F-087D-4F6D-A308-DB42FC45F6C0}" type="sibTrans" cxnId="{C36AA499-7C95-42A5-B627-91B4D75EB5C1}">
      <dgm:prSet/>
      <dgm:spPr/>
      <dgm:t>
        <a:bodyPr/>
        <a:lstStyle/>
        <a:p>
          <a:endParaRPr lang="en-US"/>
        </a:p>
      </dgm:t>
    </dgm:pt>
    <dgm:pt modelId="{B74F707A-D1B2-4118-BAB7-ACFE4271E03E}">
      <dgm:prSet custT="1"/>
      <dgm:spPr/>
      <dgm:t>
        <a:bodyPr/>
        <a:lstStyle/>
        <a:p>
          <a:r>
            <a:rPr lang="en-US" sz="1800"/>
            <a:t>We are considering fixed source – JFK Terminals</a:t>
          </a:r>
        </a:p>
      </dgm:t>
    </dgm:pt>
    <dgm:pt modelId="{DED1F9C5-FBF1-4719-ACBA-C59C437C8DBF}" type="parTrans" cxnId="{88E94F19-2EC2-48D3-B103-CA80D2EC8B1B}">
      <dgm:prSet/>
      <dgm:spPr/>
      <dgm:t>
        <a:bodyPr/>
        <a:lstStyle/>
        <a:p>
          <a:endParaRPr lang="en-US"/>
        </a:p>
      </dgm:t>
    </dgm:pt>
    <dgm:pt modelId="{D333E938-03CC-428B-AB15-FC6AF453E9B1}" type="sibTrans" cxnId="{88E94F19-2EC2-48D3-B103-CA80D2EC8B1B}">
      <dgm:prSet/>
      <dgm:spPr/>
      <dgm:t>
        <a:bodyPr/>
        <a:lstStyle/>
        <a:p>
          <a:endParaRPr lang="en-US"/>
        </a:p>
      </dgm:t>
    </dgm:pt>
    <dgm:pt modelId="{401B5E99-FB62-4655-9750-0C9E29ECB7D4}">
      <dgm:prSet custT="1"/>
      <dgm:spPr/>
      <dgm:t>
        <a:bodyPr/>
        <a:lstStyle/>
        <a:p>
          <a:r>
            <a:rPr lang="en-US" sz="1800"/>
            <a:t>Dynamic Queue Based Pool Window. </a:t>
          </a:r>
        </a:p>
      </dgm:t>
    </dgm:pt>
    <dgm:pt modelId="{6E2D6357-1349-41AA-82EE-F12F0234C0EE}" type="parTrans" cxnId="{B46F804A-C310-4EB2-B051-D60165A7611A}">
      <dgm:prSet/>
      <dgm:spPr/>
      <dgm:t>
        <a:bodyPr/>
        <a:lstStyle/>
        <a:p>
          <a:endParaRPr lang="en-US"/>
        </a:p>
      </dgm:t>
    </dgm:pt>
    <dgm:pt modelId="{C0A05EF9-2C02-49DE-B606-62AC32BAA444}" type="sibTrans" cxnId="{B46F804A-C310-4EB2-B051-D60165A7611A}">
      <dgm:prSet/>
      <dgm:spPr/>
      <dgm:t>
        <a:bodyPr/>
        <a:lstStyle/>
        <a:p>
          <a:endParaRPr lang="en-US"/>
        </a:p>
      </dgm:t>
    </dgm:pt>
    <dgm:pt modelId="{CC8A05F2-38A8-4E05-A5DA-7731748DC101}">
      <dgm:prSet custT="1"/>
      <dgm:spPr/>
      <dgm:t>
        <a:bodyPr/>
        <a:lstStyle/>
        <a:p>
          <a:r>
            <a:rPr lang="en-US" sz="1800" dirty="0"/>
            <a:t>Dynamic Gridding. </a:t>
          </a:r>
        </a:p>
      </dgm:t>
    </dgm:pt>
    <dgm:pt modelId="{1E28FDDF-B744-4ACF-ACBF-19276192E50A}" type="parTrans" cxnId="{585BB054-029C-4C68-80CF-558200F6BD1C}">
      <dgm:prSet/>
      <dgm:spPr/>
      <dgm:t>
        <a:bodyPr/>
        <a:lstStyle/>
        <a:p>
          <a:endParaRPr lang="en-US"/>
        </a:p>
      </dgm:t>
    </dgm:pt>
    <dgm:pt modelId="{126D3DA6-3144-4AD8-882A-2E2431399B3E}" type="sibTrans" cxnId="{585BB054-029C-4C68-80CF-558200F6BD1C}">
      <dgm:prSet/>
      <dgm:spPr/>
      <dgm:t>
        <a:bodyPr/>
        <a:lstStyle/>
        <a:p>
          <a:endParaRPr lang="en-US"/>
        </a:p>
      </dgm:t>
    </dgm:pt>
    <dgm:pt modelId="{B18547E9-5CFA-4DF7-9BEE-A715EAA74E7B}">
      <dgm:prSet custT="1"/>
      <dgm:spPr/>
      <dgm:t>
        <a:bodyPr/>
        <a:lstStyle/>
        <a:p>
          <a:r>
            <a:rPr lang="en-US" sz="1800"/>
            <a:t>Maximum number of Passenger is 3</a:t>
          </a:r>
        </a:p>
      </dgm:t>
    </dgm:pt>
    <dgm:pt modelId="{8FEC1C0E-3CC7-4C37-A04F-966C02C05FE7}" type="parTrans" cxnId="{C62E801B-FE24-4B55-8C24-56D8348DB8E1}">
      <dgm:prSet/>
      <dgm:spPr/>
      <dgm:t>
        <a:bodyPr/>
        <a:lstStyle/>
        <a:p>
          <a:endParaRPr lang="en-US"/>
        </a:p>
      </dgm:t>
    </dgm:pt>
    <dgm:pt modelId="{E61B0FCC-2C4D-4306-B98C-BEB79C775E2B}" type="sibTrans" cxnId="{C62E801B-FE24-4B55-8C24-56D8348DB8E1}">
      <dgm:prSet/>
      <dgm:spPr/>
      <dgm:t>
        <a:bodyPr/>
        <a:lstStyle/>
        <a:p>
          <a:endParaRPr lang="en-US"/>
        </a:p>
      </dgm:t>
    </dgm:pt>
    <dgm:pt modelId="{54ACC107-4DAE-494A-B1E7-F4A0A9B15588}">
      <dgm:prSet custT="1"/>
      <dgm:spPr/>
      <dgm:t>
        <a:bodyPr/>
        <a:lstStyle/>
        <a:p>
          <a:r>
            <a:rPr lang="en-US" sz="1800" dirty="0"/>
            <a:t>User rating is randomly assigned </a:t>
          </a:r>
        </a:p>
      </dgm:t>
    </dgm:pt>
    <dgm:pt modelId="{0D057332-4CF5-42A5-A4BE-C998AF68F565}" type="parTrans" cxnId="{07DAB2EF-A14B-4EF3-8C09-EF5236BD9A2D}">
      <dgm:prSet/>
      <dgm:spPr/>
      <dgm:t>
        <a:bodyPr/>
        <a:lstStyle/>
        <a:p>
          <a:endParaRPr lang="en-US"/>
        </a:p>
      </dgm:t>
    </dgm:pt>
    <dgm:pt modelId="{1887A1DF-978F-44BD-9BE4-1067A2EB195A}" type="sibTrans" cxnId="{07DAB2EF-A14B-4EF3-8C09-EF5236BD9A2D}">
      <dgm:prSet/>
      <dgm:spPr/>
      <dgm:t>
        <a:bodyPr/>
        <a:lstStyle/>
        <a:p>
          <a:endParaRPr lang="en-US"/>
        </a:p>
      </dgm:t>
    </dgm:pt>
    <dgm:pt modelId="{71286C73-5687-4251-8B38-4868F17B97A2}">
      <dgm:prSet custT="1"/>
      <dgm:spPr/>
      <dgm:t>
        <a:bodyPr/>
        <a:lstStyle/>
        <a:p>
          <a:r>
            <a:rPr lang="en-US" sz="1800" dirty="0"/>
            <a:t>Simultaneous bookings is not possible</a:t>
          </a:r>
        </a:p>
      </dgm:t>
    </dgm:pt>
    <dgm:pt modelId="{647F93D4-50F9-4568-9C80-FE8AB985494C}" type="parTrans" cxnId="{D47338DA-428F-4282-B29F-0BD20C5DF629}">
      <dgm:prSet/>
      <dgm:spPr/>
      <dgm:t>
        <a:bodyPr/>
        <a:lstStyle/>
        <a:p>
          <a:endParaRPr lang="en-US"/>
        </a:p>
      </dgm:t>
    </dgm:pt>
    <dgm:pt modelId="{26BE96B8-CF71-40D3-87F9-B4B66E586B59}" type="sibTrans" cxnId="{D47338DA-428F-4282-B29F-0BD20C5DF629}">
      <dgm:prSet/>
      <dgm:spPr/>
      <dgm:t>
        <a:bodyPr/>
        <a:lstStyle/>
        <a:p>
          <a:endParaRPr lang="en-US"/>
        </a:p>
      </dgm:t>
    </dgm:pt>
    <dgm:pt modelId="{14A6E99F-8CB5-435C-9259-F72CD7C80E8B}" type="pres">
      <dgm:prSet presAssocID="{5C40EC1F-1354-4CDA-B601-05F9C6404B0E}" presName="linear" presStyleCnt="0">
        <dgm:presLayoutVars>
          <dgm:animLvl val="lvl"/>
          <dgm:resizeHandles val="exact"/>
        </dgm:presLayoutVars>
      </dgm:prSet>
      <dgm:spPr/>
    </dgm:pt>
    <dgm:pt modelId="{6DC1BC9C-7B35-4348-A561-082BB689AF94}" type="pres">
      <dgm:prSet presAssocID="{A0675471-7FD9-4991-8A12-F692619707DB}" presName="parentText" presStyleLbl="node1" presStyleIdx="0" presStyleCnt="7" custLinFactY="-22544" custLinFactNeighborY="-100000">
        <dgm:presLayoutVars>
          <dgm:chMax val="0"/>
          <dgm:bulletEnabled val="1"/>
        </dgm:presLayoutVars>
      </dgm:prSet>
      <dgm:spPr/>
    </dgm:pt>
    <dgm:pt modelId="{062FB8DF-BD1F-420D-B6F6-0245D22B0B0C}" type="pres">
      <dgm:prSet presAssocID="{20AC469F-087D-4F6D-A308-DB42FC45F6C0}" presName="spacer" presStyleCnt="0"/>
      <dgm:spPr/>
    </dgm:pt>
    <dgm:pt modelId="{A2697A10-10A2-47E9-8DEA-F3875B7F3B4A}" type="pres">
      <dgm:prSet presAssocID="{B74F707A-D1B2-4118-BAB7-ACFE4271E03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68C557E-F649-4DC3-853F-FF30C1F39C89}" type="pres">
      <dgm:prSet presAssocID="{D333E938-03CC-428B-AB15-FC6AF453E9B1}" presName="spacer" presStyleCnt="0"/>
      <dgm:spPr/>
    </dgm:pt>
    <dgm:pt modelId="{F1DE0753-546D-4CED-A563-CD98811C98A8}" type="pres">
      <dgm:prSet presAssocID="{401B5E99-FB62-4655-9750-0C9E29ECB7D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E909D03-BCBC-4827-BC05-032CD0A9FEE4}" type="pres">
      <dgm:prSet presAssocID="{C0A05EF9-2C02-49DE-B606-62AC32BAA444}" presName="spacer" presStyleCnt="0"/>
      <dgm:spPr/>
    </dgm:pt>
    <dgm:pt modelId="{72128F59-B7BE-4CAE-B4ED-5BDC9251D426}" type="pres">
      <dgm:prSet presAssocID="{CC8A05F2-38A8-4E05-A5DA-7731748DC10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84541BB-46BE-422E-AF81-266213B96B9B}" type="pres">
      <dgm:prSet presAssocID="{126D3DA6-3144-4AD8-882A-2E2431399B3E}" presName="spacer" presStyleCnt="0"/>
      <dgm:spPr/>
    </dgm:pt>
    <dgm:pt modelId="{FC7BC077-C92C-40BD-900E-499B5A56AA65}" type="pres">
      <dgm:prSet presAssocID="{B18547E9-5CFA-4DF7-9BEE-A715EAA74E7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DC3CCD8-9326-4302-B5F8-1C2EEB01AA84}" type="pres">
      <dgm:prSet presAssocID="{E61B0FCC-2C4D-4306-B98C-BEB79C775E2B}" presName="spacer" presStyleCnt="0"/>
      <dgm:spPr/>
    </dgm:pt>
    <dgm:pt modelId="{17C810D3-A916-43CA-9C55-0FC338DD07FF}" type="pres">
      <dgm:prSet presAssocID="{54ACC107-4DAE-494A-B1E7-F4A0A9B1558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1DEB1C2-6471-4492-9E09-AB92A309AE25}" type="pres">
      <dgm:prSet presAssocID="{1887A1DF-978F-44BD-9BE4-1067A2EB195A}" presName="spacer" presStyleCnt="0"/>
      <dgm:spPr/>
    </dgm:pt>
    <dgm:pt modelId="{D34D8708-8165-4703-A6FD-10F4115CB3B3}" type="pres">
      <dgm:prSet presAssocID="{71286C73-5687-4251-8B38-4868F17B97A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3480505-AAE7-4E4B-8A9B-5F93E7366342}" type="presOf" srcId="{401B5E99-FB62-4655-9750-0C9E29ECB7D4}" destId="{F1DE0753-546D-4CED-A563-CD98811C98A8}" srcOrd="0" destOrd="0" presId="urn:microsoft.com/office/officeart/2005/8/layout/vList2"/>
    <dgm:cxn modelId="{88E94F19-2EC2-48D3-B103-CA80D2EC8B1B}" srcId="{5C40EC1F-1354-4CDA-B601-05F9C6404B0E}" destId="{B74F707A-D1B2-4118-BAB7-ACFE4271E03E}" srcOrd="1" destOrd="0" parTransId="{DED1F9C5-FBF1-4719-ACBA-C59C437C8DBF}" sibTransId="{D333E938-03CC-428B-AB15-FC6AF453E9B1}"/>
    <dgm:cxn modelId="{C62E801B-FE24-4B55-8C24-56D8348DB8E1}" srcId="{5C40EC1F-1354-4CDA-B601-05F9C6404B0E}" destId="{B18547E9-5CFA-4DF7-9BEE-A715EAA74E7B}" srcOrd="4" destOrd="0" parTransId="{8FEC1C0E-3CC7-4C37-A04F-966C02C05FE7}" sibTransId="{E61B0FCC-2C4D-4306-B98C-BEB79C775E2B}"/>
    <dgm:cxn modelId="{276B9D1D-141E-499C-9FAA-345DAE2016CA}" type="presOf" srcId="{54ACC107-4DAE-494A-B1E7-F4A0A9B15588}" destId="{17C810D3-A916-43CA-9C55-0FC338DD07FF}" srcOrd="0" destOrd="0" presId="urn:microsoft.com/office/officeart/2005/8/layout/vList2"/>
    <dgm:cxn modelId="{517CC638-D846-4B5C-A696-CB84EAB10276}" type="presOf" srcId="{71286C73-5687-4251-8B38-4868F17B97A2}" destId="{D34D8708-8165-4703-A6FD-10F4115CB3B3}" srcOrd="0" destOrd="0" presId="urn:microsoft.com/office/officeart/2005/8/layout/vList2"/>
    <dgm:cxn modelId="{B46F804A-C310-4EB2-B051-D60165A7611A}" srcId="{5C40EC1F-1354-4CDA-B601-05F9C6404B0E}" destId="{401B5E99-FB62-4655-9750-0C9E29ECB7D4}" srcOrd="2" destOrd="0" parTransId="{6E2D6357-1349-41AA-82EE-F12F0234C0EE}" sibTransId="{C0A05EF9-2C02-49DE-B606-62AC32BAA444}"/>
    <dgm:cxn modelId="{FCDBE54F-C28D-446D-9AFF-98EE9B6C918B}" type="presOf" srcId="{A0675471-7FD9-4991-8A12-F692619707DB}" destId="{6DC1BC9C-7B35-4348-A561-082BB689AF94}" srcOrd="0" destOrd="0" presId="urn:microsoft.com/office/officeart/2005/8/layout/vList2"/>
    <dgm:cxn modelId="{585BB054-029C-4C68-80CF-558200F6BD1C}" srcId="{5C40EC1F-1354-4CDA-B601-05F9C6404B0E}" destId="{CC8A05F2-38A8-4E05-A5DA-7731748DC101}" srcOrd="3" destOrd="0" parTransId="{1E28FDDF-B744-4ACF-ACBF-19276192E50A}" sibTransId="{126D3DA6-3144-4AD8-882A-2E2431399B3E}"/>
    <dgm:cxn modelId="{E5456480-07C9-4E62-ACCA-40E5F6DDCC3B}" type="presOf" srcId="{B74F707A-D1B2-4118-BAB7-ACFE4271E03E}" destId="{A2697A10-10A2-47E9-8DEA-F3875B7F3B4A}" srcOrd="0" destOrd="0" presId="urn:microsoft.com/office/officeart/2005/8/layout/vList2"/>
    <dgm:cxn modelId="{ACC47689-E2B2-4658-B28B-0B38A3A1BDE4}" type="presOf" srcId="{B18547E9-5CFA-4DF7-9BEE-A715EAA74E7B}" destId="{FC7BC077-C92C-40BD-900E-499B5A56AA65}" srcOrd="0" destOrd="0" presId="urn:microsoft.com/office/officeart/2005/8/layout/vList2"/>
    <dgm:cxn modelId="{6E21C995-FD69-449B-BCFC-6282F74E2BC1}" type="presOf" srcId="{CC8A05F2-38A8-4E05-A5DA-7731748DC101}" destId="{72128F59-B7BE-4CAE-B4ED-5BDC9251D426}" srcOrd="0" destOrd="0" presId="urn:microsoft.com/office/officeart/2005/8/layout/vList2"/>
    <dgm:cxn modelId="{C36AA499-7C95-42A5-B627-91B4D75EB5C1}" srcId="{5C40EC1F-1354-4CDA-B601-05F9C6404B0E}" destId="{A0675471-7FD9-4991-8A12-F692619707DB}" srcOrd="0" destOrd="0" parTransId="{AC324864-5DF4-442F-9524-F995BFBAFDFF}" sibTransId="{20AC469F-087D-4F6D-A308-DB42FC45F6C0}"/>
    <dgm:cxn modelId="{AD0455C9-9728-4C0A-88B4-E65A320C25F2}" type="presOf" srcId="{5C40EC1F-1354-4CDA-B601-05F9C6404B0E}" destId="{14A6E99F-8CB5-435C-9259-F72CD7C80E8B}" srcOrd="0" destOrd="0" presId="urn:microsoft.com/office/officeart/2005/8/layout/vList2"/>
    <dgm:cxn modelId="{D47338DA-428F-4282-B29F-0BD20C5DF629}" srcId="{5C40EC1F-1354-4CDA-B601-05F9C6404B0E}" destId="{71286C73-5687-4251-8B38-4868F17B97A2}" srcOrd="6" destOrd="0" parTransId="{647F93D4-50F9-4568-9C80-FE8AB985494C}" sibTransId="{26BE96B8-CF71-40D3-87F9-B4B66E586B59}"/>
    <dgm:cxn modelId="{07DAB2EF-A14B-4EF3-8C09-EF5236BD9A2D}" srcId="{5C40EC1F-1354-4CDA-B601-05F9C6404B0E}" destId="{54ACC107-4DAE-494A-B1E7-F4A0A9B15588}" srcOrd="5" destOrd="0" parTransId="{0D057332-4CF5-42A5-A4BE-C998AF68F565}" sibTransId="{1887A1DF-978F-44BD-9BE4-1067A2EB195A}"/>
    <dgm:cxn modelId="{31FB5508-32C4-4408-8F33-E921F0EBB4BA}" type="presParOf" srcId="{14A6E99F-8CB5-435C-9259-F72CD7C80E8B}" destId="{6DC1BC9C-7B35-4348-A561-082BB689AF94}" srcOrd="0" destOrd="0" presId="urn:microsoft.com/office/officeart/2005/8/layout/vList2"/>
    <dgm:cxn modelId="{152D6CCD-3076-4BA4-BD83-5C607F01973F}" type="presParOf" srcId="{14A6E99F-8CB5-435C-9259-F72CD7C80E8B}" destId="{062FB8DF-BD1F-420D-B6F6-0245D22B0B0C}" srcOrd="1" destOrd="0" presId="urn:microsoft.com/office/officeart/2005/8/layout/vList2"/>
    <dgm:cxn modelId="{21502E24-AB0C-4757-9CB7-5F085A295771}" type="presParOf" srcId="{14A6E99F-8CB5-435C-9259-F72CD7C80E8B}" destId="{A2697A10-10A2-47E9-8DEA-F3875B7F3B4A}" srcOrd="2" destOrd="0" presId="urn:microsoft.com/office/officeart/2005/8/layout/vList2"/>
    <dgm:cxn modelId="{D5C01AB4-2B63-4EA6-A423-538223132337}" type="presParOf" srcId="{14A6E99F-8CB5-435C-9259-F72CD7C80E8B}" destId="{468C557E-F649-4DC3-853F-FF30C1F39C89}" srcOrd="3" destOrd="0" presId="urn:microsoft.com/office/officeart/2005/8/layout/vList2"/>
    <dgm:cxn modelId="{765DF6A1-1A7B-47E0-93B5-529C6022171C}" type="presParOf" srcId="{14A6E99F-8CB5-435C-9259-F72CD7C80E8B}" destId="{F1DE0753-546D-4CED-A563-CD98811C98A8}" srcOrd="4" destOrd="0" presId="urn:microsoft.com/office/officeart/2005/8/layout/vList2"/>
    <dgm:cxn modelId="{43596E9C-0EB6-480A-BCF8-202BD735D480}" type="presParOf" srcId="{14A6E99F-8CB5-435C-9259-F72CD7C80E8B}" destId="{AE909D03-BCBC-4827-BC05-032CD0A9FEE4}" srcOrd="5" destOrd="0" presId="urn:microsoft.com/office/officeart/2005/8/layout/vList2"/>
    <dgm:cxn modelId="{14ED8DED-67CD-4583-AD3F-7454B0BCA9DD}" type="presParOf" srcId="{14A6E99F-8CB5-435C-9259-F72CD7C80E8B}" destId="{72128F59-B7BE-4CAE-B4ED-5BDC9251D426}" srcOrd="6" destOrd="0" presId="urn:microsoft.com/office/officeart/2005/8/layout/vList2"/>
    <dgm:cxn modelId="{CECC3876-6135-4A21-B16B-2B0859A17DC8}" type="presParOf" srcId="{14A6E99F-8CB5-435C-9259-F72CD7C80E8B}" destId="{C84541BB-46BE-422E-AF81-266213B96B9B}" srcOrd="7" destOrd="0" presId="urn:microsoft.com/office/officeart/2005/8/layout/vList2"/>
    <dgm:cxn modelId="{11BC871E-F4C8-4214-AB3A-FFE29DC0AC76}" type="presParOf" srcId="{14A6E99F-8CB5-435C-9259-F72CD7C80E8B}" destId="{FC7BC077-C92C-40BD-900E-499B5A56AA65}" srcOrd="8" destOrd="0" presId="urn:microsoft.com/office/officeart/2005/8/layout/vList2"/>
    <dgm:cxn modelId="{1654514C-614B-4C84-BC56-D23D614CF04F}" type="presParOf" srcId="{14A6E99F-8CB5-435C-9259-F72CD7C80E8B}" destId="{DDC3CCD8-9326-4302-B5F8-1C2EEB01AA84}" srcOrd="9" destOrd="0" presId="urn:microsoft.com/office/officeart/2005/8/layout/vList2"/>
    <dgm:cxn modelId="{62D6C49A-09E6-477D-A5F9-10AEE7426CDA}" type="presParOf" srcId="{14A6E99F-8CB5-435C-9259-F72CD7C80E8B}" destId="{17C810D3-A916-43CA-9C55-0FC338DD07FF}" srcOrd="10" destOrd="0" presId="urn:microsoft.com/office/officeart/2005/8/layout/vList2"/>
    <dgm:cxn modelId="{CCAEB627-A011-423D-B897-AFD11264E581}" type="presParOf" srcId="{14A6E99F-8CB5-435C-9259-F72CD7C80E8B}" destId="{E1DEB1C2-6471-4492-9E09-AB92A309AE25}" srcOrd="11" destOrd="0" presId="urn:microsoft.com/office/officeart/2005/8/layout/vList2"/>
    <dgm:cxn modelId="{423047C4-0B8C-4BB4-951A-8AF974923B0B}" type="presParOf" srcId="{14A6E99F-8CB5-435C-9259-F72CD7C80E8B}" destId="{D34D8708-8165-4703-A6FD-10F4115CB3B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422959-9510-4D33-BCF6-587AADC9DA72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0611428-EEEB-4B5D-B092-AF5546F49B0B}">
      <dgm:prSet custT="1"/>
      <dgm:spPr/>
      <dgm:t>
        <a:bodyPr/>
        <a:lstStyle/>
        <a:p>
          <a:r>
            <a:rPr lang="en-US" sz="2000" dirty="0"/>
            <a:t>From the  active pool determine the maximum rated customer and his preference.</a:t>
          </a:r>
        </a:p>
      </dgm:t>
    </dgm:pt>
    <dgm:pt modelId="{344A0010-4CCB-4FD2-B143-9E3F361AADC8}" type="parTrans" cxnId="{0116FFFF-2592-4623-BEE6-FAA02181AE43}">
      <dgm:prSet/>
      <dgm:spPr/>
      <dgm:t>
        <a:bodyPr/>
        <a:lstStyle/>
        <a:p>
          <a:endParaRPr lang="en-US"/>
        </a:p>
      </dgm:t>
    </dgm:pt>
    <dgm:pt modelId="{C9C59643-772F-4D0F-9D9D-5BE6B3BA8ADC}" type="sibTrans" cxnId="{0116FFFF-2592-4623-BEE6-FAA02181AE43}">
      <dgm:prSet/>
      <dgm:spPr/>
      <dgm:t>
        <a:bodyPr/>
        <a:lstStyle/>
        <a:p>
          <a:endParaRPr lang="en-US"/>
        </a:p>
      </dgm:t>
    </dgm:pt>
    <dgm:pt modelId="{9B96BA5A-4DA5-4E77-A163-71870843E5F7}">
      <dgm:prSet custT="1"/>
      <dgm:spPr/>
      <dgm:t>
        <a:bodyPr/>
        <a:lstStyle/>
        <a:p>
          <a:r>
            <a:rPr lang="en-US" sz="2000" dirty="0"/>
            <a:t>If the preference is Save Time :  Drop him first , get the next customer from the pool based on his rating and the distance . </a:t>
          </a:r>
        </a:p>
      </dgm:t>
    </dgm:pt>
    <dgm:pt modelId="{7BA0EC91-E70D-418E-B05D-6A7E87D1A8D5}" type="parTrans" cxnId="{35449D23-78F9-4EDF-9399-0F2FB6574A69}">
      <dgm:prSet/>
      <dgm:spPr/>
      <dgm:t>
        <a:bodyPr/>
        <a:lstStyle/>
        <a:p>
          <a:endParaRPr lang="en-US"/>
        </a:p>
      </dgm:t>
    </dgm:pt>
    <dgm:pt modelId="{6E25DF50-E845-4FC8-8E79-A2BF45B6D8B8}" type="sibTrans" cxnId="{35449D23-78F9-4EDF-9399-0F2FB6574A69}">
      <dgm:prSet/>
      <dgm:spPr/>
      <dgm:t>
        <a:bodyPr/>
        <a:lstStyle/>
        <a:p>
          <a:endParaRPr lang="en-US"/>
        </a:p>
      </dgm:t>
    </dgm:pt>
    <dgm:pt modelId="{D0CA9D1E-5B57-4B4E-86C0-14CC34B448CB}">
      <dgm:prSet custT="1"/>
      <dgm:spPr/>
      <dgm:t>
        <a:bodyPr/>
        <a:lstStyle/>
        <a:p>
          <a:r>
            <a:rPr lang="en-US" sz="2000" dirty="0"/>
            <a:t>If the preference is save money : Determine the optimal shortest  route. </a:t>
          </a:r>
        </a:p>
      </dgm:t>
    </dgm:pt>
    <dgm:pt modelId="{065B4B4A-BC19-4DA0-847C-62D8E856244A}" type="parTrans" cxnId="{A6A9A1C6-99F0-4514-96D5-9F79CC238DF5}">
      <dgm:prSet/>
      <dgm:spPr/>
      <dgm:t>
        <a:bodyPr/>
        <a:lstStyle/>
        <a:p>
          <a:endParaRPr lang="en-US"/>
        </a:p>
      </dgm:t>
    </dgm:pt>
    <dgm:pt modelId="{655052B6-E7A2-43C5-888A-70A2EED676C0}" type="sibTrans" cxnId="{A6A9A1C6-99F0-4514-96D5-9F79CC238DF5}">
      <dgm:prSet/>
      <dgm:spPr/>
      <dgm:t>
        <a:bodyPr/>
        <a:lstStyle/>
        <a:p>
          <a:endParaRPr lang="en-US"/>
        </a:p>
      </dgm:t>
    </dgm:pt>
    <dgm:pt modelId="{2E9FE073-6756-45B0-9A02-E6B127CB1E47}" type="pres">
      <dgm:prSet presAssocID="{CB422959-9510-4D33-BCF6-587AADC9DA72}" presName="linear" presStyleCnt="0">
        <dgm:presLayoutVars>
          <dgm:animLvl val="lvl"/>
          <dgm:resizeHandles val="exact"/>
        </dgm:presLayoutVars>
      </dgm:prSet>
      <dgm:spPr/>
    </dgm:pt>
    <dgm:pt modelId="{A67966F8-1972-47F9-A6C8-DF27371B7F9B}" type="pres">
      <dgm:prSet presAssocID="{40611428-EEEB-4B5D-B092-AF5546F49B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7D21FD-A3CB-410D-B423-E77E8DA89A76}" type="pres">
      <dgm:prSet presAssocID="{C9C59643-772F-4D0F-9D9D-5BE6B3BA8ADC}" presName="spacer" presStyleCnt="0"/>
      <dgm:spPr/>
    </dgm:pt>
    <dgm:pt modelId="{3933294B-783E-4C17-9DB2-DF193703FF3C}" type="pres">
      <dgm:prSet presAssocID="{9B96BA5A-4DA5-4E77-A163-71870843E5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275C23-1188-4B95-B1DE-05E54D25C404}" type="pres">
      <dgm:prSet presAssocID="{6E25DF50-E845-4FC8-8E79-A2BF45B6D8B8}" presName="spacer" presStyleCnt="0"/>
      <dgm:spPr/>
    </dgm:pt>
    <dgm:pt modelId="{D9DD4DBC-28F4-4C38-8FEA-64842243811E}" type="pres">
      <dgm:prSet presAssocID="{D0CA9D1E-5B57-4B4E-86C0-14CC34B448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449D23-78F9-4EDF-9399-0F2FB6574A69}" srcId="{CB422959-9510-4D33-BCF6-587AADC9DA72}" destId="{9B96BA5A-4DA5-4E77-A163-71870843E5F7}" srcOrd="1" destOrd="0" parTransId="{7BA0EC91-E70D-418E-B05D-6A7E87D1A8D5}" sibTransId="{6E25DF50-E845-4FC8-8E79-A2BF45B6D8B8}"/>
    <dgm:cxn modelId="{3CCD5F3A-9DAE-43DF-8050-1B64BA1113D2}" type="presOf" srcId="{40611428-EEEB-4B5D-B092-AF5546F49B0B}" destId="{A67966F8-1972-47F9-A6C8-DF27371B7F9B}" srcOrd="0" destOrd="0" presId="urn:microsoft.com/office/officeart/2005/8/layout/vList2"/>
    <dgm:cxn modelId="{0CF5197B-108B-4835-8A53-762FEAFC540E}" type="presOf" srcId="{CB422959-9510-4D33-BCF6-587AADC9DA72}" destId="{2E9FE073-6756-45B0-9A02-E6B127CB1E47}" srcOrd="0" destOrd="0" presId="urn:microsoft.com/office/officeart/2005/8/layout/vList2"/>
    <dgm:cxn modelId="{95E515C6-55F3-4F4B-88CD-AA5118E4BEE9}" type="presOf" srcId="{9B96BA5A-4DA5-4E77-A163-71870843E5F7}" destId="{3933294B-783E-4C17-9DB2-DF193703FF3C}" srcOrd="0" destOrd="0" presId="urn:microsoft.com/office/officeart/2005/8/layout/vList2"/>
    <dgm:cxn modelId="{A6A9A1C6-99F0-4514-96D5-9F79CC238DF5}" srcId="{CB422959-9510-4D33-BCF6-587AADC9DA72}" destId="{D0CA9D1E-5B57-4B4E-86C0-14CC34B448CB}" srcOrd="2" destOrd="0" parTransId="{065B4B4A-BC19-4DA0-847C-62D8E856244A}" sibTransId="{655052B6-E7A2-43C5-888A-70A2EED676C0}"/>
    <dgm:cxn modelId="{079F99EA-0B04-4FD1-8614-3BD18ACA248D}" type="presOf" srcId="{D0CA9D1E-5B57-4B4E-86C0-14CC34B448CB}" destId="{D9DD4DBC-28F4-4C38-8FEA-64842243811E}" srcOrd="0" destOrd="0" presId="urn:microsoft.com/office/officeart/2005/8/layout/vList2"/>
    <dgm:cxn modelId="{0116FFFF-2592-4623-BEE6-FAA02181AE43}" srcId="{CB422959-9510-4D33-BCF6-587AADC9DA72}" destId="{40611428-EEEB-4B5D-B092-AF5546F49B0B}" srcOrd="0" destOrd="0" parTransId="{344A0010-4CCB-4FD2-B143-9E3F361AADC8}" sibTransId="{C9C59643-772F-4D0F-9D9D-5BE6B3BA8ADC}"/>
    <dgm:cxn modelId="{DDA8BF58-6A4B-488F-B669-241FA1371684}" type="presParOf" srcId="{2E9FE073-6756-45B0-9A02-E6B127CB1E47}" destId="{A67966F8-1972-47F9-A6C8-DF27371B7F9B}" srcOrd="0" destOrd="0" presId="urn:microsoft.com/office/officeart/2005/8/layout/vList2"/>
    <dgm:cxn modelId="{6EDE35A7-56F3-4222-9B35-E30BEA342DE8}" type="presParOf" srcId="{2E9FE073-6756-45B0-9A02-E6B127CB1E47}" destId="{9E7D21FD-A3CB-410D-B423-E77E8DA89A76}" srcOrd="1" destOrd="0" presId="urn:microsoft.com/office/officeart/2005/8/layout/vList2"/>
    <dgm:cxn modelId="{807B545B-14B8-49B8-BC09-660FA5106DCB}" type="presParOf" srcId="{2E9FE073-6756-45B0-9A02-E6B127CB1E47}" destId="{3933294B-783E-4C17-9DB2-DF193703FF3C}" srcOrd="2" destOrd="0" presId="urn:microsoft.com/office/officeart/2005/8/layout/vList2"/>
    <dgm:cxn modelId="{B4FA7A16-BACE-4612-BC45-04DEDF679FEF}" type="presParOf" srcId="{2E9FE073-6756-45B0-9A02-E6B127CB1E47}" destId="{3A275C23-1188-4B95-B1DE-05E54D25C404}" srcOrd="3" destOrd="0" presId="urn:microsoft.com/office/officeart/2005/8/layout/vList2"/>
    <dgm:cxn modelId="{38804FAE-DAD3-4D71-B616-10D7B93509E8}" type="presParOf" srcId="{2E9FE073-6756-45B0-9A02-E6B127CB1E47}" destId="{D9DD4DBC-28F4-4C38-8FEA-6484224381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1BC9C-7B35-4348-A561-082BB689AF94}">
      <dsp:nvSpPr>
        <dsp:cNvPr id="0" name=""/>
        <dsp:cNvSpPr/>
      </dsp:nvSpPr>
      <dsp:spPr>
        <a:xfrm>
          <a:off x="0" y="0"/>
          <a:ext cx="10058399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Considered Feb 2016 NYC taxi data.</a:t>
          </a:r>
        </a:p>
      </dsp:txBody>
      <dsp:txXfrm>
        <a:off x="29243" y="29243"/>
        <a:ext cx="9999913" cy="540554"/>
      </dsp:txXfrm>
    </dsp:sp>
    <dsp:sp modelId="{A2697A10-10A2-47E9-8DEA-F3875B7F3B4A}">
      <dsp:nvSpPr>
        <dsp:cNvPr id="0" name=""/>
        <dsp:cNvSpPr/>
      </dsp:nvSpPr>
      <dsp:spPr>
        <a:xfrm>
          <a:off x="0" y="718736"/>
          <a:ext cx="10058399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are considering fixed source – JFK Terminals</a:t>
          </a:r>
        </a:p>
      </dsp:txBody>
      <dsp:txXfrm>
        <a:off x="29243" y="747979"/>
        <a:ext cx="9999913" cy="540554"/>
      </dsp:txXfrm>
    </dsp:sp>
    <dsp:sp modelId="{F1DE0753-546D-4CED-A563-CD98811C98A8}">
      <dsp:nvSpPr>
        <dsp:cNvPr id="0" name=""/>
        <dsp:cNvSpPr/>
      </dsp:nvSpPr>
      <dsp:spPr>
        <a:xfrm>
          <a:off x="0" y="1409936"/>
          <a:ext cx="10058399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Dynamic Queue Based Pool Window. </a:t>
          </a:r>
        </a:p>
      </dsp:txBody>
      <dsp:txXfrm>
        <a:off x="29243" y="1439179"/>
        <a:ext cx="9999913" cy="540554"/>
      </dsp:txXfrm>
    </dsp:sp>
    <dsp:sp modelId="{72128F59-B7BE-4CAE-B4ED-5BDC9251D426}">
      <dsp:nvSpPr>
        <dsp:cNvPr id="0" name=""/>
        <dsp:cNvSpPr/>
      </dsp:nvSpPr>
      <dsp:spPr>
        <a:xfrm>
          <a:off x="0" y="2101136"/>
          <a:ext cx="10058399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Dynamic Gridding. </a:t>
          </a:r>
        </a:p>
      </dsp:txBody>
      <dsp:txXfrm>
        <a:off x="29243" y="2130379"/>
        <a:ext cx="9999913" cy="540554"/>
      </dsp:txXfrm>
    </dsp:sp>
    <dsp:sp modelId="{FC7BC077-C92C-40BD-900E-499B5A56AA65}">
      <dsp:nvSpPr>
        <dsp:cNvPr id="0" name=""/>
        <dsp:cNvSpPr/>
      </dsp:nvSpPr>
      <dsp:spPr>
        <a:xfrm>
          <a:off x="0" y="2792337"/>
          <a:ext cx="10058399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Maximum number of Passenger is 3</a:t>
          </a:r>
        </a:p>
      </dsp:txBody>
      <dsp:txXfrm>
        <a:off x="29243" y="2821580"/>
        <a:ext cx="9999913" cy="540554"/>
      </dsp:txXfrm>
    </dsp:sp>
    <dsp:sp modelId="{17C810D3-A916-43CA-9C55-0FC338DD07FF}">
      <dsp:nvSpPr>
        <dsp:cNvPr id="0" name=""/>
        <dsp:cNvSpPr/>
      </dsp:nvSpPr>
      <dsp:spPr>
        <a:xfrm>
          <a:off x="0" y="3483537"/>
          <a:ext cx="10058399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rating is randomly assigned </a:t>
          </a:r>
        </a:p>
      </dsp:txBody>
      <dsp:txXfrm>
        <a:off x="29243" y="3512780"/>
        <a:ext cx="9999913" cy="540554"/>
      </dsp:txXfrm>
    </dsp:sp>
    <dsp:sp modelId="{D34D8708-8165-4703-A6FD-10F4115CB3B3}">
      <dsp:nvSpPr>
        <dsp:cNvPr id="0" name=""/>
        <dsp:cNvSpPr/>
      </dsp:nvSpPr>
      <dsp:spPr>
        <a:xfrm>
          <a:off x="0" y="4174737"/>
          <a:ext cx="10058399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Simultaneous bookings is not possible</a:t>
          </a:r>
        </a:p>
      </dsp:txBody>
      <dsp:txXfrm>
        <a:off x="29243" y="4203980"/>
        <a:ext cx="9999913" cy="540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966F8-1972-47F9-A6C8-DF27371B7F9B}">
      <dsp:nvSpPr>
        <dsp:cNvPr id="0" name=""/>
        <dsp:cNvSpPr/>
      </dsp:nvSpPr>
      <dsp:spPr>
        <a:xfrm>
          <a:off x="0" y="13249"/>
          <a:ext cx="10058399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From the  active pool determine the maximum rated customer and his preference.</a:t>
          </a:r>
        </a:p>
      </dsp:txBody>
      <dsp:txXfrm>
        <a:off x="59399" y="72648"/>
        <a:ext cx="9939601" cy="1098002"/>
      </dsp:txXfrm>
    </dsp:sp>
    <dsp:sp modelId="{3933294B-783E-4C17-9DB2-DF193703FF3C}">
      <dsp:nvSpPr>
        <dsp:cNvPr id="0" name=""/>
        <dsp:cNvSpPr/>
      </dsp:nvSpPr>
      <dsp:spPr>
        <a:xfrm>
          <a:off x="0" y="1417250"/>
          <a:ext cx="10058399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the preference is Save Time :  Drop him first , get the next customer from the pool based on his rating and the distance . </a:t>
          </a:r>
        </a:p>
      </dsp:txBody>
      <dsp:txXfrm>
        <a:off x="59399" y="1476649"/>
        <a:ext cx="9939601" cy="1098002"/>
      </dsp:txXfrm>
    </dsp:sp>
    <dsp:sp modelId="{D9DD4DBC-28F4-4C38-8FEA-64842243811E}">
      <dsp:nvSpPr>
        <dsp:cNvPr id="0" name=""/>
        <dsp:cNvSpPr/>
      </dsp:nvSpPr>
      <dsp:spPr>
        <a:xfrm>
          <a:off x="0" y="2821250"/>
          <a:ext cx="10058399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the preference is save money : Determine the optimal shortest  route. </a:t>
          </a:r>
        </a:p>
      </dsp:txBody>
      <dsp:txXfrm>
        <a:off x="59399" y="2880649"/>
        <a:ext cx="9939601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85BAA-DA9F-4B3C-92BA-91B1589CF6D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06B2B-51D1-4D5E-A508-763F5542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2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microsoft.com/office/2007/relationships/hdphoto" Target="../media/hdphoto1.wdp"/><Relationship Id="rId7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8.sv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2.svg"/><Relationship Id="rId10" Type="http://schemas.openxmlformats.org/officeDocument/2006/relationships/image" Target="../media/image14.sv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jpe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6F4C-D940-4B87-81CF-1CDDB877A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Ride Sharing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F8D4-7331-4D4E-86B4-1AFB9755B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260331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003C-9912-4892-B172-11DE4CE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Algorithm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948697-7E45-4428-92E8-AB42A830C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47277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6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7049A7D3-684C-4C59-A4B6-7B308A6AD3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D7B1087B-C592-40E7-B532-60B453A2FE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14AE7447-E8F8-4A0F-9E3D-94842BFF88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8">
            <a:extLst>
              <a:ext uri="{FF2B5EF4-FFF2-40B4-BE49-F238E27FC236}">
                <a16:creationId xmlns:a16="http://schemas.microsoft.com/office/drawing/2014/main" id="{85981F80-69EE-4E2B-82A8-47FDFD7720A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4" name="Rectangle 82">
            <a:extLst>
              <a:ext uri="{FF2B5EF4-FFF2-40B4-BE49-F238E27FC236}">
                <a16:creationId xmlns:a16="http://schemas.microsoft.com/office/drawing/2014/main" id="{0680B5D0-24EC-465A-A0E6-C4DF951E00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5" name="Rectangle 84">
            <a:extLst>
              <a:ext uri="{FF2B5EF4-FFF2-40B4-BE49-F238E27FC236}">
                <a16:creationId xmlns:a16="http://schemas.microsoft.com/office/drawing/2014/main" id="{30BF1B50-A83E-4ED6-A2AA-C943C1F89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6">
            <a:extLst>
              <a:ext uri="{FF2B5EF4-FFF2-40B4-BE49-F238E27FC236}">
                <a16:creationId xmlns:a16="http://schemas.microsoft.com/office/drawing/2014/main" id="{6B387409-2B98-40F8-A65F-EF7CF98951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31E8B2-210B-4B90-83BB-3B180732EF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9E5F284-A588-4AE7-A36D-1C93E4FD02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8" name="Picture 2" descr="Image result for nyc  yellow cab logo vector">
            <a:extLst>
              <a:ext uri="{FF2B5EF4-FFF2-40B4-BE49-F238E27FC236}">
                <a16:creationId xmlns:a16="http://schemas.microsoft.com/office/drawing/2014/main" id="{E7049A68-E491-4893-9098-0A10F0E26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r="21061" b="3"/>
          <a:stretch/>
        </p:blipFill>
        <p:spPr bwMode="auto">
          <a:xfrm>
            <a:off x="1755667" y="1388911"/>
            <a:ext cx="4962079" cy="40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EEB5CC-41C1-4C12-A569-DC00EBBE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5000 TRIPS SPAN OF 6 DAYS  </a:t>
            </a:r>
          </a:p>
        </p:txBody>
      </p:sp>
    </p:spTree>
    <p:extLst>
      <p:ext uri="{BB962C8B-B14F-4D97-AF65-F5344CB8AC3E}">
        <p14:creationId xmlns:p14="http://schemas.microsoft.com/office/powerpoint/2010/main" val="147124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17CFBF-8AB7-45BD-9E93-D544304501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C5EC292-991E-4C8F-9F55-D72971A4B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0B7573-D2CD-4589-B099-E8254726A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26A041F-C32D-4E9C-AD9A-6F8F9710D9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8FA7A-FC2D-4D9E-8BF9-592FE64CE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970" y="803062"/>
            <a:ext cx="9750059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317CFBF-8AB7-45BD-9E93-D544304501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C5EC292-991E-4C8F-9F55-D72971A4B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0B7573-D2CD-4589-B099-E8254726A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26A041F-C32D-4E9C-AD9A-6F8F9710D9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0F1DA-918C-426C-8A9E-B810E5730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406" y="803062"/>
            <a:ext cx="9101187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317CFBF-8AB7-45BD-9E93-D544304501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C5EC292-991E-4C8F-9F55-D72971A4B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0B7573-D2CD-4589-B099-E8254726A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26A041F-C32D-4E9C-AD9A-6F8F9710D9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9035119-F386-4A7D-A214-FBE7E067D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126923"/>
              </p:ext>
            </p:extLst>
          </p:nvPr>
        </p:nvGraphicFramePr>
        <p:xfrm>
          <a:off x="796201" y="803062"/>
          <a:ext cx="10599597" cy="525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8D9786B-5ED9-43D2-9072-D8061CB76EE7}"/>
              </a:ext>
            </a:extLst>
          </p:cNvPr>
          <p:cNvSpPr/>
          <p:nvPr/>
        </p:nvSpPr>
        <p:spPr>
          <a:xfrm>
            <a:off x="4166993" y="494120"/>
            <a:ext cx="738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Total Trips Covered Daily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934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17CFBF-8AB7-45BD-9E93-D544304501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EC292-991E-4C8F-9F55-D72971A4B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0B7573-D2CD-4589-B099-E8254726A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6A041F-C32D-4E9C-AD9A-6F8F9710D9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13E78CA-391B-49D3-93B3-55D74964F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132180"/>
              </p:ext>
            </p:extLst>
          </p:nvPr>
        </p:nvGraphicFramePr>
        <p:xfrm>
          <a:off x="796201" y="803062"/>
          <a:ext cx="10599597" cy="525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B6FCC8F-FD68-4C06-8DBE-0C683AD8DDEB}"/>
              </a:ext>
            </a:extLst>
          </p:cNvPr>
          <p:cNvSpPr/>
          <p:nvPr/>
        </p:nvSpPr>
        <p:spPr>
          <a:xfrm>
            <a:off x="3543989" y="551914"/>
            <a:ext cx="5953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Total Trip Distance Covered Daily in Miles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476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317CFBF-8AB7-45BD-9E93-D544304501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C5EC292-991E-4C8F-9F55-D72971A4B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0B7573-D2CD-4589-B099-E8254726A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26A041F-C32D-4E9C-AD9A-6F8F9710D9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94EB46A-DA6C-42CF-AE1A-E5E2B1663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057330"/>
              </p:ext>
            </p:extLst>
          </p:nvPr>
        </p:nvGraphicFramePr>
        <p:xfrm>
          <a:off x="598938" y="1546041"/>
          <a:ext cx="5497061" cy="3702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698D61A-6F21-4C03-99AA-3E6A82589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094454"/>
              </p:ext>
            </p:extLst>
          </p:nvPr>
        </p:nvGraphicFramePr>
        <p:xfrm>
          <a:off x="6400800" y="1546040"/>
          <a:ext cx="5059826" cy="3702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0777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8">
            <a:extLst>
              <a:ext uri="{FF2B5EF4-FFF2-40B4-BE49-F238E27FC236}">
                <a16:creationId xmlns:a16="http://schemas.microsoft.com/office/drawing/2014/main" id="{8E517B64-8E09-4304-8D71-7EDCAB04A1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E58E8F-F745-4CB3-8EB2-71B3C5347E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43A29A-CD4A-4902-BECB-F71F97E8C6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0" name="Rectangle 32">
            <a:extLst>
              <a:ext uri="{FF2B5EF4-FFF2-40B4-BE49-F238E27FC236}">
                <a16:creationId xmlns:a16="http://schemas.microsoft.com/office/drawing/2014/main" id="{68598658-8579-447E-B96E-7C0CDFF693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6EAEFD1B-6AFB-4ECA-A47F-11A07AEAF6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83D5706E-D323-4862-B67C-73000F1847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FF1C64-A23D-49CF-8086-69AA8AE0F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01" y="984100"/>
            <a:ext cx="5138931" cy="4889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B1BA96-78F1-4893-A4E2-4791E69436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322" y="1123182"/>
            <a:ext cx="5138931" cy="460617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E7A2659-C7C0-42F0-8C86-67A48F825253}"/>
              </a:ext>
            </a:extLst>
          </p:cNvPr>
          <p:cNvSpPr/>
          <p:nvPr/>
        </p:nvSpPr>
        <p:spPr>
          <a:xfrm>
            <a:off x="4297761" y="483043"/>
            <a:ext cx="5953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Passenger Count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5571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ser savings">
            <a:extLst>
              <a:ext uri="{FF2B5EF4-FFF2-40B4-BE49-F238E27FC236}">
                <a16:creationId xmlns:a16="http://schemas.microsoft.com/office/drawing/2014/main" id="{C864A21F-708D-405E-8CE0-78A4852D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04" y="1798013"/>
            <a:ext cx="2919848" cy="29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C382B-11B9-43C3-85A1-FD0EAD5C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 ON User Saving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B144ED-0B5C-4DB9-9E8C-A4E9F13C1B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Higher the rating, higher the reward.</a:t>
            </a:r>
          </a:p>
          <a:p>
            <a:pPr marL="0" indent="0"/>
            <a:endParaRPr lang="en-US" sz="1700" dirty="0"/>
          </a:p>
          <a:p>
            <a:r>
              <a:rPr lang="en-US" sz="1700" dirty="0"/>
              <a:t>Standard  20% saving is added by default.</a:t>
            </a:r>
          </a:p>
          <a:p>
            <a:pPr marL="0" indent="0"/>
            <a:endParaRPr lang="en-US" sz="1700" dirty="0"/>
          </a:p>
          <a:p>
            <a:r>
              <a:rPr lang="en-US" sz="1700" dirty="0"/>
              <a:t>If the user has “Save Money” preference they will get additional savings. Otherwise saving will go the company</a:t>
            </a:r>
          </a:p>
          <a:p>
            <a:pPr marL="0" indent="0"/>
            <a:endParaRPr lang="en-US" sz="1700" dirty="0"/>
          </a:p>
          <a:p>
            <a:r>
              <a:rPr lang="en-US" sz="1700" dirty="0"/>
              <a:t>If user preference is “Save Money” Applicable savings are added on top of standard saving as below</a:t>
            </a:r>
          </a:p>
          <a:p>
            <a:pPr lvl="1"/>
            <a:r>
              <a:rPr lang="en-US" sz="1700" dirty="0"/>
              <a:t>If User rating &gt; 4.6 – 22% additional saving</a:t>
            </a:r>
          </a:p>
          <a:p>
            <a:pPr lvl="1"/>
            <a:r>
              <a:rPr lang="en-US" sz="1700" dirty="0"/>
              <a:t>If User rating &gt; 4.3 – 12% additional saving</a:t>
            </a:r>
          </a:p>
          <a:p>
            <a:pPr lvl="1"/>
            <a:r>
              <a:rPr lang="en-US" sz="1700" dirty="0"/>
              <a:t>If User rating &gt; 4.0 – 4% additional saving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4956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8">
            <a:extLst>
              <a:ext uri="{FF2B5EF4-FFF2-40B4-BE49-F238E27FC236}">
                <a16:creationId xmlns:a16="http://schemas.microsoft.com/office/drawing/2014/main" id="{8E517B64-8E09-4304-8D71-7EDCAB04A1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E58E8F-F745-4CB3-8EB2-71B3C5347E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43A29A-CD4A-4902-BECB-F71F97E8C6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0" name="Rectangle 32">
            <a:extLst>
              <a:ext uri="{FF2B5EF4-FFF2-40B4-BE49-F238E27FC236}">
                <a16:creationId xmlns:a16="http://schemas.microsoft.com/office/drawing/2014/main" id="{68598658-8579-447E-B96E-7C0CDFF693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6EAEFD1B-6AFB-4ECA-A47F-11A07AEAF6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83D5706E-D323-4862-B67C-73000F1847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A7843-7BDC-4B3F-82D7-C998B143B0EA}"/>
              </a:ext>
            </a:extLst>
          </p:cNvPr>
          <p:cNvSpPr/>
          <p:nvPr/>
        </p:nvSpPr>
        <p:spPr>
          <a:xfrm>
            <a:off x="4500818" y="739802"/>
            <a:ext cx="3190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en-US" sz="4000" b="0" i="0" u="none" strike="noStrike" kern="1200" cap="all" spc="0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pPr>
            <a:r>
              <a:rPr lang="en-US" sz="2000" dirty="0"/>
              <a:t>Expenditure  and User RATING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B6EEDB5-CF92-426B-B35B-81BC23CC2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298525"/>
              </p:ext>
            </p:extLst>
          </p:nvPr>
        </p:nvGraphicFramePr>
        <p:xfrm>
          <a:off x="661012" y="1975559"/>
          <a:ext cx="5065923" cy="303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4F8C1A38-E78A-437A-B8F3-E07B9519DF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3852160"/>
                  </p:ext>
                </p:extLst>
              </p:nvPr>
            </p:nvGraphicFramePr>
            <p:xfrm>
              <a:off x="6095998" y="1882403"/>
              <a:ext cx="4795837" cy="32242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4F8C1A38-E78A-437A-B8F3-E07B9519DF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5998" y="1882403"/>
                <a:ext cx="4795837" cy="3224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23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003C-9912-4892-B172-11DE4CEF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93" y="248744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ASSUMPTIONS and Restrictions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0E21A-5546-4935-897B-BC3488DC4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172372"/>
              </p:ext>
            </p:extLst>
          </p:nvPr>
        </p:nvGraphicFramePr>
        <p:xfrm>
          <a:off x="790293" y="1643403"/>
          <a:ext cx="10058400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2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317CFBF-8AB7-45BD-9E93-D544304501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9C5EC292-991E-4C8F-9F55-D72971A4B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90B7573-D2CD-4589-B099-E8254726A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26A041F-C32D-4E9C-AD9A-6F8F9710D9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save time vector">
            <a:extLst>
              <a:ext uri="{FF2B5EF4-FFF2-40B4-BE49-F238E27FC236}">
                <a16:creationId xmlns:a16="http://schemas.microsoft.com/office/drawing/2014/main" id="{87B66EA4-F551-4F67-9C35-625DF64B6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007" y="513222"/>
            <a:ext cx="1240525" cy="12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12900-FB60-43DB-9FA6-8E322F793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951" y="1440560"/>
            <a:ext cx="5492972" cy="382862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28A2CA6-C732-4C52-8776-85EDC63A11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130184"/>
              </p:ext>
            </p:extLst>
          </p:nvPr>
        </p:nvGraphicFramePr>
        <p:xfrm>
          <a:off x="6931180" y="1983270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F85F3D-0470-4F03-A3D5-61732C925D43}"/>
              </a:ext>
            </a:extLst>
          </p:cNvPr>
          <p:cNvSpPr txBox="1"/>
          <p:nvPr/>
        </p:nvSpPr>
        <p:spPr>
          <a:xfrm>
            <a:off x="5740506" y="4903556"/>
            <a:ext cx="206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in Hours </a:t>
            </a:r>
          </a:p>
        </p:txBody>
      </p:sp>
    </p:spTree>
    <p:extLst>
      <p:ext uri="{BB962C8B-B14F-4D97-AF65-F5344CB8AC3E}">
        <p14:creationId xmlns:p14="http://schemas.microsoft.com/office/powerpoint/2010/main" val="79760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8">
            <a:extLst>
              <a:ext uri="{FF2B5EF4-FFF2-40B4-BE49-F238E27FC236}">
                <a16:creationId xmlns:a16="http://schemas.microsoft.com/office/drawing/2014/main" id="{8E517B64-8E09-4304-8D71-7EDCAB04A1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E58E8F-F745-4CB3-8EB2-71B3C5347E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43A29A-CD4A-4902-BECB-F71F97E8C6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0" name="Rectangle 32">
            <a:extLst>
              <a:ext uri="{FF2B5EF4-FFF2-40B4-BE49-F238E27FC236}">
                <a16:creationId xmlns:a16="http://schemas.microsoft.com/office/drawing/2014/main" id="{68598658-8579-447E-B96E-7C0CDFF693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6EAEFD1B-6AFB-4ECA-A47F-11A07AEAF6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83D5706E-D323-4862-B67C-73000F1847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FA7A5A1-A1EB-4143-8285-91148F05F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291455"/>
              </p:ext>
            </p:extLst>
          </p:nvPr>
        </p:nvGraphicFramePr>
        <p:xfrm>
          <a:off x="714375" y="1559389"/>
          <a:ext cx="5413187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5263E35-89E8-46CE-97CE-80F6772D5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176021"/>
              </p:ext>
            </p:extLst>
          </p:nvPr>
        </p:nvGraphicFramePr>
        <p:xfrm>
          <a:off x="6569000" y="1559389"/>
          <a:ext cx="48327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3A55A6D-D3B1-4D4D-9845-20C1DB6DE518}"/>
              </a:ext>
            </a:extLst>
          </p:cNvPr>
          <p:cNvSpPr/>
          <p:nvPr/>
        </p:nvSpPr>
        <p:spPr>
          <a:xfrm>
            <a:off x="4735020" y="496504"/>
            <a:ext cx="5953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Experiments </a:t>
            </a:r>
          </a:p>
        </p:txBody>
      </p:sp>
    </p:spTree>
    <p:extLst>
      <p:ext uri="{BB962C8B-B14F-4D97-AF65-F5344CB8AC3E}">
        <p14:creationId xmlns:p14="http://schemas.microsoft.com/office/powerpoint/2010/main" val="209648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680B5D0-24EC-465A-A0E6-C4DF951E00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BF1B50-A83E-4ED6-A2AA-C943C1F89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387409-2B98-40F8-A65F-EF7CF98951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31E8B2-210B-4B90-83BB-3B180732EF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E5F284-A588-4AE7-A36D-1C93E4FD02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050" name="Picture 2" descr="Image result for taxi gif">
            <a:extLst>
              <a:ext uri="{FF2B5EF4-FFF2-40B4-BE49-F238E27FC236}">
                <a16:creationId xmlns:a16="http://schemas.microsoft.com/office/drawing/2014/main" id="{C8C96FC3-66C2-4FD7-B6EE-128CDCA223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34" y="1863256"/>
            <a:ext cx="6631744" cy="30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1D05E-5A59-4634-9F36-80E29F40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4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F0965A7-524A-44F1-B044-48411EA4FD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EE5433-7B78-4432-965F-8790C3F42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7AAA96-ECD9-48EA-B942-1172BB519B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ser rating vectors">
            <a:extLst>
              <a:ext uri="{FF2B5EF4-FFF2-40B4-BE49-F238E27FC236}">
                <a16:creationId xmlns:a16="http://schemas.microsoft.com/office/drawing/2014/main" id="{B941C77C-2EB3-425E-8AE4-8F231C3BA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" r="2" b="2"/>
          <a:stretch/>
        </p:blipFill>
        <p:spPr bwMode="auto">
          <a:xfrm>
            <a:off x="1159879" y="1054100"/>
            <a:ext cx="4410240" cy="43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48BD5A8-902E-46F3-9C9F-F939987C5E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00B863-FA71-4FFB-9F30-56E95B0D3DF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FA8A5B-0979-4465-ADFE-3B5B7366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2787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021F9B-558B-4D0F-BA49-9DB1CEC5D870}"/>
              </a:ext>
            </a:extLst>
          </p:cNvPr>
          <p:cNvGrpSpPr/>
          <p:nvPr/>
        </p:nvGrpSpPr>
        <p:grpSpPr>
          <a:xfrm>
            <a:off x="1942467" y="512230"/>
            <a:ext cx="6114849" cy="1165691"/>
            <a:chOff x="1942467" y="512230"/>
            <a:chExt cx="6114849" cy="1165691"/>
          </a:xfrm>
        </p:grpSpPr>
        <p:pic>
          <p:nvPicPr>
            <p:cNvPr id="15" name="Picture 2" descr="Image result for user rating vectors">
              <a:extLst>
                <a:ext uri="{FF2B5EF4-FFF2-40B4-BE49-F238E27FC236}">
                  <a16:creationId xmlns:a16="http://schemas.microsoft.com/office/drawing/2014/main" id="{58386B04-67D5-4F22-9D4B-8571A8068A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7" t="58275" r="50240" b="32524"/>
            <a:stretch/>
          </p:blipFill>
          <p:spPr bwMode="auto">
            <a:xfrm>
              <a:off x="5367007" y="590050"/>
              <a:ext cx="1387813" cy="287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an">
              <a:extLst>
                <a:ext uri="{FF2B5EF4-FFF2-40B4-BE49-F238E27FC236}">
                  <a16:creationId xmlns:a16="http://schemas.microsoft.com/office/drawing/2014/main" id="{9A7D4063-2C67-4BB6-9CDF-EF245149D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70928" y="920144"/>
              <a:ext cx="732765" cy="757777"/>
            </a:xfrm>
            <a:prstGeom prst="rect">
              <a:avLst/>
            </a:prstGeom>
          </p:spPr>
        </p:pic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43C3C2A7-5E6F-4AFE-A989-9C1B81704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73935" y="920144"/>
              <a:ext cx="732765" cy="757777"/>
            </a:xfrm>
            <a:prstGeom prst="rect">
              <a:avLst/>
            </a:prstGeom>
          </p:spPr>
        </p:pic>
        <p:pic>
          <p:nvPicPr>
            <p:cNvPr id="1026" name="Picture 2" descr="Image result for user rating vectors">
              <a:extLst>
                <a:ext uri="{FF2B5EF4-FFF2-40B4-BE49-F238E27FC236}">
                  <a16:creationId xmlns:a16="http://schemas.microsoft.com/office/drawing/2014/main" id="{8A58F0F4-8DFE-42DF-8B66-2BA2532D2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18" t="57681" r="8117" b="32793"/>
            <a:stretch/>
          </p:blipFill>
          <p:spPr bwMode="auto">
            <a:xfrm>
              <a:off x="4371932" y="567087"/>
              <a:ext cx="117686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user rating vectors">
              <a:extLst>
                <a:ext uri="{FF2B5EF4-FFF2-40B4-BE49-F238E27FC236}">
                  <a16:creationId xmlns:a16="http://schemas.microsoft.com/office/drawing/2014/main" id="{13C90EBF-A65E-4C09-9C11-FFB772BE22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1" t="35685" r="48464" b="55004"/>
            <a:stretch/>
          </p:blipFill>
          <p:spPr bwMode="auto">
            <a:xfrm>
              <a:off x="6563287" y="570954"/>
              <a:ext cx="1494029" cy="30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29397E88-8D04-41D4-B9D8-3A5F6122A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3554" y="920144"/>
              <a:ext cx="732765" cy="757777"/>
            </a:xfrm>
            <a:prstGeom prst="rect">
              <a:avLst/>
            </a:prstGeom>
          </p:spPr>
        </p:pic>
        <p:pic>
          <p:nvPicPr>
            <p:cNvPr id="6" name="Graphic 5" descr="Man">
              <a:extLst>
                <a:ext uri="{FF2B5EF4-FFF2-40B4-BE49-F238E27FC236}">
                  <a16:creationId xmlns:a16="http://schemas.microsoft.com/office/drawing/2014/main" id="{4B878866-240A-48E1-AD91-B7F6F0AF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20111" y="920144"/>
              <a:ext cx="732765" cy="757777"/>
            </a:xfrm>
            <a:prstGeom prst="rect">
              <a:avLst/>
            </a:prstGeom>
          </p:spPr>
        </p:pic>
        <p:pic>
          <p:nvPicPr>
            <p:cNvPr id="14" name="Picture 2" descr="Image result for user rating vectors">
              <a:extLst>
                <a:ext uri="{FF2B5EF4-FFF2-40B4-BE49-F238E27FC236}">
                  <a16:creationId xmlns:a16="http://schemas.microsoft.com/office/drawing/2014/main" id="{E40B1C37-7962-4F7C-983E-17A8C10B1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2" t="78732" r="53443" b="9258"/>
            <a:stretch/>
          </p:blipFill>
          <p:spPr bwMode="auto">
            <a:xfrm>
              <a:off x="3101713" y="512230"/>
              <a:ext cx="1206009" cy="352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Image result for user rating vectors">
              <a:extLst>
                <a:ext uri="{FF2B5EF4-FFF2-40B4-BE49-F238E27FC236}">
                  <a16:creationId xmlns:a16="http://schemas.microsoft.com/office/drawing/2014/main" id="{564C4FEC-CF10-43CE-BECA-0D7988D913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5" t="68516" r="8335" b="22654"/>
            <a:stretch/>
          </p:blipFill>
          <p:spPr bwMode="auto">
            <a:xfrm>
              <a:off x="1942467" y="543986"/>
              <a:ext cx="1303154" cy="275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an">
              <a:extLst>
                <a:ext uri="{FF2B5EF4-FFF2-40B4-BE49-F238E27FC236}">
                  <a16:creationId xmlns:a16="http://schemas.microsoft.com/office/drawing/2014/main" id="{237F5000-FCE8-42DC-9005-457B6DEE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6945" y="885699"/>
              <a:ext cx="732765" cy="757777"/>
            </a:xfrm>
            <a:prstGeom prst="rect">
              <a:avLst/>
            </a:prstGeom>
          </p:spPr>
        </p:pic>
      </p:grp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D502C923-DBAB-42F2-918A-5F05F758EE52}"/>
              </a:ext>
            </a:extLst>
          </p:cNvPr>
          <p:cNvSpPr/>
          <p:nvPr/>
        </p:nvSpPr>
        <p:spPr>
          <a:xfrm>
            <a:off x="559431" y="857194"/>
            <a:ext cx="606759" cy="613797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85DC1AD2-F26D-44A2-9AFF-CF62FB0B437B}"/>
              </a:ext>
            </a:extLst>
          </p:cNvPr>
          <p:cNvSpPr/>
          <p:nvPr/>
        </p:nvSpPr>
        <p:spPr>
          <a:xfrm>
            <a:off x="617123" y="2449099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1CDD953D-2381-45EE-A66C-A219ED2DACF6}"/>
              </a:ext>
            </a:extLst>
          </p:cNvPr>
          <p:cNvSpPr/>
          <p:nvPr/>
        </p:nvSpPr>
        <p:spPr>
          <a:xfrm>
            <a:off x="633586" y="4081036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41348A60-EDD9-4A59-BD90-9914A61CACE2}"/>
              </a:ext>
            </a:extLst>
          </p:cNvPr>
          <p:cNvSpPr/>
          <p:nvPr/>
        </p:nvSpPr>
        <p:spPr>
          <a:xfrm>
            <a:off x="638943" y="5809615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601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9A7D4063-2C67-4BB6-9CDF-EF245149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28" y="920144"/>
            <a:ext cx="732765" cy="757777"/>
          </a:xfrm>
          <a:prstGeom prst="rect">
            <a:avLst/>
          </a:prstGeom>
        </p:spPr>
      </p:pic>
      <p:pic>
        <p:nvPicPr>
          <p:cNvPr id="43" name="Graphic 42" descr="Taxi">
            <a:extLst>
              <a:ext uri="{FF2B5EF4-FFF2-40B4-BE49-F238E27FC236}">
                <a16:creationId xmlns:a16="http://schemas.microsoft.com/office/drawing/2014/main" id="{16F4E000-75AC-4BF2-AD0F-F8BC0E38F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8683" y="2041700"/>
            <a:ext cx="1234660" cy="1234660"/>
          </a:xfrm>
          <a:prstGeom prst="rect">
            <a:avLst/>
          </a:prstGeom>
        </p:spPr>
      </p:pic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6FB5DDC-2597-4DF4-A528-0A22C5640D6E}"/>
              </a:ext>
            </a:extLst>
          </p:cNvPr>
          <p:cNvSpPr/>
          <p:nvPr/>
        </p:nvSpPr>
        <p:spPr>
          <a:xfrm>
            <a:off x="559431" y="857194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E6F1C2C8-78CC-496D-880A-7145DDB17EA0}"/>
              </a:ext>
            </a:extLst>
          </p:cNvPr>
          <p:cNvSpPr/>
          <p:nvPr/>
        </p:nvSpPr>
        <p:spPr>
          <a:xfrm>
            <a:off x="617123" y="2449099"/>
            <a:ext cx="606759" cy="613797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906FC1-723D-4BE8-B187-5D5013533C9E}"/>
              </a:ext>
            </a:extLst>
          </p:cNvPr>
          <p:cNvGrpSpPr/>
          <p:nvPr/>
        </p:nvGrpSpPr>
        <p:grpSpPr>
          <a:xfrm>
            <a:off x="1942467" y="512230"/>
            <a:ext cx="6114850" cy="2723674"/>
            <a:chOff x="1942467" y="512230"/>
            <a:chExt cx="6114850" cy="2723674"/>
          </a:xfrm>
        </p:grpSpPr>
        <p:pic>
          <p:nvPicPr>
            <p:cNvPr id="15" name="Picture 2" descr="Image result for user rating vectors">
              <a:extLst>
                <a:ext uri="{FF2B5EF4-FFF2-40B4-BE49-F238E27FC236}">
                  <a16:creationId xmlns:a16="http://schemas.microsoft.com/office/drawing/2014/main" id="{58386B04-67D5-4F22-9D4B-8571A8068A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7" t="58275" r="50240" b="32524"/>
            <a:stretch/>
          </p:blipFill>
          <p:spPr bwMode="auto">
            <a:xfrm>
              <a:off x="5367007" y="590050"/>
              <a:ext cx="1387813" cy="287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43C3C2A7-5E6F-4AFE-A989-9C1B81704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3935" y="920144"/>
              <a:ext cx="732765" cy="757777"/>
            </a:xfrm>
            <a:prstGeom prst="rect">
              <a:avLst/>
            </a:prstGeom>
          </p:spPr>
        </p:pic>
        <p:pic>
          <p:nvPicPr>
            <p:cNvPr id="1026" name="Picture 2" descr="Image result for user rating vectors">
              <a:extLst>
                <a:ext uri="{FF2B5EF4-FFF2-40B4-BE49-F238E27FC236}">
                  <a16:creationId xmlns:a16="http://schemas.microsoft.com/office/drawing/2014/main" id="{8A58F0F4-8DFE-42DF-8B66-2BA2532D2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18" t="57681" r="8117" b="32793"/>
            <a:stretch/>
          </p:blipFill>
          <p:spPr bwMode="auto">
            <a:xfrm>
              <a:off x="4371932" y="567087"/>
              <a:ext cx="117686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user rating vectors">
              <a:extLst>
                <a:ext uri="{FF2B5EF4-FFF2-40B4-BE49-F238E27FC236}">
                  <a16:creationId xmlns:a16="http://schemas.microsoft.com/office/drawing/2014/main" id="{13C90EBF-A65E-4C09-9C11-FFB772BE22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1" t="35685" r="48464" b="55004"/>
            <a:stretch/>
          </p:blipFill>
          <p:spPr bwMode="auto">
            <a:xfrm>
              <a:off x="6563287" y="570954"/>
              <a:ext cx="1494029" cy="30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29397E88-8D04-41D4-B9D8-3A5F6122A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3554" y="920144"/>
              <a:ext cx="732765" cy="757777"/>
            </a:xfrm>
            <a:prstGeom prst="rect">
              <a:avLst/>
            </a:prstGeom>
          </p:spPr>
        </p:pic>
        <p:pic>
          <p:nvPicPr>
            <p:cNvPr id="6" name="Graphic 5" descr="Man">
              <a:extLst>
                <a:ext uri="{FF2B5EF4-FFF2-40B4-BE49-F238E27FC236}">
                  <a16:creationId xmlns:a16="http://schemas.microsoft.com/office/drawing/2014/main" id="{4B878866-240A-48E1-AD91-B7F6F0AF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0111" y="920144"/>
              <a:ext cx="732765" cy="757777"/>
            </a:xfrm>
            <a:prstGeom prst="rect">
              <a:avLst/>
            </a:prstGeom>
          </p:spPr>
        </p:pic>
        <p:pic>
          <p:nvPicPr>
            <p:cNvPr id="14" name="Picture 2" descr="Image result for user rating vectors">
              <a:extLst>
                <a:ext uri="{FF2B5EF4-FFF2-40B4-BE49-F238E27FC236}">
                  <a16:creationId xmlns:a16="http://schemas.microsoft.com/office/drawing/2014/main" id="{E40B1C37-7962-4F7C-983E-17A8C10B1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2" t="78732" r="53443" b="9258"/>
            <a:stretch/>
          </p:blipFill>
          <p:spPr bwMode="auto">
            <a:xfrm>
              <a:off x="3101713" y="512230"/>
              <a:ext cx="1206009" cy="352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Image result for user rating vectors">
              <a:extLst>
                <a:ext uri="{FF2B5EF4-FFF2-40B4-BE49-F238E27FC236}">
                  <a16:creationId xmlns:a16="http://schemas.microsoft.com/office/drawing/2014/main" id="{DB0E2AC8-848C-440A-8B2C-2B53F725E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7" t="58275" r="50240" b="32524"/>
            <a:stretch/>
          </p:blipFill>
          <p:spPr bwMode="auto">
            <a:xfrm>
              <a:off x="5536301" y="2155472"/>
              <a:ext cx="1300481" cy="28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Graphic 32" descr="Man">
              <a:extLst>
                <a:ext uri="{FF2B5EF4-FFF2-40B4-BE49-F238E27FC236}">
                  <a16:creationId xmlns:a16="http://schemas.microsoft.com/office/drawing/2014/main" id="{F97BEF1C-1D02-45F1-9FBE-86CB73DB3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1097" y="2483308"/>
              <a:ext cx="686654" cy="752596"/>
            </a:xfrm>
            <a:prstGeom prst="rect">
              <a:avLst/>
            </a:prstGeom>
          </p:spPr>
        </p:pic>
        <p:pic>
          <p:nvPicPr>
            <p:cNvPr id="34" name="Graphic 33" descr="Man">
              <a:extLst>
                <a:ext uri="{FF2B5EF4-FFF2-40B4-BE49-F238E27FC236}">
                  <a16:creationId xmlns:a16="http://schemas.microsoft.com/office/drawing/2014/main" id="{F2C802AA-80AE-48C7-BDD5-C8F9AD52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99428" y="2483308"/>
              <a:ext cx="686654" cy="752596"/>
            </a:xfrm>
            <a:prstGeom prst="rect">
              <a:avLst/>
            </a:prstGeom>
          </p:spPr>
        </p:pic>
        <p:pic>
          <p:nvPicPr>
            <p:cNvPr id="35" name="Picture 2" descr="Image result for user rating vectors">
              <a:extLst>
                <a:ext uri="{FF2B5EF4-FFF2-40B4-BE49-F238E27FC236}">
                  <a16:creationId xmlns:a16="http://schemas.microsoft.com/office/drawing/2014/main" id="{6D0C44AD-4F14-49F2-8CE8-A732A2CB4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18" t="57681" r="8117" b="32793"/>
            <a:stretch/>
          </p:blipFill>
          <p:spPr bwMode="auto">
            <a:xfrm>
              <a:off x="4603844" y="2132665"/>
              <a:ext cx="1102808" cy="288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user rating vectors">
              <a:extLst>
                <a:ext uri="{FF2B5EF4-FFF2-40B4-BE49-F238E27FC236}">
                  <a16:creationId xmlns:a16="http://schemas.microsoft.com/office/drawing/2014/main" id="{ED2F3003-8AE7-47AB-82DA-6DB380F503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1" t="35685" r="48464" b="55004"/>
            <a:stretch/>
          </p:blipFill>
          <p:spPr bwMode="auto">
            <a:xfrm>
              <a:off x="6657303" y="2136506"/>
              <a:ext cx="1400014" cy="30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user rating vectors">
              <a:extLst>
                <a:ext uri="{FF2B5EF4-FFF2-40B4-BE49-F238E27FC236}">
                  <a16:creationId xmlns:a16="http://schemas.microsoft.com/office/drawing/2014/main" id="{8FC4E8FD-F798-4DEB-A60E-CB1E7F6D0A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5" t="68516" r="8335" b="22654"/>
            <a:stretch/>
          </p:blipFill>
          <p:spPr bwMode="auto">
            <a:xfrm>
              <a:off x="2173465" y="2108884"/>
              <a:ext cx="1221151" cy="273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an">
              <a:extLst>
                <a:ext uri="{FF2B5EF4-FFF2-40B4-BE49-F238E27FC236}">
                  <a16:creationId xmlns:a16="http://schemas.microsoft.com/office/drawing/2014/main" id="{0049A8D8-9708-4061-8FE4-74F970C0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7511" y="2483308"/>
              <a:ext cx="686654" cy="752596"/>
            </a:xfrm>
            <a:prstGeom prst="rect">
              <a:avLst/>
            </a:prstGeom>
          </p:spPr>
        </p:pic>
        <p:pic>
          <p:nvPicPr>
            <p:cNvPr id="39" name="Graphic 38" descr="Man">
              <a:extLst>
                <a:ext uri="{FF2B5EF4-FFF2-40B4-BE49-F238E27FC236}">
                  <a16:creationId xmlns:a16="http://schemas.microsoft.com/office/drawing/2014/main" id="{52B21100-80E4-4D9E-BF3A-D7B41C12C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04259" y="2483308"/>
              <a:ext cx="686654" cy="752596"/>
            </a:xfrm>
            <a:prstGeom prst="rect">
              <a:avLst/>
            </a:prstGeom>
          </p:spPr>
        </p:pic>
        <p:pic>
          <p:nvPicPr>
            <p:cNvPr id="40" name="Graphic 39" descr="Man">
              <a:extLst>
                <a:ext uri="{FF2B5EF4-FFF2-40B4-BE49-F238E27FC236}">
                  <a16:creationId xmlns:a16="http://schemas.microsoft.com/office/drawing/2014/main" id="{25852BBD-0F29-4044-B482-E44EF1F21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7761" y="2449099"/>
              <a:ext cx="686654" cy="752596"/>
            </a:xfrm>
            <a:prstGeom prst="rect">
              <a:avLst/>
            </a:prstGeom>
          </p:spPr>
        </p:pic>
        <p:pic>
          <p:nvPicPr>
            <p:cNvPr id="41" name="Picture 2" descr="Image result for user rating vectors">
              <a:extLst>
                <a:ext uri="{FF2B5EF4-FFF2-40B4-BE49-F238E27FC236}">
                  <a16:creationId xmlns:a16="http://schemas.microsoft.com/office/drawing/2014/main" id="{4EBE97BB-4CD3-41D2-9ECD-E353D128A0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2" t="78732" r="53443" b="9258"/>
            <a:stretch/>
          </p:blipFill>
          <p:spPr bwMode="auto">
            <a:xfrm>
              <a:off x="3312167" y="2078183"/>
              <a:ext cx="1130118" cy="35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Image result for user rating vectors">
              <a:extLst>
                <a:ext uri="{FF2B5EF4-FFF2-40B4-BE49-F238E27FC236}">
                  <a16:creationId xmlns:a16="http://schemas.microsoft.com/office/drawing/2014/main" id="{564C4FEC-CF10-43CE-BECA-0D7988D913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5" t="68516" r="8335" b="22654"/>
            <a:stretch/>
          </p:blipFill>
          <p:spPr bwMode="auto">
            <a:xfrm>
              <a:off x="1942467" y="543986"/>
              <a:ext cx="1303154" cy="275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an">
              <a:extLst>
                <a:ext uri="{FF2B5EF4-FFF2-40B4-BE49-F238E27FC236}">
                  <a16:creationId xmlns:a16="http://schemas.microsoft.com/office/drawing/2014/main" id="{237F5000-FCE8-42DC-9005-457B6DEE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945" y="885699"/>
              <a:ext cx="732765" cy="757777"/>
            </a:xfrm>
            <a:prstGeom prst="rect">
              <a:avLst/>
            </a:prstGeom>
          </p:spPr>
        </p:pic>
      </p:grp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11DFCAF5-B642-49AA-BE15-2F8493A3DA3F}"/>
              </a:ext>
            </a:extLst>
          </p:cNvPr>
          <p:cNvSpPr/>
          <p:nvPr/>
        </p:nvSpPr>
        <p:spPr>
          <a:xfrm>
            <a:off x="633586" y="4081036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0501F5BD-A76F-4D8E-8992-2664B0F19896}"/>
              </a:ext>
            </a:extLst>
          </p:cNvPr>
          <p:cNvSpPr/>
          <p:nvPr/>
        </p:nvSpPr>
        <p:spPr>
          <a:xfrm>
            <a:off x="638943" y="5809615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586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user rating vectors">
            <a:extLst>
              <a:ext uri="{FF2B5EF4-FFF2-40B4-BE49-F238E27FC236}">
                <a16:creationId xmlns:a16="http://schemas.microsoft.com/office/drawing/2014/main" id="{58386B04-67D5-4F22-9D4B-8571A8068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t="58275" r="50240" b="32524"/>
          <a:stretch/>
        </p:blipFill>
        <p:spPr bwMode="auto">
          <a:xfrm>
            <a:off x="5367007" y="590050"/>
            <a:ext cx="1387813" cy="2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9A7D4063-2C67-4BB6-9CDF-EF245149D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0928" y="920144"/>
            <a:ext cx="732765" cy="757777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43C3C2A7-5E6F-4AFE-A989-9C1B81704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3935" y="920144"/>
            <a:ext cx="732765" cy="757777"/>
          </a:xfrm>
          <a:prstGeom prst="rect">
            <a:avLst/>
          </a:prstGeom>
        </p:spPr>
      </p:pic>
      <p:pic>
        <p:nvPicPr>
          <p:cNvPr id="1026" name="Picture 2" descr="Image result for user rating vectors">
            <a:extLst>
              <a:ext uri="{FF2B5EF4-FFF2-40B4-BE49-F238E27FC236}">
                <a16:creationId xmlns:a16="http://schemas.microsoft.com/office/drawing/2014/main" id="{8A58F0F4-8DFE-42DF-8B66-2BA2532D2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t="57681" r="8117" b="32793"/>
          <a:stretch/>
        </p:blipFill>
        <p:spPr bwMode="auto">
          <a:xfrm>
            <a:off x="4371932" y="567087"/>
            <a:ext cx="117686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user rating vectors">
            <a:extLst>
              <a:ext uri="{FF2B5EF4-FFF2-40B4-BE49-F238E27FC236}">
                <a16:creationId xmlns:a16="http://schemas.microsoft.com/office/drawing/2014/main" id="{13C90EBF-A65E-4C09-9C11-FFB772BE2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35685" r="48464" b="55004"/>
          <a:stretch/>
        </p:blipFill>
        <p:spPr bwMode="auto">
          <a:xfrm>
            <a:off x="6563287" y="570954"/>
            <a:ext cx="1494029" cy="3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29397E88-8D04-41D4-B9D8-3A5F6122A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3554" y="920144"/>
            <a:ext cx="732765" cy="757777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4B878866-240A-48E1-AD91-B7F6F0AFE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0111" y="920144"/>
            <a:ext cx="732765" cy="757777"/>
          </a:xfrm>
          <a:prstGeom prst="rect">
            <a:avLst/>
          </a:prstGeom>
        </p:spPr>
      </p:pic>
      <p:pic>
        <p:nvPicPr>
          <p:cNvPr id="14" name="Picture 2" descr="Image result for user rating vectors">
            <a:extLst>
              <a:ext uri="{FF2B5EF4-FFF2-40B4-BE49-F238E27FC236}">
                <a16:creationId xmlns:a16="http://schemas.microsoft.com/office/drawing/2014/main" id="{E40B1C37-7962-4F7C-983E-17A8C10B1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78732" r="53443" b="9258"/>
          <a:stretch/>
        </p:blipFill>
        <p:spPr bwMode="auto">
          <a:xfrm>
            <a:off x="3101713" y="512230"/>
            <a:ext cx="1206009" cy="3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user rating vectors">
            <a:extLst>
              <a:ext uri="{FF2B5EF4-FFF2-40B4-BE49-F238E27FC236}">
                <a16:creationId xmlns:a16="http://schemas.microsoft.com/office/drawing/2014/main" id="{DB0E2AC8-848C-440A-8B2C-2B53F725E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t="58275" r="50240" b="32524"/>
          <a:stretch/>
        </p:blipFill>
        <p:spPr bwMode="auto">
          <a:xfrm>
            <a:off x="5536301" y="2155472"/>
            <a:ext cx="1300481" cy="2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F97BEF1C-1D02-45F1-9FBE-86CB73DB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1097" y="2483308"/>
            <a:ext cx="686654" cy="752596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F2C802AA-80AE-48C7-BDD5-C8F9AD52C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9428" y="2483308"/>
            <a:ext cx="686654" cy="752596"/>
          </a:xfrm>
          <a:prstGeom prst="rect">
            <a:avLst/>
          </a:prstGeom>
        </p:spPr>
      </p:pic>
      <p:pic>
        <p:nvPicPr>
          <p:cNvPr id="35" name="Picture 2" descr="Image result for user rating vectors">
            <a:extLst>
              <a:ext uri="{FF2B5EF4-FFF2-40B4-BE49-F238E27FC236}">
                <a16:creationId xmlns:a16="http://schemas.microsoft.com/office/drawing/2014/main" id="{6D0C44AD-4F14-49F2-8CE8-A732A2CB4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t="57681" r="8117" b="32793"/>
          <a:stretch/>
        </p:blipFill>
        <p:spPr bwMode="auto">
          <a:xfrm>
            <a:off x="4603844" y="2132665"/>
            <a:ext cx="1102808" cy="2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user rating vectors">
            <a:extLst>
              <a:ext uri="{FF2B5EF4-FFF2-40B4-BE49-F238E27FC236}">
                <a16:creationId xmlns:a16="http://schemas.microsoft.com/office/drawing/2014/main" id="{ED2F3003-8AE7-47AB-82DA-6DB380F50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35685" r="48464" b="55004"/>
          <a:stretch/>
        </p:blipFill>
        <p:spPr bwMode="auto">
          <a:xfrm>
            <a:off x="6657303" y="2136506"/>
            <a:ext cx="1400014" cy="30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user rating vectors">
            <a:extLst>
              <a:ext uri="{FF2B5EF4-FFF2-40B4-BE49-F238E27FC236}">
                <a16:creationId xmlns:a16="http://schemas.microsoft.com/office/drawing/2014/main" id="{8FC4E8FD-F798-4DEB-A60E-CB1E7F6D0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5" t="68516" r="8335" b="22654"/>
          <a:stretch/>
        </p:blipFill>
        <p:spPr bwMode="auto">
          <a:xfrm>
            <a:off x="2173465" y="2108884"/>
            <a:ext cx="1221151" cy="2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0049A8D8-9708-4061-8FE4-74F970C03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7511" y="2483308"/>
            <a:ext cx="686654" cy="752596"/>
          </a:xfrm>
          <a:prstGeom prst="rect">
            <a:avLst/>
          </a:prstGeom>
        </p:spPr>
      </p:pic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52B21100-80E4-4D9E-BF3A-D7B41C12CD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259" y="2483308"/>
            <a:ext cx="686654" cy="752596"/>
          </a:xfrm>
          <a:prstGeom prst="rect">
            <a:avLst/>
          </a:prstGeom>
        </p:spPr>
      </p:pic>
      <p:pic>
        <p:nvPicPr>
          <p:cNvPr id="40" name="Graphic 39" descr="Man">
            <a:extLst>
              <a:ext uri="{FF2B5EF4-FFF2-40B4-BE49-F238E27FC236}">
                <a16:creationId xmlns:a16="http://schemas.microsoft.com/office/drawing/2014/main" id="{25852BBD-0F29-4044-B482-E44EF1F21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7761" y="2449099"/>
            <a:ext cx="686654" cy="752596"/>
          </a:xfrm>
          <a:prstGeom prst="rect">
            <a:avLst/>
          </a:prstGeom>
        </p:spPr>
      </p:pic>
      <p:pic>
        <p:nvPicPr>
          <p:cNvPr id="41" name="Picture 2" descr="Image result for user rating vectors">
            <a:extLst>
              <a:ext uri="{FF2B5EF4-FFF2-40B4-BE49-F238E27FC236}">
                <a16:creationId xmlns:a16="http://schemas.microsoft.com/office/drawing/2014/main" id="{4EBE97BB-4CD3-41D2-9ECD-E353D128A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78732" r="53443" b="9258"/>
          <a:stretch/>
        </p:blipFill>
        <p:spPr bwMode="auto">
          <a:xfrm>
            <a:off x="3312167" y="2078183"/>
            <a:ext cx="1130118" cy="35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Graphic 42" descr="Taxi">
            <a:extLst>
              <a:ext uri="{FF2B5EF4-FFF2-40B4-BE49-F238E27FC236}">
                <a16:creationId xmlns:a16="http://schemas.microsoft.com/office/drawing/2014/main" id="{16F4E000-75AC-4BF2-AD0F-F8BC0E38F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38683" y="2041700"/>
            <a:ext cx="1234660" cy="1234660"/>
          </a:xfrm>
          <a:prstGeom prst="rect">
            <a:avLst/>
          </a:prstGeom>
        </p:spPr>
      </p:pic>
      <p:pic>
        <p:nvPicPr>
          <p:cNvPr id="46" name="Picture 2" descr="Image result for user rating vectors">
            <a:extLst>
              <a:ext uri="{FF2B5EF4-FFF2-40B4-BE49-F238E27FC236}">
                <a16:creationId xmlns:a16="http://schemas.microsoft.com/office/drawing/2014/main" id="{E1E29463-F4BC-4E35-9E21-E4DC5ECD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t="58275" r="50240" b="32524"/>
          <a:stretch/>
        </p:blipFill>
        <p:spPr bwMode="auto">
          <a:xfrm>
            <a:off x="5697089" y="3717438"/>
            <a:ext cx="1389404" cy="31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Graphic 46" descr="Man">
            <a:extLst>
              <a:ext uri="{FF2B5EF4-FFF2-40B4-BE49-F238E27FC236}">
                <a16:creationId xmlns:a16="http://schemas.microsoft.com/office/drawing/2014/main" id="{96C4112B-7B91-4B0F-8FA5-EB06DFC8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1359" y="4081036"/>
            <a:ext cx="733605" cy="834691"/>
          </a:xfrm>
          <a:prstGeom prst="rect">
            <a:avLst/>
          </a:prstGeom>
        </p:spPr>
      </p:pic>
      <p:pic>
        <p:nvPicPr>
          <p:cNvPr id="51" name="Picture 2" descr="Image result for user rating vectors">
            <a:extLst>
              <a:ext uri="{FF2B5EF4-FFF2-40B4-BE49-F238E27FC236}">
                <a16:creationId xmlns:a16="http://schemas.microsoft.com/office/drawing/2014/main" id="{88A224C0-2CEA-4AD9-8CB9-FE329279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5" t="68516" r="8335" b="22654"/>
          <a:stretch/>
        </p:blipFill>
        <p:spPr bwMode="auto">
          <a:xfrm>
            <a:off x="2120333" y="3666698"/>
            <a:ext cx="1304649" cy="30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Man">
            <a:extLst>
              <a:ext uri="{FF2B5EF4-FFF2-40B4-BE49-F238E27FC236}">
                <a16:creationId xmlns:a16="http://schemas.microsoft.com/office/drawing/2014/main" id="{559669CE-33CD-4335-8FAC-7B492E104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00089" y="4081036"/>
            <a:ext cx="733605" cy="834691"/>
          </a:xfrm>
          <a:prstGeom prst="rect">
            <a:avLst/>
          </a:prstGeom>
        </p:spPr>
      </p:pic>
      <p:pic>
        <p:nvPicPr>
          <p:cNvPr id="54" name="Graphic 53" descr="Man">
            <a:extLst>
              <a:ext uri="{FF2B5EF4-FFF2-40B4-BE49-F238E27FC236}">
                <a16:creationId xmlns:a16="http://schemas.microsoft.com/office/drawing/2014/main" id="{D7228179-C451-427C-A701-7D2129CDE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4631" y="4043095"/>
            <a:ext cx="733605" cy="834691"/>
          </a:xfrm>
          <a:prstGeom prst="rect">
            <a:avLst/>
          </a:prstGeom>
        </p:spPr>
      </p:pic>
      <p:pic>
        <p:nvPicPr>
          <p:cNvPr id="55" name="Picture 2" descr="Image result for user rating vectors">
            <a:extLst>
              <a:ext uri="{FF2B5EF4-FFF2-40B4-BE49-F238E27FC236}">
                <a16:creationId xmlns:a16="http://schemas.microsoft.com/office/drawing/2014/main" id="{474EE51B-9D0F-43AC-8187-99CDF5902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78732" r="53443" b="9258"/>
          <a:stretch/>
        </p:blipFill>
        <p:spPr bwMode="auto">
          <a:xfrm>
            <a:off x="3378134" y="3631719"/>
            <a:ext cx="1207392" cy="3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6FB5DDC-2597-4DF4-A528-0A22C5640D6E}"/>
              </a:ext>
            </a:extLst>
          </p:cNvPr>
          <p:cNvSpPr/>
          <p:nvPr/>
        </p:nvSpPr>
        <p:spPr>
          <a:xfrm>
            <a:off x="559431" y="857194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E6F1C2C8-78CC-496D-880A-7145DDB17EA0}"/>
              </a:ext>
            </a:extLst>
          </p:cNvPr>
          <p:cNvSpPr/>
          <p:nvPr/>
        </p:nvSpPr>
        <p:spPr>
          <a:xfrm>
            <a:off x="617123" y="2449099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91105FB-CBFA-4026-B253-0ED5CF87D883}"/>
              </a:ext>
            </a:extLst>
          </p:cNvPr>
          <p:cNvSpPr/>
          <p:nvPr/>
        </p:nvSpPr>
        <p:spPr>
          <a:xfrm>
            <a:off x="633586" y="4081036"/>
            <a:ext cx="606759" cy="613797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50" name="Picture 2" descr="Image result for user rating vectors">
            <a:extLst>
              <a:ext uri="{FF2B5EF4-FFF2-40B4-BE49-F238E27FC236}">
                <a16:creationId xmlns:a16="http://schemas.microsoft.com/office/drawing/2014/main" id="{564C4FEC-CF10-43CE-BECA-0D7988D91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5" t="68516" r="8335" b="22654"/>
          <a:stretch/>
        </p:blipFill>
        <p:spPr bwMode="auto">
          <a:xfrm>
            <a:off x="1942467" y="543986"/>
            <a:ext cx="1303154" cy="27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52" descr="Man">
            <a:extLst>
              <a:ext uri="{FF2B5EF4-FFF2-40B4-BE49-F238E27FC236}">
                <a16:creationId xmlns:a16="http://schemas.microsoft.com/office/drawing/2014/main" id="{237F5000-FCE8-42DC-9005-457B6DEE9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945" y="885699"/>
            <a:ext cx="732765" cy="757777"/>
          </a:xfrm>
          <a:prstGeom prst="rect">
            <a:avLst/>
          </a:prstGeom>
        </p:spPr>
      </p:pic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050EF16-412B-4F78-8302-80516BF83112}"/>
              </a:ext>
            </a:extLst>
          </p:cNvPr>
          <p:cNvSpPr/>
          <p:nvPr/>
        </p:nvSpPr>
        <p:spPr>
          <a:xfrm>
            <a:off x="638943" y="5809615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632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user rating vectors">
            <a:extLst>
              <a:ext uri="{FF2B5EF4-FFF2-40B4-BE49-F238E27FC236}">
                <a16:creationId xmlns:a16="http://schemas.microsoft.com/office/drawing/2014/main" id="{58386B04-67D5-4F22-9D4B-8571A8068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t="58275" r="50240" b="32524"/>
          <a:stretch/>
        </p:blipFill>
        <p:spPr bwMode="auto">
          <a:xfrm>
            <a:off x="5367007" y="590050"/>
            <a:ext cx="1387813" cy="2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9A7D4063-2C67-4BB6-9CDF-EF245149D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0928" y="920144"/>
            <a:ext cx="732765" cy="757777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43C3C2A7-5E6F-4AFE-A989-9C1B81704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3935" y="920144"/>
            <a:ext cx="732765" cy="757777"/>
          </a:xfrm>
          <a:prstGeom prst="rect">
            <a:avLst/>
          </a:prstGeom>
        </p:spPr>
      </p:pic>
      <p:pic>
        <p:nvPicPr>
          <p:cNvPr id="1026" name="Picture 2" descr="Image result for user rating vectors">
            <a:extLst>
              <a:ext uri="{FF2B5EF4-FFF2-40B4-BE49-F238E27FC236}">
                <a16:creationId xmlns:a16="http://schemas.microsoft.com/office/drawing/2014/main" id="{8A58F0F4-8DFE-42DF-8B66-2BA2532D2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t="57681" r="8117" b="32793"/>
          <a:stretch/>
        </p:blipFill>
        <p:spPr bwMode="auto">
          <a:xfrm>
            <a:off x="4371932" y="567087"/>
            <a:ext cx="117686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user rating vectors">
            <a:extLst>
              <a:ext uri="{FF2B5EF4-FFF2-40B4-BE49-F238E27FC236}">
                <a16:creationId xmlns:a16="http://schemas.microsoft.com/office/drawing/2014/main" id="{13C90EBF-A65E-4C09-9C11-FFB772BE2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35685" r="48464" b="55004"/>
          <a:stretch/>
        </p:blipFill>
        <p:spPr bwMode="auto">
          <a:xfrm>
            <a:off x="6563287" y="570954"/>
            <a:ext cx="1494029" cy="3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29397E88-8D04-41D4-B9D8-3A5F6122A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3554" y="920144"/>
            <a:ext cx="732765" cy="757777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4B878866-240A-48E1-AD91-B7F6F0AFE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0111" y="920144"/>
            <a:ext cx="732765" cy="757777"/>
          </a:xfrm>
          <a:prstGeom prst="rect">
            <a:avLst/>
          </a:prstGeom>
        </p:spPr>
      </p:pic>
      <p:pic>
        <p:nvPicPr>
          <p:cNvPr id="14" name="Picture 2" descr="Image result for user rating vectors">
            <a:extLst>
              <a:ext uri="{FF2B5EF4-FFF2-40B4-BE49-F238E27FC236}">
                <a16:creationId xmlns:a16="http://schemas.microsoft.com/office/drawing/2014/main" id="{E40B1C37-7962-4F7C-983E-17A8C10B1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78732" r="53443" b="9258"/>
          <a:stretch/>
        </p:blipFill>
        <p:spPr bwMode="auto">
          <a:xfrm>
            <a:off x="3101713" y="512230"/>
            <a:ext cx="1206009" cy="3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user rating vectors">
            <a:extLst>
              <a:ext uri="{FF2B5EF4-FFF2-40B4-BE49-F238E27FC236}">
                <a16:creationId xmlns:a16="http://schemas.microsoft.com/office/drawing/2014/main" id="{DB0E2AC8-848C-440A-8B2C-2B53F725E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t="58275" r="50240" b="32524"/>
          <a:stretch/>
        </p:blipFill>
        <p:spPr bwMode="auto">
          <a:xfrm>
            <a:off x="5536301" y="2155472"/>
            <a:ext cx="1300481" cy="2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F97BEF1C-1D02-45F1-9FBE-86CB73DB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1097" y="2483308"/>
            <a:ext cx="686654" cy="752596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F2C802AA-80AE-48C7-BDD5-C8F9AD52C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9428" y="2483308"/>
            <a:ext cx="686654" cy="752596"/>
          </a:xfrm>
          <a:prstGeom prst="rect">
            <a:avLst/>
          </a:prstGeom>
        </p:spPr>
      </p:pic>
      <p:pic>
        <p:nvPicPr>
          <p:cNvPr id="35" name="Picture 2" descr="Image result for user rating vectors">
            <a:extLst>
              <a:ext uri="{FF2B5EF4-FFF2-40B4-BE49-F238E27FC236}">
                <a16:creationId xmlns:a16="http://schemas.microsoft.com/office/drawing/2014/main" id="{6D0C44AD-4F14-49F2-8CE8-A732A2CB4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t="57681" r="8117" b="32793"/>
          <a:stretch/>
        </p:blipFill>
        <p:spPr bwMode="auto">
          <a:xfrm>
            <a:off x="4603844" y="2132665"/>
            <a:ext cx="1102808" cy="2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user rating vectors">
            <a:extLst>
              <a:ext uri="{FF2B5EF4-FFF2-40B4-BE49-F238E27FC236}">
                <a16:creationId xmlns:a16="http://schemas.microsoft.com/office/drawing/2014/main" id="{ED2F3003-8AE7-47AB-82DA-6DB380F50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35685" r="48464" b="55004"/>
          <a:stretch/>
        </p:blipFill>
        <p:spPr bwMode="auto">
          <a:xfrm>
            <a:off x="6657303" y="2136506"/>
            <a:ext cx="1400014" cy="30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user rating vectors">
            <a:extLst>
              <a:ext uri="{FF2B5EF4-FFF2-40B4-BE49-F238E27FC236}">
                <a16:creationId xmlns:a16="http://schemas.microsoft.com/office/drawing/2014/main" id="{8FC4E8FD-F798-4DEB-A60E-CB1E7F6D0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5" t="68516" r="8335" b="22654"/>
          <a:stretch/>
        </p:blipFill>
        <p:spPr bwMode="auto">
          <a:xfrm>
            <a:off x="2173465" y="2108884"/>
            <a:ext cx="1221151" cy="2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0049A8D8-9708-4061-8FE4-74F970C03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7511" y="2483308"/>
            <a:ext cx="686654" cy="752596"/>
          </a:xfrm>
          <a:prstGeom prst="rect">
            <a:avLst/>
          </a:prstGeom>
        </p:spPr>
      </p:pic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52B21100-80E4-4D9E-BF3A-D7B41C12CD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259" y="2483308"/>
            <a:ext cx="686654" cy="752596"/>
          </a:xfrm>
          <a:prstGeom prst="rect">
            <a:avLst/>
          </a:prstGeom>
        </p:spPr>
      </p:pic>
      <p:pic>
        <p:nvPicPr>
          <p:cNvPr id="40" name="Graphic 39" descr="Man">
            <a:extLst>
              <a:ext uri="{FF2B5EF4-FFF2-40B4-BE49-F238E27FC236}">
                <a16:creationId xmlns:a16="http://schemas.microsoft.com/office/drawing/2014/main" id="{25852BBD-0F29-4044-B482-E44EF1F21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7761" y="2449099"/>
            <a:ext cx="686654" cy="752596"/>
          </a:xfrm>
          <a:prstGeom prst="rect">
            <a:avLst/>
          </a:prstGeom>
        </p:spPr>
      </p:pic>
      <p:pic>
        <p:nvPicPr>
          <p:cNvPr id="41" name="Picture 2" descr="Image result for user rating vectors">
            <a:extLst>
              <a:ext uri="{FF2B5EF4-FFF2-40B4-BE49-F238E27FC236}">
                <a16:creationId xmlns:a16="http://schemas.microsoft.com/office/drawing/2014/main" id="{4EBE97BB-4CD3-41D2-9ECD-E353D128A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78732" r="53443" b="9258"/>
          <a:stretch/>
        </p:blipFill>
        <p:spPr bwMode="auto">
          <a:xfrm>
            <a:off x="3312167" y="2078183"/>
            <a:ext cx="1130118" cy="35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Graphic 42" descr="Taxi">
            <a:extLst>
              <a:ext uri="{FF2B5EF4-FFF2-40B4-BE49-F238E27FC236}">
                <a16:creationId xmlns:a16="http://schemas.microsoft.com/office/drawing/2014/main" id="{16F4E000-75AC-4BF2-AD0F-F8BC0E38F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38683" y="2041700"/>
            <a:ext cx="1234660" cy="1234660"/>
          </a:xfrm>
          <a:prstGeom prst="rect">
            <a:avLst/>
          </a:prstGeom>
        </p:spPr>
      </p:pic>
      <p:pic>
        <p:nvPicPr>
          <p:cNvPr id="46" name="Picture 2" descr="Image result for user rating vectors">
            <a:extLst>
              <a:ext uri="{FF2B5EF4-FFF2-40B4-BE49-F238E27FC236}">
                <a16:creationId xmlns:a16="http://schemas.microsoft.com/office/drawing/2014/main" id="{E1E29463-F4BC-4E35-9E21-E4DC5ECD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t="58275" r="50240" b="32524"/>
          <a:stretch/>
        </p:blipFill>
        <p:spPr bwMode="auto">
          <a:xfrm>
            <a:off x="5697089" y="3717438"/>
            <a:ext cx="1389404" cy="31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Graphic 46" descr="Man">
            <a:extLst>
              <a:ext uri="{FF2B5EF4-FFF2-40B4-BE49-F238E27FC236}">
                <a16:creationId xmlns:a16="http://schemas.microsoft.com/office/drawing/2014/main" id="{96C4112B-7B91-4B0F-8FA5-EB06DFC8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1359" y="4081036"/>
            <a:ext cx="733605" cy="834691"/>
          </a:xfrm>
          <a:prstGeom prst="rect">
            <a:avLst/>
          </a:prstGeom>
        </p:spPr>
      </p:pic>
      <p:pic>
        <p:nvPicPr>
          <p:cNvPr id="51" name="Picture 2" descr="Image result for user rating vectors">
            <a:extLst>
              <a:ext uri="{FF2B5EF4-FFF2-40B4-BE49-F238E27FC236}">
                <a16:creationId xmlns:a16="http://schemas.microsoft.com/office/drawing/2014/main" id="{88A224C0-2CEA-4AD9-8CB9-FE329279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5" t="68516" r="8335" b="22654"/>
          <a:stretch/>
        </p:blipFill>
        <p:spPr bwMode="auto">
          <a:xfrm>
            <a:off x="2120333" y="3666698"/>
            <a:ext cx="1304649" cy="30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Man">
            <a:extLst>
              <a:ext uri="{FF2B5EF4-FFF2-40B4-BE49-F238E27FC236}">
                <a16:creationId xmlns:a16="http://schemas.microsoft.com/office/drawing/2014/main" id="{559669CE-33CD-4335-8FAC-7B492E104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00089" y="4081036"/>
            <a:ext cx="733605" cy="834691"/>
          </a:xfrm>
          <a:prstGeom prst="rect">
            <a:avLst/>
          </a:prstGeom>
        </p:spPr>
      </p:pic>
      <p:pic>
        <p:nvPicPr>
          <p:cNvPr id="54" name="Graphic 53" descr="Man">
            <a:extLst>
              <a:ext uri="{FF2B5EF4-FFF2-40B4-BE49-F238E27FC236}">
                <a16:creationId xmlns:a16="http://schemas.microsoft.com/office/drawing/2014/main" id="{D7228179-C451-427C-A701-7D2129CDE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4631" y="4043095"/>
            <a:ext cx="733605" cy="834691"/>
          </a:xfrm>
          <a:prstGeom prst="rect">
            <a:avLst/>
          </a:prstGeom>
        </p:spPr>
      </p:pic>
      <p:pic>
        <p:nvPicPr>
          <p:cNvPr id="55" name="Picture 2" descr="Image result for user rating vectors">
            <a:extLst>
              <a:ext uri="{FF2B5EF4-FFF2-40B4-BE49-F238E27FC236}">
                <a16:creationId xmlns:a16="http://schemas.microsoft.com/office/drawing/2014/main" id="{474EE51B-9D0F-43AC-8187-99CDF5902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78732" r="53443" b="9258"/>
          <a:stretch/>
        </p:blipFill>
        <p:spPr bwMode="auto">
          <a:xfrm>
            <a:off x="3378134" y="3631719"/>
            <a:ext cx="1207392" cy="3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user rating vectors">
            <a:extLst>
              <a:ext uri="{FF2B5EF4-FFF2-40B4-BE49-F238E27FC236}">
                <a16:creationId xmlns:a16="http://schemas.microsoft.com/office/drawing/2014/main" id="{F427377F-93E7-427D-9D49-2D72AEA62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t="58275" r="50240" b="32524"/>
          <a:stretch/>
        </p:blipFill>
        <p:spPr bwMode="auto">
          <a:xfrm>
            <a:off x="5836815" y="5422206"/>
            <a:ext cx="1449439" cy="30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Graphic 57" descr="Man">
            <a:extLst>
              <a:ext uri="{FF2B5EF4-FFF2-40B4-BE49-F238E27FC236}">
                <a16:creationId xmlns:a16="http://schemas.microsoft.com/office/drawing/2014/main" id="{9F51D062-7BDC-482A-B475-383BD9C7B9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54232" y="5770111"/>
            <a:ext cx="765303" cy="798665"/>
          </a:xfrm>
          <a:prstGeom prst="rect">
            <a:avLst/>
          </a:prstGeom>
        </p:spPr>
      </p:pic>
      <p:pic>
        <p:nvPicPr>
          <p:cNvPr id="60" name="Graphic 59" descr="Man">
            <a:extLst>
              <a:ext uri="{FF2B5EF4-FFF2-40B4-BE49-F238E27FC236}">
                <a16:creationId xmlns:a16="http://schemas.microsoft.com/office/drawing/2014/main" id="{B6F3259B-150F-44FA-9434-34D0D9F59B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50938" y="5770111"/>
            <a:ext cx="765303" cy="798665"/>
          </a:xfrm>
          <a:prstGeom prst="rect">
            <a:avLst/>
          </a:prstGeom>
        </p:spPr>
      </p:pic>
      <p:pic>
        <p:nvPicPr>
          <p:cNvPr id="62" name="Picture 2" descr="Image result for user rating vectors">
            <a:extLst>
              <a:ext uri="{FF2B5EF4-FFF2-40B4-BE49-F238E27FC236}">
                <a16:creationId xmlns:a16="http://schemas.microsoft.com/office/drawing/2014/main" id="{484B40EC-75A8-40AB-BFB8-09C9C8F76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78732" r="53443" b="9258"/>
          <a:stretch/>
        </p:blipFill>
        <p:spPr bwMode="auto">
          <a:xfrm>
            <a:off x="3339323" y="5340186"/>
            <a:ext cx="1259562" cy="37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Graphic 62" descr="Taxi">
            <a:extLst>
              <a:ext uri="{FF2B5EF4-FFF2-40B4-BE49-F238E27FC236}">
                <a16:creationId xmlns:a16="http://schemas.microsoft.com/office/drawing/2014/main" id="{2E0371C9-AC21-4D4B-ACC5-2C44EEBE29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38683" y="5323561"/>
            <a:ext cx="1234660" cy="1234660"/>
          </a:xfrm>
          <a:prstGeom prst="rect">
            <a:avLst/>
          </a:prstGeom>
        </p:spPr>
      </p:pic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6FB5DDC-2597-4DF4-A528-0A22C5640D6E}"/>
              </a:ext>
            </a:extLst>
          </p:cNvPr>
          <p:cNvSpPr/>
          <p:nvPr/>
        </p:nvSpPr>
        <p:spPr>
          <a:xfrm>
            <a:off x="559431" y="857194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E6F1C2C8-78CC-496D-880A-7145DDB17EA0}"/>
              </a:ext>
            </a:extLst>
          </p:cNvPr>
          <p:cNvSpPr/>
          <p:nvPr/>
        </p:nvSpPr>
        <p:spPr>
          <a:xfrm>
            <a:off x="617123" y="2449099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91105FB-CBFA-4026-B253-0ED5CF87D883}"/>
              </a:ext>
            </a:extLst>
          </p:cNvPr>
          <p:cNvSpPr/>
          <p:nvPr/>
        </p:nvSpPr>
        <p:spPr>
          <a:xfrm>
            <a:off x="633586" y="4081036"/>
            <a:ext cx="606759" cy="613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04CA7BFC-45B9-41DE-9A7E-08673DDD6381}"/>
              </a:ext>
            </a:extLst>
          </p:cNvPr>
          <p:cNvSpPr/>
          <p:nvPr/>
        </p:nvSpPr>
        <p:spPr>
          <a:xfrm>
            <a:off x="638943" y="5809615"/>
            <a:ext cx="606759" cy="613797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48" name="Picture 2" descr="Image result for user rating vectors">
            <a:extLst>
              <a:ext uri="{FF2B5EF4-FFF2-40B4-BE49-F238E27FC236}">
                <a16:creationId xmlns:a16="http://schemas.microsoft.com/office/drawing/2014/main" id="{39F4711B-AFCF-4F49-B9C8-139E6171E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5" t="68516" r="8335" b="22654"/>
          <a:stretch/>
        </p:blipFill>
        <p:spPr bwMode="auto">
          <a:xfrm>
            <a:off x="2173454" y="5342494"/>
            <a:ext cx="1361022" cy="29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 descr="Man">
            <a:extLst>
              <a:ext uri="{FF2B5EF4-FFF2-40B4-BE49-F238E27FC236}">
                <a16:creationId xmlns:a16="http://schemas.microsoft.com/office/drawing/2014/main" id="{2CB7F0CD-DA67-4A7B-9CCA-F7FA0E9FAB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4079" y="5695623"/>
            <a:ext cx="765303" cy="798665"/>
          </a:xfrm>
          <a:prstGeom prst="rect">
            <a:avLst/>
          </a:prstGeom>
        </p:spPr>
      </p:pic>
      <p:pic>
        <p:nvPicPr>
          <p:cNvPr id="50" name="Picture 2" descr="Image result for user rating vectors">
            <a:extLst>
              <a:ext uri="{FF2B5EF4-FFF2-40B4-BE49-F238E27FC236}">
                <a16:creationId xmlns:a16="http://schemas.microsoft.com/office/drawing/2014/main" id="{564C4FEC-CF10-43CE-BECA-0D7988D91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5" t="68516" r="8335" b="22654"/>
          <a:stretch/>
        </p:blipFill>
        <p:spPr bwMode="auto">
          <a:xfrm>
            <a:off x="1942467" y="543986"/>
            <a:ext cx="1303154" cy="27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52" descr="Man">
            <a:extLst>
              <a:ext uri="{FF2B5EF4-FFF2-40B4-BE49-F238E27FC236}">
                <a16:creationId xmlns:a16="http://schemas.microsoft.com/office/drawing/2014/main" id="{237F5000-FCE8-42DC-9005-457B6DEE9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945" y="885699"/>
            <a:ext cx="732765" cy="7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BFBAB5F-D332-41D4-B5C2-1562802AFE88}"/>
              </a:ext>
            </a:extLst>
          </p:cNvPr>
          <p:cNvGrpSpPr/>
          <p:nvPr/>
        </p:nvGrpSpPr>
        <p:grpSpPr>
          <a:xfrm>
            <a:off x="688219" y="820576"/>
            <a:ext cx="1510750" cy="1547191"/>
            <a:chOff x="421002" y="2152419"/>
            <a:chExt cx="1437078" cy="1371990"/>
          </a:xfrm>
        </p:grpSpPr>
        <p:pic>
          <p:nvPicPr>
            <p:cNvPr id="60" name="Graphic 59" descr="Man">
              <a:extLst>
                <a:ext uri="{FF2B5EF4-FFF2-40B4-BE49-F238E27FC236}">
                  <a16:creationId xmlns:a16="http://schemas.microsoft.com/office/drawing/2014/main" id="{B6F3259B-150F-44FA-9434-34D0D9F59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2441" y="2632524"/>
              <a:ext cx="873161" cy="891885"/>
            </a:xfrm>
            <a:prstGeom prst="rect">
              <a:avLst/>
            </a:prstGeom>
          </p:spPr>
        </p:pic>
        <p:pic>
          <p:nvPicPr>
            <p:cNvPr id="62" name="Picture 2" descr="Image result for user rating vectors">
              <a:extLst>
                <a:ext uri="{FF2B5EF4-FFF2-40B4-BE49-F238E27FC236}">
                  <a16:creationId xmlns:a16="http://schemas.microsoft.com/office/drawing/2014/main" id="{484B40EC-75A8-40AB-BFB8-09C9C8F769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2" t="78732" r="53443" b="9258"/>
            <a:stretch/>
          </p:blipFill>
          <p:spPr bwMode="auto">
            <a:xfrm>
              <a:off x="421002" y="2152419"/>
              <a:ext cx="1437078" cy="414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801CD8-1482-4D00-BC07-CEF7FA8915C4}"/>
              </a:ext>
            </a:extLst>
          </p:cNvPr>
          <p:cNvCxnSpPr>
            <a:stCxn id="48" idx="2"/>
          </p:cNvCxnSpPr>
          <p:nvPr/>
        </p:nvCxnSpPr>
        <p:spPr>
          <a:xfrm>
            <a:off x="8394361" y="3273852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7EC908-5CD1-455F-8109-AD13F235C421}"/>
              </a:ext>
            </a:extLst>
          </p:cNvPr>
          <p:cNvCxnSpPr>
            <a:stCxn id="4" idx="2"/>
          </p:cNvCxnSpPr>
          <p:nvPr/>
        </p:nvCxnSpPr>
        <p:spPr>
          <a:xfrm>
            <a:off x="3113369" y="3273852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FA1A98-5A59-4A5F-B336-E497CCE43F8A}"/>
              </a:ext>
            </a:extLst>
          </p:cNvPr>
          <p:cNvGrpSpPr/>
          <p:nvPr/>
        </p:nvGrpSpPr>
        <p:grpSpPr>
          <a:xfrm>
            <a:off x="2198969" y="182781"/>
            <a:ext cx="7109792" cy="6029741"/>
            <a:chOff x="2014330" y="569842"/>
            <a:chExt cx="7109792" cy="6029741"/>
          </a:xfrm>
          <a:solidFill>
            <a:schemeClr val="bg2">
              <a:lumMod val="50000"/>
            </a:schemeClr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545E78-0359-467F-82A7-4C0571615959}"/>
                </a:ext>
              </a:extLst>
            </p:cNvPr>
            <p:cNvGrpSpPr/>
            <p:nvPr/>
          </p:nvGrpSpPr>
          <p:grpSpPr>
            <a:xfrm>
              <a:off x="2014330" y="569842"/>
              <a:ext cx="7109792" cy="3091071"/>
              <a:chOff x="2014330" y="569842"/>
              <a:chExt cx="7109792" cy="3091071"/>
            </a:xfrm>
            <a:grpFill/>
          </p:grpSpPr>
          <p:sp>
            <p:nvSpPr>
              <p:cNvPr id="3" name="Diamond 2">
                <a:extLst>
                  <a:ext uri="{FF2B5EF4-FFF2-40B4-BE49-F238E27FC236}">
                    <a16:creationId xmlns:a16="http://schemas.microsoft.com/office/drawing/2014/main" id="{5DEBA44D-94B0-4735-9939-8886AD4B05D2}"/>
                  </a:ext>
                </a:extLst>
              </p:cNvPr>
              <p:cNvSpPr/>
              <p:nvPr/>
            </p:nvSpPr>
            <p:spPr>
              <a:xfrm>
                <a:off x="4439479" y="569842"/>
                <a:ext cx="2199862" cy="2160105"/>
              </a:xfrm>
              <a:prstGeom prst="diamond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Preference? 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D5B70-9328-4E0C-BDD9-D88925F15692}"/>
                  </a:ext>
                </a:extLst>
              </p:cNvPr>
              <p:cNvSpPr/>
              <p:nvPr/>
            </p:nvSpPr>
            <p:spPr>
              <a:xfrm>
                <a:off x="2014330" y="3197086"/>
                <a:ext cx="1828800" cy="46382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 Time 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6E281E-3DC3-4392-A3A8-C091B2E9DD70}"/>
                  </a:ext>
                </a:extLst>
              </p:cNvPr>
              <p:cNvSpPr/>
              <p:nvPr/>
            </p:nvSpPr>
            <p:spPr>
              <a:xfrm>
                <a:off x="7295322" y="3197086"/>
                <a:ext cx="1828800" cy="46382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 Money </a:t>
                </a: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2DFF41CB-566E-44C3-A9BE-54FE273EE703}"/>
                  </a:ext>
                </a:extLst>
              </p:cNvPr>
              <p:cNvCxnSpPr>
                <a:cxnSpLocks/>
                <a:stCxn id="3" idx="1"/>
                <a:endCxn id="4" idx="0"/>
              </p:cNvCxnSpPr>
              <p:nvPr/>
            </p:nvCxnSpPr>
            <p:spPr>
              <a:xfrm rot="10800000" flipV="1">
                <a:off x="2928731" y="1649894"/>
                <a:ext cx="1510749" cy="154719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28E39854-73D3-4ED5-A259-131B1BE9BC7B}"/>
                  </a:ext>
                </a:extLst>
              </p:cNvPr>
              <p:cNvCxnSpPr>
                <a:cxnSpLocks/>
                <a:stCxn id="3" idx="3"/>
                <a:endCxn id="48" idx="0"/>
              </p:cNvCxnSpPr>
              <p:nvPr/>
            </p:nvCxnSpPr>
            <p:spPr>
              <a:xfrm>
                <a:off x="6639341" y="1649895"/>
                <a:ext cx="1570381" cy="1547191"/>
              </a:xfrm>
              <a:prstGeom prst="bentConnector2">
                <a:avLst/>
              </a:prstGeom>
              <a:ln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16C838A4-0ADF-4DA2-A7CC-7EA075A82385}"/>
                </a:ext>
              </a:extLst>
            </p:cNvPr>
            <p:cNvSpPr/>
            <p:nvPr/>
          </p:nvSpPr>
          <p:spPr>
            <a:xfrm>
              <a:off x="7389749" y="4956313"/>
              <a:ext cx="1639946" cy="1643270"/>
            </a:xfrm>
            <a:prstGeom prst="diamond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Delay?</a:t>
              </a:r>
            </a:p>
          </p:txBody>
        </p:sp>
        <p:pic>
          <p:nvPicPr>
            <p:cNvPr id="64" name="Graphic 63" descr="Taxi">
              <a:extLst>
                <a:ext uri="{FF2B5EF4-FFF2-40B4-BE49-F238E27FC236}">
                  <a16:creationId xmlns:a16="http://schemas.microsoft.com/office/drawing/2014/main" id="{679988AE-C962-42A1-8611-0CF2CFEF6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11400" y="4225792"/>
              <a:ext cx="1234660" cy="123466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12C43F-64AC-4653-808A-D644270CD7D5}"/>
                </a:ext>
              </a:extLst>
            </p:cNvPr>
            <p:cNvSpPr txBox="1"/>
            <p:nvPr/>
          </p:nvSpPr>
          <p:spPr>
            <a:xfrm>
              <a:off x="2143850" y="5348981"/>
              <a:ext cx="1742913" cy="3693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sz="1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Individual Taxi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6A788-5683-49A7-A6D1-AF2D6A874A72}"/>
              </a:ext>
            </a:extLst>
          </p:cNvPr>
          <p:cNvSpPr/>
          <p:nvPr/>
        </p:nvSpPr>
        <p:spPr>
          <a:xfrm>
            <a:off x="10084906" y="5082495"/>
            <a:ext cx="1855288" cy="6167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window +Delay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AFC16CC-BD49-458A-9CCD-53EFF9F2F64E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>
            <a:off x="9214334" y="5390887"/>
            <a:ext cx="87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4" name="Picture 12" descr="Image result for save money save time">
            <a:extLst>
              <a:ext uri="{FF2B5EF4-FFF2-40B4-BE49-F238E27FC236}">
                <a16:creationId xmlns:a16="http://schemas.microsoft.com/office/drawing/2014/main" id="{9180F4A1-6561-4EC7-9B04-4A2416382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22" y="2692681"/>
            <a:ext cx="1396388" cy="114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5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003C-9912-4892-B172-11DE4CEF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911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Extended </a:t>
            </a:r>
            <a:r>
              <a:rPr lang="en-US" sz="4000" dirty="0" err="1"/>
              <a:t>Bresenham</a:t>
            </a:r>
            <a:r>
              <a:rPr lang="en-US" sz="4000" dirty="0"/>
              <a:t> + DBSCAN clustering Algorithm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B63351-D263-4185-948F-5F10A7BE38D7}"/>
              </a:ext>
            </a:extLst>
          </p:cNvPr>
          <p:cNvGrpSpPr/>
          <p:nvPr/>
        </p:nvGrpSpPr>
        <p:grpSpPr>
          <a:xfrm>
            <a:off x="2590025" y="1847768"/>
            <a:ext cx="6116652" cy="4861238"/>
            <a:chOff x="6695573" y="1295554"/>
            <a:chExt cx="5275554" cy="410533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8B3D09-2AE1-49DD-ABBF-AF8512FE2082}"/>
                </a:ext>
              </a:extLst>
            </p:cNvPr>
            <p:cNvGrpSpPr/>
            <p:nvPr/>
          </p:nvGrpSpPr>
          <p:grpSpPr>
            <a:xfrm>
              <a:off x="6983896" y="1972728"/>
              <a:ext cx="4987231" cy="3428162"/>
              <a:chOff x="3343293" y="2697894"/>
              <a:chExt cx="6348010" cy="366553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94667DD-F168-4BDF-A977-EFD21C414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43293" y="2697894"/>
                <a:ext cx="6348010" cy="3665538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5C195FB0-BCE0-4C15-9732-3CBF6A5B1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59441" y="2884124"/>
                <a:ext cx="6115714" cy="3293077"/>
              </a:xfrm>
              <a:prstGeom prst="rect">
                <a:avLst/>
              </a:prstGeom>
            </p:spPr>
          </p:pic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728EC7-3376-4805-877D-7E97010E3372}"/>
                </a:ext>
              </a:extLst>
            </p:cNvPr>
            <p:cNvSpPr/>
            <p:nvPr/>
          </p:nvSpPr>
          <p:spPr>
            <a:xfrm>
              <a:off x="7564758" y="2742524"/>
              <a:ext cx="91640" cy="82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79737-DEF2-4893-98BB-0FBD22441408}"/>
                </a:ext>
              </a:extLst>
            </p:cNvPr>
            <p:cNvSpPr/>
            <p:nvPr/>
          </p:nvSpPr>
          <p:spPr>
            <a:xfrm>
              <a:off x="7222199" y="2347415"/>
              <a:ext cx="1007400" cy="81739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43BFC8-62C2-45AA-AB8D-D73D17DE8C57}"/>
                </a:ext>
              </a:extLst>
            </p:cNvPr>
            <p:cNvSpPr/>
            <p:nvPr/>
          </p:nvSpPr>
          <p:spPr>
            <a:xfrm>
              <a:off x="7635270" y="2403604"/>
              <a:ext cx="91640" cy="8256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EFCC64-F90B-4306-8011-177828C1EDF9}"/>
                </a:ext>
              </a:extLst>
            </p:cNvPr>
            <p:cNvSpPr txBox="1"/>
            <p:nvPr/>
          </p:nvSpPr>
          <p:spPr>
            <a:xfrm>
              <a:off x="6695573" y="1295554"/>
              <a:ext cx="1971033" cy="49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Cluster with max-user rating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B2BDA1-7CEA-43DD-9AE8-A055192BFB55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64758" y="1739091"/>
              <a:ext cx="161142" cy="608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683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337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Rockwell Extra Bold</vt:lpstr>
      <vt:lpstr>Wingdings</vt:lpstr>
      <vt:lpstr>Wingdings 3</vt:lpstr>
      <vt:lpstr>Wood Type</vt:lpstr>
      <vt:lpstr>Ride Sharing </vt:lpstr>
      <vt:lpstr>ASSUMPTIONS and Restrictions 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Bresenham + DBSCAN clustering Algorithm</vt:lpstr>
      <vt:lpstr>Routing Algorithm</vt:lpstr>
      <vt:lpstr>5000 TRIPS SPAN OF 6 DAYS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 ON User Saving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Alphones</dc:creator>
  <cp:lastModifiedBy>Christopher Alphones</cp:lastModifiedBy>
  <cp:revision>83</cp:revision>
  <dcterms:created xsi:type="dcterms:W3CDTF">2018-04-02T04:41:35Z</dcterms:created>
  <dcterms:modified xsi:type="dcterms:W3CDTF">2018-05-02T18:18:44Z</dcterms:modified>
</cp:coreProperties>
</file>