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62" r:id="rId6"/>
    <p:sldId id="261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282" y="1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Z1OZCOTwSU?feature=oembed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EDS Technology Overview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273640" y="121294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EDS Technology Overview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273640" y="121294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pPr lvl="1"/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116378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59" y="75203"/>
            <a:ext cx="616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EDS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Design Heritage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21868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1DDF9-5072-45E8-895C-556FEDC625D4}"/>
              </a:ext>
            </a:extLst>
          </p:cNvPr>
          <p:cNvSpPr txBox="1"/>
          <p:nvPr/>
        </p:nvSpPr>
        <p:spPr>
          <a:xfrm>
            <a:off x="-297149" y="1858537"/>
            <a:ext cx="73718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Parent technology developed in </a:t>
            </a:r>
            <a:r>
              <a:rPr lang="en-US" sz="2000" b="1" dirty="0">
                <a:latin typeface="Avenir Next LT Pro" panose="020B0504020202020204" pitchFamily="34" charset="0"/>
              </a:rPr>
              <a:t>1970s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Lifts and transports charged and uncharged particles using </a:t>
            </a:r>
            <a:r>
              <a:rPr lang="en-US" sz="2000" b="1" dirty="0">
                <a:latin typeface="Avenir Next LT Pro" panose="020B0504020202020204" pitchFamily="34" charset="0"/>
              </a:rPr>
              <a:t>electrostatic</a:t>
            </a:r>
            <a:r>
              <a:rPr lang="en-US" sz="2000" dirty="0">
                <a:latin typeface="Avenir Next LT Pro" panose="020B0504020202020204" pitchFamily="34" charset="0"/>
              </a:rPr>
              <a:t> and </a:t>
            </a:r>
            <a:r>
              <a:rPr lang="en-US" sz="2000" b="1" dirty="0">
                <a:latin typeface="Avenir Next LT Pro" panose="020B0504020202020204" pitchFamily="34" charset="0"/>
              </a:rPr>
              <a:t>dielectrophoretic </a:t>
            </a:r>
            <a:r>
              <a:rPr lang="en-US" sz="2000" dirty="0">
                <a:latin typeface="Avenir Next LT Pro" panose="020B0504020202020204" pitchFamily="34" charset="0"/>
              </a:rPr>
              <a:t>forces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Works best for particle size regimes of </a:t>
            </a:r>
            <a:r>
              <a:rPr lang="en-US" sz="2000" b="1" dirty="0">
                <a:latin typeface="Avenir Next LT Pro" panose="020B0504020202020204" pitchFamily="34" charset="0"/>
              </a:rPr>
              <a:t>5-300 µm </a:t>
            </a:r>
            <a:r>
              <a:rPr lang="en-US" sz="2000" dirty="0">
                <a:latin typeface="Avenir Next LT Pro" panose="020B0504020202020204" pitchFamily="34" charset="0"/>
              </a:rPr>
              <a:t>(encompasses size regime for lunar dust particles)</a:t>
            </a:r>
            <a:endParaRPr lang="en-US" sz="2000" b="1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Technology currently being used in: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Solar panel maintenance (dust removal efficiency of </a:t>
            </a:r>
            <a:r>
              <a:rPr lang="en-US" sz="2000" b="1" dirty="0">
                <a:latin typeface="Avenir Next LT Pro" panose="020B0504020202020204" pitchFamily="34" charset="0"/>
              </a:rPr>
              <a:t>90%</a:t>
            </a:r>
            <a:r>
              <a:rPr lang="en-US" sz="2000" dirty="0">
                <a:latin typeface="Avenir Next LT Pro" panose="020B0504020202020204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Tested in mock lunar environments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In-Situ Experiments on ISS on thermal radiators and solar panels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Ongoing; showed that </a:t>
            </a:r>
            <a:r>
              <a:rPr lang="en-US" sz="2000" b="1" dirty="0">
                <a:latin typeface="Avenir Next LT Pro" panose="020B0504020202020204" pitchFamily="34" charset="0"/>
              </a:rPr>
              <a:t>EDS works in vacuum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Solar panel effectiveness </a:t>
            </a:r>
            <a:r>
              <a:rPr lang="en-US" sz="2000" b="1" dirty="0">
                <a:latin typeface="Avenir Next LT Pro" panose="020B0504020202020204" pitchFamily="34" charset="0"/>
              </a:rPr>
              <a:t>22.5%</a:t>
            </a:r>
            <a:r>
              <a:rPr lang="en-US" sz="2000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98.4% </a:t>
            </a:r>
            <a:r>
              <a:rPr lang="en-US" sz="2000" dirty="0">
                <a:latin typeface="Avenir Next LT Pro" panose="020B0504020202020204" pitchFamily="34" charset="0"/>
                <a:sym typeface="Wingdings" panose="05000000000000000000" pitchFamily="2" charset="2"/>
              </a:rPr>
              <a:t>after EDS implementation with lunar simulant</a:t>
            </a:r>
            <a:endParaRPr lang="en-US" sz="2000" dirty="0">
              <a:latin typeface="Avenir Next LT Pro" panose="020B0504020202020204" pitchFamily="34" charset="0"/>
            </a:endParaRPr>
          </a:p>
          <a:p>
            <a:pPr lvl="2"/>
            <a:endParaRPr lang="en-US" sz="2000" dirty="0"/>
          </a:p>
          <a:p>
            <a:endParaRPr lang="en-US" sz="2000" dirty="0"/>
          </a:p>
        </p:txBody>
      </p:sp>
      <p:pic>
        <p:nvPicPr>
          <p:cNvPr id="4" name="Online Media 3" title="Electrodynamic Dust Shield Test">
            <a:hlinkClick r:id="" action="ppaction://media"/>
            <a:extLst>
              <a:ext uri="{FF2B5EF4-FFF2-40B4-BE49-F238E27FC236}">
                <a16:creationId xmlns:a16="http://schemas.microsoft.com/office/drawing/2014/main" id="{09E8FBFC-A9EB-45DE-8B2D-1C7A64F7EA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7518327" y="1183671"/>
            <a:ext cx="4157604" cy="2338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F87C4-9DF6-4B15-A008-17E899D0BB9F}"/>
              </a:ext>
            </a:extLst>
          </p:cNvPr>
          <p:cNvSpPr txBox="1"/>
          <p:nvPr/>
        </p:nvSpPr>
        <p:spPr>
          <a:xfrm>
            <a:off x="7290527" y="3508176"/>
            <a:ext cx="4481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Demonstration of EDS on a glass plate; particle size &lt; 20 µm (Guo, 2018) 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9A7E-F561-4727-94A2-F7B10E54CBE2}"/>
              </a:ext>
            </a:extLst>
          </p:cNvPr>
          <p:cNvSpPr txBox="1"/>
          <p:nvPr/>
        </p:nvSpPr>
        <p:spPr>
          <a:xfrm>
            <a:off x="61139" y="1159129"/>
            <a:ext cx="758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venir Next LT Pro" panose="020B0504020202020204" pitchFamily="34" charset="0"/>
              </a:rPr>
              <a:t>E</a:t>
            </a:r>
            <a:r>
              <a:rPr lang="en-US" sz="4000" dirty="0">
                <a:latin typeface="Avenir Next LT Pro" panose="020B0504020202020204" pitchFamily="34" charset="0"/>
              </a:rPr>
              <a:t>lectrodynamic </a:t>
            </a:r>
            <a:r>
              <a:rPr lang="en-US" sz="4000" b="1" dirty="0">
                <a:latin typeface="Avenir Next LT Pro" panose="020B0504020202020204" pitchFamily="34" charset="0"/>
              </a:rPr>
              <a:t>D</a:t>
            </a:r>
            <a:r>
              <a:rPr lang="en-US" sz="4000" dirty="0">
                <a:latin typeface="Avenir Next LT Pro" panose="020B0504020202020204" pitchFamily="34" charset="0"/>
              </a:rPr>
              <a:t>ust </a:t>
            </a:r>
            <a:r>
              <a:rPr lang="en-US" sz="4000" b="1" dirty="0">
                <a:latin typeface="Avenir Next LT Pro" panose="020B0504020202020204" pitchFamily="34" charset="0"/>
              </a:rPr>
              <a:t>S</a:t>
            </a:r>
            <a:r>
              <a:rPr lang="en-US" sz="4000" dirty="0">
                <a:latin typeface="Avenir Next LT Pro" panose="020B0504020202020204" pitchFamily="34" charset="0"/>
              </a:rPr>
              <a:t>hielding</a:t>
            </a:r>
          </a:p>
          <a:p>
            <a:endParaRPr lang="en-US" sz="2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082929-F359-459E-B435-11591341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16" y="4116647"/>
            <a:ext cx="3393326" cy="233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0A4089-D8A8-44AA-A5E2-8E10E420BD01}"/>
              </a:ext>
            </a:extLst>
          </p:cNvPr>
          <p:cNvSpPr txBox="1"/>
          <p:nvPr/>
        </p:nvSpPr>
        <p:spPr>
          <a:xfrm>
            <a:off x="10550462" y="4449565"/>
            <a:ext cx="1061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EDS System mounted on sim. Lunar habitat  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8FFB2D-47B9-421D-A18F-C065FB670036}"/>
              </a:ext>
            </a:extLst>
          </p:cNvPr>
          <p:cNvCxnSpPr>
            <a:cxnSpLocks/>
          </p:cNvCxnSpPr>
          <p:nvPr/>
        </p:nvCxnSpPr>
        <p:spPr>
          <a:xfrm>
            <a:off x="9877425" y="4590902"/>
            <a:ext cx="0" cy="125592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5AD85-DE93-4F64-918B-8C82C3EC1060}"/>
              </a:ext>
            </a:extLst>
          </p:cNvPr>
          <p:cNvSpPr txBox="1"/>
          <p:nvPr/>
        </p:nvSpPr>
        <p:spPr>
          <a:xfrm>
            <a:off x="9145146" y="4928794"/>
            <a:ext cx="1061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25 cm</a:t>
            </a:r>
          </a:p>
        </p:txBody>
      </p:sp>
    </p:spTree>
    <p:extLst>
      <p:ext uri="{BB962C8B-B14F-4D97-AF65-F5344CB8AC3E}">
        <p14:creationId xmlns:p14="http://schemas.microsoft.com/office/powerpoint/2010/main" val="26209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DD6807F-0B0E-4719-9BEF-0C30A17A133B}"/>
              </a:ext>
            </a:extLst>
          </p:cNvPr>
          <p:cNvSpPr/>
          <p:nvPr/>
        </p:nvSpPr>
        <p:spPr>
          <a:xfrm rot="16200000">
            <a:off x="4208058" y="1486583"/>
            <a:ext cx="1026176" cy="29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59" y="75203"/>
            <a:ext cx="616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EDS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How it works: interdigitated capacitor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D5D03-8C98-40CC-94FA-28A24BD3314E}"/>
              </a:ext>
            </a:extLst>
          </p:cNvPr>
          <p:cNvSpPr txBox="1"/>
          <p:nvPr/>
        </p:nvSpPr>
        <p:spPr>
          <a:xfrm>
            <a:off x="955440" y="4739232"/>
            <a:ext cx="4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Fringing electric field exerts force on charged dust particles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49B1-8D69-494F-9564-E0511DC3AC3B}"/>
              </a:ext>
            </a:extLst>
          </p:cNvPr>
          <p:cNvSpPr/>
          <p:nvPr/>
        </p:nvSpPr>
        <p:spPr>
          <a:xfrm>
            <a:off x="6096000" y="2219925"/>
            <a:ext cx="947057" cy="2477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5ACD8-D790-46CA-A533-E4C40B56F29A}"/>
              </a:ext>
            </a:extLst>
          </p:cNvPr>
          <p:cNvSpPr/>
          <p:nvPr/>
        </p:nvSpPr>
        <p:spPr>
          <a:xfrm>
            <a:off x="703212" y="2387384"/>
            <a:ext cx="252228" cy="164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A4B10-CCCF-4337-9403-9C667BA8732F}"/>
              </a:ext>
            </a:extLst>
          </p:cNvPr>
          <p:cNvSpPr/>
          <p:nvPr/>
        </p:nvSpPr>
        <p:spPr>
          <a:xfrm>
            <a:off x="1401351" y="2387384"/>
            <a:ext cx="252228" cy="164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3BE4D-395E-4F97-ACC2-79A4EBC7908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59229" y="3209735"/>
            <a:ext cx="34398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8257E7-9568-42EA-8929-FCB5027FC109}"/>
              </a:ext>
            </a:extLst>
          </p:cNvPr>
          <p:cNvCxnSpPr/>
          <p:nvPr/>
        </p:nvCxnSpPr>
        <p:spPr>
          <a:xfrm flipH="1" flipV="1">
            <a:off x="1653579" y="3209949"/>
            <a:ext cx="34398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3321FD3-ABF7-44E6-A08C-A68348DBC77C}"/>
              </a:ext>
            </a:extLst>
          </p:cNvPr>
          <p:cNvSpPr/>
          <p:nvPr/>
        </p:nvSpPr>
        <p:spPr>
          <a:xfrm>
            <a:off x="130854" y="3091460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1C1A3-EF61-4072-974B-92DE114AADC1}"/>
              </a:ext>
            </a:extLst>
          </p:cNvPr>
          <p:cNvSpPr/>
          <p:nvPr/>
        </p:nvSpPr>
        <p:spPr>
          <a:xfrm>
            <a:off x="1996896" y="3090595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3DD6D4-BD67-4E06-841A-DFEF6790C9D4}"/>
              </a:ext>
            </a:extLst>
          </p:cNvPr>
          <p:cNvSpPr/>
          <p:nvPr/>
        </p:nvSpPr>
        <p:spPr>
          <a:xfrm>
            <a:off x="955440" y="2387384"/>
            <a:ext cx="445911" cy="1644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D5FC53-53B7-48E9-997B-32FBE76D2CDF}"/>
              </a:ext>
            </a:extLst>
          </p:cNvPr>
          <p:cNvCxnSpPr/>
          <p:nvPr/>
        </p:nvCxnSpPr>
        <p:spPr>
          <a:xfrm>
            <a:off x="976949" y="2472203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01E614-FFF4-4271-B14E-559FD17CC5DC}"/>
              </a:ext>
            </a:extLst>
          </p:cNvPr>
          <p:cNvCxnSpPr/>
          <p:nvPr/>
        </p:nvCxnSpPr>
        <p:spPr>
          <a:xfrm>
            <a:off x="976949" y="2622121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492812-0077-480C-BE6B-77AD6FBCA662}"/>
              </a:ext>
            </a:extLst>
          </p:cNvPr>
          <p:cNvCxnSpPr/>
          <p:nvPr/>
        </p:nvCxnSpPr>
        <p:spPr>
          <a:xfrm>
            <a:off x="976949" y="3087760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D9AD9C-FA05-4EFA-8720-E710EAA9FD49}"/>
              </a:ext>
            </a:extLst>
          </p:cNvPr>
          <p:cNvCxnSpPr/>
          <p:nvPr/>
        </p:nvCxnSpPr>
        <p:spPr>
          <a:xfrm>
            <a:off x="976949" y="2929899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A261A-626B-411F-BDC5-B7B46CFF976B}"/>
              </a:ext>
            </a:extLst>
          </p:cNvPr>
          <p:cNvCxnSpPr/>
          <p:nvPr/>
        </p:nvCxnSpPr>
        <p:spPr>
          <a:xfrm>
            <a:off x="976949" y="2775514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B6DFB1-7293-4243-88CE-B60AEE06A10A}"/>
              </a:ext>
            </a:extLst>
          </p:cNvPr>
          <p:cNvCxnSpPr/>
          <p:nvPr/>
        </p:nvCxnSpPr>
        <p:spPr>
          <a:xfrm>
            <a:off x="976949" y="3238919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E840F6-FD57-4432-B4D2-6CD611604573}"/>
              </a:ext>
            </a:extLst>
          </p:cNvPr>
          <p:cNvCxnSpPr/>
          <p:nvPr/>
        </p:nvCxnSpPr>
        <p:spPr>
          <a:xfrm>
            <a:off x="976949" y="3388837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7EFE-759A-402D-8807-C8A6CAFDEE19}"/>
              </a:ext>
            </a:extLst>
          </p:cNvPr>
          <p:cNvCxnSpPr/>
          <p:nvPr/>
        </p:nvCxnSpPr>
        <p:spPr>
          <a:xfrm>
            <a:off x="976949" y="3854476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EE35D-A265-4C1D-80E3-422D051CF4B4}"/>
              </a:ext>
            </a:extLst>
          </p:cNvPr>
          <p:cNvCxnSpPr/>
          <p:nvPr/>
        </p:nvCxnSpPr>
        <p:spPr>
          <a:xfrm>
            <a:off x="976949" y="3696615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77442F-ED68-4968-98D3-6A7410904078}"/>
              </a:ext>
            </a:extLst>
          </p:cNvPr>
          <p:cNvCxnSpPr/>
          <p:nvPr/>
        </p:nvCxnSpPr>
        <p:spPr>
          <a:xfrm>
            <a:off x="976949" y="3542230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468B0A-A22D-4C56-AEF4-88362F031A15}"/>
              </a:ext>
            </a:extLst>
          </p:cNvPr>
          <p:cNvCxnSpPr/>
          <p:nvPr/>
        </p:nvCxnSpPr>
        <p:spPr>
          <a:xfrm>
            <a:off x="2429540" y="3209735"/>
            <a:ext cx="499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DCBD6AA-B79B-4669-9AC3-B595D6A88157}"/>
              </a:ext>
            </a:extLst>
          </p:cNvPr>
          <p:cNvSpPr/>
          <p:nvPr/>
        </p:nvSpPr>
        <p:spPr>
          <a:xfrm rot="16200000">
            <a:off x="3666093" y="3063874"/>
            <a:ext cx="252228" cy="11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0B91B6-52CD-417B-A205-985B84139EA5}"/>
              </a:ext>
            </a:extLst>
          </p:cNvPr>
          <p:cNvSpPr/>
          <p:nvPr/>
        </p:nvSpPr>
        <p:spPr>
          <a:xfrm rot="16200000">
            <a:off x="5523975" y="3066156"/>
            <a:ext cx="252228" cy="11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2A4860-AF9F-49B8-A63E-9756F69A634C}"/>
              </a:ext>
            </a:extLst>
          </p:cNvPr>
          <p:cNvCxnSpPr>
            <a:cxnSpLocks/>
            <a:stCxn id="61" idx="0"/>
            <a:endCxn id="55" idx="1"/>
          </p:cNvCxnSpPr>
          <p:nvPr/>
        </p:nvCxnSpPr>
        <p:spPr>
          <a:xfrm flipV="1">
            <a:off x="5650089" y="3750608"/>
            <a:ext cx="0" cy="278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D646302-9A48-42CE-8097-5A68089AC379}"/>
              </a:ext>
            </a:extLst>
          </p:cNvPr>
          <p:cNvSpPr/>
          <p:nvPr/>
        </p:nvSpPr>
        <p:spPr>
          <a:xfrm>
            <a:off x="5523642" y="4029607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BF2695-0AFE-4B8E-BD95-D0100BA71587}"/>
              </a:ext>
            </a:extLst>
          </p:cNvPr>
          <p:cNvCxnSpPr>
            <a:cxnSpLocks/>
          </p:cNvCxnSpPr>
          <p:nvPr/>
        </p:nvCxnSpPr>
        <p:spPr>
          <a:xfrm flipV="1">
            <a:off x="3793335" y="3750608"/>
            <a:ext cx="0" cy="278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732CCE2F-2884-4F8B-AD01-90B2910717FA}"/>
              </a:ext>
            </a:extLst>
          </p:cNvPr>
          <p:cNvSpPr/>
          <p:nvPr/>
        </p:nvSpPr>
        <p:spPr>
          <a:xfrm>
            <a:off x="3662363" y="4027001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703FD58-0A5F-47A9-925B-17B3158319E4}"/>
              </a:ext>
            </a:extLst>
          </p:cNvPr>
          <p:cNvSpPr/>
          <p:nvPr/>
        </p:nvSpPr>
        <p:spPr>
          <a:xfrm rot="16200000">
            <a:off x="4595032" y="3249327"/>
            <a:ext cx="252229" cy="74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71A409-E5BD-4B48-AEE2-59447F073F47}"/>
              </a:ext>
            </a:extLst>
          </p:cNvPr>
          <p:cNvCxnSpPr>
            <a:cxnSpLocks/>
          </p:cNvCxnSpPr>
          <p:nvPr/>
        </p:nvCxnSpPr>
        <p:spPr>
          <a:xfrm>
            <a:off x="4382073" y="3693024"/>
            <a:ext cx="61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5167A7A-C9BC-4C5E-AD3B-2AC5194864CE}"/>
              </a:ext>
            </a:extLst>
          </p:cNvPr>
          <p:cNvCxnSpPr>
            <a:cxnSpLocks/>
          </p:cNvCxnSpPr>
          <p:nvPr/>
        </p:nvCxnSpPr>
        <p:spPr>
          <a:xfrm>
            <a:off x="4382073" y="3577683"/>
            <a:ext cx="61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6885A8-C8AD-4890-8016-52FE1DC28ACC}"/>
              </a:ext>
            </a:extLst>
          </p:cNvPr>
          <p:cNvSpPr txBox="1"/>
          <p:nvPr/>
        </p:nvSpPr>
        <p:spPr>
          <a:xfrm>
            <a:off x="1825570" y="2523644"/>
            <a:ext cx="11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Electrodes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2690E12-F21B-47D1-8884-23E0ABEAA5E0}"/>
              </a:ext>
            </a:extLst>
          </p:cNvPr>
          <p:cNvSpPr txBox="1"/>
          <p:nvPr/>
        </p:nvSpPr>
        <p:spPr>
          <a:xfrm>
            <a:off x="1870826" y="3867566"/>
            <a:ext cx="173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Dielectric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DEB8F90-D600-43E0-8A6C-4C3EF065CB63}"/>
              </a:ext>
            </a:extLst>
          </p:cNvPr>
          <p:cNvSpPr txBox="1"/>
          <p:nvPr/>
        </p:nvSpPr>
        <p:spPr>
          <a:xfrm>
            <a:off x="1838654" y="2046565"/>
            <a:ext cx="173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Field Lines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8A3DB9-9306-4B26-A0C4-9345C815DD18}"/>
              </a:ext>
            </a:extLst>
          </p:cNvPr>
          <p:cNvCxnSpPr/>
          <p:nvPr/>
        </p:nvCxnSpPr>
        <p:spPr>
          <a:xfrm>
            <a:off x="976948" y="3976396"/>
            <a:ext cx="39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F6D6EA36-827E-4B53-8D00-536AEE70125B}"/>
              </a:ext>
            </a:extLst>
          </p:cNvPr>
          <p:cNvSpPr/>
          <p:nvPr/>
        </p:nvSpPr>
        <p:spPr>
          <a:xfrm rot="333665">
            <a:off x="4170680" y="3043697"/>
            <a:ext cx="1032836" cy="478203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0577511-7667-4A0B-A8AD-FE78D6D56396}"/>
              </a:ext>
            </a:extLst>
          </p:cNvPr>
          <p:cNvSpPr/>
          <p:nvPr/>
        </p:nvSpPr>
        <p:spPr>
          <a:xfrm rot="333665">
            <a:off x="3505344" y="2535641"/>
            <a:ext cx="2426252" cy="1052084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A6D56DF-D120-456B-9A8D-3A5BCB737999}"/>
              </a:ext>
            </a:extLst>
          </p:cNvPr>
          <p:cNvSpPr/>
          <p:nvPr/>
        </p:nvSpPr>
        <p:spPr>
          <a:xfrm rot="333665">
            <a:off x="3805950" y="2718426"/>
            <a:ext cx="1751207" cy="859040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2E6983-8158-4ABE-BD70-AC2C5E7C0E51}"/>
              </a:ext>
            </a:extLst>
          </p:cNvPr>
          <p:cNvCxnSpPr/>
          <p:nvPr/>
        </p:nvCxnSpPr>
        <p:spPr>
          <a:xfrm>
            <a:off x="2929270" y="2262070"/>
            <a:ext cx="733093" cy="7327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280725-651E-4A3C-AF70-01CE978B8F04}"/>
              </a:ext>
            </a:extLst>
          </p:cNvPr>
          <p:cNvCxnSpPr>
            <a:endCxn id="28" idx="0"/>
          </p:cNvCxnSpPr>
          <p:nvPr/>
        </p:nvCxnSpPr>
        <p:spPr>
          <a:xfrm flipH="1">
            <a:off x="1178396" y="2219925"/>
            <a:ext cx="701391" cy="16745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6F45F29-80DA-4B6C-8C8D-86790A34D337}"/>
              </a:ext>
            </a:extLst>
          </p:cNvPr>
          <p:cNvCxnSpPr>
            <a:cxnSpLocks/>
          </p:cNvCxnSpPr>
          <p:nvPr/>
        </p:nvCxnSpPr>
        <p:spPr>
          <a:xfrm flipV="1">
            <a:off x="2929270" y="3810685"/>
            <a:ext cx="1555425" cy="2522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F224641-8E6D-40D2-AB7A-30E3BA97D2B3}"/>
              </a:ext>
            </a:extLst>
          </p:cNvPr>
          <p:cNvCxnSpPr>
            <a:cxnSpLocks/>
          </p:cNvCxnSpPr>
          <p:nvPr/>
        </p:nvCxnSpPr>
        <p:spPr>
          <a:xfrm flipH="1" flipV="1">
            <a:off x="1379660" y="3793508"/>
            <a:ext cx="485012" cy="2694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BC6C38E-B808-40BA-A89C-A1AE3B251642}"/>
              </a:ext>
            </a:extLst>
          </p:cNvPr>
          <p:cNvCxnSpPr>
            <a:cxnSpLocks/>
          </p:cNvCxnSpPr>
          <p:nvPr/>
        </p:nvCxnSpPr>
        <p:spPr>
          <a:xfrm>
            <a:off x="2903053" y="2692896"/>
            <a:ext cx="424316" cy="8009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212168-4800-49A7-A25C-39E6D8D6B60E}"/>
              </a:ext>
            </a:extLst>
          </p:cNvPr>
          <p:cNvCxnSpPr>
            <a:cxnSpLocks/>
          </p:cNvCxnSpPr>
          <p:nvPr/>
        </p:nvCxnSpPr>
        <p:spPr>
          <a:xfrm flipH="1">
            <a:off x="1593340" y="2692896"/>
            <a:ext cx="270849" cy="1635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186BB78-978B-430D-95E5-716BCC5E3821}"/>
              </a:ext>
            </a:extLst>
          </p:cNvPr>
          <p:cNvSpPr txBox="1"/>
          <p:nvPr/>
        </p:nvSpPr>
        <p:spPr>
          <a:xfrm>
            <a:off x="7043057" y="4739232"/>
            <a:ext cx="4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phased EDS Systems transport dust particles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92ED4B-2B8C-4352-ABF1-E18C35C41B46}"/>
              </a:ext>
            </a:extLst>
          </p:cNvPr>
          <p:cNvSpPr txBox="1"/>
          <p:nvPr/>
        </p:nvSpPr>
        <p:spPr>
          <a:xfrm>
            <a:off x="9504473" y="6163856"/>
            <a:ext cx="173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 Light" panose="020B0304020202020204" pitchFamily="34" charset="0"/>
              </a:rPr>
              <a:t>(Calle, 2010)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pic>
        <p:nvPicPr>
          <p:cNvPr id="89" name="Picture 6" descr="Schematic diagram of a three-phase Electrodynamic Dust Shield. ">
            <a:extLst>
              <a:ext uri="{FF2B5EF4-FFF2-40B4-BE49-F238E27FC236}">
                <a16:creationId xmlns:a16="http://schemas.microsoft.com/office/drawing/2014/main" id="{15A8A17A-9A4B-4452-9FBC-C71674F81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09" y="2059397"/>
            <a:ext cx="4052415" cy="23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8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438D83-F97A-49BF-892C-26E00B26E83A}"/>
              </a:ext>
            </a:extLst>
          </p:cNvPr>
          <p:cNvSpPr/>
          <p:nvPr/>
        </p:nvSpPr>
        <p:spPr>
          <a:xfrm>
            <a:off x="6221222" y="1857271"/>
            <a:ext cx="5041092" cy="478203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DD6807F-0B0E-4719-9BEF-0C30A17A133B}"/>
              </a:ext>
            </a:extLst>
          </p:cNvPr>
          <p:cNvSpPr/>
          <p:nvPr/>
        </p:nvSpPr>
        <p:spPr>
          <a:xfrm rot="16200000">
            <a:off x="2474713" y="466684"/>
            <a:ext cx="1026176" cy="297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59" y="75203"/>
            <a:ext cx="616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How it works: Forces Involved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CBD6AA-B79B-4669-9AC3-B595D6A88157}"/>
              </a:ext>
            </a:extLst>
          </p:cNvPr>
          <p:cNvSpPr/>
          <p:nvPr/>
        </p:nvSpPr>
        <p:spPr>
          <a:xfrm rot="16200000">
            <a:off x="1932748" y="2043975"/>
            <a:ext cx="252228" cy="11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0B91B6-52CD-417B-A205-985B84139EA5}"/>
              </a:ext>
            </a:extLst>
          </p:cNvPr>
          <p:cNvSpPr/>
          <p:nvPr/>
        </p:nvSpPr>
        <p:spPr>
          <a:xfrm rot="16200000">
            <a:off x="3790630" y="2046257"/>
            <a:ext cx="252228" cy="11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2A4860-AF9F-49B8-A63E-9756F69A634C}"/>
              </a:ext>
            </a:extLst>
          </p:cNvPr>
          <p:cNvCxnSpPr>
            <a:cxnSpLocks/>
            <a:stCxn id="61" idx="0"/>
            <a:endCxn id="55" idx="1"/>
          </p:cNvCxnSpPr>
          <p:nvPr/>
        </p:nvCxnSpPr>
        <p:spPr>
          <a:xfrm flipV="1">
            <a:off x="3916744" y="2730709"/>
            <a:ext cx="0" cy="278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D646302-9A48-42CE-8097-5A68089AC379}"/>
              </a:ext>
            </a:extLst>
          </p:cNvPr>
          <p:cNvSpPr/>
          <p:nvPr/>
        </p:nvSpPr>
        <p:spPr>
          <a:xfrm>
            <a:off x="3790297" y="3009708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BF2695-0AFE-4B8E-BD95-D0100BA71587}"/>
              </a:ext>
            </a:extLst>
          </p:cNvPr>
          <p:cNvCxnSpPr>
            <a:cxnSpLocks/>
          </p:cNvCxnSpPr>
          <p:nvPr/>
        </p:nvCxnSpPr>
        <p:spPr>
          <a:xfrm flipV="1">
            <a:off x="2059990" y="2730709"/>
            <a:ext cx="0" cy="278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732CCE2F-2884-4F8B-AD01-90B2910717FA}"/>
              </a:ext>
            </a:extLst>
          </p:cNvPr>
          <p:cNvSpPr/>
          <p:nvPr/>
        </p:nvSpPr>
        <p:spPr>
          <a:xfrm>
            <a:off x="1929018" y="3007102"/>
            <a:ext cx="252894" cy="2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703FD58-0A5F-47A9-925B-17B3158319E4}"/>
              </a:ext>
            </a:extLst>
          </p:cNvPr>
          <p:cNvSpPr/>
          <p:nvPr/>
        </p:nvSpPr>
        <p:spPr>
          <a:xfrm rot="16200000">
            <a:off x="2861687" y="2229428"/>
            <a:ext cx="252229" cy="741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71A409-E5BD-4B48-AEE2-59447F073F47}"/>
              </a:ext>
            </a:extLst>
          </p:cNvPr>
          <p:cNvCxnSpPr>
            <a:cxnSpLocks/>
          </p:cNvCxnSpPr>
          <p:nvPr/>
        </p:nvCxnSpPr>
        <p:spPr>
          <a:xfrm>
            <a:off x="2648728" y="2673125"/>
            <a:ext cx="61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5167A7A-C9BC-4C5E-AD3B-2AC5194864CE}"/>
              </a:ext>
            </a:extLst>
          </p:cNvPr>
          <p:cNvCxnSpPr>
            <a:cxnSpLocks/>
          </p:cNvCxnSpPr>
          <p:nvPr/>
        </p:nvCxnSpPr>
        <p:spPr>
          <a:xfrm>
            <a:off x="2648728" y="2557784"/>
            <a:ext cx="616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F6D6EA36-827E-4B53-8D00-536AEE70125B}"/>
              </a:ext>
            </a:extLst>
          </p:cNvPr>
          <p:cNvSpPr/>
          <p:nvPr/>
        </p:nvSpPr>
        <p:spPr>
          <a:xfrm rot="333665">
            <a:off x="2437335" y="2023798"/>
            <a:ext cx="1032836" cy="478203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0577511-7667-4A0B-A8AD-FE78D6D56396}"/>
              </a:ext>
            </a:extLst>
          </p:cNvPr>
          <p:cNvSpPr/>
          <p:nvPr/>
        </p:nvSpPr>
        <p:spPr>
          <a:xfrm rot="333665">
            <a:off x="1771999" y="1515742"/>
            <a:ext cx="2426252" cy="1052084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A6D56DF-D120-456B-9A8D-3A5BCB737999}"/>
              </a:ext>
            </a:extLst>
          </p:cNvPr>
          <p:cNvSpPr/>
          <p:nvPr/>
        </p:nvSpPr>
        <p:spPr>
          <a:xfrm rot="333665">
            <a:off x="2072605" y="1698527"/>
            <a:ext cx="1751207" cy="859040"/>
          </a:xfrm>
          <a:custGeom>
            <a:avLst/>
            <a:gdLst>
              <a:gd name="connsiteX0" fmla="*/ 0 w 492760"/>
              <a:gd name="connsiteY0" fmla="*/ 391853 h 391853"/>
              <a:gd name="connsiteX1" fmla="*/ 228600 w 492760"/>
              <a:gd name="connsiteY1" fmla="*/ 693 h 391853"/>
              <a:gd name="connsiteX2" fmla="*/ 492760 w 492760"/>
              <a:gd name="connsiteY2" fmla="*/ 315653 h 39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760" h="391853">
                <a:moveTo>
                  <a:pt x="0" y="391853"/>
                </a:moveTo>
                <a:cubicBezTo>
                  <a:pt x="73236" y="202623"/>
                  <a:pt x="146473" y="13393"/>
                  <a:pt x="228600" y="693"/>
                </a:cubicBezTo>
                <a:cubicBezTo>
                  <a:pt x="310727" y="-12007"/>
                  <a:pt x="401743" y="151823"/>
                  <a:pt x="492760" y="3156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34D2D22-7C81-492F-80A2-450CE3E3C41B}"/>
              </a:ext>
            </a:extLst>
          </p:cNvPr>
          <p:cNvSpPr/>
          <p:nvPr/>
        </p:nvSpPr>
        <p:spPr>
          <a:xfrm>
            <a:off x="2854499" y="1602710"/>
            <a:ext cx="149966" cy="202271"/>
          </a:xfrm>
          <a:prstGeom prst="irregularSeal1">
            <a:avLst/>
          </a:prstGeom>
          <a:solidFill>
            <a:srgbClr val="76777B"/>
          </a:solidFill>
          <a:ln>
            <a:solidFill>
              <a:srgbClr val="767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E5264390-FCC3-4396-99DA-7E9D89AF3D2B}"/>
              </a:ext>
            </a:extLst>
          </p:cNvPr>
          <p:cNvSpPr/>
          <p:nvPr/>
        </p:nvSpPr>
        <p:spPr>
          <a:xfrm>
            <a:off x="8245585" y="1559408"/>
            <a:ext cx="617066" cy="618574"/>
          </a:xfrm>
          <a:prstGeom prst="irregularSeal1">
            <a:avLst/>
          </a:prstGeom>
          <a:solidFill>
            <a:srgbClr val="76777B"/>
          </a:solidFill>
          <a:ln>
            <a:solidFill>
              <a:srgbClr val="767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40967-C9B3-4E05-B722-9C2EDDF51C77}"/>
              </a:ext>
            </a:extLst>
          </p:cNvPr>
          <p:cNvCxnSpPr/>
          <p:nvPr/>
        </p:nvCxnSpPr>
        <p:spPr>
          <a:xfrm>
            <a:off x="8554118" y="1852595"/>
            <a:ext cx="13464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ED997D-09D1-4C19-8BE7-2C9BAEAE6D38}"/>
              </a:ext>
            </a:extLst>
          </p:cNvPr>
          <p:cNvSpPr txBox="1"/>
          <p:nvPr/>
        </p:nvSpPr>
        <p:spPr>
          <a:xfrm>
            <a:off x="8448852" y="1467191"/>
            <a:ext cx="4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Avenir Next LT Pro" panose="020B0504020202020204" pitchFamily="34" charset="0"/>
              </a:rPr>
              <a:t>F</a:t>
            </a:r>
            <a:r>
              <a:rPr lang="en-US" sz="1400" dirty="0">
                <a:latin typeface="Avenir Next LT Pro" panose="020B0504020202020204" pitchFamily="34" charset="0"/>
              </a:rPr>
              <a:t>E</a:t>
            </a:r>
            <a:r>
              <a:rPr lang="en-US" sz="1200" dirty="0">
                <a:latin typeface="Avenir Next LT Pro" panose="020B0504020202020204" pitchFamily="34" charset="0"/>
              </a:rPr>
              <a:t> </a:t>
            </a:r>
            <a:r>
              <a:rPr lang="en-US" sz="2000" dirty="0">
                <a:latin typeface="Avenir Next LT Pro" panose="020B0504020202020204" pitchFamily="34" charset="0"/>
              </a:rPr>
              <a:t> + F</a:t>
            </a:r>
            <a:r>
              <a:rPr lang="en-US" dirty="0">
                <a:latin typeface="Avenir Next LT Pro" panose="020B0504020202020204" pitchFamily="34" charset="0"/>
              </a:rPr>
              <a:t>D</a:t>
            </a:r>
            <a:r>
              <a:rPr lang="en-US" sz="2000" dirty="0">
                <a:latin typeface="Avenir Next LT Pro" panose="020B0504020202020204" pitchFamily="34" charset="0"/>
              </a:rPr>
              <a:t>  </a:t>
            </a:r>
          </a:p>
          <a:p>
            <a:endParaRPr lang="en-US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3481C-AB4A-4075-B98A-BB4738D6E132}"/>
              </a:ext>
            </a:extLst>
          </p:cNvPr>
          <p:cNvCxnSpPr>
            <a:cxnSpLocks/>
            <a:stCxn id="92" idx="0"/>
          </p:cNvCxnSpPr>
          <p:nvPr/>
        </p:nvCxnSpPr>
        <p:spPr>
          <a:xfrm>
            <a:off x="2922998" y="1570179"/>
            <a:ext cx="5742271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10B3357-04D1-483A-B25B-63C2DDCD0CB6}"/>
              </a:ext>
            </a:extLst>
          </p:cNvPr>
          <p:cNvCxnSpPr>
            <a:cxnSpLocks/>
            <a:stCxn id="92" idx="4"/>
            <a:endCxn id="6" idx="2"/>
          </p:cNvCxnSpPr>
          <p:nvPr/>
        </p:nvCxnSpPr>
        <p:spPr>
          <a:xfrm>
            <a:off x="2922998" y="1834262"/>
            <a:ext cx="5564985" cy="3437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34DF916-BFEB-44BA-A128-7DDC9308D536}"/>
                  </a:ext>
                </a:extLst>
              </p:cNvPr>
              <p:cNvSpPr txBox="1"/>
              <p:nvPr/>
            </p:nvSpPr>
            <p:spPr>
              <a:xfrm>
                <a:off x="3665396" y="3406930"/>
                <a:ext cx="3743205" cy="288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Avenir Next LT Pro" panose="020B0504020202020204" pitchFamily="34" charset="0"/>
                  </a:rPr>
                  <a:t>Forces exerted by EDS: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venir Next LT Pro" panose="020B0504020202020204" pitchFamily="34" charset="0"/>
                  </a:rPr>
                  <a:t>F</a:t>
                </a:r>
                <a:r>
                  <a:rPr lang="en-US" sz="1200" dirty="0">
                    <a:latin typeface="Avenir Next LT Pro" panose="020B0504020202020204" pitchFamily="34" charset="0"/>
                  </a:rPr>
                  <a:t>E</a:t>
                </a:r>
                <a:r>
                  <a:rPr lang="en-US" sz="1100" dirty="0"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0"/>
                  </a:rPr>
                  <a:t> : Electrostatic force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𝑞𝐸</m:t>
                      </m:r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venir Next LT Pro" panose="020B0504020202020204" pitchFamily="34" charset="0"/>
                  </a:rPr>
                  <a:t>F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D</a:t>
                </a:r>
                <a:r>
                  <a:rPr lang="en-US" dirty="0">
                    <a:latin typeface="Avenir Next LT Pro" panose="020B0504020202020204" pitchFamily="34" charset="0"/>
                  </a:rPr>
                  <a:t> : Dielectrophoretic force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18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34DF916-BFEB-44BA-A128-7DDC9308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6" y="3406930"/>
                <a:ext cx="3743205" cy="2882136"/>
              </a:xfrm>
              <a:prstGeom prst="rect">
                <a:avLst/>
              </a:prstGeom>
              <a:blipFill>
                <a:blip r:embed="rId7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762F15-30AC-4E2B-B6FF-9A4F6E315C7B}"/>
                  </a:ext>
                </a:extLst>
              </p:cNvPr>
              <p:cNvSpPr txBox="1"/>
              <p:nvPr/>
            </p:nvSpPr>
            <p:spPr>
              <a:xfrm>
                <a:off x="45656" y="3521774"/>
                <a:ext cx="3354053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800" b="1" dirty="0">
                    <a:latin typeface="Avenir Next LT Pro" panose="020B0504020202020204" pitchFamily="34" charset="0"/>
                  </a:rPr>
                  <a:t>Variables:</a:t>
                </a:r>
              </a:p>
              <a:p>
                <a:pPr lvl="1"/>
                <a:r>
                  <a:rPr lang="en-US" sz="1600" dirty="0">
                    <a:latin typeface="Avenir Next LT Pro" panose="020B0504020202020204" pitchFamily="34" charset="0"/>
                  </a:rPr>
                  <a:t>E = electric field strength</a:t>
                </a:r>
              </a:p>
              <a:p>
                <a:pPr lvl="1"/>
                <a:r>
                  <a:rPr lang="en-US" sz="1600" dirty="0">
                    <a:latin typeface="Avenir Next LT Pro" panose="020B0504020202020204" pitchFamily="34" charset="0"/>
                  </a:rPr>
                  <a:t>q = particle 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 = dielectric permittivity of medium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 = dielectric permittivity of vacuum </a:t>
                </a:r>
              </a:p>
              <a:p>
                <a:pPr lvl="1"/>
                <a:r>
                  <a:rPr lang="en-US" sz="1600" dirty="0">
                    <a:latin typeface="Avenir Next LT Pro" panose="020B0504020202020204" pitchFamily="34" charset="0"/>
                  </a:rPr>
                  <a:t>R = particle diameter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 = surface energy of adhering surface</a:t>
                </a:r>
              </a:p>
              <a:p>
                <a:pPr lvl="1"/>
                <a:endParaRPr lang="en-US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1800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18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762F15-30AC-4E2B-B6FF-9A4F6E31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" y="3521774"/>
                <a:ext cx="3354053" cy="3693319"/>
              </a:xfrm>
              <a:prstGeom prst="rect">
                <a:avLst/>
              </a:prstGeom>
              <a:blipFill>
                <a:blip r:embed="rId8"/>
                <a:stretch>
                  <a:fillRect t="-825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6F27949-EA60-4F93-B5A7-A5B2E4246088}"/>
              </a:ext>
            </a:extLst>
          </p:cNvPr>
          <p:cNvCxnSpPr/>
          <p:nvPr/>
        </p:nvCxnSpPr>
        <p:spPr>
          <a:xfrm>
            <a:off x="3485811" y="3636939"/>
            <a:ext cx="0" cy="2267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1B2D454-70B8-4BDA-950E-7096ABCDD1FB}"/>
              </a:ext>
            </a:extLst>
          </p:cNvPr>
          <p:cNvCxnSpPr>
            <a:cxnSpLocks/>
          </p:cNvCxnSpPr>
          <p:nvPr/>
        </p:nvCxnSpPr>
        <p:spPr>
          <a:xfrm>
            <a:off x="6907620" y="3636938"/>
            <a:ext cx="0" cy="623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7CB016-B7D6-4473-B0A9-89B67641B5A2}"/>
                  </a:ext>
                </a:extLst>
              </p:cNvPr>
              <p:cNvSpPr txBox="1"/>
              <p:nvPr/>
            </p:nvSpPr>
            <p:spPr>
              <a:xfrm>
                <a:off x="7149472" y="3406930"/>
                <a:ext cx="4894940" cy="281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Avenir Next LT Pro" panose="020B0504020202020204" pitchFamily="34" charset="0"/>
                  </a:rPr>
                  <a:t>Forces adhering particles to astronaut: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venir Next LT Pro" panose="020B0504020202020204" pitchFamily="34" charset="0"/>
                  </a:rPr>
                  <a:t>V</a:t>
                </a:r>
                <a:r>
                  <a:rPr lang="en-US" sz="1100" dirty="0">
                    <a:latin typeface="Avenir Next LT Pro" panose="020B05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0"/>
                  </a:rPr>
                  <a:t> : Van der Waals force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Avenir Next LT Pro" panose="020B0504020202020204" pitchFamily="34" charset="0"/>
                  </a:rPr>
                  <a:t>S : Image-charge static force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18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7CB016-B7D6-4473-B0A9-89B6764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72" y="3406930"/>
                <a:ext cx="4894940" cy="2816669"/>
              </a:xfrm>
              <a:prstGeom prst="rect">
                <a:avLst/>
              </a:prstGeom>
              <a:blipFill>
                <a:blip r:embed="rId9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3C99F2-4B63-42F7-925E-5A2C89F66EC1}"/>
              </a:ext>
            </a:extLst>
          </p:cNvPr>
          <p:cNvCxnSpPr>
            <a:cxnSpLocks/>
          </p:cNvCxnSpPr>
          <p:nvPr/>
        </p:nvCxnSpPr>
        <p:spPr>
          <a:xfrm>
            <a:off x="6907620" y="5155914"/>
            <a:ext cx="0" cy="623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10B427-5B94-4DB6-A63B-F544642CB1FD}"/>
              </a:ext>
            </a:extLst>
          </p:cNvPr>
          <p:cNvSpPr txBox="1"/>
          <p:nvPr/>
        </p:nvSpPr>
        <p:spPr>
          <a:xfrm>
            <a:off x="6626135" y="4129888"/>
            <a:ext cx="6875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&gt;</a:t>
            </a:r>
            <a:r>
              <a:rPr lang="en-US" sz="2000" dirty="0"/>
              <a:t>  </a:t>
            </a:r>
          </a:p>
          <a:p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035D3AB-54D8-4E84-A809-5AC7327FA4D1}"/>
              </a:ext>
            </a:extLst>
          </p:cNvPr>
          <p:cNvSpPr/>
          <p:nvPr/>
        </p:nvSpPr>
        <p:spPr>
          <a:xfrm>
            <a:off x="2784297" y="1570179"/>
            <a:ext cx="277402" cy="264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59" y="75203"/>
            <a:ext cx="616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Electrode Layout and 3-Phasing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6EE19-4FA4-48E4-AF95-0C3CACCBF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85" y="3641638"/>
            <a:ext cx="4351952" cy="24104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C8630E-1B23-499B-89A7-C8E386C1E6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13" y="1335681"/>
            <a:ext cx="5299847" cy="171214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F328FAD-4018-42C1-8872-BAF875FC0336}"/>
              </a:ext>
            </a:extLst>
          </p:cNvPr>
          <p:cNvSpPr txBox="1"/>
          <p:nvPr/>
        </p:nvSpPr>
        <p:spPr>
          <a:xfrm>
            <a:off x="232774" y="1226248"/>
            <a:ext cx="610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venir Next LT Pro" panose="020B0504020202020204" pitchFamily="34" charset="0"/>
              </a:rPr>
              <a:t>Side View:</a:t>
            </a:r>
            <a:endParaRPr lang="en-US" sz="1800" b="1" dirty="0"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FA8CFA-93B7-433C-94ED-ECA4E4036116}"/>
              </a:ext>
            </a:extLst>
          </p:cNvPr>
          <p:cNvSpPr txBox="1"/>
          <p:nvPr/>
        </p:nvSpPr>
        <p:spPr>
          <a:xfrm>
            <a:off x="311803" y="3119765"/>
            <a:ext cx="610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Top View: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9951760-8511-451E-B7E9-C434A757D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9863" y="1410914"/>
            <a:ext cx="3867150" cy="29718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234D0A-E563-49E3-A71C-FCE52502A432}"/>
              </a:ext>
            </a:extLst>
          </p:cNvPr>
          <p:cNvCxnSpPr/>
          <p:nvPr/>
        </p:nvCxnSpPr>
        <p:spPr>
          <a:xfrm flipV="1">
            <a:off x="2371725" y="2152650"/>
            <a:ext cx="142695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92B546-CA58-4440-90E8-DF66F6C0F5EF}"/>
              </a:ext>
            </a:extLst>
          </p:cNvPr>
          <p:cNvCxnSpPr/>
          <p:nvPr/>
        </p:nvCxnSpPr>
        <p:spPr>
          <a:xfrm flipH="1" flipV="1">
            <a:off x="3686175" y="2152650"/>
            <a:ext cx="523875" cy="74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1AA729-BC3E-4E62-9450-654C021B7BE8}"/>
              </a:ext>
            </a:extLst>
          </p:cNvPr>
          <p:cNvCxnSpPr/>
          <p:nvPr/>
        </p:nvCxnSpPr>
        <p:spPr>
          <a:xfrm flipH="1" flipV="1">
            <a:off x="4157663" y="2152650"/>
            <a:ext cx="114300" cy="74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599167-71D4-40BC-9973-73CCD9BD0B9E}"/>
              </a:ext>
            </a:extLst>
          </p:cNvPr>
          <p:cNvCxnSpPr>
            <a:cxnSpLocks/>
          </p:cNvCxnSpPr>
          <p:nvPr/>
        </p:nvCxnSpPr>
        <p:spPr>
          <a:xfrm flipV="1">
            <a:off x="4393995" y="2202325"/>
            <a:ext cx="201818" cy="69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8992E3-0D90-4A1F-A331-F817F3EDED72}"/>
              </a:ext>
            </a:extLst>
          </p:cNvPr>
          <p:cNvSpPr txBox="1"/>
          <p:nvPr/>
        </p:nvSpPr>
        <p:spPr>
          <a:xfrm>
            <a:off x="3073837" y="2846339"/>
            <a:ext cx="3354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latin typeface="Avenir Next LT Pro" panose="020B0504020202020204" pitchFamily="34" charset="0"/>
              </a:rPr>
              <a:t>26 Gauge Copper Wires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BA177C-E38E-4B5F-A183-FB9B28A6FC8C}"/>
              </a:ext>
            </a:extLst>
          </p:cNvPr>
          <p:cNvSpPr txBox="1"/>
          <p:nvPr/>
        </p:nvSpPr>
        <p:spPr>
          <a:xfrm>
            <a:off x="5824112" y="4072553"/>
            <a:ext cx="5762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Electronics box made of aluminum and Multi-Layer Insulation (MLI) to </a:t>
            </a:r>
            <a:r>
              <a:rPr lang="en-US" sz="2000" b="1" dirty="0">
                <a:latin typeface="Avenir Next LT Pro" panose="020B0504020202020204" pitchFamily="34" charset="0"/>
              </a:rPr>
              <a:t>protect against thermal and radiative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Kapton dielectric rated for </a:t>
            </a:r>
            <a:r>
              <a:rPr lang="en-US" sz="2000" b="1" dirty="0">
                <a:latin typeface="Avenir Next LT Pro" panose="020B0504020202020204" pitchFamily="34" charset="0"/>
              </a:rPr>
              <a:t>-268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̊</a:t>
            </a:r>
            <a:r>
              <a:rPr lang="en-US" sz="2000" b="1" dirty="0">
                <a:latin typeface="Avenir Next LT Pro" panose="020B0504020202020204" pitchFamily="34" charset="0"/>
              </a:rPr>
              <a:t>C to 399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̊</a:t>
            </a:r>
            <a:r>
              <a:rPr lang="en-US" sz="2000" b="1" dirty="0">
                <a:latin typeface="Avenir Next LT Pro" panose="020B0504020202020204" pitchFamily="34" charset="0"/>
              </a:rPr>
              <a:t>C 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8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20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Controls and Operational Modes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12453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Circuit Diagram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94B39-169B-4212-B1BF-CEA72680E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349" y="1311485"/>
            <a:ext cx="8263068" cy="385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79217-275B-45AF-90BC-D4E472EA251E}"/>
              </a:ext>
            </a:extLst>
          </p:cNvPr>
          <p:cNvSpPr txBox="1"/>
          <p:nvPr/>
        </p:nvSpPr>
        <p:spPr>
          <a:xfrm>
            <a:off x="588335" y="5378513"/>
            <a:ext cx="1126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Sensors and components to be selected/designed from existing NASA satellite and spacecraft payloads.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0011E-1466-4FC6-A57F-50895BBB867F}"/>
              </a:ext>
            </a:extLst>
          </p:cNvPr>
          <p:cNvSpPr/>
          <p:nvPr/>
        </p:nvSpPr>
        <p:spPr>
          <a:xfrm>
            <a:off x="3561733" y="1343683"/>
            <a:ext cx="6243684" cy="2652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7C0614-313A-4372-A18D-2583076ABDBD}"/>
              </a:ext>
            </a:extLst>
          </p:cNvPr>
          <p:cNvCxnSpPr>
            <a:cxnSpLocks/>
          </p:cNvCxnSpPr>
          <p:nvPr/>
        </p:nvCxnSpPr>
        <p:spPr>
          <a:xfrm flipH="1">
            <a:off x="9903803" y="2273596"/>
            <a:ext cx="78397" cy="20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957A41-B01D-4FD6-930C-5CC9D37A6371}"/>
              </a:ext>
            </a:extLst>
          </p:cNvPr>
          <p:cNvSpPr txBox="1"/>
          <p:nvPr/>
        </p:nvSpPr>
        <p:spPr>
          <a:xfrm>
            <a:off x="10059852" y="1449378"/>
            <a:ext cx="2243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Components contained in electronics box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7C10F2-9A2F-42B5-B362-EDB9D814072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85252" y="4309617"/>
            <a:ext cx="396948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1E066D-BE78-4AC7-A611-A4BA2EE39965}"/>
              </a:ext>
            </a:extLst>
          </p:cNvPr>
          <p:cNvSpPr txBox="1"/>
          <p:nvPr/>
        </p:nvSpPr>
        <p:spPr>
          <a:xfrm>
            <a:off x="9982200" y="3955674"/>
            <a:ext cx="2243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Embedded in mat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6DBCAF-93D9-44A5-AA5D-4D0C8D9ACB58}"/>
              </a:ext>
            </a:extLst>
          </p:cNvPr>
          <p:cNvCxnSpPr>
            <a:cxnSpLocks/>
          </p:cNvCxnSpPr>
          <p:nvPr/>
        </p:nvCxnSpPr>
        <p:spPr>
          <a:xfrm>
            <a:off x="1089837" y="1816924"/>
            <a:ext cx="547020" cy="1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71B2D9-D3D9-4494-B12E-0689EE25D37F}"/>
              </a:ext>
            </a:extLst>
          </p:cNvPr>
          <p:cNvSpPr txBox="1"/>
          <p:nvPr/>
        </p:nvSpPr>
        <p:spPr>
          <a:xfrm>
            <a:off x="44356" y="1275421"/>
            <a:ext cx="1874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Embedded in mat</a:t>
            </a:r>
          </a:p>
        </p:txBody>
      </p:sp>
    </p:spTree>
    <p:extLst>
      <p:ext uri="{BB962C8B-B14F-4D97-AF65-F5344CB8AC3E}">
        <p14:creationId xmlns:p14="http://schemas.microsoft.com/office/powerpoint/2010/main" val="4486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267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MECHATRONICS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Power and Voltage Requirements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2B6E7F-456A-4342-95F6-0AD20533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8737"/>
              </p:ext>
            </p:extLst>
          </p:nvPr>
        </p:nvGraphicFramePr>
        <p:xfrm>
          <a:off x="969474" y="3208997"/>
          <a:ext cx="9965439" cy="1872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5650">
                  <a:extLst>
                    <a:ext uri="{9D8B030D-6E8A-4147-A177-3AD203B41FA5}">
                      <a16:colId xmlns:a16="http://schemas.microsoft.com/office/drawing/2014/main" val="834815848"/>
                    </a:ext>
                  </a:extLst>
                </a:gridCol>
                <a:gridCol w="2046439">
                  <a:extLst>
                    <a:ext uri="{9D8B030D-6E8A-4147-A177-3AD203B41FA5}">
                      <a16:colId xmlns:a16="http://schemas.microsoft.com/office/drawing/2014/main" val="2172048649"/>
                    </a:ext>
                  </a:extLst>
                </a:gridCol>
                <a:gridCol w="2381535">
                  <a:extLst>
                    <a:ext uri="{9D8B030D-6E8A-4147-A177-3AD203B41FA5}">
                      <a16:colId xmlns:a16="http://schemas.microsoft.com/office/drawing/2014/main" val="1334624440"/>
                    </a:ext>
                  </a:extLst>
                </a:gridCol>
                <a:gridCol w="3261815">
                  <a:extLst>
                    <a:ext uri="{9D8B030D-6E8A-4147-A177-3AD203B41FA5}">
                      <a16:colId xmlns:a16="http://schemas.microsoft.com/office/drawing/2014/main" val="1033071284"/>
                    </a:ext>
                  </a:extLst>
                </a:gridCol>
              </a:tblGrid>
              <a:tr h="607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 LT Pro" panose="020B0504020202020204" pitchFamily="34" charset="0"/>
                        </a:rPr>
                        <a:t>Operational Mode</a:t>
                      </a:r>
                      <a:endParaRPr lang="en-US" sz="1800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 LT Pro" panose="020B0504020202020204" pitchFamily="34" charset="0"/>
                        </a:rPr>
                        <a:t>Time Estimate</a:t>
                      </a:r>
                      <a:r>
                        <a:rPr lang="en-US" sz="1800" b="1" dirty="0"/>
                        <a:t>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 LT Pro" panose="020B0504020202020204" pitchFamily="34" charset="0"/>
                        </a:rPr>
                        <a:t>Voltage (DC)</a:t>
                      </a:r>
                      <a:endParaRPr lang="en-US" sz="1800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 LT Pro" panose="020B0504020202020204" pitchFamily="34" charset="0"/>
                        </a:rPr>
                        <a:t>Power Requirements (W)</a:t>
                      </a:r>
                      <a:endParaRPr lang="en-US" sz="1800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29653"/>
                  </a:ext>
                </a:extLst>
              </a:tr>
              <a:tr h="616098">
                <a:tc>
                  <a:txBody>
                    <a:bodyPr/>
                    <a:lstStyle/>
                    <a:p>
                      <a:r>
                        <a:rPr lang="en-US" b="1" dirty="0"/>
                        <a:t>ASTRONAUT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min/astronaut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43110"/>
                  </a:ext>
                </a:extLst>
              </a:tr>
              <a:tr h="616098">
                <a:tc>
                  <a:txBody>
                    <a:bodyPr/>
                    <a:lstStyle/>
                    <a:p>
                      <a:r>
                        <a:rPr lang="en-US" b="1" dirty="0"/>
                        <a:t>STANDBY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&lt;100 </a:t>
                      </a:r>
                      <a:r>
                        <a:rPr lang="en-US" dirty="0" err="1"/>
                        <a:t>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1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2D5A59-28BA-45AD-A797-FC1736E8520C}"/>
              </a:ext>
            </a:extLst>
          </p:cNvPr>
          <p:cNvSpPr txBox="1"/>
          <p:nvPr/>
        </p:nvSpPr>
        <p:spPr>
          <a:xfrm>
            <a:off x="642999" y="1485926"/>
            <a:ext cx="107926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Next LT Pro" panose="020B0504020202020204" pitchFamily="34" charset="0"/>
              </a:rPr>
              <a:t>Estimates based on finite difference time domain electrostatic 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Obtained mesh grid of electric field strength given electrode lay-out and voltage supply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Determined electromagnetic  field strength necessary to overcome adhesive forces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Current estimates predict EASE will have </a:t>
            </a:r>
            <a:r>
              <a:rPr lang="en-US" b="1" dirty="0">
                <a:latin typeface="Avenir Next LT Pro" panose="020B0504020202020204" pitchFamily="34" charset="0"/>
              </a:rPr>
              <a:t>low power requirements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30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139</Paragraphs>
  <Slides>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Isabella Dula</cp:lastModifiedBy>
  <cp:revision>32</cp:revision>
  <dcterms:created xsi:type="dcterms:W3CDTF">2020-11-16T00:51:58Z</dcterms:created>
  <dcterms:modified xsi:type="dcterms:W3CDTF">2020-11-17T09:19:57Z</dcterms:modified>
</cp:coreProperties>
</file>