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71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lcolm Tisdale" initials="MT" lastIdx="2" clrIdx="0">
    <p:extLst>
      <p:ext uri="{19B8F6BF-5375-455C-9EA6-DF929625EA0E}">
        <p15:presenceInfo xmlns:p15="http://schemas.microsoft.com/office/powerpoint/2012/main" userId="c5247ef6d71c34c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6D0C5E-A6BF-D340-A7A6-1ABBC5F0D78B}" v="1" dt="2020-11-18T08:18:54.5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94"/>
  </p:normalViewPr>
  <p:slideViewPr>
    <p:cSldViewPr snapToGrid="0" snapToObjects="1">
      <p:cViewPr varScale="1">
        <p:scale>
          <a:sx n="91" d="100"/>
          <a:sy n="91" d="100"/>
        </p:scale>
        <p:origin x="34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rkhovodova, Polina A." userId="f28b5bea-5346-4053-83d8-e3dddd118934" providerId="ADAL" clId="{026D0C5E-A6BF-D340-A7A6-1ABBC5F0D78B}"/>
    <pc:docChg chg="addSld modSld">
      <pc:chgData name="Verkhovodova, Polina A." userId="f28b5bea-5346-4053-83d8-e3dddd118934" providerId="ADAL" clId="{026D0C5E-A6BF-D340-A7A6-1ABBC5F0D78B}" dt="2020-11-18T08:18:54.574" v="0"/>
      <pc:docMkLst>
        <pc:docMk/>
      </pc:docMkLst>
      <pc:sldChg chg="add">
        <pc:chgData name="Verkhovodova, Polina A." userId="f28b5bea-5346-4053-83d8-e3dddd118934" providerId="ADAL" clId="{026D0C5E-A6BF-D340-A7A6-1ABBC5F0D78B}" dt="2020-11-18T08:18:54.574" v="0"/>
        <pc:sldMkLst>
          <pc:docMk/>
          <pc:sldMk cId="2301674078" sldId="262"/>
        </pc:sldMkLst>
      </pc:sldChg>
      <pc:sldChg chg="add">
        <pc:chgData name="Verkhovodova, Polina A." userId="f28b5bea-5346-4053-83d8-e3dddd118934" providerId="ADAL" clId="{026D0C5E-A6BF-D340-A7A6-1ABBC5F0D78B}" dt="2020-11-18T08:18:54.574" v="0"/>
        <pc:sldMkLst>
          <pc:docMk/>
          <pc:sldMk cId="1898707260" sldId="263"/>
        </pc:sldMkLst>
      </pc:sldChg>
      <pc:sldChg chg="add">
        <pc:chgData name="Verkhovodova, Polina A." userId="f28b5bea-5346-4053-83d8-e3dddd118934" providerId="ADAL" clId="{026D0C5E-A6BF-D340-A7A6-1ABBC5F0D78B}" dt="2020-11-18T08:18:54.574" v="0"/>
        <pc:sldMkLst>
          <pc:docMk/>
          <pc:sldMk cId="3367786243" sldId="271"/>
        </pc:sldMkLst>
      </pc:sldChg>
    </pc:docChg>
  </pc:docChgLst>
  <pc:docChgLst>
    <pc:chgData name="Malcolm Tisdale" userId="c5247ef6d71c34c7" providerId="LiveId" clId="{5492A804-D966-456F-B80D-7272907A4772}"/>
    <pc:docChg chg="custSel">
      <pc:chgData name="Malcolm Tisdale" userId="c5247ef6d71c34c7" providerId="LiveId" clId="{5492A804-D966-456F-B80D-7272907A4772}" dt="2020-11-18T08:19:39.515" v="1" actId="1592"/>
      <pc:docMkLst>
        <pc:docMk/>
      </pc:docMkLst>
      <pc:sldChg chg="delCm">
        <pc:chgData name="Malcolm Tisdale" userId="c5247ef6d71c34c7" providerId="LiveId" clId="{5492A804-D966-456F-B80D-7272907A4772}" dt="2020-11-18T08:19:39.515" v="1" actId="1592"/>
        <pc:sldMkLst>
          <pc:docMk/>
          <pc:sldMk cId="1898707260" sldId="263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15T18:19:09.730" idx="1">
    <p:pos x="3945" y="74"/>
    <p:text>ALL CAPITALS</p:text>
    <p:extLst>
      <p:ext uri="{C676402C-5697-4E1C-873F-D02D1690AC5C}">
        <p15:threadingInfo xmlns:p15="http://schemas.microsoft.com/office/powerpoint/2012/main" timeZoneBias="480"/>
      </p:ext>
    </p:extLst>
  </p:cm>
  <p:cm authorId="1" dt="2020-11-15T18:19:36.839" idx="2">
    <p:pos x="7677" y="383"/>
    <p:text>Use these fonts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15T18:19:09.730" idx="1">
    <p:pos x="3945" y="74"/>
    <p:text>ALL CAPITALS</p:text>
    <p:extLst>
      <p:ext uri="{C676402C-5697-4E1C-873F-D02D1690AC5C}">
        <p15:threadingInfo xmlns:p15="http://schemas.microsoft.com/office/powerpoint/2012/main" timeZoneBias="480"/>
      </p:ext>
    </p:extLst>
  </p:cm>
  <p:cm authorId="1" dt="2020-11-15T18:19:36.839" idx="2">
    <p:pos x="7677" y="383"/>
    <p:text>Use these fonts</p:text>
    <p:extLst>
      <p:ext uri="{C676402C-5697-4E1C-873F-D02D1690AC5C}">
        <p15:threadingInfo xmlns:p15="http://schemas.microsoft.com/office/powerpoint/2012/main" timeZoneBias="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4F256-246D-BF4D-9E18-6EC45C187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DF63CA-BA30-7C46-A0E9-8A3C13A1CF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9921B-C37E-F143-924D-E9F7FA065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B1F5-E757-B84C-9D61-B3921ED588ED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BE7E6-88A5-0949-85B1-19EFCEDE6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58B44-676F-C747-8B51-2631F87C7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25962-4A48-0E4F-9BF1-5403E63F2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6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084B5-27F0-ED41-A25E-5E2F7ACBC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931392-A18B-2942-84E8-B728D1DB9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EC5D9-D890-8C4C-9914-920952544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B1F5-E757-B84C-9D61-B3921ED588ED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B9824-6017-C749-87EF-C2E09B7E1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6FBB9-BECE-5945-8A9D-167F866B8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25962-4A48-0E4F-9BF1-5403E63F2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42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E4BE63-CA14-C844-881E-05AC97458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3FA92D-BBA2-574E-8543-3B66C5F73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EBA0F-ED6D-6347-A27B-876DD701F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B1F5-E757-B84C-9D61-B3921ED588ED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0FFAD-BA59-9E45-828C-C9954FC83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5B87F-92D8-0344-8D94-1337B49E0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25962-4A48-0E4F-9BF1-5403E63F2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74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77DE-FA2D-EC43-9C6D-ECFC1B33B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E955D-5F22-2D48-9DE5-651C9297E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7FE2D-F5C0-4C46-A207-316AF9AD3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B1F5-E757-B84C-9D61-B3921ED588ED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1FCE5-C11C-0448-B820-69B4DB521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A6825-102E-5F41-BE51-8C3C42042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25962-4A48-0E4F-9BF1-5403E63F2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974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E4EE0-16EF-D845-9A0E-2BB86AD63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155A6E-8A19-9D42-8DF4-B203454CB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6533E-795A-BD4E-ABDF-BCD7D28F6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B1F5-E757-B84C-9D61-B3921ED588ED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08BA2-9F32-BF44-9F2D-9C16DCEA8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FBF91-88C4-274C-9934-DBE9F3F27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25962-4A48-0E4F-9BF1-5403E63F2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71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24CE1-CB21-9648-95BF-8ABF0DA07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FE728-A704-2440-A958-AB720EF1DA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07EB40-8F98-C140-9555-6A56254C1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BCA7F2-A12B-5D47-BDAD-2810AAF8B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B1F5-E757-B84C-9D61-B3921ED588ED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41718-948F-EE4E-BED3-D820C2EB7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719B62-4112-9B4B-962F-A8FE2BDD9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25962-4A48-0E4F-9BF1-5403E63F2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793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54BEA-CEE0-9E48-AE1C-91C764FBC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FE687-9090-FE49-93D2-928D14C5A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52F024-E9C9-1B4E-A511-057DBC84B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0B025D-B40B-024D-85C2-173C0D2CE1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6074AB-B6AA-BB41-B7E2-FDD923B07D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A18721-1714-8A4E-8039-C8C362D84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B1F5-E757-B84C-9D61-B3921ED588ED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F6ACA0-4511-9842-83A6-716A0A485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98C5E9-567F-3341-91DF-F5A9B2A75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25962-4A48-0E4F-9BF1-5403E63F2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71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9738D-D45E-9246-91EB-340975F7C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225BFD-9CF1-8044-9679-1EDDE67F3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B1F5-E757-B84C-9D61-B3921ED588ED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049499-A375-3241-943D-5680D7A99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A6EE0-9355-F94C-92ED-E27D51699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25962-4A48-0E4F-9BF1-5403E63F2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945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2F2540-A6A7-F544-A081-44D218C1B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B1F5-E757-B84C-9D61-B3921ED588ED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D6D429-54E8-794E-8BAD-2E9952760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7EE0E-CE73-A14A-9671-68004E389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25962-4A48-0E4F-9BF1-5403E63F2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39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4E580-7362-1245-9B12-72DE0B8DA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0D645-6488-8A4D-A48A-8DBFAAC5C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029B59-D6AC-CB4B-87C4-336FEF4A0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98F736-5A41-1445-BE59-0367E2F5B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B1F5-E757-B84C-9D61-B3921ED588ED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D3EAC-FA9E-0E49-8AA8-26CF660CF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AC788-4BC1-D640-8CB7-B2EBC786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25962-4A48-0E4F-9BF1-5403E63F2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68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8C268-306F-EB40-B419-637CFADA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32738D-5037-C047-B8CA-2CD552E678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0AB17C-4BED-2140-8B6B-D995E1810A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0BA852-3BCE-8140-96E4-C8F3D98E8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B1F5-E757-B84C-9D61-B3921ED588ED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F75EB6-623E-694E-AF98-BD81E47F1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30E904-BB3D-3441-9911-6967E411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25962-4A48-0E4F-9BF1-5403E63F2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17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648B84-0411-C34E-BD1D-DB7F7D2E8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73DDE-7F42-1A40-A2B1-113F049D1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23CEC-D326-1042-B9A5-2A8E4149E9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8B1F5-E757-B84C-9D61-B3921ED588ED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4C36-CBA4-144C-A7B9-84A60F2FBB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0CC25-42A3-6041-9763-B0BB8FB65F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25962-4A48-0E4F-9BF1-5403E63F2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95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17/06/relationships/model3d" Target="../media/model3d1.glb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D8694-3C4C-E44A-A2C9-FF64FEA0DD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2EEFC7-BF46-804C-8F1D-A1AFE3102C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95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F55B47-8A73-4CB1-95D4-A79A5FC070F8}"/>
              </a:ext>
            </a:extLst>
          </p:cNvPr>
          <p:cNvSpPr/>
          <p:nvPr/>
        </p:nvSpPr>
        <p:spPr>
          <a:xfrm>
            <a:off x="0" y="0"/>
            <a:ext cx="12192000" cy="1166070"/>
          </a:xfrm>
          <a:prstGeom prst="rect">
            <a:avLst/>
          </a:prstGeom>
          <a:gradFill flip="none" rotWithShape="1">
            <a:gsLst>
              <a:gs pos="0">
                <a:srgbClr val="CAC8C8">
                  <a:shade val="30000"/>
                  <a:satMod val="115000"/>
                </a:srgbClr>
              </a:gs>
              <a:gs pos="50000">
                <a:srgbClr val="CAC8C8">
                  <a:shade val="67500"/>
                  <a:satMod val="115000"/>
                </a:srgbClr>
              </a:gs>
              <a:gs pos="100000">
                <a:srgbClr val="CAC8C8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76777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63AF79-AC61-4A1B-A247-E0411BA49C6C}"/>
              </a:ext>
            </a:extLst>
          </p:cNvPr>
          <p:cNvGrpSpPr/>
          <p:nvPr/>
        </p:nvGrpSpPr>
        <p:grpSpPr>
          <a:xfrm>
            <a:off x="2670163" y="154806"/>
            <a:ext cx="921155" cy="860842"/>
            <a:chOff x="9286613" y="0"/>
            <a:chExt cx="1409350" cy="1317072"/>
          </a:xfrm>
          <a:solidFill>
            <a:srgbClr val="183D6E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2B64CAB-9E1B-4B2E-81E5-BAA52D9FEE84}"/>
                </a:ext>
              </a:extLst>
            </p:cNvPr>
            <p:cNvSpPr/>
            <p:nvPr/>
          </p:nvSpPr>
          <p:spPr>
            <a:xfrm>
              <a:off x="9286613" y="0"/>
              <a:ext cx="1409350" cy="1317072"/>
            </a:xfrm>
            <a:prstGeom prst="rect">
              <a:avLst/>
            </a:prstGeom>
            <a:grpFill/>
            <a:ln>
              <a:solidFill>
                <a:srgbClr val="183D6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C3146A8-4CE7-4878-83E8-1392306AE0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1879" y="108604"/>
              <a:ext cx="1318819" cy="1099864"/>
            </a:xfrm>
            <a:prstGeom prst="rect">
              <a:avLst/>
            </a:prstGeom>
            <a:grpFill/>
            <a:ln>
              <a:solidFill>
                <a:srgbClr val="183D6E"/>
              </a:solidFill>
            </a:ln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48E9B72-5C4D-491E-921B-1ACD309A346B}"/>
              </a:ext>
            </a:extLst>
          </p:cNvPr>
          <p:cNvSpPr txBox="1"/>
          <p:nvPr/>
        </p:nvSpPr>
        <p:spPr>
          <a:xfrm>
            <a:off x="3747060" y="75203"/>
            <a:ext cx="45994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venir Next LT Pro" panose="020B0504020202020204" pitchFamily="34" charset="0"/>
              </a:rPr>
              <a:t>PANEL COMPOSITION</a:t>
            </a:r>
            <a:endParaRPr lang="en-US" sz="2400" b="1" dirty="0">
              <a:latin typeface="Avenir Next LT Pro" panose="020B0504020202020204" pitchFamily="34" charset="0"/>
            </a:endParaRPr>
          </a:p>
          <a:p>
            <a:r>
              <a:rPr lang="en-US" sz="2400" b="1" dirty="0">
                <a:latin typeface="Avenir Next LT Pro" panose="020B0504020202020204" pitchFamily="34" charset="0"/>
              </a:rPr>
              <a:t>MECHANICAL</a:t>
            </a:r>
            <a:endParaRPr lang="en-US" sz="3200" dirty="0">
              <a:latin typeface="Avenir Next LT Pro" panose="020B0504020202020204" pitchFamily="34" charset="0"/>
            </a:endParaRP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E475F38-61F5-408A-80F6-3F5E94E2A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2</a:t>
            </a:fld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FE9C64D-6712-4FD4-BF68-E52392A78474}"/>
              </a:ext>
            </a:extLst>
          </p:cNvPr>
          <p:cNvGrpSpPr/>
          <p:nvPr/>
        </p:nvGrpSpPr>
        <p:grpSpPr>
          <a:xfrm>
            <a:off x="311803" y="154806"/>
            <a:ext cx="2202617" cy="862015"/>
            <a:chOff x="8702465" y="166345"/>
            <a:chExt cx="2202617" cy="862015"/>
          </a:xfrm>
        </p:grpSpPr>
        <p:pic>
          <p:nvPicPr>
            <p:cNvPr id="14" name="Picture 13" descr="Logo, company name&#10;&#10;Description automatically generated">
              <a:extLst>
                <a:ext uri="{FF2B5EF4-FFF2-40B4-BE49-F238E27FC236}">
                  <a16:creationId xmlns:a16="http://schemas.microsoft.com/office/drawing/2014/main" id="{05A17D7D-ADE4-49F0-B2D6-4E7B2ADC2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4241" y="167519"/>
              <a:ext cx="860841" cy="860841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" name="Picture 16" descr="Logo&#10;&#10;Description automatically generated">
              <a:extLst>
                <a:ext uri="{FF2B5EF4-FFF2-40B4-BE49-F238E27FC236}">
                  <a16:creationId xmlns:a16="http://schemas.microsoft.com/office/drawing/2014/main" id="{19DD8A09-B375-46DA-8327-6BA46D0DC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2465" y="166345"/>
              <a:ext cx="1287274" cy="311856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79FB0C64-88C6-486D-83BA-C604753212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2465" y="600275"/>
              <a:ext cx="1287274" cy="428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8005A7-1C55-4A6C-BD23-24CD7599F3F7}"/>
              </a:ext>
            </a:extLst>
          </p:cNvPr>
          <p:cNvCxnSpPr>
            <a:cxnSpLocks/>
          </p:cNvCxnSpPr>
          <p:nvPr/>
        </p:nvCxnSpPr>
        <p:spPr>
          <a:xfrm>
            <a:off x="905164" y="6517176"/>
            <a:ext cx="10104584" cy="0"/>
          </a:xfrm>
          <a:prstGeom prst="line">
            <a:avLst/>
          </a:prstGeom>
          <a:ln w="19050">
            <a:solidFill>
              <a:srgbClr val="CA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C586263-690F-437D-B8D2-BFE2576C3E17}"/>
              </a:ext>
            </a:extLst>
          </p:cNvPr>
          <p:cNvSpPr txBox="1"/>
          <p:nvPr/>
        </p:nvSpPr>
        <p:spPr>
          <a:xfrm>
            <a:off x="7519752" y="321424"/>
            <a:ext cx="4438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AIAA Caltech Student Branch – 18/11/20</a:t>
            </a:r>
          </a:p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Preliminary Design Review – E.A.S.E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E8CBE4-238A-F640-B68B-9AFF539F98A1}"/>
              </a:ext>
            </a:extLst>
          </p:cNvPr>
          <p:cNvSpPr txBox="1"/>
          <p:nvPr/>
        </p:nvSpPr>
        <p:spPr>
          <a:xfrm>
            <a:off x="8476049" y="4247397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3087A3A-A0A4-DA48-B299-569B089A0BAF}"/>
              </a:ext>
            </a:extLst>
          </p:cNvPr>
          <p:cNvGrpSpPr/>
          <p:nvPr/>
        </p:nvGrpSpPr>
        <p:grpSpPr>
          <a:xfrm>
            <a:off x="1188109" y="2220006"/>
            <a:ext cx="9717397" cy="1552704"/>
            <a:chOff x="1326282" y="2029608"/>
            <a:chExt cx="9717397" cy="155270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0324E92-5B12-454D-9944-34615698DB82}"/>
                </a:ext>
              </a:extLst>
            </p:cNvPr>
            <p:cNvGrpSpPr/>
            <p:nvPr/>
          </p:nvGrpSpPr>
          <p:grpSpPr>
            <a:xfrm>
              <a:off x="3403455" y="2180801"/>
              <a:ext cx="5286706" cy="1328679"/>
              <a:chOff x="3048349" y="3301680"/>
              <a:chExt cx="5286706" cy="132867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579DC94-4D00-B348-B0D7-CB581592E382}"/>
                  </a:ext>
                </a:extLst>
              </p:cNvPr>
              <p:cNvSpPr/>
              <p:nvPr/>
            </p:nvSpPr>
            <p:spPr>
              <a:xfrm>
                <a:off x="3048352" y="4447878"/>
                <a:ext cx="5286703" cy="182481"/>
              </a:xfrm>
              <a:prstGeom prst="rect">
                <a:avLst/>
              </a:prstGeom>
              <a:solidFill>
                <a:srgbClr val="183D6E"/>
              </a:solidFill>
              <a:ln>
                <a:solidFill>
                  <a:srgbClr val="183D6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D426C2D-1636-A04B-85B5-128C0D46D6A3}"/>
                  </a:ext>
                </a:extLst>
              </p:cNvPr>
              <p:cNvSpPr/>
              <p:nvPr/>
            </p:nvSpPr>
            <p:spPr>
              <a:xfrm>
                <a:off x="3048351" y="4158092"/>
                <a:ext cx="5286703" cy="15302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33F067FB-843B-954D-874D-C7195FF83469}"/>
                  </a:ext>
                </a:extLst>
              </p:cNvPr>
              <p:cNvSpPr/>
              <p:nvPr/>
            </p:nvSpPr>
            <p:spPr>
              <a:xfrm>
                <a:off x="3048350" y="3960780"/>
                <a:ext cx="5286703" cy="6055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DBC2B0F8-A776-0A4A-A5CA-FC7D8D5AB0BE}"/>
                  </a:ext>
                </a:extLst>
              </p:cNvPr>
              <p:cNvSpPr/>
              <p:nvPr/>
            </p:nvSpPr>
            <p:spPr>
              <a:xfrm>
                <a:off x="3048349" y="3639354"/>
                <a:ext cx="5286703" cy="15302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9BBF84FA-8669-4D43-BD40-689EA2334972}"/>
                  </a:ext>
                </a:extLst>
              </p:cNvPr>
              <p:cNvSpPr/>
              <p:nvPr/>
            </p:nvSpPr>
            <p:spPr>
              <a:xfrm>
                <a:off x="3048349" y="3301680"/>
                <a:ext cx="5286703" cy="182481"/>
              </a:xfrm>
              <a:prstGeom prst="rect">
                <a:avLst/>
              </a:prstGeom>
              <a:solidFill>
                <a:srgbClr val="183D6E"/>
              </a:solidFill>
              <a:ln>
                <a:solidFill>
                  <a:srgbClr val="183D6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0161EE3-9BAC-9144-AFCF-1E27782BAF16}"/>
                </a:ext>
              </a:extLst>
            </p:cNvPr>
            <p:cNvSpPr txBox="1"/>
            <p:nvPr/>
          </p:nvSpPr>
          <p:spPr>
            <a:xfrm>
              <a:off x="1341950" y="3274535"/>
              <a:ext cx="21007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venir Next LT Pro" panose="020B0504020202020204" pitchFamily="34" charset="0"/>
                </a:rPr>
                <a:t>Alumina Ceramic Sheet</a:t>
              </a:r>
              <a:endParaRPr lang="en-US" sz="14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F170D9E-AF1D-174B-BD0E-B075F4DD3A5E}"/>
                </a:ext>
              </a:extLst>
            </p:cNvPr>
            <p:cNvSpPr txBox="1"/>
            <p:nvPr/>
          </p:nvSpPr>
          <p:spPr>
            <a:xfrm>
              <a:off x="2298664" y="2959838"/>
              <a:ext cx="11202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venir Next LT Pro" panose="020B0504020202020204" pitchFamily="34" charset="0"/>
                </a:rPr>
                <a:t>Kapton film</a:t>
              </a:r>
              <a:endParaRPr lang="en-US" sz="140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F247691-76A0-774F-9049-C732EAA2BC3D}"/>
                </a:ext>
              </a:extLst>
            </p:cNvPr>
            <p:cNvSpPr txBox="1"/>
            <p:nvPr/>
          </p:nvSpPr>
          <p:spPr>
            <a:xfrm>
              <a:off x="2322410" y="2442248"/>
              <a:ext cx="11202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venir Next LT Pro" panose="020B0504020202020204" pitchFamily="34" charset="0"/>
                </a:rPr>
                <a:t>Kapton film</a:t>
              </a:r>
              <a:endParaRPr lang="en-US" sz="14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FC7D761-D7C9-C34B-A986-695F5E49D1BB}"/>
                </a:ext>
              </a:extLst>
            </p:cNvPr>
            <p:cNvSpPr txBox="1"/>
            <p:nvPr/>
          </p:nvSpPr>
          <p:spPr>
            <a:xfrm>
              <a:off x="1326282" y="2119959"/>
              <a:ext cx="21007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venir Next LT Pro" panose="020B0504020202020204" pitchFamily="34" charset="0"/>
                </a:rPr>
                <a:t>Alumina Ceramic Sheet</a:t>
              </a:r>
              <a:endParaRPr lang="en-US" sz="14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C41B554-9E72-B14B-94EE-BD21E12B7118}"/>
                </a:ext>
              </a:extLst>
            </p:cNvPr>
            <p:cNvSpPr txBox="1"/>
            <p:nvPr/>
          </p:nvSpPr>
          <p:spPr>
            <a:xfrm>
              <a:off x="2357419" y="2722516"/>
              <a:ext cx="10502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venir Next LT Pro" panose="020B0504020202020204" pitchFamily="34" charset="0"/>
                </a:rPr>
                <a:t>Electrodes</a:t>
              </a:r>
              <a:endParaRPr lang="en-US" sz="1400" dirty="0"/>
            </a:p>
          </p:txBody>
        </p:sp>
        <p:sp>
          <p:nvSpPr>
            <p:cNvPr id="62" name="Right Brace 61">
              <a:extLst>
                <a:ext uri="{FF2B5EF4-FFF2-40B4-BE49-F238E27FC236}">
                  <a16:creationId xmlns:a16="http://schemas.microsoft.com/office/drawing/2014/main" id="{5B124755-D0B8-BB46-A7C5-551D92421A04}"/>
                </a:ext>
              </a:extLst>
            </p:cNvPr>
            <p:cNvSpPr/>
            <p:nvPr/>
          </p:nvSpPr>
          <p:spPr>
            <a:xfrm>
              <a:off x="8761284" y="3336620"/>
              <a:ext cx="98386" cy="18248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ight Brace 62">
              <a:extLst>
                <a:ext uri="{FF2B5EF4-FFF2-40B4-BE49-F238E27FC236}">
                  <a16:creationId xmlns:a16="http://schemas.microsoft.com/office/drawing/2014/main" id="{188ED86D-014D-A543-8A07-5DDF72A81B0E}"/>
                </a:ext>
              </a:extLst>
            </p:cNvPr>
            <p:cNvSpPr/>
            <p:nvPr/>
          </p:nvSpPr>
          <p:spPr>
            <a:xfrm>
              <a:off x="8765017" y="2180801"/>
              <a:ext cx="98386" cy="18248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ight Brace 63">
              <a:extLst>
                <a:ext uri="{FF2B5EF4-FFF2-40B4-BE49-F238E27FC236}">
                  <a16:creationId xmlns:a16="http://schemas.microsoft.com/office/drawing/2014/main" id="{9CEA9B7B-6C17-ED43-8EF0-28FFE94EFB6B}"/>
                </a:ext>
              </a:extLst>
            </p:cNvPr>
            <p:cNvSpPr/>
            <p:nvPr/>
          </p:nvSpPr>
          <p:spPr>
            <a:xfrm>
              <a:off x="8757798" y="3045072"/>
              <a:ext cx="98386" cy="15302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ight Brace 64">
              <a:extLst>
                <a:ext uri="{FF2B5EF4-FFF2-40B4-BE49-F238E27FC236}">
                  <a16:creationId xmlns:a16="http://schemas.microsoft.com/office/drawing/2014/main" id="{C0C0DA44-460F-9C46-8091-BBE213C6D8EE}"/>
                </a:ext>
              </a:extLst>
            </p:cNvPr>
            <p:cNvSpPr/>
            <p:nvPr/>
          </p:nvSpPr>
          <p:spPr>
            <a:xfrm>
              <a:off x="8763312" y="2514302"/>
              <a:ext cx="98386" cy="15302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CA792B8-5E1E-BF49-91CC-72F043E4DB28}"/>
                </a:ext>
              </a:extLst>
            </p:cNvPr>
            <p:cNvSpPr txBox="1"/>
            <p:nvPr/>
          </p:nvSpPr>
          <p:spPr>
            <a:xfrm>
              <a:off x="8814209" y="3292880"/>
              <a:ext cx="9252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venir Next LT Pro" panose="020B0504020202020204" pitchFamily="34" charset="0"/>
                </a:rPr>
                <a:t>0.3175 cm</a:t>
              </a:r>
              <a:endParaRPr lang="en-US" sz="1200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2A4E9E4-E210-F448-94A3-D160CFA48FEF}"/>
                </a:ext>
              </a:extLst>
            </p:cNvPr>
            <p:cNvSpPr txBox="1"/>
            <p:nvPr/>
          </p:nvSpPr>
          <p:spPr>
            <a:xfrm>
              <a:off x="8814209" y="2146770"/>
              <a:ext cx="9252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venir Next LT Pro" panose="020B0504020202020204" pitchFamily="34" charset="0"/>
                </a:rPr>
                <a:t>0.3175 cm</a:t>
              </a:r>
              <a:endParaRPr lang="en-US" sz="1200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9226998-EBC0-5A4A-905E-975E0768D099}"/>
                </a:ext>
              </a:extLst>
            </p:cNvPr>
            <p:cNvSpPr txBox="1"/>
            <p:nvPr/>
          </p:nvSpPr>
          <p:spPr>
            <a:xfrm>
              <a:off x="8814209" y="2988834"/>
              <a:ext cx="8354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venir Next LT Pro" panose="020B0504020202020204" pitchFamily="34" charset="0"/>
                </a:rPr>
                <a:t>0.005 cm</a:t>
              </a:r>
              <a:endParaRPr lang="en-US" sz="1200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53CB604-7302-9045-8C1E-548CA1DFE89D}"/>
                </a:ext>
              </a:extLst>
            </p:cNvPr>
            <p:cNvSpPr txBox="1"/>
            <p:nvPr/>
          </p:nvSpPr>
          <p:spPr>
            <a:xfrm>
              <a:off x="8806991" y="2444768"/>
              <a:ext cx="8354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venir Next LT Pro" panose="020B0504020202020204" pitchFamily="34" charset="0"/>
                </a:rPr>
                <a:t>0.005 cm</a:t>
              </a:r>
              <a:endParaRPr lang="en-US" sz="1200" dirty="0"/>
            </a:p>
          </p:txBody>
        </p:sp>
        <p:sp>
          <p:nvSpPr>
            <p:cNvPr id="71" name="Right Brace 70">
              <a:extLst>
                <a:ext uri="{FF2B5EF4-FFF2-40B4-BE49-F238E27FC236}">
                  <a16:creationId xmlns:a16="http://schemas.microsoft.com/office/drawing/2014/main" id="{FA5CE9AC-B9B1-F640-8508-EED4584D3D1F}"/>
                </a:ext>
              </a:extLst>
            </p:cNvPr>
            <p:cNvSpPr/>
            <p:nvPr/>
          </p:nvSpPr>
          <p:spPr>
            <a:xfrm>
              <a:off x="9795560" y="2029608"/>
              <a:ext cx="383726" cy="154027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F6E2B86-AF89-AD40-B011-2D1243F7381A}"/>
                </a:ext>
              </a:extLst>
            </p:cNvPr>
            <p:cNvSpPr txBox="1"/>
            <p:nvPr/>
          </p:nvSpPr>
          <p:spPr>
            <a:xfrm>
              <a:off x="10297962" y="2821338"/>
              <a:ext cx="7457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venir Next LT Pro" panose="020B0504020202020204" pitchFamily="34" charset="0"/>
                </a:rPr>
                <a:t>0.65 cm</a:t>
              </a:r>
              <a:endParaRPr lang="en-US" sz="1200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0286624-729E-4941-A15E-724E87458EA2}"/>
              </a:ext>
            </a:extLst>
          </p:cNvPr>
          <p:cNvGrpSpPr/>
          <p:nvPr/>
        </p:nvGrpSpPr>
        <p:grpSpPr>
          <a:xfrm>
            <a:off x="311803" y="4406842"/>
            <a:ext cx="6186621" cy="753848"/>
            <a:chOff x="517923" y="5068657"/>
            <a:chExt cx="6186621" cy="753848"/>
          </a:xfrm>
        </p:grpSpPr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50" name="3D Model 49" descr="Mobile phone">
                  <a:extLst>
                    <a:ext uri="{FF2B5EF4-FFF2-40B4-BE49-F238E27FC236}">
                      <a16:creationId xmlns:a16="http://schemas.microsoft.com/office/drawing/2014/main" id="{3A1B6E38-E588-994A-A13C-15C63BD9321A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 rot="5400000">
                <a:off x="3827588" y="2623043"/>
                <a:ext cx="411396" cy="5342517"/>
              </p:xfrm>
              <a:graphic>
                <a:graphicData uri="http://schemas.microsoft.com/office/drawing/2017/model3d">
                  <am3d:model3d r:embed="rId6">
                    <am3d:spPr>
                      <a:xfrm rot="5400000">
                        <a:off x="0" y="0"/>
                        <a:ext cx="411396" cy="5342517"/>
                      </a:xfrm>
                      <a:prstGeom prst="rect">
                        <a:avLst/>
                      </a:prstGeom>
                    </am3d:spPr>
                    <am3d:camera>
                      <am3d:pos x="0" y="0" z="52500700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32307497" d="1000000"/>
                      <am3d:preTrans dx="-44610" dy="-17992235" dz="888902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y="16200000"/>
                      <am3d:postTrans dx="0" dy="0" dz="0"/>
                    </am3d:trans>
                    <am3d:raster rName="Office3DRenderer" rVer="16.0.8326">
                      <am3d:blip r:embed="rId7"/>
                    </am3d:raster>
                    <am3d:objViewport viewportSz="5418648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50" name="3D Model 49" descr="Mobile phone">
                  <a:extLst>
                    <a:ext uri="{FF2B5EF4-FFF2-40B4-BE49-F238E27FC236}">
                      <a16:creationId xmlns:a16="http://schemas.microsoft.com/office/drawing/2014/main" id="{3A1B6E38-E588-994A-A13C-15C63BD9321A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 rot="5400000">
                  <a:off x="3621468" y="1961228"/>
                  <a:ext cx="411396" cy="5342517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76" name="Right Brace 75">
              <a:extLst>
                <a:ext uri="{FF2B5EF4-FFF2-40B4-BE49-F238E27FC236}">
                  <a16:creationId xmlns:a16="http://schemas.microsoft.com/office/drawing/2014/main" id="{881AC66D-2147-4144-AD8C-1171BD9EBEB9}"/>
                </a:ext>
              </a:extLst>
            </p:cNvPr>
            <p:cNvSpPr/>
            <p:nvPr/>
          </p:nvSpPr>
          <p:spPr>
            <a:xfrm rot="10800000">
              <a:off x="1263641" y="5068657"/>
              <a:ext cx="98386" cy="369333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81E7CFC6-081E-384A-92BB-77D7003EFF5B}"/>
                </a:ext>
              </a:extLst>
            </p:cNvPr>
            <p:cNvSpPr txBox="1"/>
            <p:nvPr/>
          </p:nvSpPr>
          <p:spPr>
            <a:xfrm>
              <a:off x="3403454" y="5514728"/>
              <a:ext cx="9134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venir Next LT Pro" panose="020B0504020202020204" pitchFamily="34" charset="0"/>
                </a:rPr>
                <a:t>iPhone X</a:t>
              </a:r>
              <a:endParaRPr lang="en-US" sz="1400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0A4BF69-C3A9-4D46-A74D-35E0CC201529}"/>
                </a:ext>
              </a:extLst>
            </p:cNvPr>
            <p:cNvSpPr txBox="1"/>
            <p:nvPr/>
          </p:nvSpPr>
          <p:spPr>
            <a:xfrm>
              <a:off x="517923" y="5114823"/>
              <a:ext cx="7457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venir Next LT Pro" panose="020B0504020202020204" pitchFamily="34" charset="0"/>
                </a:rPr>
                <a:t>0.77 cm</a:t>
              </a:r>
              <a:endParaRPr lang="en-US" sz="1200" dirty="0"/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B20D1F79-4593-2A4C-B839-ECFDAF708D7C}"/>
              </a:ext>
            </a:extLst>
          </p:cNvPr>
          <p:cNvSpPr/>
          <p:nvPr/>
        </p:nvSpPr>
        <p:spPr>
          <a:xfrm>
            <a:off x="6791218" y="4531141"/>
            <a:ext cx="4043359" cy="2769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ight Brace 72">
            <a:extLst>
              <a:ext uri="{FF2B5EF4-FFF2-40B4-BE49-F238E27FC236}">
                <a16:creationId xmlns:a16="http://schemas.microsoft.com/office/drawing/2014/main" id="{457393BA-EE7E-3E40-AAF6-5446524421E0}"/>
              </a:ext>
            </a:extLst>
          </p:cNvPr>
          <p:cNvSpPr/>
          <p:nvPr/>
        </p:nvSpPr>
        <p:spPr>
          <a:xfrm>
            <a:off x="10885270" y="4525488"/>
            <a:ext cx="98386" cy="27699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43F8148-6FC2-8A4B-B88F-8D2ED74E0352}"/>
              </a:ext>
            </a:extLst>
          </p:cNvPr>
          <p:cNvSpPr txBox="1"/>
          <p:nvPr/>
        </p:nvSpPr>
        <p:spPr>
          <a:xfrm>
            <a:off x="8204052" y="4855415"/>
            <a:ext cx="10138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Next LT Pro" panose="020B0504020202020204" pitchFamily="34" charset="0"/>
              </a:rPr>
              <a:t>EDS Panel</a:t>
            </a:r>
            <a:endParaRPr lang="en-US" sz="14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46C6F51-93A0-1F46-BC71-C80BE9FAC907}"/>
              </a:ext>
            </a:extLst>
          </p:cNvPr>
          <p:cNvSpPr txBox="1"/>
          <p:nvPr/>
        </p:nvSpPr>
        <p:spPr>
          <a:xfrm>
            <a:off x="10983656" y="4499176"/>
            <a:ext cx="784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venir Next LT Pro" panose="020B0504020202020204" pitchFamily="34" charset="0"/>
              </a:rPr>
              <a:t>0.65  cm</a:t>
            </a:r>
            <a:endParaRPr lang="en-US" sz="12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9249145-5979-3546-926C-6F152B1E8ABA}"/>
              </a:ext>
            </a:extLst>
          </p:cNvPr>
          <p:cNvSpPr txBox="1"/>
          <p:nvPr/>
        </p:nvSpPr>
        <p:spPr>
          <a:xfrm>
            <a:off x="5229352" y="5415703"/>
            <a:ext cx="1733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venir Next LT Pro" panose="020B0504020202020204" pitchFamily="34" charset="0"/>
              </a:rPr>
              <a:t>Mass estimate: 1.4 kg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01674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F55B47-8A73-4CB1-95D4-A79A5FC070F8}"/>
              </a:ext>
            </a:extLst>
          </p:cNvPr>
          <p:cNvSpPr/>
          <p:nvPr/>
        </p:nvSpPr>
        <p:spPr>
          <a:xfrm>
            <a:off x="0" y="0"/>
            <a:ext cx="12192000" cy="1166070"/>
          </a:xfrm>
          <a:prstGeom prst="rect">
            <a:avLst/>
          </a:prstGeom>
          <a:gradFill flip="none" rotWithShape="1">
            <a:gsLst>
              <a:gs pos="0">
                <a:srgbClr val="CAC8C8">
                  <a:shade val="30000"/>
                  <a:satMod val="115000"/>
                </a:srgbClr>
              </a:gs>
              <a:gs pos="50000">
                <a:srgbClr val="CAC8C8">
                  <a:shade val="67500"/>
                  <a:satMod val="115000"/>
                </a:srgbClr>
              </a:gs>
              <a:gs pos="100000">
                <a:srgbClr val="CAC8C8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76777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63AF79-AC61-4A1B-A247-E0411BA49C6C}"/>
              </a:ext>
            </a:extLst>
          </p:cNvPr>
          <p:cNvGrpSpPr/>
          <p:nvPr/>
        </p:nvGrpSpPr>
        <p:grpSpPr>
          <a:xfrm>
            <a:off x="2670163" y="154806"/>
            <a:ext cx="921155" cy="860842"/>
            <a:chOff x="9286613" y="0"/>
            <a:chExt cx="1409350" cy="1317072"/>
          </a:xfrm>
          <a:solidFill>
            <a:srgbClr val="183D6E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2B64CAB-9E1B-4B2E-81E5-BAA52D9FEE84}"/>
                </a:ext>
              </a:extLst>
            </p:cNvPr>
            <p:cNvSpPr/>
            <p:nvPr/>
          </p:nvSpPr>
          <p:spPr>
            <a:xfrm>
              <a:off x="9286613" y="0"/>
              <a:ext cx="1409350" cy="1317072"/>
            </a:xfrm>
            <a:prstGeom prst="rect">
              <a:avLst/>
            </a:prstGeom>
            <a:grpFill/>
            <a:ln>
              <a:solidFill>
                <a:srgbClr val="183D6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C3146A8-4CE7-4878-83E8-1392306AE0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1879" y="108604"/>
              <a:ext cx="1318819" cy="1099864"/>
            </a:xfrm>
            <a:prstGeom prst="rect">
              <a:avLst/>
            </a:prstGeom>
            <a:grpFill/>
            <a:ln>
              <a:solidFill>
                <a:srgbClr val="183D6E"/>
              </a:solidFill>
            </a:ln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48E9B72-5C4D-491E-921B-1ACD309A346B}"/>
              </a:ext>
            </a:extLst>
          </p:cNvPr>
          <p:cNvSpPr txBox="1"/>
          <p:nvPr/>
        </p:nvSpPr>
        <p:spPr>
          <a:xfrm>
            <a:off x="3747060" y="75203"/>
            <a:ext cx="45994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venir Next LT Pro" panose="020B0504020202020204" pitchFamily="34" charset="0"/>
              </a:rPr>
              <a:t>MATERIAL SELECTION</a:t>
            </a:r>
            <a:endParaRPr lang="en-US" sz="2400" b="1" dirty="0">
              <a:latin typeface="Avenir Next LT Pro" panose="020B0504020202020204" pitchFamily="34" charset="0"/>
            </a:endParaRPr>
          </a:p>
          <a:p>
            <a:r>
              <a:rPr lang="en-US" sz="2400" b="1" dirty="0">
                <a:latin typeface="Avenir Next LT Pro" panose="020B0504020202020204" pitchFamily="34" charset="0"/>
              </a:rPr>
              <a:t>MECHANICAL</a:t>
            </a:r>
            <a:endParaRPr lang="en-US" sz="3200" dirty="0">
              <a:latin typeface="Avenir Next LT Pro" panose="020B0504020202020204" pitchFamily="34" charset="0"/>
            </a:endParaRP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E475F38-61F5-408A-80F6-3F5E94E2A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3</a:t>
            </a:fld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FE9C64D-6712-4FD4-BF68-E52392A78474}"/>
              </a:ext>
            </a:extLst>
          </p:cNvPr>
          <p:cNvGrpSpPr/>
          <p:nvPr/>
        </p:nvGrpSpPr>
        <p:grpSpPr>
          <a:xfrm>
            <a:off x="311803" y="154806"/>
            <a:ext cx="2202617" cy="862015"/>
            <a:chOff x="8702465" y="166345"/>
            <a:chExt cx="2202617" cy="862015"/>
          </a:xfrm>
        </p:grpSpPr>
        <p:pic>
          <p:nvPicPr>
            <p:cNvPr id="14" name="Picture 13" descr="Logo, company name&#10;&#10;Description automatically generated">
              <a:extLst>
                <a:ext uri="{FF2B5EF4-FFF2-40B4-BE49-F238E27FC236}">
                  <a16:creationId xmlns:a16="http://schemas.microsoft.com/office/drawing/2014/main" id="{05A17D7D-ADE4-49F0-B2D6-4E7B2ADC2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4241" y="167519"/>
              <a:ext cx="860841" cy="860841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" name="Picture 16" descr="Logo&#10;&#10;Description automatically generated">
              <a:extLst>
                <a:ext uri="{FF2B5EF4-FFF2-40B4-BE49-F238E27FC236}">
                  <a16:creationId xmlns:a16="http://schemas.microsoft.com/office/drawing/2014/main" id="{19DD8A09-B375-46DA-8327-6BA46D0DC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2465" y="166345"/>
              <a:ext cx="1287274" cy="311856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79FB0C64-88C6-486D-83BA-C604753212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2465" y="600275"/>
              <a:ext cx="1287274" cy="428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8005A7-1C55-4A6C-BD23-24CD7599F3F7}"/>
              </a:ext>
            </a:extLst>
          </p:cNvPr>
          <p:cNvCxnSpPr>
            <a:cxnSpLocks/>
          </p:cNvCxnSpPr>
          <p:nvPr/>
        </p:nvCxnSpPr>
        <p:spPr>
          <a:xfrm>
            <a:off x="905164" y="6517176"/>
            <a:ext cx="10104584" cy="0"/>
          </a:xfrm>
          <a:prstGeom prst="line">
            <a:avLst/>
          </a:prstGeom>
          <a:ln w="19050">
            <a:solidFill>
              <a:srgbClr val="CA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C586263-690F-437D-B8D2-BFE2576C3E17}"/>
              </a:ext>
            </a:extLst>
          </p:cNvPr>
          <p:cNvSpPr txBox="1"/>
          <p:nvPr/>
        </p:nvSpPr>
        <p:spPr>
          <a:xfrm>
            <a:off x="7519752" y="321424"/>
            <a:ext cx="4438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AIAA Caltech Student Branch – 18/11/20</a:t>
            </a:r>
          </a:p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Preliminary Design Review – E.A.S.E 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AB15552E-520A-6949-AC6B-F18155C3DE8E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1817284"/>
          <a:ext cx="8128000" cy="388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72371540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7297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Alumina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Kapton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55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Electrical insulator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Stability across wide temperature 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091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Low dielectric constant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Durability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30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Low thermal conductivity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Good dielectric qualities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673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Hardness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Used in spacecraft applications (Apollo launcher, Curiosity rover)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740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438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Sufficient temperature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154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Abrasion resistant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428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Used in many spacecraft applications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39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7786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F55B47-8A73-4CB1-95D4-A79A5FC070F8}"/>
              </a:ext>
            </a:extLst>
          </p:cNvPr>
          <p:cNvSpPr/>
          <p:nvPr/>
        </p:nvSpPr>
        <p:spPr>
          <a:xfrm>
            <a:off x="0" y="0"/>
            <a:ext cx="12192000" cy="1166070"/>
          </a:xfrm>
          <a:prstGeom prst="rect">
            <a:avLst/>
          </a:prstGeom>
          <a:gradFill flip="none" rotWithShape="1">
            <a:gsLst>
              <a:gs pos="0">
                <a:srgbClr val="CAC8C8">
                  <a:shade val="30000"/>
                  <a:satMod val="115000"/>
                </a:srgbClr>
              </a:gs>
              <a:gs pos="50000">
                <a:srgbClr val="CAC8C8">
                  <a:shade val="67500"/>
                  <a:satMod val="115000"/>
                </a:srgbClr>
              </a:gs>
              <a:gs pos="100000">
                <a:srgbClr val="CAC8C8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76777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63AF79-AC61-4A1B-A247-E0411BA49C6C}"/>
              </a:ext>
            </a:extLst>
          </p:cNvPr>
          <p:cNvGrpSpPr/>
          <p:nvPr/>
        </p:nvGrpSpPr>
        <p:grpSpPr>
          <a:xfrm>
            <a:off x="2670163" y="154806"/>
            <a:ext cx="921155" cy="860842"/>
            <a:chOff x="9286613" y="0"/>
            <a:chExt cx="1409350" cy="1317072"/>
          </a:xfrm>
          <a:solidFill>
            <a:srgbClr val="183D6E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2B64CAB-9E1B-4B2E-81E5-BAA52D9FEE84}"/>
                </a:ext>
              </a:extLst>
            </p:cNvPr>
            <p:cNvSpPr/>
            <p:nvPr/>
          </p:nvSpPr>
          <p:spPr>
            <a:xfrm>
              <a:off x="9286613" y="0"/>
              <a:ext cx="1409350" cy="1317072"/>
            </a:xfrm>
            <a:prstGeom prst="rect">
              <a:avLst/>
            </a:prstGeom>
            <a:grpFill/>
            <a:ln>
              <a:solidFill>
                <a:srgbClr val="183D6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C3146A8-4CE7-4878-83E8-1392306AE0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1879" y="108604"/>
              <a:ext cx="1318819" cy="1099864"/>
            </a:xfrm>
            <a:prstGeom prst="rect">
              <a:avLst/>
            </a:prstGeom>
            <a:grpFill/>
            <a:ln>
              <a:solidFill>
                <a:srgbClr val="183D6E"/>
              </a:solidFill>
            </a:ln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48E9B72-5C4D-491E-921B-1ACD309A346B}"/>
              </a:ext>
            </a:extLst>
          </p:cNvPr>
          <p:cNvSpPr txBox="1"/>
          <p:nvPr/>
        </p:nvSpPr>
        <p:spPr>
          <a:xfrm>
            <a:off x="3747060" y="75203"/>
            <a:ext cx="45994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venir Next LT Pro" panose="020B0504020202020204" pitchFamily="34" charset="0"/>
              </a:rPr>
              <a:t>MANUFACTURING</a:t>
            </a:r>
          </a:p>
          <a:p>
            <a:r>
              <a:rPr lang="en-US" sz="2400" b="1" dirty="0">
                <a:latin typeface="Avenir Next LT Pro" panose="020B0504020202020204" pitchFamily="34" charset="0"/>
              </a:rPr>
              <a:t>MECHANICAL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E475F38-61F5-408A-80F6-3F5E94E2A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4</a:t>
            </a:fld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FE9C64D-6712-4FD4-BF68-E52392A78474}"/>
              </a:ext>
            </a:extLst>
          </p:cNvPr>
          <p:cNvGrpSpPr/>
          <p:nvPr/>
        </p:nvGrpSpPr>
        <p:grpSpPr>
          <a:xfrm>
            <a:off x="311803" y="154806"/>
            <a:ext cx="2202617" cy="862015"/>
            <a:chOff x="8702465" y="166345"/>
            <a:chExt cx="2202617" cy="862015"/>
          </a:xfrm>
        </p:grpSpPr>
        <p:pic>
          <p:nvPicPr>
            <p:cNvPr id="14" name="Picture 13" descr="Logo, company name&#10;&#10;Description automatically generated">
              <a:extLst>
                <a:ext uri="{FF2B5EF4-FFF2-40B4-BE49-F238E27FC236}">
                  <a16:creationId xmlns:a16="http://schemas.microsoft.com/office/drawing/2014/main" id="{05A17D7D-ADE4-49F0-B2D6-4E7B2ADC2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4241" y="167519"/>
              <a:ext cx="860841" cy="860841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" name="Picture 16" descr="Logo&#10;&#10;Description automatically generated">
              <a:extLst>
                <a:ext uri="{FF2B5EF4-FFF2-40B4-BE49-F238E27FC236}">
                  <a16:creationId xmlns:a16="http://schemas.microsoft.com/office/drawing/2014/main" id="{19DD8A09-B375-46DA-8327-6BA46D0DC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2465" y="166345"/>
              <a:ext cx="1287274" cy="311856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79FB0C64-88C6-486D-83BA-C604753212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2465" y="600275"/>
              <a:ext cx="1287274" cy="428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8005A7-1C55-4A6C-BD23-24CD7599F3F7}"/>
              </a:ext>
            </a:extLst>
          </p:cNvPr>
          <p:cNvCxnSpPr>
            <a:cxnSpLocks/>
          </p:cNvCxnSpPr>
          <p:nvPr/>
        </p:nvCxnSpPr>
        <p:spPr>
          <a:xfrm>
            <a:off x="905164" y="6517176"/>
            <a:ext cx="10104584" cy="0"/>
          </a:xfrm>
          <a:prstGeom prst="line">
            <a:avLst/>
          </a:prstGeom>
          <a:ln w="19050">
            <a:solidFill>
              <a:srgbClr val="CA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C586263-690F-437D-B8D2-BFE2576C3E17}"/>
              </a:ext>
            </a:extLst>
          </p:cNvPr>
          <p:cNvSpPr txBox="1"/>
          <p:nvPr/>
        </p:nvSpPr>
        <p:spPr>
          <a:xfrm>
            <a:off x="7519752" y="321424"/>
            <a:ext cx="4438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AIAA Caltech Student Branch – 18/11/20</a:t>
            </a:r>
          </a:p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Preliminary Design Review – H.O.M.E.S.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93013F-E26F-5C4B-B71D-7DA3F8C43159}"/>
              </a:ext>
            </a:extLst>
          </p:cNvPr>
          <p:cNvSpPr txBox="1"/>
          <p:nvPr/>
        </p:nvSpPr>
        <p:spPr>
          <a:xfrm>
            <a:off x="646750" y="1635449"/>
            <a:ext cx="62006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Next LT Pro" panose="020B0504020202020204" pitchFamily="34" charset="0"/>
              </a:rPr>
              <a:t>Top Plate: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venir Next LT Pro" panose="020B0504020202020204" pitchFamily="34" charset="0"/>
              </a:rPr>
              <a:t>3-axis CNC milling</a:t>
            </a:r>
          </a:p>
          <a:p>
            <a:r>
              <a:rPr lang="en-US" dirty="0">
                <a:latin typeface="Avenir Next LT Pro" panose="020B0504020202020204" pitchFamily="34" charset="0"/>
              </a:rPr>
              <a:t>Bottom Plate: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venir Next LT Pro" panose="020B0504020202020204" pitchFamily="34" charset="0"/>
              </a:rPr>
              <a:t>3-axis CNC milling</a:t>
            </a:r>
          </a:p>
          <a:p>
            <a:r>
              <a:rPr lang="en-US" dirty="0">
                <a:latin typeface="Avenir Next LT Pro" panose="020B0504020202020204" pitchFamily="34" charset="0"/>
              </a:rPr>
              <a:t>Electronics Box: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venir Next LT Pro" panose="020B0504020202020204" pitchFamily="34" charset="0"/>
              </a:rPr>
              <a:t>Tungsten inert gas welding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venir Next LT Pro" panose="020B0504020202020204" pitchFamily="34" charset="0"/>
              </a:rPr>
              <a:t>3-axis CNC milling</a:t>
            </a:r>
          </a:p>
          <a:p>
            <a:endParaRPr lang="en-US" dirty="0">
              <a:latin typeface="Avenir Next LT Pro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venir Next LT Pro" panose="020B0504020202020204" pitchFamily="34" charset="0"/>
              </a:rPr>
              <a:t>Design considerations: 0.5 mm tolerance, large external and internal fillets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venir Next LT Pro" panose="020B0504020202020204" pitchFamily="34" charset="0"/>
            </a:endParaRPr>
          </a:p>
          <a:p>
            <a:endParaRPr lang="en-US" dirty="0">
              <a:latin typeface="Avenir Next LT Pro" panose="020B05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Avenir Next LT Pro" panose="020B05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Avenir Next LT Pro" panose="020B0504020202020204" pitchFamily="34" charset="0"/>
            </a:endParaRPr>
          </a:p>
          <a:p>
            <a:endParaRPr lang="en-US" dirty="0">
              <a:latin typeface="Avenir Next LT Pro" panose="020B0504020202020204" pitchFamily="34" charset="0"/>
            </a:endParaRPr>
          </a:p>
        </p:txBody>
      </p:sp>
      <p:pic>
        <p:nvPicPr>
          <p:cNvPr id="4100" name="Picture 4" descr="What Is CNC Machining? And Is It Right for You?">
            <a:extLst>
              <a:ext uri="{FF2B5EF4-FFF2-40B4-BE49-F238E27FC236}">
                <a16:creationId xmlns:a16="http://schemas.microsoft.com/office/drawing/2014/main" id="{F92523AD-C6FC-BC4D-8AF4-3FBDE2559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697" y="1635449"/>
            <a:ext cx="5570483" cy="4177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707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175</Words>
  <Application>Microsoft Office PowerPoint</Application>
  <PresentationFormat>Widescreen</PresentationFormat>
  <Paragraphs>56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Avenir Next LT Pro</vt:lpstr>
      <vt:lpstr>Avenir Next LT Pro Light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Verkhovodova, Polina A.</dc:creator>
  <cp:lastModifiedBy>Malcolm Tisdale</cp:lastModifiedBy>
  <cp:revision>1</cp:revision>
  <dcterms:created xsi:type="dcterms:W3CDTF">2020-11-18T08:17:06Z</dcterms:created>
  <dcterms:modified xsi:type="dcterms:W3CDTF">2020-11-18T08:19:46Z</dcterms:modified>
</cp:coreProperties>
</file>