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0"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91BE-6D30-490E-BBBE-C2D783F7A3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6C8D54-F57E-4DAB-8672-FAAB1527B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7C40FD-D70B-4747-A013-1767886165B3}"/>
              </a:ext>
            </a:extLst>
          </p:cNvPr>
          <p:cNvSpPr>
            <a:spLocks noGrp="1"/>
          </p:cNvSpPr>
          <p:nvPr>
            <p:ph type="dt" sz="half" idx="10"/>
          </p:nvPr>
        </p:nvSpPr>
        <p:spPr/>
        <p:txBody>
          <a:bodyPr/>
          <a:lstStyle/>
          <a:p>
            <a:fld id="{620DDDCC-ADF2-4F6B-B6F9-2C58230F86AE}" type="datetimeFigureOut">
              <a:rPr lang="en-US" smtClean="0"/>
              <a:t>11/18/2020</a:t>
            </a:fld>
            <a:endParaRPr lang="en-US"/>
          </a:p>
        </p:txBody>
      </p:sp>
      <p:sp>
        <p:nvSpPr>
          <p:cNvPr id="5" name="Footer Placeholder 4">
            <a:extLst>
              <a:ext uri="{FF2B5EF4-FFF2-40B4-BE49-F238E27FC236}">
                <a16:creationId xmlns:a16="http://schemas.microsoft.com/office/drawing/2014/main" id="{7A2DBB8C-661A-4C45-90EF-6B2391064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5EEDE-DA76-4D42-9236-4717597672C4}"/>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55546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5D9F-18F9-4187-B0EC-26F4FEC873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4BA050-0D76-49FF-9396-C26CC77A60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87B74-9110-4339-894C-BCC401A2D34F}"/>
              </a:ext>
            </a:extLst>
          </p:cNvPr>
          <p:cNvSpPr>
            <a:spLocks noGrp="1"/>
          </p:cNvSpPr>
          <p:nvPr>
            <p:ph type="dt" sz="half" idx="10"/>
          </p:nvPr>
        </p:nvSpPr>
        <p:spPr/>
        <p:txBody>
          <a:bodyPr/>
          <a:lstStyle/>
          <a:p>
            <a:fld id="{620DDDCC-ADF2-4F6B-B6F9-2C58230F86AE}" type="datetimeFigureOut">
              <a:rPr lang="en-US" smtClean="0"/>
              <a:t>11/18/2020</a:t>
            </a:fld>
            <a:endParaRPr lang="en-US"/>
          </a:p>
        </p:txBody>
      </p:sp>
      <p:sp>
        <p:nvSpPr>
          <p:cNvPr id="5" name="Footer Placeholder 4">
            <a:extLst>
              <a:ext uri="{FF2B5EF4-FFF2-40B4-BE49-F238E27FC236}">
                <a16:creationId xmlns:a16="http://schemas.microsoft.com/office/drawing/2014/main" id="{FF882FF8-67F5-4429-B77E-0F9F3CE9B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25130-6690-427E-8111-018A37D18009}"/>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2583938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5D09DC-DDDC-493C-B828-A566D93EA7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D4767F-AEB5-42C1-A540-A0E1DE5F43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AC3BD-EF74-4969-BA8A-C1E2EFAB9F6B}"/>
              </a:ext>
            </a:extLst>
          </p:cNvPr>
          <p:cNvSpPr>
            <a:spLocks noGrp="1"/>
          </p:cNvSpPr>
          <p:nvPr>
            <p:ph type="dt" sz="half" idx="10"/>
          </p:nvPr>
        </p:nvSpPr>
        <p:spPr/>
        <p:txBody>
          <a:bodyPr/>
          <a:lstStyle/>
          <a:p>
            <a:fld id="{620DDDCC-ADF2-4F6B-B6F9-2C58230F86AE}" type="datetimeFigureOut">
              <a:rPr lang="en-US" smtClean="0"/>
              <a:t>11/18/2020</a:t>
            </a:fld>
            <a:endParaRPr lang="en-US"/>
          </a:p>
        </p:txBody>
      </p:sp>
      <p:sp>
        <p:nvSpPr>
          <p:cNvPr id="5" name="Footer Placeholder 4">
            <a:extLst>
              <a:ext uri="{FF2B5EF4-FFF2-40B4-BE49-F238E27FC236}">
                <a16:creationId xmlns:a16="http://schemas.microsoft.com/office/drawing/2014/main" id="{78CC7B75-FF72-4442-89C2-BC4D4D56B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59779-1FE2-41F7-9746-EA0C3771B6D3}"/>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299248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C7EB-6499-4785-9569-38B1BF2525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38AA1-937F-40C2-B547-AA6CF445A2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1FEF5-EC30-46E8-9CEE-EA98E1EBCA87}"/>
              </a:ext>
            </a:extLst>
          </p:cNvPr>
          <p:cNvSpPr>
            <a:spLocks noGrp="1"/>
          </p:cNvSpPr>
          <p:nvPr>
            <p:ph type="dt" sz="half" idx="10"/>
          </p:nvPr>
        </p:nvSpPr>
        <p:spPr/>
        <p:txBody>
          <a:bodyPr/>
          <a:lstStyle/>
          <a:p>
            <a:fld id="{620DDDCC-ADF2-4F6B-B6F9-2C58230F86AE}" type="datetimeFigureOut">
              <a:rPr lang="en-US" smtClean="0"/>
              <a:t>11/18/2020</a:t>
            </a:fld>
            <a:endParaRPr lang="en-US"/>
          </a:p>
        </p:txBody>
      </p:sp>
      <p:sp>
        <p:nvSpPr>
          <p:cNvPr id="5" name="Footer Placeholder 4">
            <a:extLst>
              <a:ext uri="{FF2B5EF4-FFF2-40B4-BE49-F238E27FC236}">
                <a16:creationId xmlns:a16="http://schemas.microsoft.com/office/drawing/2014/main" id="{4FE2CCC1-CD5C-4CED-8760-D3469B7E1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F5CB5-3584-49B0-B332-DDFBB662A53A}"/>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224040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8214-D0D2-4A3E-A84B-D40CB4E7C2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C1AD9-4828-4210-A50E-4A0E73CC95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8D9800-49E1-440B-9DC2-1D43A8F1B8F0}"/>
              </a:ext>
            </a:extLst>
          </p:cNvPr>
          <p:cNvSpPr>
            <a:spLocks noGrp="1"/>
          </p:cNvSpPr>
          <p:nvPr>
            <p:ph type="dt" sz="half" idx="10"/>
          </p:nvPr>
        </p:nvSpPr>
        <p:spPr/>
        <p:txBody>
          <a:bodyPr/>
          <a:lstStyle/>
          <a:p>
            <a:fld id="{620DDDCC-ADF2-4F6B-B6F9-2C58230F86AE}" type="datetimeFigureOut">
              <a:rPr lang="en-US" smtClean="0"/>
              <a:t>11/18/2020</a:t>
            </a:fld>
            <a:endParaRPr lang="en-US"/>
          </a:p>
        </p:txBody>
      </p:sp>
      <p:sp>
        <p:nvSpPr>
          <p:cNvPr id="5" name="Footer Placeholder 4">
            <a:extLst>
              <a:ext uri="{FF2B5EF4-FFF2-40B4-BE49-F238E27FC236}">
                <a16:creationId xmlns:a16="http://schemas.microsoft.com/office/drawing/2014/main" id="{CBE682E1-65C4-48E6-8CA1-1403E7BAA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8E59D-D9BB-4B11-A554-9611E60E7493}"/>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337242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9670-5579-48FC-BE9C-E7B02F8CCE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6FB05-DDD0-48A6-890B-31AD52F0B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85725C-0676-41FF-929A-96E0E511E8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CF482-5C90-40DB-8BAC-094FEC52F932}"/>
              </a:ext>
            </a:extLst>
          </p:cNvPr>
          <p:cNvSpPr>
            <a:spLocks noGrp="1"/>
          </p:cNvSpPr>
          <p:nvPr>
            <p:ph type="dt" sz="half" idx="10"/>
          </p:nvPr>
        </p:nvSpPr>
        <p:spPr/>
        <p:txBody>
          <a:bodyPr/>
          <a:lstStyle/>
          <a:p>
            <a:fld id="{620DDDCC-ADF2-4F6B-B6F9-2C58230F86AE}" type="datetimeFigureOut">
              <a:rPr lang="en-US" smtClean="0"/>
              <a:t>11/18/2020</a:t>
            </a:fld>
            <a:endParaRPr lang="en-US"/>
          </a:p>
        </p:txBody>
      </p:sp>
      <p:sp>
        <p:nvSpPr>
          <p:cNvPr id="6" name="Footer Placeholder 5">
            <a:extLst>
              <a:ext uri="{FF2B5EF4-FFF2-40B4-BE49-F238E27FC236}">
                <a16:creationId xmlns:a16="http://schemas.microsoft.com/office/drawing/2014/main" id="{979C4F45-E634-4243-B978-91F11E8AB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7B9EB-D303-420C-94BC-BC5427F910E8}"/>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348171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7B38-F4B7-4FD0-8E09-6C66A4DE7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7FE876-AC2F-4A2E-8D2A-F7678256CF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3BF73D-8E14-4AEA-B1B0-0A13B6C84C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2C0C7B-EEF1-43D6-A2F2-E99D0EC8CA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A8254-C947-4922-BD09-CE5917B987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9969B2-86CF-476A-B1EA-EF1B93D74F74}"/>
              </a:ext>
            </a:extLst>
          </p:cNvPr>
          <p:cNvSpPr>
            <a:spLocks noGrp="1"/>
          </p:cNvSpPr>
          <p:nvPr>
            <p:ph type="dt" sz="half" idx="10"/>
          </p:nvPr>
        </p:nvSpPr>
        <p:spPr/>
        <p:txBody>
          <a:bodyPr/>
          <a:lstStyle/>
          <a:p>
            <a:fld id="{620DDDCC-ADF2-4F6B-B6F9-2C58230F86AE}" type="datetimeFigureOut">
              <a:rPr lang="en-US" smtClean="0"/>
              <a:t>11/18/2020</a:t>
            </a:fld>
            <a:endParaRPr lang="en-US"/>
          </a:p>
        </p:txBody>
      </p:sp>
      <p:sp>
        <p:nvSpPr>
          <p:cNvPr id="8" name="Footer Placeholder 7">
            <a:extLst>
              <a:ext uri="{FF2B5EF4-FFF2-40B4-BE49-F238E27FC236}">
                <a16:creationId xmlns:a16="http://schemas.microsoft.com/office/drawing/2014/main" id="{CFC8E52A-087D-4F03-AF98-EBA5DAA39F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599ED0-1DDC-42BB-A946-F8B81E08D921}"/>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182474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2A1C-346E-439A-A5E5-500EDE82FE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4FF23E-8222-4D85-AB72-EE3BE9DDD58D}"/>
              </a:ext>
            </a:extLst>
          </p:cNvPr>
          <p:cNvSpPr>
            <a:spLocks noGrp="1"/>
          </p:cNvSpPr>
          <p:nvPr>
            <p:ph type="dt" sz="half" idx="10"/>
          </p:nvPr>
        </p:nvSpPr>
        <p:spPr/>
        <p:txBody>
          <a:bodyPr/>
          <a:lstStyle/>
          <a:p>
            <a:fld id="{620DDDCC-ADF2-4F6B-B6F9-2C58230F86AE}" type="datetimeFigureOut">
              <a:rPr lang="en-US" smtClean="0"/>
              <a:t>11/18/2020</a:t>
            </a:fld>
            <a:endParaRPr lang="en-US"/>
          </a:p>
        </p:txBody>
      </p:sp>
      <p:sp>
        <p:nvSpPr>
          <p:cNvPr id="4" name="Footer Placeholder 3">
            <a:extLst>
              <a:ext uri="{FF2B5EF4-FFF2-40B4-BE49-F238E27FC236}">
                <a16:creationId xmlns:a16="http://schemas.microsoft.com/office/drawing/2014/main" id="{D14CF8B6-A388-47E8-9A0C-D25EB36B79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D451C-1324-49A7-98EB-636570305F02}"/>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59135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2A5FCD-6077-45C4-B896-2A5EA38817AC}"/>
              </a:ext>
            </a:extLst>
          </p:cNvPr>
          <p:cNvSpPr>
            <a:spLocks noGrp="1"/>
          </p:cNvSpPr>
          <p:nvPr>
            <p:ph type="dt" sz="half" idx="10"/>
          </p:nvPr>
        </p:nvSpPr>
        <p:spPr/>
        <p:txBody>
          <a:bodyPr/>
          <a:lstStyle/>
          <a:p>
            <a:fld id="{620DDDCC-ADF2-4F6B-B6F9-2C58230F86AE}" type="datetimeFigureOut">
              <a:rPr lang="en-US" smtClean="0"/>
              <a:t>11/18/2020</a:t>
            </a:fld>
            <a:endParaRPr lang="en-US"/>
          </a:p>
        </p:txBody>
      </p:sp>
      <p:sp>
        <p:nvSpPr>
          <p:cNvPr id="3" name="Footer Placeholder 2">
            <a:extLst>
              <a:ext uri="{FF2B5EF4-FFF2-40B4-BE49-F238E27FC236}">
                <a16:creationId xmlns:a16="http://schemas.microsoft.com/office/drawing/2014/main" id="{4C332CD9-8C3D-4885-97E4-1FF265360E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19AB6B-F6F6-4EC7-AB32-6A901097D91E}"/>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404422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300F-FD12-4151-9B67-9D9EA00A4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10FCC3-29BC-458D-A303-68300F722C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C74635-FE7B-45A5-8072-E0755B5FC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076B13-774E-420E-A493-7DFD0487945C}"/>
              </a:ext>
            </a:extLst>
          </p:cNvPr>
          <p:cNvSpPr>
            <a:spLocks noGrp="1"/>
          </p:cNvSpPr>
          <p:nvPr>
            <p:ph type="dt" sz="half" idx="10"/>
          </p:nvPr>
        </p:nvSpPr>
        <p:spPr/>
        <p:txBody>
          <a:bodyPr/>
          <a:lstStyle/>
          <a:p>
            <a:fld id="{620DDDCC-ADF2-4F6B-B6F9-2C58230F86AE}" type="datetimeFigureOut">
              <a:rPr lang="en-US" smtClean="0"/>
              <a:t>11/18/2020</a:t>
            </a:fld>
            <a:endParaRPr lang="en-US"/>
          </a:p>
        </p:txBody>
      </p:sp>
      <p:sp>
        <p:nvSpPr>
          <p:cNvPr id="6" name="Footer Placeholder 5">
            <a:extLst>
              <a:ext uri="{FF2B5EF4-FFF2-40B4-BE49-F238E27FC236}">
                <a16:creationId xmlns:a16="http://schemas.microsoft.com/office/drawing/2014/main" id="{3F2B4CB7-9150-4398-A9A1-CAD77525F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F80D85-EBF9-4331-8526-DA724DFCF38B}"/>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60866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0147-7806-451D-B2E8-1A69AB739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E7026-541D-4BF8-868C-B773C6C338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4FA1FB-9FB1-465C-830E-1CA841553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E7355-34CF-4092-AAB3-CDDBBB7A76D2}"/>
              </a:ext>
            </a:extLst>
          </p:cNvPr>
          <p:cNvSpPr>
            <a:spLocks noGrp="1"/>
          </p:cNvSpPr>
          <p:nvPr>
            <p:ph type="dt" sz="half" idx="10"/>
          </p:nvPr>
        </p:nvSpPr>
        <p:spPr/>
        <p:txBody>
          <a:bodyPr/>
          <a:lstStyle/>
          <a:p>
            <a:fld id="{620DDDCC-ADF2-4F6B-B6F9-2C58230F86AE}" type="datetimeFigureOut">
              <a:rPr lang="en-US" smtClean="0"/>
              <a:t>11/18/2020</a:t>
            </a:fld>
            <a:endParaRPr lang="en-US"/>
          </a:p>
        </p:txBody>
      </p:sp>
      <p:sp>
        <p:nvSpPr>
          <p:cNvPr id="6" name="Footer Placeholder 5">
            <a:extLst>
              <a:ext uri="{FF2B5EF4-FFF2-40B4-BE49-F238E27FC236}">
                <a16:creationId xmlns:a16="http://schemas.microsoft.com/office/drawing/2014/main" id="{0A64913D-8E9F-4361-9E23-ADB9517BB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2ECA2-8FAF-494C-9BAA-1782C79560F3}"/>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135871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F1C92D-17B1-4271-90A0-4160C2890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BB2CC6-013A-48B7-88FB-2969FDAB8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DE8AD-5E56-4BEC-8033-1FDE59B9DE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DDDCC-ADF2-4F6B-B6F9-2C58230F86AE}" type="datetimeFigureOut">
              <a:rPr lang="en-US" smtClean="0"/>
              <a:t>11/18/2020</a:t>
            </a:fld>
            <a:endParaRPr lang="en-US"/>
          </a:p>
        </p:txBody>
      </p:sp>
      <p:sp>
        <p:nvSpPr>
          <p:cNvPr id="5" name="Footer Placeholder 4">
            <a:extLst>
              <a:ext uri="{FF2B5EF4-FFF2-40B4-BE49-F238E27FC236}">
                <a16:creationId xmlns:a16="http://schemas.microsoft.com/office/drawing/2014/main" id="{8440EC7F-5CA1-4F66-B59A-E1A6302023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20C4D8-B230-47C2-AB1B-736603AF77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836E8-9942-48A1-8388-D88612CED1B3}" type="slidenum">
              <a:rPr lang="en-US" smtClean="0"/>
              <a:t>‹#›</a:t>
            </a:fld>
            <a:endParaRPr lang="en-US"/>
          </a:p>
        </p:txBody>
      </p:sp>
    </p:spTree>
    <p:extLst>
      <p:ext uri="{BB962C8B-B14F-4D97-AF65-F5344CB8AC3E}">
        <p14:creationId xmlns:p14="http://schemas.microsoft.com/office/powerpoint/2010/main" val="1978316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DA98AD7-B117-455A-B3DC-46A2DD9D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1699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75A727-29AD-49B9-9307-6962FE662DD8}"/>
              </a:ext>
            </a:extLst>
          </p:cNvPr>
          <p:cNvSpPr txBox="1"/>
          <p:nvPr/>
        </p:nvSpPr>
        <p:spPr>
          <a:xfrm>
            <a:off x="586969" y="1290935"/>
            <a:ext cx="4559147" cy="1508105"/>
          </a:xfrm>
          <a:prstGeom prst="rect">
            <a:avLst/>
          </a:prstGeom>
          <a:noFill/>
        </p:spPr>
        <p:txBody>
          <a:bodyPr wrap="square">
            <a:spAutoFit/>
          </a:bodyPr>
          <a:lstStyle/>
          <a:p>
            <a:pPr rtl="0">
              <a:spcBef>
                <a:spcPts val="0"/>
              </a:spcBef>
              <a:spcAft>
                <a:spcPts val="0"/>
              </a:spcAft>
            </a:pPr>
            <a:r>
              <a:rPr lang="en-US" sz="2800" b="0" i="0" u="none" strike="noStrike" dirty="0">
                <a:solidFill>
                  <a:srgbClr val="000000"/>
                </a:solidFill>
                <a:effectLst/>
                <a:latin typeface="Arial" panose="020B0604020202020204" pitchFamily="34" charset="0"/>
              </a:rPr>
              <a:t>CONCEPT OF OPERATIONS</a:t>
            </a:r>
            <a:endParaRPr lang="en-US" sz="2800" b="0" dirty="0">
              <a:effectLst/>
            </a:endParaRPr>
          </a:p>
          <a:p>
            <a:br>
              <a:rPr lang="en-US" dirty="0"/>
            </a:br>
            <a:endParaRPr lang="en-US" dirty="0"/>
          </a:p>
        </p:txBody>
      </p:sp>
      <p:sp>
        <p:nvSpPr>
          <p:cNvPr id="8" name="TextBox 7">
            <a:extLst>
              <a:ext uri="{FF2B5EF4-FFF2-40B4-BE49-F238E27FC236}">
                <a16:creationId xmlns:a16="http://schemas.microsoft.com/office/drawing/2014/main" id="{ACA85EC9-7978-497F-971A-5238D3AAAFFF}"/>
              </a:ext>
            </a:extLst>
          </p:cNvPr>
          <p:cNvSpPr txBox="1"/>
          <p:nvPr/>
        </p:nvSpPr>
        <p:spPr>
          <a:xfrm>
            <a:off x="5719627" y="1369248"/>
            <a:ext cx="4872173" cy="1200329"/>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Astronaut should ensure the surface is relatively flat and cleared</a:t>
            </a:r>
            <a:endParaRPr lang="en-US" b="0" dirty="0">
              <a:effectLst/>
            </a:endParaRPr>
          </a:p>
          <a:p>
            <a:br>
              <a:rPr lang="en-US" dirty="0"/>
            </a:br>
            <a:endParaRPr lang="en-US" dirty="0"/>
          </a:p>
        </p:txBody>
      </p:sp>
      <p:grpSp>
        <p:nvGrpSpPr>
          <p:cNvPr id="7" name="Group 6">
            <a:extLst>
              <a:ext uri="{FF2B5EF4-FFF2-40B4-BE49-F238E27FC236}">
                <a16:creationId xmlns:a16="http://schemas.microsoft.com/office/drawing/2014/main" id="{12C3FFF3-5E05-4776-B72E-53EEB5679D60}"/>
              </a:ext>
            </a:extLst>
          </p:cNvPr>
          <p:cNvGrpSpPr/>
          <p:nvPr/>
        </p:nvGrpSpPr>
        <p:grpSpPr>
          <a:xfrm>
            <a:off x="9924006" y="1339076"/>
            <a:ext cx="1656080" cy="1583508"/>
            <a:chOff x="8493760" y="2312018"/>
            <a:chExt cx="1656080" cy="1583508"/>
          </a:xfrm>
        </p:grpSpPr>
        <p:pic>
          <p:nvPicPr>
            <p:cNvPr id="1031" name="Picture 7">
              <a:extLst>
                <a:ext uri="{FF2B5EF4-FFF2-40B4-BE49-F238E27FC236}">
                  <a16:creationId xmlns:a16="http://schemas.microsoft.com/office/drawing/2014/main" id="{1FF5135C-CD4F-40B6-AF8E-BB1E14A95B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18" r="34662"/>
            <a:stretch/>
          </p:blipFill>
          <p:spPr bwMode="auto">
            <a:xfrm>
              <a:off x="8493760" y="2323901"/>
              <a:ext cx="165608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5B01ADD6-743B-4A9F-BF66-12B36C0E90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020" r="18164"/>
            <a:stretch/>
          </p:blipFill>
          <p:spPr bwMode="auto">
            <a:xfrm>
              <a:off x="8894417" y="2312018"/>
              <a:ext cx="549303" cy="15835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5530261C-AA5D-48D0-8B88-87F435241ADA}"/>
              </a:ext>
            </a:extLst>
          </p:cNvPr>
          <p:cNvGrpSpPr/>
          <p:nvPr/>
        </p:nvGrpSpPr>
        <p:grpSpPr>
          <a:xfrm>
            <a:off x="1383885" y="2528974"/>
            <a:ext cx="1388801" cy="2575509"/>
            <a:chOff x="2247900" y="2625141"/>
            <a:chExt cx="1388801" cy="2575509"/>
          </a:xfrm>
        </p:grpSpPr>
        <p:sp>
          <p:nvSpPr>
            <p:cNvPr id="11" name="Trapezoid 10">
              <a:extLst>
                <a:ext uri="{FF2B5EF4-FFF2-40B4-BE49-F238E27FC236}">
                  <a16:creationId xmlns:a16="http://schemas.microsoft.com/office/drawing/2014/main" id="{16A84CD3-A237-45A0-8DC7-25A09EE14BC9}"/>
                </a:ext>
              </a:extLst>
            </p:cNvPr>
            <p:cNvSpPr/>
            <p:nvPr/>
          </p:nvSpPr>
          <p:spPr>
            <a:xfrm>
              <a:off x="2247900" y="4610100"/>
              <a:ext cx="1228725" cy="590550"/>
            </a:xfrm>
            <a:prstGeom prst="trapezoid">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a:extLst>
                <a:ext uri="{FF2B5EF4-FFF2-40B4-BE49-F238E27FC236}">
                  <a16:creationId xmlns:a16="http://schemas.microsoft.com/office/drawing/2014/main" id="{B31D71D5-7BB4-42E8-9EE2-62BAA08656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354" r="37083"/>
            <a:stretch/>
          </p:blipFill>
          <p:spPr bwMode="auto">
            <a:xfrm>
              <a:off x="2398052" y="2625141"/>
              <a:ext cx="1238649" cy="254077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a:extLst>
              <a:ext uri="{FF2B5EF4-FFF2-40B4-BE49-F238E27FC236}">
                <a16:creationId xmlns:a16="http://schemas.microsoft.com/office/drawing/2014/main" id="{9FB411E6-04C5-4ABC-A03C-D299CC4F269A}"/>
              </a:ext>
            </a:extLst>
          </p:cNvPr>
          <p:cNvSpPr txBox="1"/>
          <p:nvPr/>
        </p:nvSpPr>
        <p:spPr>
          <a:xfrm>
            <a:off x="3688475" y="2690525"/>
            <a:ext cx="4133341" cy="923330"/>
          </a:xfrm>
          <a:prstGeom prst="rect">
            <a:avLst/>
          </a:prstGeom>
          <a:noFill/>
        </p:spPr>
        <p:txBody>
          <a:bodyPr wrap="square">
            <a:spAutoFit/>
          </a:bodyPr>
          <a:lstStyle/>
          <a:p>
            <a:r>
              <a:rPr lang="en-US" sz="1800" b="0" i="0" u="none" strike="noStrike" dirty="0">
                <a:solidFill>
                  <a:srgbClr val="000000"/>
                </a:solidFill>
                <a:effectLst/>
                <a:latin typeface="Arial" panose="020B0604020202020204" pitchFamily="34" charset="0"/>
              </a:rPr>
              <a:t>Astronaut lays out E.A.S.E in front of the lunar habitat and connects it to power source</a:t>
            </a:r>
            <a:endParaRPr lang="en-US" dirty="0"/>
          </a:p>
        </p:txBody>
      </p:sp>
      <p:sp>
        <p:nvSpPr>
          <p:cNvPr id="24" name="TextBox 23">
            <a:extLst>
              <a:ext uri="{FF2B5EF4-FFF2-40B4-BE49-F238E27FC236}">
                <a16:creationId xmlns:a16="http://schemas.microsoft.com/office/drawing/2014/main" id="{9A7B1EA6-84B8-4E71-B86A-4AA116BFC6DF}"/>
              </a:ext>
            </a:extLst>
          </p:cNvPr>
          <p:cNvSpPr txBox="1"/>
          <p:nvPr/>
        </p:nvSpPr>
        <p:spPr>
          <a:xfrm>
            <a:off x="292078" y="5190692"/>
            <a:ext cx="4999356" cy="2031325"/>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After moonwalk and sample collection, astronaut returns to stand on E.A.S.E, which senses the weight and begins attracting dust off the astronauts’ boots and moving it to the center and the left and right edges</a:t>
            </a:r>
            <a:endParaRPr lang="en-US" b="0" dirty="0">
              <a:effectLst/>
            </a:endParaRPr>
          </a:p>
          <a:p>
            <a:br>
              <a:rPr lang="en-US" dirty="0"/>
            </a:br>
            <a:endParaRPr lang="en-US" dirty="0"/>
          </a:p>
        </p:txBody>
      </p:sp>
      <p:sp>
        <p:nvSpPr>
          <p:cNvPr id="26" name="TextBox 25">
            <a:extLst>
              <a:ext uri="{FF2B5EF4-FFF2-40B4-BE49-F238E27FC236}">
                <a16:creationId xmlns:a16="http://schemas.microsoft.com/office/drawing/2014/main" id="{46001A56-A2CF-4147-91C3-C1EB3D0F6A08}"/>
              </a:ext>
            </a:extLst>
          </p:cNvPr>
          <p:cNvSpPr txBox="1"/>
          <p:nvPr/>
        </p:nvSpPr>
        <p:spPr>
          <a:xfrm>
            <a:off x="7011230" y="4088820"/>
            <a:ext cx="4999356" cy="2031325"/>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Astronaut leaves. E.A.S.E waits for another astronaut for two minutes, after which it self-cleans for several minutes, removing the dust from its surface by pushing it off its right edge, before entering standby mode until the pressure sensor is activated again.</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19" name="Star: 8 Points 18">
            <a:extLst>
              <a:ext uri="{FF2B5EF4-FFF2-40B4-BE49-F238E27FC236}">
                <a16:creationId xmlns:a16="http://schemas.microsoft.com/office/drawing/2014/main" id="{3857A90B-05EF-43D6-B40C-A5819851DF16}"/>
              </a:ext>
            </a:extLst>
          </p:cNvPr>
          <p:cNvSpPr/>
          <p:nvPr/>
        </p:nvSpPr>
        <p:spPr>
          <a:xfrm>
            <a:off x="5276850" y="1339076"/>
            <a:ext cx="442777" cy="400029"/>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Star: 8 Points 19">
            <a:extLst>
              <a:ext uri="{FF2B5EF4-FFF2-40B4-BE49-F238E27FC236}">
                <a16:creationId xmlns:a16="http://schemas.microsoft.com/office/drawing/2014/main" id="{57FDF4F5-9954-4F8A-8F63-DDCDD70F965A}"/>
              </a:ext>
            </a:extLst>
          </p:cNvPr>
          <p:cNvSpPr/>
          <p:nvPr/>
        </p:nvSpPr>
        <p:spPr>
          <a:xfrm>
            <a:off x="3214984" y="2690525"/>
            <a:ext cx="442777" cy="400029"/>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Star: 8 Points 20">
            <a:extLst>
              <a:ext uri="{FF2B5EF4-FFF2-40B4-BE49-F238E27FC236}">
                <a16:creationId xmlns:a16="http://schemas.microsoft.com/office/drawing/2014/main" id="{3F56BF6F-8DE3-4647-A535-4F496DBD8886}"/>
              </a:ext>
            </a:extLst>
          </p:cNvPr>
          <p:cNvSpPr/>
          <p:nvPr/>
        </p:nvSpPr>
        <p:spPr>
          <a:xfrm>
            <a:off x="365581" y="4730189"/>
            <a:ext cx="442777" cy="400029"/>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3" name="Star: 8 Points 22">
            <a:extLst>
              <a:ext uri="{FF2B5EF4-FFF2-40B4-BE49-F238E27FC236}">
                <a16:creationId xmlns:a16="http://schemas.microsoft.com/office/drawing/2014/main" id="{27DE0378-31DE-469E-BE77-05DD66CE60DC}"/>
              </a:ext>
            </a:extLst>
          </p:cNvPr>
          <p:cNvSpPr/>
          <p:nvPr/>
        </p:nvSpPr>
        <p:spPr>
          <a:xfrm>
            <a:off x="6560499" y="4088820"/>
            <a:ext cx="442777" cy="400029"/>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5" name="Arrow: Down 24">
            <a:extLst>
              <a:ext uri="{FF2B5EF4-FFF2-40B4-BE49-F238E27FC236}">
                <a16:creationId xmlns:a16="http://schemas.microsoft.com/office/drawing/2014/main" id="{5F419419-B6C2-45B1-A869-FBDE6A9C9574}"/>
              </a:ext>
            </a:extLst>
          </p:cNvPr>
          <p:cNvSpPr/>
          <p:nvPr/>
        </p:nvSpPr>
        <p:spPr>
          <a:xfrm rot="2591135">
            <a:off x="6813534" y="2037007"/>
            <a:ext cx="177533" cy="645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82918181-2B67-4081-BE4A-5D5575A8B2B8}"/>
              </a:ext>
            </a:extLst>
          </p:cNvPr>
          <p:cNvSpPr/>
          <p:nvPr/>
        </p:nvSpPr>
        <p:spPr>
          <a:xfrm rot="2591135">
            <a:off x="3596273" y="3557802"/>
            <a:ext cx="175119" cy="1492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8" name="Arrow: Down 27">
            <a:extLst>
              <a:ext uri="{FF2B5EF4-FFF2-40B4-BE49-F238E27FC236}">
                <a16:creationId xmlns:a16="http://schemas.microsoft.com/office/drawing/2014/main" id="{D9FCB519-B1FC-4D32-9157-C6EC75883D8C}"/>
              </a:ext>
            </a:extLst>
          </p:cNvPr>
          <p:cNvSpPr/>
          <p:nvPr/>
        </p:nvSpPr>
        <p:spPr>
          <a:xfrm rot="14611280">
            <a:off x="5765748" y="4747908"/>
            <a:ext cx="175119" cy="1492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85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97ABC7E6-A39E-4F5A-86D2-D874632F9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1699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73A95EA-B2D9-4A5B-891A-1BE930B91B5A}"/>
              </a:ext>
            </a:extLst>
          </p:cNvPr>
          <p:cNvSpPr txBox="1"/>
          <p:nvPr/>
        </p:nvSpPr>
        <p:spPr>
          <a:xfrm>
            <a:off x="200025" y="1148765"/>
            <a:ext cx="5314950" cy="1077218"/>
          </a:xfrm>
          <a:prstGeom prst="rect">
            <a:avLst/>
          </a:prstGeom>
          <a:noFill/>
        </p:spPr>
        <p:txBody>
          <a:bodyPr wrap="square">
            <a:spAutoFit/>
          </a:bodyPr>
          <a:lstStyle/>
          <a:p>
            <a:pPr rtl="0">
              <a:spcBef>
                <a:spcPts val="0"/>
              </a:spcBef>
              <a:spcAft>
                <a:spcPts val="0"/>
              </a:spcAft>
            </a:pPr>
            <a:r>
              <a:rPr lang="en-US" sz="2800" b="0" i="0" u="none" strike="noStrike" dirty="0">
                <a:solidFill>
                  <a:srgbClr val="000000"/>
                </a:solidFill>
                <a:effectLst/>
                <a:latin typeface="Arial" panose="020B0604020202020204" pitchFamily="34" charset="0"/>
                <a:cs typeface="Arial" panose="020B0604020202020204" pitchFamily="34" charset="0"/>
              </a:rPr>
              <a:t>RISK ASSESSMENT</a:t>
            </a:r>
            <a:r>
              <a:rPr lang="en-US" sz="2800" dirty="0">
                <a:latin typeface="Arial" panose="020B0604020202020204" pitchFamily="34" charset="0"/>
                <a:cs typeface="Arial" panose="020B0604020202020204" pitchFamily="34" charset="0"/>
              </a:rPr>
              <a:t> </a:t>
            </a:r>
            <a:r>
              <a:rPr lang="en-US" sz="2800" b="0" i="0" u="none" strike="noStrike" dirty="0">
                <a:solidFill>
                  <a:srgbClr val="000000"/>
                </a:solidFill>
                <a:effectLst/>
                <a:latin typeface="Arial" panose="020B0604020202020204" pitchFamily="34" charset="0"/>
                <a:cs typeface="Arial" panose="020B0604020202020204" pitchFamily="34" charset="0"/>
              </a:rPr>
              <a:t>CHART</a:t>
            </a:r>
            <a:endParaRPr lang="en-US" sz="2800" b="0" dirty="0">
              <a:effectLst/>
              <a:latin typeface="Arial" panose="020B0604020202020204" pitchFamily="34" charset="0"/>
              <a:cs typeface="Arial" panose="020B0604020202020204" pitchFamily="34" charset="0"/>
            </a:endParaRPr>
          </a:p>
          <a:p>
            <a:br>
              <a:rPr lang="en-US" dirty="0"/>
            </a:br>
            <a:endParaRPr lang="en-US" dirty="0"/>
          </a:p>
        </p:txBody>
      </p:sp>
      <p:sp>
        <p:nvSpPr>
          <p:cNvPr id="2" name="TextBox 1">
            <a:extLst>
              <a:ext uri="{FF2B5EF4-FFF2-40B4-BE49-F238E27FC236}">
                <a16:creationId xmlns:a16="http://schemas.microsoft.com/office/drawing/2014/main" id="{68605FB8-E3B6-44A5-8D2F-259A9879DCCE}"/>
              </a:ext>
            </a:extLst>
          </p:cNvPr>
          <p:cNvSpPr txBox="1"/>
          <p:nvPr/>
        </p:nvSpPr>
        <p:spPr>
          <a:xfrm>
            <a:off x="0" y="2556155"/>
            <a:ext cx="5470210" cy="3570208"/>
          </a:xfrm>
          <a:prstGeom prst="rect">
            <a:avLst/>
          </a:prstGeom>
          <a:noFill/>
        </p:spPr>
        <p:txBody>
          <a:bodyPr wrap="square" rtlCol="0">
            <a:spAutoFit/>
          </a:bodyPr>
          <a:lstStyle/>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Impact of radiation and cold temp on electronics: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likelihood of single particle upsets is very low</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MLI (multi-layered insulation) should protect the electronics from cold temperatures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EDS field not strong enough to clean all the way up the boots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EDS geometry and electronics are easily altered to increase the field strength</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Abrasion of surface, materials or electrodes due to long-term use</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Ceramic has high abrasion resistance</a:t>
            </a:r>
          </a:p>
          <a:p>
            <a:pPr lvl="2"/>
            <a:endParaRPr lang="en-US" sz="1600"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dirty="0"/>
          </a:p>
        </p:txBody>
      </p:sp>
      <p:pic>
        <p:nvPicPr>
          <p:cNvPr id="4" name="Picture 3" descr="Chart, treemap chart&#10;&#10;Description automatically generated">
            <a:extLst>
              <a:ext uri="{FF2B5EF4-FFF2-40B4-BE49-F238E27FC236}">
                <a16:creationId xmlns:a16="http://schemas.microsoft.com/office/drawing/2014/main" id="{15160BF5-93F9-4001-A053-1CE44C7E5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519" y="1148765"/>
            <a:ext cx="6380481" cy="5701407"/>
          </a:xfrm>
          <a:prstGeom prst="rect">
            <a:avLst/>
          </a:prstGeom>
        </p:spPr>
      </p:pic>
      <p:sp>
        <p:nvSpPr>
          <p:cNvPr id="6" name="TextBox 5">
            <a:extLst>
              <a:ext uri="{FF2B5EF4-FFF2-40B4-BE49-F238E27FC236}">
                <a16:creationId xmlns:a16="http://schemas.microsoft.com/office/drawing/2014/main" id="{CF3B5F16-8700-4BE4-B220-CCF6680530BC}"/>
              </a:ext>
            </a:extLst>
          </p:cNvPr>
          <p:cNvSpPr txBox="1"/>
          <p:nvPr/>
        </p:nvSpPr>
        <p:spPr>
          <a:xfrm>
            <a:off x="1487965" y="2152649"/>
            <a:ext cx="3255485" cy="369332"/>
          </a:xfrm>
          <a:prstGeom prst="rect">
            <a:avLst/>
          </a:prstGeom>
          <a:noFill/>
        </p:spPr>
        <p:txBody>
          <a:bodyPr wrap="square" rtlCol="0">
            <a:spAutoFit/>
          </a:bodyPr>
          <a:lstStyle/>
          <a:p>
            <a:r>
              <a:rPr lang="en-US" dirty="0"/>
              <a:t>RISK MITIGATION STRATEGIES:</a:t>
            </a:r>
          </a:p>
        </p:txBody>
      </p:sp>
    </p:spTree>
    <p:extLst>
      <p:ext uri="{BB962C8B-B14F-4D97-AF65-F5344CB8AC3E}">
        <p14:creationId xmlns:p14="http://schemas.microsoft.com/office/powerpoint/2010/main" val="31830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97ABC7E6-A39E-4F5A-86D2-D874632F9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1699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73A95EA-B2D9-4A5B-891A-1BE930B91B5A}"/>
              </a:ext>
            </a:extLst>
          </p:cNvPr>
          <p:cNvSpPr txBox="1"/>
          <p:nvPr/>
        </p:nvSpPr>
        <p:spPr>
          <a:xfrm>
            <a:off x="200025" y="1148765"/>
            <a:ext cx="5314950" cy="1077218"/>
          </a:xfrm>
          <a:prstGeom prst="rect">
            <a:avLst/>
          </a:prstGeom>
          <a:noFill/>
        </p:spPr>
        <p:txBody>
          <a:bodyPr wrap="square">
            <a:spAutoFit/>
          </a:bodyPr>
          <a:lstStyle/>
          <a:p>
            <a:pPr rtl="0">
              <a:spcBef>
                <a:spcPts val="0"/>
              </a:spcBef>
              <a:spcAft>
                <a:spcPts val="0"/>
              </a:spcAft>
            </a:pPr>
            <a:r>
              <a:rPr lang="en-US" sz="2800" b="0" i="0" u="none" strike="noStrike" dirty="0">
                <a:solidFill>
                  <a:srgbClr val="000000"/>
                </a:solidFill>
                <a:effectLst/>
                <a:latin typeface="Arial" panose="020B0604020202020204" pitchFamily="34" charset="0"/>
                <a:cs typeface="Arial" panose="020B0604020202020204" pitchFamily="34" charset="0"/>
              </a:rPr>
              <a:t>RISK ASSESSMENT</a:t>
            </a:r>
            <a:r>
              <a:rPr lang="en-US" sz="2800" dirty="0">
                <a:latin typeface="Arial" panose="020B0604020202020204" pitchFamily="34" charset="0"/>
                <a:cs typeface="Arial" panose="020B0604020202020204" pitchFamily="34" charset="0"/>
              </a:rPr>
              <a:t> </a:t>
            </a:r>
            <a:r>
              <a:rPr lang="en-US" sz="2800" b="0" i="0" u="none" strike="noStrike" dirty="0">
                <a:solidFill>
                  <a:srgbClr val="000000"/>
                </a:solidFill>
                <a:effectLst/>
                <a:latin typeface="Arial" panose="020B0604020202020204" pitchFamily="34" charset="0"/>
                <a:cs typeface="Arial" panose="020B0604020202020204" pitchFamily="34" charset="0"/>
              </a:rPr>
              <a:t>CHART</a:t>
            </a:r>
            <a:endParaRPr lang="en-US" sz="2800" b="0" dirty="0">
              <a:effectLst/>
              <a:latin typeface="Arial" panose="020B0604020202020204" pitchFamily="34" charset="0"/>
              <a:cs typeface="Arial" panose="020B0604020202020204" pitchFamily="34" charset="0"/>
            </a:endParaRPr>
          </a:p>
          <a:p>
            <a:br>
              <a:rPr lang="en-US" dirty="0"/>
            </a:br>
            <a:endParaRPr lang="en-US" dirty="0"/>
          </a:p>
        </p:txBody>
      </p:sp>
      <p:sp>
        <p:nvSpPr>
          <p:cNvPr id="2" name="TextBox 1">
            <a:extLst>
              <a:ext uri="{FF2B5EF4-FFF2-40B4-BE49-F238E27FC236}">
                <a16:creationId xmlns:a16="http://schemas.microsoft.com/office/drawing/2014/main" id="{68605FB8-E3B6-44A5-8D2F-259A9879DCCE}"/>
              </a:ext>
            </a:extLst>
          </p:cNvPr>
          <p:cNvSpPr txBox="1"/>
          <p:nvPr/>
        </p:nvSpPr>
        <p:spPr>
          <a:xfrm>
            <a:off x="260507" y="2718080"/>
            <a:ext cx="5193985" cy="3570208"/>
          </a:xfrm>
          <a:prstGeom prst="rect">
            <a:avLst/>
          </a:prstGeom>
          <a:noFill/>
        </p:spPr>
        <p:txBody>
          <a:bodyPr wrap="square" rtlCol="0">
            <a:spAutoFit/>
          </a:bodyPr>
          <a:lstStyle/>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Dust penetration between layers </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Kapton is being compressed between two ceramic panels and acts as a gasket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Concentrated force application onto E.A.S.E. by rocks on the surface of the moon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Not a problem if astronauts clear the area</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Wear on bottom of E.A.S.E., as well as moving out of position: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spikes on the bottom of E.A.S.E secure it to the surface, limiting slipping and abrasion by loose particles underneath it</a:t>
            </a:r>
          </a:p>
          <a:p>
            <a:pPr lvl="2"/>
            <a:endParaRPr lang="en-US" sz="1600"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dirty="0"/>
          </a:p>
        </p:txBody>
      </p:sp>
      <p:pic>
        <p:nvPicPr>
          <p:cNvPr id="4" name="Picture 3" descr="Chart, treemap chart&#10;&#10;Description automatically generated">
            <a:extLst>
              <a:ext uri="{FF2B5EF4-FFF2-40B4-BE49-F238E27FC236}">
                <a16:creationId xmlns:a16="http://schemas.microsoft.com/office/drawing/2014/main" id="{15160BF5-93F9-4001-A053-1CE44C7E5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519" y="1148765"/>
            <a:ext cx="6380481" cy="5701407"/>
          </a:xfrm>
          <a:prstGeom prst="rect">
            <a:avLst/>
          </a:prstGeom>
        </p:spPr>
      </p:pic>
      <p:sp>
        <p:nvSpPr>
          <p:cNvPr id="3" name="TextBox 2">
            <a:extLst>
              <a:ext uri="{FF2B5EF4-FFF2-40B4-BE49-F238E27FC236}">
                <a16:creationId xmlns:a16="http://schemas.microsoft.com/office/drawing/2014/main" id="{F0337F5B-5C7A-43C5-A53D-502E1F8A4B22}"/>
              </a:ext>
            </a:extLst>
          </p:cNvPr>
          <p:cNvSpPr txBox="1"/>
          <p:nvPr/>
        </p:nvSpPr>
        <p:spPr>
          <a:xfrm>
            <a:off x="1143000" y="2225983"/>
            <a:ext cx="3857626" cy="369332"/>
          </a:xfrm>
          <a:prstGeom prst="rect">
            <a:avLst/>
          </a:prstGeom>
          <a:noFill/>
        </p:spPr>
        <p:txBody>
          <a:bodyPr wrap="square" rtlCol="0">
            <a:spAutoFit/>
          </a:bodyPr>
          <a:lstStyle/>
          <a:p>
            <a:r>
              <a:rPr lang="en-US" dirty="0"/>
              <a:t>RISK MITIGATION STRATEGIES CONT’D:</a:t>
            </a:r>
          </a:p>
        </p:txBody>
      </p:sp>
    </p:spTree>
    <p:extLst>
      <p:ext uri="{BB962C8B-B14F-4D97-AF65-F5344CB8AC3E}">
        <p14:creationId xmlns:p14="http://schemas.microsoft.com/office/powerpoint/2010/main" val="1094046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320</Words>
  <Application>Microsoft Office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Parul R.</dc:creator>
  <cp:lastModifiedBy>Singh, Parul R.</cp:lastModifiedBy>
  <cp:revision>9</cp:revision>
  <dcterms:created xsi:type="dcterms:W3CDTF">2020-11-17T22:46:39Z</dcterms:created>
  <dcterms:modified xsi:type="dcterms:W3CDTF">2020-11-18T19:03:42Z</dcterms:modified>
</cp:coreProperties>
</file>