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8C8"/>
    <a:srgbClr val="183D6E"/>
    <a:srgbClr val="3E8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7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452755-F20E-4E1A-BAEF-C023E3E20B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39C19-7F4E-4495-A77A-024E7C3CC2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6EB18-185C-4A2A-B431-9B0821AA47C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13FC8-DD14-47F9-9FCF-74D686D13D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216AA-E6BA-41D3-B83E-A9CABD82B6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765CC-38AA-42D0-BC4B-263CB9CA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35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8E3AA-F3BE-4E21-88B7-5E8830082C8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18D1A-1324-44D5-8BA1-B1E2EB24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A8B0-6A8D-4DF3-AE1A-34A35FD6BB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178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MECHATRONICS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CONTROLS &amp; MODES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53F093-86F5-8F49-98F6-F7D1094D7B64}"/>
              </a:ext>
            </a:extLst>
          </p:cNvPr>
          <p:cNvSpPr txBox="1"/>
          <p:nvPr/>
        </p:nvSpPr>
        <p:spPr>
          <a:xfrm>
            <a:off x="1170649" y="4138607"/>
            <a:ext cx="94106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Avenir Next LT Pro" panose="020B0504020202020204" pitchFamily="34" charset="0"/>
              </a:rPr>
              <a:t>Operational Modes</a:t>
            </a:r>
          </a:p>
          <a:p>
            <a:r>
              <a:rPr lang="en-US" sz="2800" b="1" dirty="0">
                <a:latin typeface="Avenir Next LT Pro" panose="020B0504020202020204" pitchFamily="34" charset="0"/>
              </a:rPr>
              <a:t>Standby Mode: </a:t>
            </a:r>
            <a:r>
              <a:rPr lang="en-US" sz="2800" dirty="0">
                <a:latin typeface="Avenir Next LT Pro" panose="020B0504020202020204" pitchFamily="34" charset="0"/>
              </a:rPr>
              <a:t>awaiting use, sensors are active</a:t>
            </a:r>
          </a:p>
          <a:p>
            <a:r>
              <a:rPr lang="en-US" sz="2800" b="1" dirty="0">
                <a:latin typeface="Avenir Next LT Pro" panose="020B0504020202020204" pitchFamily="34" charset="0"/>
              </a:rPr>
              <a:t>Astronaut Mode: </a:t>
            </a:r>
            <a:r>
              <a:rPr lang="en-US" sz="2800" dirty="0">
                <a:latin typeface="Avenir Next LT Pro" panose="020B0504020202020204" pitchFamily="34" charset="0"/>
              </a:rPr>
              <a:t>capacitors are charged, suit is cleaned</a:t>
            </a:r>
          </a:p>
          <a:p>
            <a:r>
              <a:rPr lang="en-US" sz="2800" b="1" dirty="0">
                <a:latin typeface="Avenir Next LT Pro" panose="020B0504020202020204" pitchFamily="34" charset="0"/>
              </a:rPr>
              <a:t>Maintenance Mode: </a:t>
            </a:r>
            <a:r>
              <a:rPr lang="en-US" sz="2800" dirty="0">
                <a:latin typeface="Avenir Next LT Pro" panose="020B0504020202020204" pitchFamily="34" charset="0"/>
              </a:rPr>
              <a:t>dust is removed from mat itself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44AA5-2BE8-CF40-B529-C628AB78732D}"/>
              </a:ext>
            </a:extLst>
          </p:cNvPr>
          <p:cNvSpPr/>
          <p:nvPr/>
        </p:nvSpPr>
        <p:spPr>
          <a:xfrm>
            <a:off x="955102" y="1711991"/>
            <a:ext cx="1243038" cy="72924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28DD1-AA6C-FE45-984A-62A7D6835ACF}"/>
              </a:ext>
            </a:extLst>
          </p:cNvPr>
          <p:cNvSpPr txBox="1"/>
          <p:nvPr/>
        </p:nvSpPr>
        <p:spPr>
          <a:xfrm>
            <a:off x="1005072" y="1761717"/>
            <a:ext cx="1097768" cy="66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" panose="020B0504020202020204" pitchFamily="34" charset="77"/>
              </a:rPr>
              <a:t>Standby Mode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2B569BE-64DC-B242-B869-8089F8544713}"/>
              </a:ext>
            </a:extLst>
          </p:cNvPr>
          <p:cNvSpPr/>
          <p:nvPr/>
        </p:nvSpPr>
        <p:spPr>
          <a:xfrm>
            <a:off x="2227209" y="1981437"/>
            <a:ext cx="455518" cy="276440"/>
          </a:xfrm>
          <a:prstGeom prst="rightArrow">
            <a:avLst>
              <a:gd name="adj1" fmla="val 17186"/>
              <a:gd name="adj2" fmla="val 11152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0A8A23-9C2D-A149-A3F7-03CFE996CF71}"/>
              </a:ext>
            </a:extLst>
          </p:cNvPr>
          <p:cNvSpPr/>
          <p:nvPr/>
        </p:nvSpPr>
        <p:spPr>
          <a:xfrm>
            <a:off x="2727164" y="1601982"/>
            <a:ext cx="1229557" cy="103320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19019B-9DC0-D84F-BAD8-151225BB4990}"/>
              </a:ext>
            </a:extLst>
          </p:cNvPr>
          <p:cNvSpPr txBox="1"/>
          <p:nvPr/>
        </p:nvSpPr>
        <p:spPr>
          <a:xfrm>
            <a:off x="2749944" y="1794901"/>
            <a:ext cx="113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" panose="020B0504020202020204" pitchFamily="34" charset="77"/>
              </a:rPr>
              <a:t>Strain Gauge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67BE89-7E96-F14A-A8C3-6F44E8B73825}"/>
              </a:ext>
            </a:extLst>
          </p:cNvPr>
          <p:cNvSpPr/>
          <p:nvPr/>
        </p:nvSpPr>
        <p:spPr>
          <a:xfrm>
            <a:off x="4550845" y="1715777"/>
            <a:ext cx="1268152" cy="80507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580A648D-FA89-A147-BA7D-A4674E3934F2}"/>
              </a:ext>
            </a:extLst>
          </p:cNvPr>
          <p:cNvSpPr/>
          <p:nvPr/>
        </p:nvSpPr>
        <p:spPr>
          <a:xfrm>
            <a:off x="4014257" y="1993367"/>
            <a:ext cx="455518" cy="276440"/>
          </a:xfrm>
          <a:prstGeom prst="rightArrow">
            <a:avLst>
              <a:gd name="adj1" fmla="val 17186"/>
              <a:gd name="adj2" fmla="val 11152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8B97FBEA-3655-5B40-843C-105240B14CD9}"/>
              </a:ext>
            </a:extLst>
          </p:cNvPr>
          <p:cNvSpPr/>
          <p:nvPr/>
        </p:nvSpPr>
        <p:spPr>
          <a:xfrm>
            <a:off x="5875985" y="1991880"/>
            <a:ext cx="455518" cy="276440"/>
          </a:xfrm>
          <a:prstGeom prst="rightArrow">
            <a:avLst>
              <a:gd name="adj1" fmla="val 17186"/>
              <a:gd name="adj2" fmla="val 11152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6E1A73E0-BF3D-0141-8391-9F27F674B125}"/>
              </a:ext>
            </a:extLst>
          </p:cNvPr>
          <p:cNvSpPr/>
          <p:nvPr/>
        </p:nvSpPr>
        <p:spPr>
          <a:xfrm>
            <a:off x="7704078" y="2006400"/>
            <a:ext cx="777108" cy="253306"/>
          </a:xfrm>
          <a:prstGeom prst="rightArrow">
            <a:avLst>
              <a:gd name="adj1" fmla="val 17186"/>
              <a:gd name="adj2" fmla="val 11152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37E4A0-68A3-2F4B-9689-C3520C6F3D1B}"/>
              </a:ext>
            </a:extLst>
          </p:cNvPr>
          <p:cNvSpPr/>
          <p:nvPr/>
        </p:nvSpPr>
        <p:spPr>
          <a:xfrm>
            <a:off x="8522427" y="1648123"/>
            <a:ext cx="1325669" cy="988224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11A5AD2-E8A3-D14F-90C3-6C9553EED415}"/>
              </a:ext>
            </a:extLst>
          </p:cNvPr>
          <p:cNvSpPr/>
          <p:nvPr/>
        </p:nvSpPr>
        <p:spPr>
          <a:xfrm>
            <a:off x="6375790" y="1628379"/>
            <a:ext cx="1275196" cy="103320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E63DDA-DCD2-134F-BE93-060E1BEA31DE}"/>
              </a:ext>
            </a:extLst>
          </p:cNvPr>
          <p:cNvSpPr txBox="1"/>
          <p:nvPr/>
        </p:nvSpPr>
        <p:spPr>
          <a:xfrm>
            <a:off x="4358331" y="1794901"/>
            <a:ext cx="162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" panose="020B0504020202020204" pitchFamily="34" charset="77"/>
              </a:rPr>
              <a:t>Astronaut Mode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5D3D6F-2E94-D545-A846-9B11854AF4FD}"/>
              </a:ext>
            </a:extLst>
          </p:cNvPr>
          <p:cNvSpPr txBox="1"/>
          <p:nvPr/>
        </p:nvSpPr>
        <p:spPr>
          <a:xfrm>
            <a:off x="8575617" y="1809046"/>
            <a:ext cx="123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" panose="020B0504020202020204" pitchFamily="34" charset="77"/>
              </a:rPr>
              <a:t>Timer</a:t>
            </a:r>
          </a:p>
          <a:p>
            <a:pPr algn="ctr"/>
            <a:r>
              <a:rPr lang="en-US" dirty="0">
                <a:latin typeface="Avenir Next LT Pro" panose="020B0504020202020204" pitchFamily="34" charset="77"/>
              </a:rPr>
              <a:t>(120 secs)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B903B6-F1D4-3845-AE29-C9B98AB742AE}"/>
              </a:ext>
            </a:extLst>
          </p:cNvPr>
          <p:cNvSpPr txBox="1"/>
          <p:nvPr/>
        </p:nvSpPr>
        <p:spPr>
          <a:xfrm>
            <a:off x="7458353" y="1324920"/>
            <a:ext cx="1117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Large decrease in pressure</a:t>
            </a:r>
          </a:p>
        </p:txBody>
      </p:sp>
      <p:sp>
        <p:nvSpPr>
          <p:cNvPr id="25" name="Bent-Up Arrow 24">
            <a:extLst>
              <a:ext uri="{FF2B5EF4-FFF2-40B4-BE49-F238E27FC236}">
                <a16:creationId xmlns:a16="http://schemas.microsoft.com/office/drawing/2014/main" id="{BEB60B24-108C-D94A-8010-76BDA94EDC64}"/>
              </a:ext>
            </a:extLst>
          </p:cNvPr>
          <p:cNvSpPr/>
          <p:nvPr/>
        </p:nvSpPr>
        <p:spPr>
          <a:xfrm flipH="1">
            <a:off x="5127021" y="2576185"/>
            <a:ext cx="4058239" cy="735793"/>
          </a:xfrm>
          <a:prstGeom prst="bentUpArrow">
            <a:avLst>
              <a:gd name="adj1" fmla="val 6368"/>
              <a:gd name="adj2" fmla="val 15684"/>
              <a:gd name="adj3" fmla="val 35508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088821-C93A-9C4A-8615-909205ACA57A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9185262" y="2636347"/>
            <a:ext cx="0" cy="675631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D5DED6-7052-1745-BACD-6EDAD7BDCA10}"/>
              </a:ext>
            </a:extLst>
          </p:cNvPr>
          <p:cNvSpPr txBox="1"/>
          <p:nvPr/>
        </p:nvSpPr>
        <p:spPr>
          <a:xfrm>
            <a:off x="5570293" y="2921083"/>
            <a:ext cx="317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If large increase in pressure</a:t>
            </a:r>
            <a:endParaRPr lang="en-US" dirty="0"/>
          </a:p>
        </p:txBody>
      </p:sp>
      <p:sp>
        <p:nvSpPr>
          <p:cNvPr id="46" name="Bent-Up Arrow 45">
            <a:extLst>
              <a:ext uri="{FF2B5EF4-FFF2-40B4-BE49-F238E27FC236}">
                <a16:creationId xmlns:a16="http://schemas.microsoft.com/office/drawing/2014/main" id="{B9B77B14-6667-6C44-9C11-CCFC85A2EF91}"/>
              </a:ext>
            </a:extLst>
          </p:cNvPr>
          <p:cNvSpPr/>
          <p:nvPr/>
        </p:nvSpPr>
        <p:spPr>
          <a:xfrm flipH="1">
            <a:off x="1460517" y="2502983"/>
            <a:ext cx="9591976" cy="1254902"/>
          </a:xfrm>
          <a:prstGeom prst="bentUpArrow">
            <a:avLst>
              <a:gd name="adj1" fmla="val 4407"/>
              <a:gd name="adj2" fmla="val 11536"/>
              <a:gd name="adj3" fmla="val 2658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DE7A85-3186-B64C-BA72-55C4024879C5}"/>
              </a:ext>
            </a:extLst>
          </p:cNvPr>
          <p:cNvCxnSpPr>
            <a:cxnSpLocks/>
          </p:cNvCxnSpPr>
          <p:nvPr/>
        </p:nvCxnSpPr>
        <p:spPr>
          <a:xfrm>
            <a:off x="11052503" y="2502983"/>
            <a:ext cx="0" cy="1254902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EA65239-B84D-1C4E-B362-4DBA2997E7FB}"/>
              </a:ext>
            </a:extLst>
          </p:cNvPr>
          <p:cNvSpPr txBox="1"/>
          <p:nvPr/>
        </p:nvSpPr>
        <p:spPr>
          <a:xfrm>
            <a:off x="6430453" y="1820983"/>
            <a:ext cx="119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" panose="020B0504020202020204" pitchFamily="34" charset="77"/>
              </a:rPr>
              <a:t>Strain Gauge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D2952-ED45-4FB2-BB11-80CA34A90DF1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E1692-FE65-44B2-9400-C9E5E71A44FA}"/>
              </a:ext>
            </a:extLst>
          </p:cNvPr>
          <p:cNvSpPr txBox="1"/>
          <p:nvPr/>
        </p:nvSpPr>
        <p:spPr>
          <a:xfrm>
            <a:off x="2451204" y="2830742"/>
            <a:ext cx="18530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6"/>
                </a:solidFill>
                <a:latin typeface="Avenir Next LT Pro" panose="020B0504020202020204" pitchFamily="34" charset="0"/>
              </a:rPr>
              <a:t>Feasible by prior implementations</a:t>
            </a:r>
            <a:endParaRPr lang="en-US" sz="14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 lvl="1"/>
            <a:endParaRPr lang="en-US" sz="1800" dirty="0">
              <a:latin typeface="Avenir Next LT Pro" panose="020B05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1D496B-237F-4897-86DB-7FFCB8FF6729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3341943" y="2635188"/>
            <a:ext cx="0" cy="3241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8BD6745-4941-6A42-A56A-9A29DCDD121E}"/>
              </a:ext>
            </a:extLst>
          </p:cNvPr>
          <p:cNvSpPr/>
          <p:nvPr/>
        </p:nvSpPr>
        <p:spPr>
          <a:xfrm>
            <a:off x="9891222" y="1978690"/>
            <a:ext cx="455518" cy="276440"/>
          </a:xfrm>
          <a:prstGeom prst="rightArrow">
            <a:avLst>
              <a:gd name="adj1" fmla="val 17186"/>
              <a:gd name="adj2" fmla="val 11152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7EF1D-8D42-D341-AB36-B03FC12C89C4}"/>
              </a:ext>
            </a:extLst>
          </p:cNvPr>
          <p:cNvSpPr/>
          <p:nvPr/>
        </p:nvSpPr>
        <p:spPr>
          <a:xfrm>
            <a:off x="10387980" y="1676497"/>
            <a:ext cx="1268152" cy="80507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D1368E-9ED8-DE4E-966D-0A3A2BA6A84A}"/>
              </a:ext>
            </a:extLst>
          </p:cNvPr>
          <p:cNvSpPr txBox="1"/>
          <p:nvPr/>
        </p:nvSpPr>
        <p:spPr>
          <a:xfrm>
            <a:off x="10207371" y="1797091"/>
            <a:ext cx="1629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Next LT Pro" panose="020B0504020202020204" pitchFamily="34" charset="77"/>
              </a:rPr>
              <a:t>Maintenance Mode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40E8A891-D0A4-884C-9D56-CB704F9E71CC}"/>
              </a:ext>
            </a:extLst>
          </p:cNvPr>
          <p:cNvSpPr/>
          <p:nvPr/>
        </p:nvSpPr>
        <p:spPr>
          <a:xfrm>
            <a:off x="133631" y="2006400"/>
            <a:ext cx="792402" cy="248730"/>
          </a:xfrm>
          <a:prstGeom prst="rightArrow">
            <a:avLst>
              <a:gd name="adj1" fmla="val 17186"/>
              <a:gd name="adj2" fmla="val 11152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82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athena kolli</cp:lastModifiedBy>
  <cp:revision>8</cp:revision>
  <dcterms:created xsi:type="dcterms:W3CDTF">2020-11-16T03:07:19Z</dcterms:created>
  <dcterms:modified xsi:type="dcterms:W3CDTF">2020-11-18T16:28:40Z</dcterms:modified>
</cp:coreProperties>
</file>