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0" r:id="rId3"/>
    <p:sldId id="281" r:id="rId4"/>
    <p:sldId id="267" r:id="rId5"/>
    <p:sldId id="268" r:id="rId6"/>
    <p:sldId id="269" r:id="rId7"/>
    <p:sldId id="270" r:id="rId8"/>
    <p:sldId id="271" r:id="rId9"/>
    <p:sldId id="282" r:id="rId10"/>
    <p:sldId id="291" r:id="rId11"/>
    <p:sldId id="292" r:id="rId12"/>
    <p:sldId id="283" r:id="rId13"/>
    <p:sldId id="284" r:id="rId14"/>
    <p:sldId id="264" r:id="rId15"/>
    <p:sldId id="265" r:id="rId16"/>
    <p:sldId id="266" r:id="rId17"/>
    <p:sldId id="256" r:id="rId18"/>
    <p:sldId id="285" r:id="rId19"/>
    <p:sldId id="287" r:id="rId20"/>
    <p:sldId id="288" r:id="rId21"/>
    <p:sldId id="289" r:id="rId22"/>
    <p:sldId id="290" r:id="rId23"/>
    <p:sldId id="259" r:id="rId24"/>
    <p:sldId id="260" r:id="rId25"/>
    <p:sldId id="261" r:id="rId26"/>
    <p:sldId id="262" r:id="rId27"/>
    <p:sldId id="263" r:id="rId28"/>
    <p:sldId id="276" r:id="rId29"/>
    <p:sldId id="277" r:id="rId30"/>
    <p:sldId id="278" r:id="rId31"/>
    <p:sldId id="279" r:id="rId32"/>
    <p:sldId id="293" r:id="rId33"/>
    <p:sldId id="294" r:id="rId34"/>
    <p:sldId id="272" r:id="rId35"/>
    <p:sldId id="273" r:id="rId36"/>
    <p:sldId id="274" r:id="rId37"/>
    <p:sldId id="295" r:id="rId38"/>
    <p:sldId id="296" r:id="rId39"/>
    <p:sldId id="297" r:id="rId40"/>
    <p:sldId id="275" r:id="rId41"/>
    <p:sldId id="258" r:id="rId42"/>
    <p:sldId id="28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B321A9-8AF1-48F2-A251-B63D2B6D8CE6}">
          <p14:sldIdLst>
            <p14:sldId id="257"/>
          </p14:sldIdLst>
        </p14:section>
        <p14:section name="Admin" id="{81B714BB-F849-4939-8523-5B97E82643F8}">
          <p14:sldIdLst>
            <p14:sldId id="280"/>
            <p14:sldId id="281"/>
          </p14:sldIdLst>
        </p14:section>
        <p14:section name="Electrical" id="{262A936D-4C5C-4F38-85A3-5EC3D937D3E9}">
          <p14:sldIdLst>
            <p14:sldId id="267"/>
            <p14:sldId id="268"/>
            <p14:sldId id="269"/>
            <p14:sldId id="270"/>
            <p14:sldId id="271"/>
            <p14:sldId id="282"/>
            <p14:sldId id="291"/>
            <p14:sldId id="292"/>
          </p14:sldIdLst>
        </p14:section>
        <p14:section name="Validation" id="{6F14FEC3-DBBB-40EC-BF5C-BECA94C32AB8}">
          <p14:sldIdLst>
            <p14:sldId id="283"/>
            <p14:sldId id="284"/>
            <p14:sldId id="264"/>
            <p14:sldId id="265"/>
            <p14:sldId id="266"/>
            <p14:sldId id="256"/>
            <p14:sldId id="285"/>
          </p14:sldIdLst>
        </p14:section>
        <p14:section name="Mechanical" id="{5BE96742-E03D-4884-B616-0265DFF0EFE9}">
          <p14:sldIdLst>
            <p14:sldId id="287"/>
            <p14:sldId id="288"/>
            <p14:sldId id="289"/>
            <p14:sldId id="290"/>
            <p14:sldId id="259"/>
            <p14:sldId id="260"/>
            <p14:sldId id="261"/>
            <p14:sldId id="262"/>
            <p14:sldId id="263"/>
            <p14:sldId id="276"/>
            <p14:sldId id="277"/>
            <p14:sldId id="278"/>
            <p14:sldId id="279"/>
            <p14:sldId id="293"/>
            <p14:sldId id="294"/>
          </p14:sldIdLst>
        </p14:section>
        <p14:section name="Verification" id="{D88B980B-1B36-4860-91CB-3A5D5547BC72}">
          <p14:sldIdLst>
            <p14:sldId id="272"/>
            <p14:sldId id="273"/>
            <p14:sldId id="274"/>
            <p14:sldId id="295"/>
            <p14:sldId id="296"/>
            <p14:sldId id="297"/>
            <p14:sldId id="275"/>
            <p14:sldId id="258"/>
            <p14:sldId id="286"/>
          </p14:sldIdLst>
        </p14:section>
      </p14:sectionLst>
    </p:ex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Tisdale" initials="MT" lastIdx="2" clrIdx="0">
    <p:extLst>
      <p:ext uri="{19B8F6BF-5375-455C-9EA6-DF929625EA0E}">
        <p15:presenceInfo xmlns:p15="http://schemas.microsoft.com/office/powerpoint/2012/main" userId="c5247ef6d71c34c7" providerId="Windows Live"/>
      </p:ext>
    </p:extLst>
  </p:cmAuthor>
  <p:cmAuthor id="2" name="Malcolm Tisdal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777B"/>
    <a:srgbClr val="183D6E"/>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716BC-1092-4A07-9662-D644C0769484}" v="77" dt="2021-04-16T15:44:29.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106" y="154"/>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colm Tisdale" userId="c5247ef6d71c34c7" providerId="LiveId" clId="{7B4716BC-1092-4A07-9662-D644C0769484}"/>
    <pc:docChg chg="undo redo custSel addSld delSld modSld sldOrd addSection modSection">
      <pc:chgData name="Malcolm Tisdale" userId="c5247ef6d71c34c7" providerId="LiveId" clId="{7B4716BC-1092-4A07-9662-D644C0769484}" dt="2021-04-16T15:44:29.545" v="1821"/>
      <pc:docMkLst>
        <pc:docMk/>
      </pc:docMkLst>
      <pc:sldChg chg="addSp modSp mod ord modShow delCm">
        <pc:chgData name="Malcolm Tisdale" userId="c5247ef6d71c34c7" providerId="LiveId" clId="{7B4716BC-1092-4A07-9662-D644C0769484}" dt="2021-04-09T18:38:36.637" v="1329" actId="1076"/>
        <pc:sldMkLst>
          <pc:docMk/>
          <pc:sldMk cId="2087240633" sldId="256"/>
        </pc:sldMkLst>
        <pc:spChg chg="mod">
          <ac:chgData name="Malcolm Tisdale" userId="c5247ef6d71c34c7" providerId="LiveId" clId="{7B4716BC-1092-4A07-9662-D644C0769484}" dt="2021-04-09T18:24:49.266" v="588" actId="20577"/>
          <ac:spMkLst>
            <pc:docMk/>
            <pc:sldMk cId="2087240633" sldId="256"/>
            <ac:spMk id="18" creationId="{148E9B72-5C4D-491E-921B-1ACD309A346B}"/>
          </ac:spMkLst>
        </pc:spChg>
        <pc:spChg chg="add mod">
          <ac:chgData name="Malcolm Tisdale" userId="c5247ef6d71c34c7" providerId="LiveId" clId="{7B4716BC-1092-4A07-9662-D644C0769484}" dt="2021-04-09T18:38:36.637" v="1329" actId="1076"/>
          <ac:spMkLst>
            <pc:docMk/>
            <pc:sldMk cId="2087240633" sldId="256"/>
            <ac:spMk id="19" creationId="{8D991A4F-F1C7-405B-9B9F-40E679556904}"/>
          </ac:spMkLst>
        </pc:spChg>
        <pc:spChg chg="mod">
          <ac:chgData name="Malcolm Tisdale" userId="c5247ef6d71c34c7" providerId="LiveId" clId="{7B4716BC-1092-4A07-9662-D644C0769484}" dt="2021-04-09T18:28:19.999" v="1024" actId="20577"/>
          <ac:spMkLst>
            <pc:docMk/>
            <pc:sldMk cId="2087240633" sldId="256"/>
            <ac:spMk id="30" creationId="{D0E13B03-FD13-49C6-82CE-F875BE9F1E84}"/>
          </ac:spMkLst>
        </pc:spChg>
        <pc:spChg chg="mod">
          <ac:chgData name="Malcolm Tisdale" userId="c5247ef6d71c34c7" providerId="LiveId" clId="{7B4716BC-1092-4A07-9662-D644C0769484}" dt="2021-04-09T18:25:00.679" v="601" actId="20577"/>
          <ac:spMkLst>
            <pc:docMk/>
            <pc:sldMk cId="2087240633" sldId="256"/>
            <ac:spMk id="31" creationId="{1C586263-690F-437D-B8D2-BFE2576C3E17}"/>
          </ac:spMkLst>
        </pc:spChg>
        <pc:graphicFrameChg chg="add mod modGraphic">
          <ac:chgData name="Malcolm Tisdale" userId="c5247ef6d71c34c7" providerId="LiveId" clId="{7B4716BC-1092-4A07-9662-D644C0769484}" dt="2021-04-09T18:34:13.841" v="1063" actId="1076"/>
          <ac:graphicFrameMkLst>
            <pc:docMk/>
            <pc:sldMk cId="2087240633" sldId="256"/>
            <ac:graphicFrameMk id="3" creationId="{0582E4E1-AAED-401E-B6C5-23A86C10FB80}"/>
          </ac:graphicFrameMkLst>
        </pc:graphicFrameChg>
      </pc:sldChg>
      <pc:sldChg chg="modSp add mod ord">
        <pc:chgData name="Malcolm Tisdale" userId="c5247ef6d71c34c7" providerId="LiveId" clId="{7B4716BC-1092-4A07-9662-D644C0769484}" dt="2021-04-09T18:05:12.568" v="60" actId="20577"/>
        <pc:sldMkLst>
          <pc:docMk/>
          <pc:sldMk cId="1080435953" sldId="257"/>
        </pc:sldMkLst>
        <pc:spChg chg="mod">
          <ac:chgData name="Malcolm Tisdale" userId="c5247ef6d71c34c7" providerId="LiveId" clId="{7B4716BC-1092-4A07-9662-D644C0769484}" dt="2021-04-09T18:05:12.568" v="60" actId="20577"/>
          <ac:spMkLst>
            <pc:docMk/>
            <pc:sldMk cId="1080435953" sldId="257"/>
            <ac:spMk id="31" creationId="{1C586263-690F-437D-B8D2-BFE2576C3E17}"/>
          </ac:spMkLst>
        </pc:spChg>
      </pc:sldChg>
      <pc:sldChg chg="add ord">
        <pc:chgData name="Malcolm Tisdale" userId="c5247ef6d71c34c7" providerId="LiveId" clId="{7B4716BC-1092-4A07-9662-D644C0769484}" dt="2021-04-09T18:43:43.012" v="1396"/>
        <pc:sldMkLst>
          <pc:docMk/>
          <pc:sldMk cId="4134965276" sldId="258"/>
        </pc:sldMkLst>
      </pc:sldChg>
      <pc:sldChg chg="add">
        <pc:chgData name="Malcolm Tisdale" userId="c5247ef6d71c34c7" providerId="LiveId" clId="{7B4716BC-1092-4A07-9662-D644C0769484}" dt="2021-04-09T18:06:10.935" v="65"/>
        <pc:sldMkLst>
          <pc:docMk/>
          <pc:sldMk cId="0" sldId="259"/>
        </pc:sldMkLst>
      </pc:sldChg>
      <pc:sldChg chg="add">
        <pc:chgData name="Malcolm Tisdale" userId="c5247ef6d71c34c7" providerId="LiveId" clId="{7B4716BC-1092-4A07-9662-D644C0769484}" dt="2021-04-09T18:06:10.935" v="65"/>
        <pc:sldMkLst>
          <pc:docMk/>
          <pc:sldMk cId="0" sldId="260"/>
        </pc:sldMkLst>
      </pc:sldChg>
      <pc:sldChg chg="add">
        <pc:chgData name="Malcolm Tisdale" userId="c5247ef6d71c34c7" providerId="LiveId" clId="{7B4716BC-1092-4A07-9662-D644C0769484}" dt="2021-04-09T18:06:10.935" v="65"/>
        <pc:sldMkLst>
          <pc:docMk/>
          <pc:sldMk cId="0" sldId="261"/>
        </pc:sldMkLst>
      </pc:sldChg>
      <pc:sldChg chg="add">
        <pc:chgData name="Malcolm Tisdale" userId="c5247ef6d71c34c7" providerId="LiveId" clId="{7B4716BC-1092-4A07-9662-D644C0769484}" dt="2021-04-09T18:06:10.935" v="65"/>
        <pc:sldMkLst>
          <pc:docMk/>
          <pc:sldMk cId="0" sldId="262"/>
        </pc:sldMkLst>
      </pc:sldChg>
      <pc:sldChg chg="addSp delSp add mod">
        <pc:chgData name="Malcolm Tisdale" userId="c5247ef6d71c34c7" providerId="LiveId" clId="{7B4716BC-1092-4A07-9662-D644C0769484}" dt="2021-04-09T18:09:37.721" v="87" actId="22"/>
        <pc:sldMkLst>
          <pc:docMk/>
          <pc:sldMk cId="0" sldId="263"/>
        </pc:sldMkLst>
        <pc:spChg chg="add del">
          <ac:chgData name="Malcolm Tisdale" userId="c5247ef6d71c34c7" providerId="LiveId" clId="{7B4716BC-1092-4A07-9662-D644C0769484}" dt="2021-04-09T18:09:37.721" v="87" actId="22"/>
          <ac:spMkLst>
            <pc:docMk/>
            <pc:sldMk cId="0" sldId="263"/>
            <ac:spMk id="16" creationId="{C2F35E23-49D6-40ED-874E-332E06C423AA}"/>
          </ac:spMkLst>
        </pc:spChg>
      </pc:sldChg>
      <pc:sldChg chg="add">
        <pc:chgData name="Malcolm Tisdale" userId="c5247ef6d71c34c7" providerId="LiveId" clId="{7B4716BC-1092-4A07-9662-D644C0769484}" dt="2021-04-09T18:07:12.436" v="73"/>
        <pc:sldMkLst>
          <pc:docMk/>
          <pc:sldMk cId="2234635771" sldId="264"/>
        </pc:sldMkLst>
      </pc:sldChg>
      <pc:sldChg chg="add">
        <pc:chgData name="Malcolm Tisdale" userId="c5247ef6d71c34c7" providerId="LiveId" clId="{7B4716BC-1092-4A07-9662-D644C0769484}" dt="2021-04-09T18:07:12.436" v="73"/>
        <pc:sldMkLst>
          <pc:docMk/>
          <pc:sldMk cId="2889292428" sldId="265"/>
        </pc:sldMkLst>
      </pc:sldChg>
      <pc:sldChg chg="add">
        <pc:chgData name="Malcolm Tisdale" userId="c5247ef6d71c34c7" providerId="LiveId" clId="{7B4716BC-1092-4A07-9662-D644C0769484}" dt="2021-04-09T18:07:12.436" v="73"/>
        <pc:sldMkLst>
          <pc:docMk/>
          <pc:sldMk cId="2249850137" sldId="266"/>
        </pc:sldMkLst>
      </pc:sldChg>
      <pc:sldChg chg="add">
        <pc:chgData name="Malcolm Tisdale" userId="c5247ef6d71c34c7" providerId="LiveId" clId="{7B4716BC-1092-4A07-9662-D644C0769484}" dt="2021-04-09T18:08:18.146" v="78"/>
        <pc:sldMkLst>
          <pc:docMk/>
          <pc:sldMk cId="0" sldId="267"/>
        </pc:sldMkLst>
      </pc:sldChg>
      <pc:sldChg chg="add">
        <pc:chgData name="Malcolm Tisdale" userId="c5247ef6d71c34c7" providerId="LiveId" clId="{7B4716BC-1092-4A07-9662-D644C0769484}" dt="2021-04-09T18:08:18.146" v="78"/>
        <pc:sldMkLst>
          <pc:docMk/>
          <pc:sldMk cId="0" sldId="268"/>
        </pc:sldMkLst>
      </pc:sldChg>
      <pc:sldChg chg="add">
        <pc:chgData name="Malcolm Tisdale" userId="c5247ef6d71c34c7" providerId="LiveId" clId="{7B4716BC-1092-4A07-9662-D644C0769484}" dt="2021-04-09T18:08:18.146" v="78"/>
        <pc:sldMkLst>
          <pc:docMk/>
          <pc:sldMk cId="0" sldId="269"/>
        </pc:sldMkLst>
      </pc:sldChg>
      <pc:sldChg chg="add">
        <pc:chgData name="Malcolm Tisdale" userId="c5247ef6d71c34c7" providerId="LiveId" clId="{7B4716BC-1092-4A07-9662-D644C0769484}" dt="2021-04-09T18:08:44.359" v="79"/>
        <pc:sldMkLst>
          <pc:docMk/>
          <pc:sldMk cId="2388140142" sldId="270"/>
        </pc:sldMkLst>
      </pc:sldChg>
      <pc:sldChg chg="modSp add mod">
        <pc:chgData name="Malcolm Tisdale" userId="c5247ef6d71c34c7" providerId="LiveId" clId="{7B4716BC-1092-4A07-9662-D644C0769484}" dt="2021-04-09T18:09:00.700" v="82"/>
        <pc:sldMkLst>
          <pc:docMk/>
          <pc:sldMk cId="4030024357" sldId="271"/>
        </pc:sldMkLst>
        <pc:spChg chg="mod">
          <ac:chgData name="Malcolm Tisdale" userId="c5247ef6d71c34c7" providerId="LiveId" clId="{7B4716BC-1092-4A07-9662-D644C0769484}" dt="2021-04-09T18:09:00.700" v="82"/>
          <ac:spMkLst>
            <pc:docMk/>
            <pc:sldMk cId="4030024357" sldId="271"/>
            <ac:spMk id="30" creationId="{D0E13B03-FD13-49C6-82CE-F875BE9F1E84}"/>
          </ac:spMkLst>
        </pc:spChg>
      </pc:sldChg>
      <pc:sldChg chg="add">
        <pc:chgData name="Malcolm Tisdale" userId="c5247ef6d71c34c7" providerId="LiveId" clId="{7B4716BC-1092-4A07-9662-D644C0769484}" dt="2021-04-09T18:09:45.816" v="88"/>
        <pc:sldMkLst>
          <pc:docMk/>
          <pc:sldMk cId="0" sldId="272"/>
        </pc:sldMkLst>
      </pc:sldChg>
      <pc:sldChg chg="add del">
        <pc:chgData name="Malcolm Tisdale" userId="c5247ef6d71c34c7" providerId="LiveId" clId="{7B4716BC-1092-4A07-9662-D644C0769484}" dt="2021-04-09T18:09:04.730" v="83" actId="2696"/>
        <pc:sldMkLst>
          <pc:docMk/>
          <pc:sldMk cId="688622389" sldId="272"/>
        </pc:sldMkLst>
      </pc:sldChg>
      <pc:sldChg chg="add">
        <pc:chgData name="Malcolm Tisdale" userId="c5247ef6d71c34c7" providerId="LiveId" clId="{7B4716BC-1092-4A07-9662-D644C0769484}" dt="2021-04-09T18:09:45.816" v="88"/>
        <pc:sldMkLst>
          <pc:docMk/>
          <pc:sldMk cId="0" sldId="273"/>
        </pc:sldMkLst>
      </pc:sldChg>
      <pc:sldChg chg="add">
        <pc:chgData name="Malcolm Tisdale" userId="c5247ef6d71c34c7" providerId="LiveId" clId="{7B4716BC-1092-4A07-9662-D644C0769484}" dt="2021-04-09T18:09:45.816" v="88"/>
        <pc:sldMkLst>
          <pc:docMk/>
          <pc:sldMk cId="0" sldId="274"/>
        </pc:sldMkLst>
      </pc:sldChg>
      <pc:sldChg chg="add">
        <pc:chgData name="Malcolm Tisdale" userId="c5247ef6d71c34c7" providerId="LiveId" clId="{7B4716BC-1092-4A07-9662-D644C0769484}" dt="2021-04-09T18:09:45.816" v="88"/>
        <pc:sldMkLst>
          <pc:docMk/>
          <pc:sldMk cId="0" sldId="275"/>
        </pc:sldMkLst>
      </pc:sldChg>
      <pc:sldChg chg="add">
        <pc:chgData name="Malcolm Tisdale" userId="c5247ef6d71c34c7" providerId="LiveId" clId="{7B4716BC-1092-4A07-9662-D644C0769484}" dt="2021-04-09T18:10:54.443" v="89"/>
        <pc:sldMkLst>
          <pc:docMk/>
          <pc:sldMk cId="2265846532" sldId="276"/>
        </pc:sldMkLst>
      </pc:sldChg>
      <pc:sldChg chg="add">
        <pc:chgData name="Malcolm Tisdale" userId="c5247ef6d71c34c7" providerId="LiveId" clId="{7B4716BC-1092-4A07-9662-D644C0769484}" dt="2021-04-09T18:10:54.443" v="89"/>
        <pc:sldMkLst>
          <pc:docMk/>
          <pc:sldMk cId="2477592537" sldId="277"/>
        </pc:sldMkLst>
      </pc:sldChg>
      <pc:sldChg chg="add">
        <pc:chgData name="Malcolm Tisdale" userId="c5247ef6d71c34c7" providerId="LiveId" clId="{7B4716BC-1092-4A07-9662-D644C0769484}" dt="2021-04-09T18:10:54.443" v="89"/>
        <pc:sldMkLst>
          <pc:docMk/>
          <pc:sldMk cId="1570886043" sldId="278"/>
        </pc:sldMkLst>
      </pc:sldChg>
      <pc:sldChg chg="add">
        <pc:chgData name="Malcolm Tisdale" userId="c5247ef6d71c34c7" providerId="LiveId" clId="{7B4716BC-1092-4A07-9662-D644C0769484}" dt="2021-04-09T18:10:54.443" v="89"/>
        <pc:sldMkLst>
          <pc:docMk/>
          <pc:sldMk cId="198521604" sldId="279"/>
        </pc:sldMkLst>
      </pc:sldChg>
      <pc:sldChg chg="addSp delSp modSp add mod ord modShow delCm">
        <pc:chgData name="Malcolm Tisdale" userId="c5247ef6d71c34c7" providerId="LiveId" clId="{7B4716BC-1092-4A07-9662-D644C0769484}" dt="2021-04-09T18:17:25.270" v="424" actId="729"/>
        <pc:sldMkLst>
          <pc:docMk/>
          <pc:sldMk cId="399575456" sldId="280"/>
        </pc:sldMkLst>
        <pc:spChg chg="add mod">
          <ac:chgData name="Malcolm Tisdale" userId="c5247ef6d71c34c7" providerId="LiveId" clId="{7B4716BC-1092-4A07-9662-D644C0769484}" dt="2021-04-09T18:15:23.029" v="422" actId="1076"/>
          <ac:spMkLst>
            <pc:docMk/>
            <pc:sldMk cId="399575456" sldId="280"/>
            <ac:spMk id="16" creationId="{4CF276B6-B4CA-486D-A3C1-268B397CE6BB}"/>
          </ac:spMkLst>
        </pc:spChg>
        <pc:spChg chg="mod">
          <ac:chgData name="Malcolm Tisdale" userId="c5247ef6d71c34c7" providerId="LiveId" clId="{7B4716BC-1092-4A07-9662-D644C0769484}" dt="2021-04-09T18:11:42.691" v="117" actId="20577"/>
          <ac:spMkLst>
            <pc:docMk/>
            <pc:sldMk cId="399575456" sldId="280"/>
            <ac:spMk id="18" creationId="{148E9B72-5C4D-491E-921B-1ACD309A346B}"/>
          </ac:spMkLst>
        </pc:spChg>
        <pc:spChg chg="del mod">
          <ac:chgData name="Malcolm Tisdale" userId="c5247ef6d71c34c7" providerId="LiveId" clId="{7B4716BC-1092-4A07-9662-D644C0769484}" dt="2021-04-09T18:13:49.181" v="275" actId="478"/>
          <ac:spMkLst>
            <pc:docMk/>
            <pc:sldMk cId="399575456" sldId="280"/>
            <ac:spMk id="30" creationId="{D0E13B03-FD13-49C6-82CE-F875BE9F1E84}"/>
          </ac:spMkLst>
        </pc:spChg>
        <pc:spChg chg="mod">
          <ac:chgData name="Malcolm Tisdale" userId="c5247ef6d71c34c7" providerId="LiveId" clId="{7B4716BC-1092-4A07-9662-D644C0769484}" dt="2021-04-09T18:13:59.947" v="291" actId="20577"/>
          <ac:spMkLst>
            <pc:docMk/>
            <pc:sldMk cId="399575456" sldId="280"/>
            <ac:spMk id="31" creationId="{1C586263-690F-437D-B8D2-BFE2576C3E17}"/>
          </ac:spMkLst>
        </pc:spChg>
      </pc:sldChg>
      <pc:sldChg chg="new del">
        <pc:chgData name="Malcolm Tisdale" userId="c5247ef6d71c34c7" providerId="LiveId" clId="{7B4716BC-1092-4A07-9662-D644C0769484}" dt="2021-04-09T18:17:36.463" v="426" actId="680"/>
        <pc:sldMkLst>
          <pc:docMk/>
          <pc:sldMk cId="2910991909" sldId="281"/>
        </pc:sldMkLst>
      </pc:sldChg>
      <pc:sldChg chg="addSp delSp modSp add mod">
        <pc:chgData name="Malcolm Tisdale" userId="c5247ef6d71c34c7" providerId="LiveId" clId="{7B4716BC-1092-4A07-9662-D644C0769484}" dt="2021-04-09T18:19:52.700" v="467" actId="20577"/>
        <pc:sldMkLst>
          <pc:docMk/>
          <pc:sldMk cId="4178719078" sldId="281"/>
        </pc:sldMkLst>
        <pc:spChg chg="del">
          <ac:chgData name="Malcolm Tisdale" userId="c5247ef6d71c34c7" providerId="LiveId" clId="{7B4716BC-1092-4A07-9662-D644C0769484}" dt="2021-04-09T18:19:32.548" v="428" actId="478"/>
          <ac:spMkLst>
            <pc:docMk/>
            <pc:sldMk cId="4178719078" sldId="281"/>
            <ac:spMk id="16" creationId="{4CF276B6-B4CA-486D-A3C1-268B397CE6BB}"/>
          </ac:spMkLst>
        </pc:spChg>
        <pc:spChg chg="mod">
          <ac:chgData name="Malcolm Tisdale" userId="c5247ef6d71c34c7" providerId="LiveId" clId="{7B4716BC-1092-4A07-9662-D644C0769484}" dt="2021-04-09T18:19:52.700" v="467" actId="20577"/>
          <ac:spMkLst>
            <pc:docMk/>
            <pc:sldMk cId="4178719078" sldId="281"/>
            <ac:spMk id="18" creationId="{148E9B72-5C4D-491E-921B-1ACD309A346B}"/>
          </ac:spMkLst>
        </pc:spChg>
        <pc:picChg chg="add mod">
          <ac:chgData name="Malcolm Tisdale" userId="c5247ef6d71c34c7" providerId="LiveId" clId="{7B4716BC-1092-4A07-9662-D644C0769484}" dt="2021-04-09T18:19:41.974" v="431" actId="1076"/>
          <ac:picMkLst>
            <pc:docMk/>
            <pc:sldMk cId="4178719078" sldId="281"/>
            <ac:picMk id="4" creationId="{D981BC26-6AF7-495D-8DE5-446DDFC7240D}"/>
          </ac:picMkLst>
        </pc:picChg>
      </pc:sldChg>
      <pc:sldChg chg="addSp delSp modSp add mod">
        <pc:chgData name="Malcolm Tisdale" userId="c5247ef6d71c34c7" providerId="LiveId" clId="{7B4716BC-1092-4A07-9662-D644C0769484}" dt="2021-04-09T18:22:57.424" v="567" actId="1035"/>
        <pc:sldMkLst>
          <pc:docMk/>
          <pc:sldMk cId="2768778730" sldId="282"/>
        </pc:sldMkLst>
        <pc:spChg chg="add del mod">
          <ac:chgData name="Malcolm Tisdale" userId="c5247ef6d71c34c7" providerId="LiveId" clId="{7B4716BC-1092-4A07-9662-D644C0769484}" dt="2021-04-09T18:22:19.991" v="524"/>
          <ac:spMkLst>
            <pc:docMk/>
            <pc:sldMk cId="2768778730" sldId="282"/>
            <ac:spMk id="3" creationId="{CB84CABA-E57F-48B9-B0A0-9B6BE33CED78}"/>
          </ac:spMkLst>
        </pc:spChg>
        <pc:spChg chg="mod">
          <ac:chgData name="Malcolm Tisdale" userId="c5247ef6d71c34c7" providerId="LiveId" clId="{7B4716BC-1092-4A07-9662-D644C0769484}" dt="2021-04-09T18:20:42.594" v="489" actId="20577"/>
          <ac:spMkLst>
            <pc:docMk/>
            <pc:sldMk cId="2768778730" sldId="282"/>
            <ac:spMk id="18" creationId="{148E9B72-5C4D-491E-921B-1ACD309A346B}"/>
          </ac:spMkLst>
        </pc:spChg>
        <pc:spChg chg="add mod">
          <ac:chgData name="Malcolm Tisdale" userId="c5247ef6d71c34c7" providerId="LiveId" clId="{7B4716BC-1092-4A07-9662-D644C0769484}" dt="2021-04-09T18:22:57.424" v="567" actId="1035"/>
          <ac:spMkLst>
            <pc:docMk/>
            <pc:sldMk cId="2768778730" sldId="282"/>
            <ac:spMk id="19" creationId="{40C95E02-D9F8-4505-A59A-81BAE40DE0C4}"/>
          </ac:spMkLst>
        </pc:spChg>
        <pc:spChg chg="mod">
          <ac:chgData name="Malcolm Tisdale" userId="c5247ef6d71c34c7" providerId="LiveId" clId="{7B4716BC-1092-4A07-9662-D644C0769484}" dt="2021-04-09T18:21:50.321" v="514" actId="1076"/>
          <ac:spMkLst>
            <pc:docMk/>
            <pc:sldMk cId="2768778730" sldId="282"/>
            <ac:spMk id="30" creationId="{D0E13B03-FD13-49C6-82CE-F875BE9F1E84}"/>
          </ac:spMkLst>
        </pc:spChg>
        <pc:spChg chg="mod">
          <ac:chgData name="Malcolm Tisdale" userId="c5247ef6d71c34c7" providerId="LiveId" clId="{7B4716BC-1092-4A07-9662-D644C0769484}" dt="2021-04-09T18:20:48.269" v="502" actId="20577"/>
          <ac:spMkLst>
            <pc:docMk/>
            <pc:sldMk cId="2768778730" sldId="282"/>
            <ac:spMk id="31" creationId="{1C586263-690F-437D-B8D2-BFE2576C3E17}"/>
          </ac:spMkLst>
        </pc:spChg>
        <pc:picChg chg="add del mod">
          <ac:chgData name="Malcolm Tisdale" userId="c5247ef6d71c34c7" providerId="LiveId" clId="{7B4716BC-1092-4A07-9662-D644C0769484}" dt="2021-04-09T18:22:19.991" v="524"/>
          <ac:picMkLst>
            <pc:docMk/>
            <pc:sldMk cId="2768778730" sldId="282"/>
            <ac:picMk id="4" creationId="{6A4EF465-DD34-4C36-8C71-4AD22221362A}"/>
          </ac:picMkLst>
        </pc:picChg>
        <pc:picChg chg="add mod">
          <ac:chgData name="Malcolm Tisdale" userId="c5247ef6d71c34c7" providerId="LiveId" clId="{7B4716BC-1092-4A07-9662-D644C0769484}" dt="2021-04-09T18:22:57.424" v="567" actId="1035"/>
          <ac:picMkLst>
            <pc:docMk/>
            <pc:sldMk cId="2768778730" sldId="282"/>
            <ac:picMk id="5" creationId="{A5C9B738-F24E-4A30-BE40-530688E977A6}"/>
          </ac:picMkLst>
        </pc:picChg>
      </pc:sldChg>
      <pc:sldChg chg="add ord">
        <pc:chgData name="Malcolm Tisdale" userId="c5247ef6d71c34c7" providerId="LiveId" clId="{7B4716BC-1092-4A07-9662-D644C0769484}" dt="2021-04-09T18:24:35.610" v="570"/>
        <pc:sldMkLst>
          <pc:docMk/>
          <pc:sldMk cId="3938902369" sldId="283"/>
        </pc:sldMkLst>
      </pc:sldChg>
      <pc:sldChg chg="add ord">
        <pc:chgData name="Malcolm Tisdale" userId="c5247ef6d71c34c7" providerId="LiveId" clId="{7B4716BC-1092-4A07-9662-D644C0769484}" dt="2021-04-09T18:24:35.610" v="570"/>
        <pc:sldMkLst>
          <pc:docMk/>
          <pc:sldMk cId="1495485512" sldId="284"/>
        </pc:sldMkLst>
      </pc:sldChg>
      <pc:sldChg chg="addSp delSp modSp add mod">
        <pc:chgData name="Malcolm Tisdale" userId="c5247ef6d71c34c7" providerId="LiveId" clId="{7B4716BC-1092-4A07-9662-D644C0769484}" dt="2021-04-09T18:58:24.994" v="1560" actId="1076"/>
        <pc:sldMkLst>
          <pc:docMk/>
          <pc:sldMk cId="1194923661" sldId="285"/>
        </pc:sldMkLst>
        <pc:spChg chg="del">
          <ac:chgData name="Malcolm Tisdale" userId="c5247ef6d71c34c7" providerId="LiveId" clId="{7B4716BC-1092-4A07-9662-D644C0769484}" dt="2021-04-09T18:38:51.799" v="1332" actId="478"/>
          <ac:spMkLst>
            <pc:docMk/>
            <pc:sldMk cId="1194923661" sldId="285"/>
            <ac:spMk id="19" creationId="{8D991A4F-F1C7-405B-9B9F-40E679556904}"/>
          </ac:spMkLst>
        </pc:spChg>
        <pc:spChg chg="add mod">
          <ac:chgData name="Malcolm Tisdale" userId="c5247ef6d71c34c7" providerId="LiveId" clId="{7B4716BC-1092-4A07-9662-D644C0769484}" dt="2021-04-09T18:40:28.336" v="1394" actId="1076"/>
          <ac:spMkLst>
            <pc:docMk/>
            <pc:sldMk cId="1194923661" sldId="285"/>
            <ac:spMk id="20" creationId="{44F7CF76-86C3-4224-8F2A-300C5C86664F}"/>
          </ac:spMkLst>
        </pc:spChg>
        <pc:spChg chg="del">
          <ac:chgData name="Malcolm Tisdale" userId="c5247ef6d71c34c7" providerId="LiveId" clId="{7B4716BC-1092-4A07-9662-D644C0769484}" dt="2021-04-09T18:38:49.456" v="1331" actId="478"/>
          <ac:spMkLst>
            <pc:docMk/>
            <pc:sldMk cId="1194923661" sldId="285"/>
            <ac:spMk id="30" creationId="{D0E13B03-FD13-49C6-82CE-F875BE9F1E84}"/>
          </ac:spMkLst>
        </pc:spChg>
        <pc:graphicFrameChg chg="del">
          <ac:chgData name="Malcolm Tisdale" userId="c5247ef6d71c34c7" providerId="LiveId" clId="{7B4716BC-1092-4A07-9662-D644C0769484}" dt="2021-04-09T18:38:54.774" v="1333" actId="478"/>
          <ac:graphicFrameMkLst>
            <pc:docMk/>
            <pc:sldMk cId="1194923661" sldId="285"/>
            <ac:graphicFrameMk id="3" creationId="{0582E4E1-AAED-401E-B6C5-23A86C10FB80}"/>
          </ac:graphicFrameMkLst>
        </pc:graphicFrameChg>
        <pc:picChg chg="add mod">
          <ac:chgData name="Malcolm Tisdale" userId="c5247ef6d71c34c7" providerId="LiveId" clId="{7B4716BC-1092-4A07-9662-D644C0769484}" dt="2021-04-09T18:58:24.994" v="1560" actId="1076"/>
          <ac:picMkLst>
            <pc:docMk/>
            <pc:sldMk cId="1194923661" sldId="285"/>
            <ac:picMk id="6" creationId="{2F1E2DD4-6A0D-4A17-90BC-46AEC9645944}"/>
          </ac:picMkLst>
        </pc:picChg>
      </pc:sldChg>
      <pc:sldChg chg="modSp add mod">
        <pc:chgData name="Malcolm Tisdale" userId="c5247ef6d71c34c7" providerId="LiveId" clId="{7B4716BC-1092-4A07-9662-D644C0769484}" dt="2021-04-10T00:41:53.290" v="1820" actId="14100"/>
        <pc:sldMkLst>
          <pc:docMk/>
          <pc:sldMk cId="4113994410" sldId="286"/>
        </pc:sldMkLst>
        <pc:spChg chg="mod">
          <ac:chgData name="Malcolm Tisdale" userId="c5247ef6d71c34c7" providerId="LiveId" clId="{7B4716BC-1092-4A07-9662-D644C0769484}" dt="2021-04-10T00:37:25.740" v="1585" actId="20577"/>
          <ac:spMkLst>
            <pc:docMk/>
            <pc:sldMk cId="4113994410" sldId="286"/>
            <ac:spMk id="18" creationId="{148E9B72-5C4D-491E-921B-1ACD309A346B}"/>
          </ac:spMkLst>
        </pc:spChg>
        <pc:spChg chg="mod">
          <ac:chgData name="Malcolm Tisdale" userId="c5247ef6d71c34c7" providerId="LiveId" clId="{7B4716BC-1092-4A07-9662-D644C0769484}" dt="2021-04-10T00:41:53.290" v="1820" actId="14100"/>
          <ac:spMkLst>
            <pc:docMk/>
            <pc:sldMk cId="4113994410" sldId="286"/>
            <ac:spMk id="30" creationId="{D0E13B03-FD13-49C6-82CE-F875BE9F1E84}"/>
          </ac:spMkLst>
        </pc:spChg>
      </pc:sldChg>
      <pc:sldChg chg="add">
        <pc:chgData name="Malcolm Tisdale" userId="c5247ef6d71c34c7" providerId="LiveId" clId="{7B4716BC-1092-4A07-9662-D644C0769484}" dt="2021-04-09T23:52:02.675" v="1561"/>
        <pc:sldMkLst>
          <pc:docMk/>
          <pc:sldMk cId="126221681" sldId="287"/>
        </pc:sldMkLst>
      </pc:sldChg>
      <pc:sldChg chg="add">
        <pc:chgData name="Malcolm Tisdale" userId="c5247ef6d71c34c7" providerId="LiveId" clId="{7B4716BC-1092-4A07-9662-D644C0769484}" dt="2021-04-09T23:52:02.675" v="1561"/>
        <pc:sldMkLst>
          <pc:docMk/>
          <pc:sldMk cId="1292329532" sldId="288"/>
        </pc:sldMkLst>
      </pc:sldChg>
      <pc:sldChg chg="add">
        <pc:chgData name="Malcolm Tisdale" userId="c5247ef6d71c34c7" providerId="LiveId" clId="{7B4716BC-1092-4A07-9662-D644C0769484}" dt="2021-04-09T23:53:02.038" v="1562"/>
        <pc:sldMkLst>
          <pc:docMk/>
          <pc:sldMk cId="0" sldId="289"/>
        </pc:sldMkLst>
      </pc:sldChg>
      <pc:sldChg chg="add">
        <pc:chgData name="Malcolm Tisdale" userId="c5247ef6d71c34c7" providerId="LiveId" clId="{7B4716BC-1092-4A07-9662-D644C0769484}" dt="2021-04-09T23:53:02.038" v="1562"/>
        <pc:sldMkLst>
          <pc:docMk/>
          <pc:sldMk cId="0" sldId="290"/>
        </pc:sldMkLst>
      </pc:sldChg>
      <pc:sldChg chg="modSp del mod">
        <pc:chgData name="Malcolm Tisdale" userId="c5247ef6d71c34c7" providerId="LiveId" clId="{7B4716BC-1092-4A07-9662-D644C0769484}" dt="2021-04-09T23:55:29.469" v="1567" actId="2711"/>
        <pc:sldMkLst>
          <pc:docMk/>
          <pc:sldMk cId="0" sldId="291"/>
        </pc:sldMkLst>
        <pc:spChg chg="mod">
          <ac:chgData name="Malcolm Tisdale" userId="c5247ef6d71c34c7" providerId="LiveId" clId="{7B4716BC-1092-4A07-9662-D644C0769484}" dt="2021-04-09T23:55:29.469" v="1567" actId="2711"/>
          <ac:spMkLst>
            <pc:docMk/>
            <pc:sldMk cId="0" sldId="291"/>
            <ac:spMk id="89" creationId="{00000000-0000-0000-0000-000000000000}"/>
          </ac:spMkLst>
        </pc:spChg>
        <pc:spChg chg="mod">
          <ac:chgData name="Malcolm Tisdale" userId="c5247ef6d71c34c7" providerId="LiveId" clId="{7B4716BC-1092-4A07-9662-D644C0769484}" dt="2021-04-09T23:55:05.960" v="1565" actId="2711"/>
          <ac:spMkLst>
            <pc:docMk/>
            <pc:sldMk cId="0" sldId="291"/>
            <ac:spMk id="99" creationId="{00000000-0000-0000-0000-000000000000}"/>
          </ac:spMkLst>
        </pc:spChg>
        <pc:spChg chg="mod">
          <ac:chgData name="Malcolm Tisdale" userId="c5247ef6d71c34c7" providerId="LiveId" clId="{7B4716BC-1092-4A07-9662-D644C0769484}" dt="2021-04-09T23:55:29.469" v="1567" actId="2711"/>
          <ac:spMkLst>
            <pc:docMk/>
            <pc:sldMk cId="0" sldId="291"/>
            <ac:spMk id="100" creationId="{00000000-0000-0000-0000-000000000000}"/>
          </ac:spMkLst>
        </pc:spChg>
        <pc:spChg chg="mod">
          <ac:chgData name="Malcolm Tisdale" userId="c5247ef6d71c34c7" providerId="LiveId" clId="{7B4716BC-1092-4A07-9662-D644C0769484}" dt="2021-04-09T23:55:05.960" v="1565" actId="2711"/>
          <ac:spMkLst>
            <pc:docMk/>
            <pc:sldMk cId="0" sldId="291"/>
            <ac:spMk id="102" creationId="{00000000-0000-0000-0000-000000000000}"/>
          </ac:spMkLst>
        </pc:spChg>
        <pc:spChg chg="mod">
          <ac:chgData name="Malcolm Tisdale" userId="c5247ef6d71c34c7" providerId="LiveId" clId="{7B4716BC-1092-4A07-9662-D644C0769484}" dt="2021-04-09T23:55:05.960" v="1565" actId="2711"/>
          <ac:spMkLst>
            <pc:docMk/>
            <pc:sldMk cId="0" sldId="291"/>
            <ac:spMk id="103" creationId="{00000000-0000-0000-0000-000000000000}"/>
          </ac:spMkLst>
        </pc:spChg>
      </pc:sldChg>
      <pc:sldChg chg="modSp del mod">
        <pc:chgData name="Malcolm Tisdale" userId="c5247ef6d71c34c7" providerId="LiveId" clId="{7B4716BC-1092-4A07-9662-D644C0769484}" dt="2021-04-09T23:55:21.745" v="1566" actId="2711"/>
        <pc:sldMkLst>
          <pc:docMk/>
          <pc:sldMk cId="0" sldId="292"/>
        </pc:sldMkLst>
        <pc:spChg chg="mod">
          <ac:chgData name="Malcolm Tisdale" userId="c5247ef6d71c34c7" providerId="LiveId" clId="{7B4716BC-1092-4A07-9662-D644C0769484}" dt="2021-04-09T23:55:21.745" v="1566" actId="2711"/>
          <ac:spMkLst>
            <pc:docMk/>
            <pc:sldMk cId="0" sldId="292"/>
            <ac:spMk id="111" creationId="{00000000-0000-0000-0000-000000000000}"/>
          </ac:spMkLst>
        </pc:spChg>
        <pc:spChg chg="mod">
          <ac:chgData name="Malcolm Tisdale" userId="c5247ef6d71c34c7" providerId="LiveId" clId="{7B4716BC-1092-4A07-9662-D644C0769484}" dt="2021-04-09T23:55:21.745" v="1566" actId="2711"/>
          <ac:spMkLst>
            <pc:docMk/>
            <pc:sldMk cId="0" sldId="292"/>
            <ac:spMk id="122" creationId="{00000000-0000-0000-0000-000000000000}"/>
          </ac:spMkLst>
        </pc:spChg>
        <pc:spChg chg="mod">
          <ac:chgData name="Malcolm Tisdale" userId="c5247ef6d71c34c7" providerId="LiveId" clId="{7B4716BC-1092-4A07-9662-D644C0769484}" dt="2021-04-09T23:54:48.672" v="1564" actId="2711"/>
          <ac:spMkLst>
            <pc:docMk/>
            <pc:sldMk cId="0" sldId="292"/>
            <ac:spMk id="124" creationId="{00000000-0000-0000-0000-000000000000}"/>
          </ac:spMkLst>
        </pc:spChg>
        <pc:spChg chg="mod">
          <ac:chgData name="Malcolm Tisdale" userId="c5247ef6d71c34c7" providerId="LiveId" clId="{7B4716BC-1092-4A07-9662-D644C0769484}" dt="2021-04-09T23:54:48.672" v="1564" actId="2711"/>
          <ac:spMkLst>
            <pc:docMk/>
            <pc:sldMk cId="0" sldId="292"/>
            <ac:spMk id="125" creationId="{00000000-0000-0000-0000-000000000000}"/>
          </ac:spMkLst>
        </pc:spChg>
        <pc:spChg chg="mod">
          <ac:chgData name="Malcolm Tisdale" userId="c5247ef6d71c34c7" providerId="LiveId" clId="{7B4716BC-1092-4A07-9662-D644C0769484}" dt="2021-04-09T23:54:48.672" v="1564" actId="2711"/>
          <ac:spMkLst>
            <pc:docMk/>
            <pc:sldMk cId="0" sldId="292"/>
            <ac:spMk id="126" creationId="{00000000-0000-0000-0000-000000000000}"/>
          </ac:spMkLst>
        </pc:spChg>
      </pc:sldChg>
      <pc:sldChg chg="modSp add mod">
        <pc:chgData name="Malcolm Tisdale" userId="c5247ef6d71c34c7" providerId="LiveId" clId="{7B4716BC-1092-4A07-9662-D644C0769484}" dt="2021-04-09T23:57:58.924" v="1569" actId="2711"/>
        <pc:sldMkLst>
          <pc:docMk/>
          <pc:sldMk cId="0" sldId="293"/>
        </pc:sldMkLst>
        <pc:spChg chg="mod">
          <ac:chgData name="Malcolm Tisdale" userId="c5247ef6d71c34c7" providerId="LiveId" clId="{7B4716BC-1092-4A07-9662-D644C0769484}" dt="2021-04-09T23:57:58.924" v="1569" actId="2711"/>
          <ac:spMkLst>
            <pc:docMk/>
            <pc:sldMk cId="0" sldId="293"/>
            <ac:spMk id="89" creationId="{00000000-0000-0000-0000-000000000000}"/>
          </ac:spMkLst>
        </pc:spChg>
        <pc:spChg chg="mod">
          <ac:chgData name="Malcolm Tisdale" userId="c5247ef6d71c34c7" providerId="LiveId" clId="{7B4716BC-1092-4A07-9662-D644C0769484}" dt="2021-04-09T23:57:58.924" v="1569" actId="2711"/>
          <ac:spMkLst>
            <pc:docMk/>
            <pc:sldMk cId="0" sldId="293"/>
            <ac:spMk id="99" creationId="{00000000-0000-0000-0000-000000000000}"/>
          </ac:spMkLst>
        </pc:spChg>
        <pc:spChg chg="mod">
          <ac:chgData name="Malcolm Tisdale" userId="c5247ef6d71c34c7" providerId="LiveId" clId="{7B4716BC-1092-4A07-9662-D644C0769484}" dt="2021-04-09T23:57:58.924" v="1569" actId="2711"/>
          <ac:spMkLst>
            <pc:docMk/>
            <pc:sldMk cId="0" sldId="293"/>
            <ac:spMk id="100" creationId="{00000000-0000-0000-0000-000000000000}"/>
          </ac:spMkLst>
        </pc:spChg>
      </pc:sldChg>
      <pc:sldChg chg="modSp add mod">
        <pc:chgData name="Malcolm Tisdale" userId="c5247ef6d71c34c7" providerId="LiveId" clId="{7B4716BC-1092-4A07-9662-D644C0769484}" dt="2021-04-09T23:58:16.901" v="1570" actId="2711"/>
        <pc:sldMkLst>
          <pc:docMk/>
          <pc:sldMk cId="0" sldId="294"/>
        </pc:sldMkLst>
        <pc:spChg chg="mod">
          <ac:chgData name="Malcolm Tisdale" userId="c5247ef6d71c34c7" providerId="LiveId" clId="{7B4716BC-1092-4A07-9662-D644C0769484}" dt="2021-04-09T23:58:16.901" v="1570" actId="2711"/>
          <ac:spMkLst>
            <pc:docMk/>
            <pc:sldMk cId="0" sldId="294"/>
            <ac:spMk id="107" creationId="{00000000-0000-0000-0000-000000000000}"/>
          </ac:spMkLst>
        </pc:spChg>
        <pc:spChg chg="mod">
          <ac:chgData name="Malcolm Tisdale" userId="c5247ef6d71c34c7" providerId="LiveId" clId="{7B4716BC-1092-4A07-9662-D644C0769484}" dt="2021-04-09T23:58:16.901" v="1570" actId="2711"/>
          <ac:spMkLst>
            <pc:docMk/>
            <pc:sldMk cId="0" sldId="294"/>
            <ac:spMk id="117" creationId="{00000000-0000-0000-0000-000000000000}"/>
          </ac:spMkLst>
        </pc:spChg>
        <pc:spChg chg="mod">
          <ac:chgData name="Malcolm Tisdale" userId="c5247ef6d71c34c7" providerId="LiveId" clId="{7B4716BC-1092-4A07-9662-D644C0769484}" dt="2021-04-09T23:58:16.901" v="1570" actId="2711"/>
          <ac:spMkLst>
            <pc:docMk/>
            <pc:sldMk cId="0" sldId="294"/>
            <ac:spMk id="118" creationId="{00000000-0000-0000-0000-000000000000}"/>
          </ac:spMkLst>
        </pc:spChg>
      </pc:sldChg>
      <pc:sldChg chg="add">
        <pc:chgData name="Malcolm Tisdale" userId="c5247ef6d71c34c7" providerId="LiveId" clId="{7B4716BC-1092-4A07-9662-D644C0769484}" dt="2021-04-10T00:28:59.906" v="1571"/>
        <pc:sldMkLst>
          <pc:docMk/>
          <pc:sldMk cId="1490086948" sldId="295"/>
        </pc:sldMkLst>
      </pc:sldChg>
      <pc:sldChg chg="add">
        <pc:chgData name="Malcolm Tisdale" userId="c5247ef6d71c34c7" providerId="LiveId" clId="{7B4716BC-1092-4A07-9662-D644C0769484}" dt="2021-04-10T00:29:27.410" v="1572"/>
        <pc:sldMkLst>
          <pc:docMk/>
          <pc:sldMk cId="0" sldId="296"/>
        </pc:sldMkLst>
      </pc:sldChg>
      <pc:sldChg chg="add">
        <pc:chgData name="Malcolm Tisdale" userId="c5247ef6d71c34c7" providerId="LiveId" clId="{7B4716BC-1092-4A07-9662-D644C0769484}" dt="2021-04-16T15:44:29.545" v="1821"/>
        <pc:sldMkLst>
          <pc:docMk/>
          <pc:sldMk cId="0" sldId="29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1-15T18:19:36.839" idx="2">
    <p:pos x="6154" y="291"/>
    <p:text>Use these fonts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1-16T02:19:36.839" idx="1">
    <p:pos x="2246" y="1350"/>
    <p:text>Use these fonts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L78wN9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1D6E3-8995-4DAD-979D-5F9188263896}"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0A8B0-6A8D-4DF3-AE1A-34A35FD6BB20}" type="slidenum">
              <a:rPr lang="en-US" smtClean="0"/>
              <a:t>‹#›</a:t>
            </a:fld>
            <a:endParaRPr lang="en-US"/>
          </a:p>
        </p:txBody>
      </p:sp>
    </p:spTree>
    <p:extLst>
      <p:ext uri="{BB962C8B-B14F-4D97-AF65-F5344CB8AC3E}">
        <p14:creationId xmlns:p14="http://schemas.microsoft.com/office/powerpoint/2010/main" val="1510895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Malcolm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018D1A-1324-44D5-8BA1-B1E2EB24DEA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14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c7349a77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cc7349a77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f5e0c8484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cf5e0c8484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f5e0c848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cf5e0c848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6AF-21E5-4265-B4D3-663C2C7D5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2EED1D-F4D6-43FB-8960-91D9324E7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7E108B-1A9C-4EB7-BA03-78AA39DA038A}"/>
              </a:ext>
            </a:extLst>
          </p:cNvPr>
          <p:cNvSpPr>
            <a:spLocks noGrp="1"/>
          </p:cNvSpPr>
          <p:nvPr>
            <p:ph type="dt" sz="half" idx="10"/>
          </p:nvPr>
        </p:nvSpPr>
        <p:spPr/>
        <p:txBody>
          <a:bodyPr/>
          <a:lstStyle/>
          <a:p>
            <a:fld id="{38C82824-5D75-4D5D-A279-F40AC1885D82}" type="datetime1">
              <a:rPr lang="en-US" smtClean="0"/>
              <a:t>4/15/2021</a:t>
            </a:fld>
            <a:endParaRPr lang="en-US"/>
          </a:p>
        </p:txBody>
      </p:sp>
      <p:sp>
        <p:nvSpPr>
          <p:cNvPr id="5" name="Footer Placeholder 4">
            <a:extLst>
              <a:ext uri="{FF2B5EF4-FFF2-40B4-BE49-F238E27FC236}">
                <a16:creationId xmlns:a16="http://schemas.microsoft.com/office/drawing/2014/main" id="{E87BDF5B-C233-45F0-9C14-754CC4384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C3487-E504-4E15-8F9C-A35D94E45E3F}"/>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15621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E61B-08B5-417F-B1F8-BE791D7C8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616CB-A1EF-4768-9E80-2C4DE2B6A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48838-2A1E-44D2-BC28-F179BD7471B0}"/>
              </a:ext>
            </a:extLst>
          </p:cNvPr>
          <p:cNvSpPr>
            <a:spLocks noGrp="1"/>
          </p:cNvSpPr>
          <p:nvPr>
            <p:ph type="dt" sz="half" idx="10"/>
          </p:nvPr>
        </p:nvSpPr>
        <p:spPr/>
        <p:txBody>
          <a:bodyPr/>
          <a:lstStyle/>
          <a:p>
            <a:fld id="{AD85C730-B54D-457D-9AE7-76E2E1A18903}" type="datetime1">
              <a:rPr lang="en-US" smtClean="0"/>
              <a:t>4/15/2021</a:t>
            </a:fld>
            <a:endParaRPr lang="en-US"/>
          </a:p>
        </p:txBody>
      </p:sp>
      <p:sp>
        <p:nvSpPr>
          <p:cNvPr id="5" name="Footer Placeholder 4">
            <a:extLst>
              <a:ext uri="{FF2B5EF4-FFF2-40B4-BE49-F238E27FC236}">
                <a16:creationId xmlns:a16="http://schemas.microsoft.com/office/drawing/2014/main" id="{B3EDCAED-EBC9-47E7-836B-0894DE5CC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950AD-9472-4310-A01B-64E88738E649}"/>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80466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EAA6F-B593-4CFB-9154-CEBC126F3A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D3A77-0407-40F3-9834-F83E7EAFA8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E813C-12FD-48FF-AFB8-986EC202825F}"/>
              </a:ext>
            </a:extLst>
          </p:cNvPr>
          <p:cNvSpPr>
            <a:spLocks noGrp="1"/>
          </p:cNvSpPr>
          <p:nvPr>
            <p:ph type="dt" sz="half" idx="10"/>
          </p:nvPr>
        </p:nvSpPr>
        <p:spPr/>
        <p:txBody>
          <a:bodyPr/>
          <a:lstStyle/>
          <a:p>
            <a:fld id="{791423F9-7599-45EC-BC62-CA9AB544FF3E}" type="datetime1">
              <a:rPr lang="en-US" smtClean="0"/>
              <a:t>4/15/2021</a:t>
            </a:fld>
            <a:endParaRPr lang="en-US"/>
          </a:p>
        </p:txBody>
      </p:sp>
      <p:sp>
        <p:nvSpPr>
          <p:cNvPr id="5" name="Footer Placeholder 4">
            <a:extLst>
              <a:ext uri="{FF2B5EF4-FFF2-40B4-BE49-F238E27FC236}">
                <a16:creationId xmlns:a16="http://schemas.microsoft.com/office/drawing/2014/main" id="{A3B39F5B-2A8A-40C0-B7FC-02FF1E68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034E6-2482-4465-9C36-586D47C25478}"/>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72482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7955-7E40-4A8E-B9FD-0AB50DFA8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AA62C-F1AE-4266-A85A-4744E15E2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6F576-1A38-4A6A-8C07-DC004AB002A5}"/>
              </a:ext>
            </a:extLst>
          </p:cNvPr>
          <p:cNvSpPr>
            <a:spLocks noGrp="1"/>
          </p:cNvSpPr>
          <p:nvPr>
            <p:ph type="dt" sz="half" idx="10"/>
          </p:nvPr>
        </p:nvSpPr>
        <p:spPr/>
        <p:txBody>
          <a:bodyPr/>
          <a:lstStyle/>
          <a:p>
            <a:fld id="{479BDD9C-470F-466D-AC2F-E01C344084F3}" type="datetime1">
              <a:rPr lang="en-US" smtClean="0"/>
              <a:t>4/15/2021</a:t>
            </a:fld>
            <a:endParaRPr lang="en-US"/>
          </a:p>
        </p:txBody>
      </p:sp>
      <p:sp>
        <p:nvSpPr>
          <p:cNvPr id="5" name="Footer Placeholder 4">
            <a:extLst>
              <a:ext uri="{FF2B5EF4-FFF2-40B4-BE49-F238E27FC236}">
                <a16:creationId xmlns:a16="http://schemas.microsoft.com/office/drawing/2014/main" id="{70B0D7AD-F517-4FCF-ABC1-0CDA7C6F8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02D40-CCBF-4DC6-AB7E-254CB09EC973}"/>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45132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CE34-4688-43F8-8A00-575805E7D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F442C-6F00-435D-B607-D638F9BDB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BFF1C-11BB-4FD7-B3E5-F80AF48E9A8C}"/>
              </a:ext>
            </a:extLst>
          </p:cNvPr>
          <p:cNvSpPr>
            <a:spLocks noGrp="1"/>
          </p:cNvSpPr>
          <p:nvPr>
            <p:ph type="dt" sz="half" idx="10"/>
          </p:nvPr>
        </p:nvSpPr>
        <p:spPr/>
        <p:txBody>
          <a:bodyPr/>
          <a:lstStyle/>
          <a:p>
            <a:fld id="{4B455E6E-A051-4FC3-9E4E-115F52021718}" type="datetime1">
              <a:rPr lang="en-US" smtClean="0"/>
              <a:t>4/15/2021</a:t>
            </a:fld>
            <a:endParaRPr lang="en-US"/>
          </a:p>
        </p:txBody>
      </p:sp>
      <p:sp>
        <p:nvSpPr>
          <p:cNvPr id="5" name="Footer Placeholder 4">
            <a:extLst>
              <a:ext uri="{FF2B5EF4-FFF2-40B4-BE49-F238E27FC236}">
                <a16:creationId xmlns:a16="http://schemas.microsoft.com/office/drawing/2014/main" id="{53003BB7-9F2D-48C2-8AC2-6F167192F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99A74-C411-4741-A109-B9B682700249}"/>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50651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1BD7-E3C4-4C32-8DF8-4B12ACCC6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60309-9B71-4E27-AF76-C16B3C1E1A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98B1B-3BBC-43F6-AB9B-21A201C26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2B00C-FFEB-42ED-8F57-13244D9B61D1}"/>
              </a:ext>
            </a:extLst>
          </p:cNvPr>
          <p:cNvSpPr>
            <a:spLocks noGrp="1"/>
          </p:cNvSpPr>
          <p:nvPr>
            <p:ph type="dt" sz="half" idx="10"/>
          </p:nvPr>
        </p:nvSpPr>
        <p:spPr/>
        <p:txBody>
          <a:bodyPr/>
          <a:lstStyle/>
          <a:p>
            <a:fld id="{69571CC8-AFD8-43F6-9AC4-B28C10E682B7}" type="datetime1">
              <a:rPr lang="en-US" smtClean="0"/>
              <a:t>4/15/2021</a:t>
            </a:fld>
            <a:endParaRPr lang="en-US"/>
          </a:p>
        </p:txBody>
      </p:sp>
      <p:sp>
        <p:nvSpPr>
          <p:cNvPr id="6" name="Footer Placeholder 5">
            <a:extLst>
              <a:ext uri="{FF2B5EF4-FFF2-40B4-BE49-F238E27FC236}">
                <a16:creationId xmlns:a16="http://schemas.microsoft.com/office/drawing/2014/main" id="{259A38AC-2B5B-49E5-9BA9-939E4A147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874E2-3DF1-442C-9681-2DBAA05A1D83}"/>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394634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828D-0E50-415E-A6AB-3FF91B905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49BF92-FCE1-4709-B8D8-5DD1C655B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FF662B-DFD4-48D2-B48A-AF3B6FADA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263CE1-E782-469D-AE41-CD863514F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72A9F-A5BD-4548-9ECC-2C683F252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3A0C1-9900-4079-BB3B-0221A9A41AE0}"/>
              </a:ext>
            </a:extLst>
          </p:cNvPr>
          <p:cNvSpPr>
            <a:spLocks noGrp="1"/>
          </p:cNvSpPr>
          <p:nvPr>
            <p:ph type="dt" sz="half" idx="10"/>
          </p:nvPr>
        </p:nvSpPr>
        <p:spPr/>
        <p:txBody>
          <a:bodyPr/>
          <a:lstStyle/>
          <a:p>
            <a:fld id="{7944A17F-35E3-4F9C-95AD-5BB00A10E17B}" type="datetime1">
              <a:rPr lang="en-US" smtClean="0"/>
              <a:t>4/15/2021</a:t>
            </a:fld>
            <a:endParaRPr lang="en-US"/>
          </a:p>
        </p:txBody>
      </p:sp>
      <p:sp>
        <p:nvSpPr>
          <p:cNvPr id="8" name="Footer Placeholder 7">
            <a:extLst>
              <a:ext uri="{FF2B5EF4-FFF2-40B4-BE49-F238E27FC236}">
                <a16:creationId xmlns:a16="http://schemas.microsoft.com/office/drawing/2014/main" id="{65E4D4A9-1F84-48A2-803B-2D4E13432E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3C1A0-2E2B-497D-8FEA-51A90DE98356}"/>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20164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6FF6-AC8E-4E82-A362-3DAFEE16A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AD2AF-59F4-4897-B2BC-3D24AB39D081}"/>
              </a:ext>
            </a:extLst>
          </p:cNvPr>
          <p:cNvSpPr>
            <a:spLocks noGrp="1"/>
          </p:cNvSpPr>
          <p:nvPr>
            <p:ph type="dt" sz="half" idx="10"/>
          </p:nvPr>
        </p:nvSpPr>
        <p:spPr/>
        <p:txBody>
          <a:bodyPr/>
          <a:lstStyle/>
          <a:p>
            <a:fld id="{197FCBBF-D185-442F-BE1C-D8F93145A8A0}" type="datetime1">
              <a:rPr lang="en-US" smtClean="0"/>
              <a:t>4/15/2021</a:t>
            </a:fld>
            <a:endParaRPr lang="en-US"/>
          </a:p>
        </p:txBody>
      </p:sp>
      <p:sp>
        <p:nvSpPr>
          <p:cNvPr id="4" name="Footer Placeholder 3">
            <a:extLst>
              <a:ext uri="{FF2B5EF4-FFF2-40B4-BE49-F238E27FC236}">
                <a16:creationId xmlns:a16="http://schemas.microsoft.com/office/drawing/2014/main" id="{CF887E2C-D6BF-4427-B4B9-BBC79A876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5276B-DAB8-4BD4-A1D6-E4F9E732AF37}"/>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84919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90177-77C2-4222-9116-0E20A55F8918}"/>
              </a:ext>
            </a:extLst>
          </p:cNvPr>
          <p:cNvSpPr>
            <a:spLocks noGrp="1"/>
          </p:cNvSpPr>
          <p:nvPr>
            <p:ph type="dt" sz="half" idx="10"/>
          </p:nvPr>
        </p:nvSpPr>
        <p:spPr/>
        <p:txBody>
          <a:bodyPr/>
          <a:lstStyle/>
          <a:p>
            <a:fld id="{B9935F7B-5AAE-4ACC-A56B-972C2CA9002D}" type="datetime1">
              <a:rPr lang="en-US" smtClean="0"/>
              <a:t>4/15/2021</a:t>
            </a:fld>
            <a:endParaRPr lang="en-US"/>
          </a:p>
        </p:txBody>
      </p:sp>
      <p:sp>
        <p:nvSpPr>
          <p:cNvPr id="3" name="Footer Placeholder 2">
            <a:extLst>
              <a:ext uri="{FF2B5EF4-FFF2-40B4-BE49-F238E27FC236}">
                <a16:creationId xmlns:a16="http://schemas.microsoft.com/office/drawing/2014/main" id="{53BEF27A-84D6-4795-9B46-62B9706EF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42E65-43D8-4051-BF49-F8735C9A03EF}"/>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80811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A7E6-9279-49ED-952C-A0C934C88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BF28BA-3A35-499F-81F4-03FD00A92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B80894-A05F-4D8B-BFDC-0AF2CE26C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76E01-1DE4-481E-8B33-5E5A5D9E8065}"/>
              </a:ext>
            </a:extLst>
          </p:cNvPr>
          <p:cNvSpPr>
            <a:spLocks noGrp="1"/>
          </p:cNvSpPr>
          <p:nvPr>
            <p:ph type="dt" sz="half" idx="10"/>
          </p:nvPr>
        </p:nvSpPr>
        <p:spPr/>
        <p:txBody>
          <a:bodyPr/>
          <a:lstStyle/>
          <a:p>
            <a:fld id="{285991B8-421C-44DC-9983-8E1D6D5F17C9}" type="datetime1">
              <a:rPr lang="en-US" smtClean="0"/>
              <a:t>4/15/2021</a:t>
            </a:fld>
            <a:endParaRPr lang="en-US"/>
          </a:p>
        </p:txBody>
      </p:sp>
      <p:sp>
        <p:nvSpPr>
          <p:cNvPr id="6" name="Footer Placeholder 5">
            <a:extLst>
              <a:ext uri="{FF2B5EF4-FFF2-40B4-BE49-F238E27FC236}">
                <a16:creationId xmlns:a16="http://schemas.microsoft.com/office/drawing/2014/main" id="{28258FF1-1641-47CF-B96D-670B2109B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D3BF0-DB71-4853-96DD-9550D5A4F52F}"/>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276715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852F-6885-42F1-97EB-A04B80A78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A2948-F37C-4A5C-8AC8-54F373D20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B9EA3-1CB8-4ECE-8E31-E1AF5F0E0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2CE00-ECB7-4197-9691-425769993600}"/>
              </a:ext>
            </a:extLst>
          </p:cNvPr>
          <p:cNvSpPr>
            <a:spLocks noGrp="1"/>
          </p:cNvSpPr>
          <p:nvPr>
            <p:ph type="dt" sz="half" idx="10"/>
          </p:nvPr>
        </p:nvSpPr>
        <p:spPr/>
        <p:txBody>
          <a:bodyPr/>
          <a:lstStyle/>
          <a:p>
            <a:fld id="{5E841A53-C61A-461B-8677-E4F8759547EF}" type="datetime1">
              <a:rPr lang="en-US" smtClean="0"/>
              <a:t>4/15/2021</a:t>
            </a:fld>
            <a:endParaRPr lang="en-US"/>
          </a:p>
        </p:txBody>
      </p:sp>
      <p:sp>
        <p:nvSpPr>
          <p:cNvPr id="6" name="Footer Placeholder 5">
            <a:extLst>
              <a:ext uri="{FF2B5EF4-FFF2-40B4-BE49-F238E27FC236}">
                <a16:creationId xmlns:a16="http://schemas.microsoft.com/office/drawing/2014/main" id="{FCEBFA48-4B93-4EE4-8865-3D4528F95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C07ED-AC9D-4D14-9771-C5BA1E659AE2}"/>
              </a:ext>
            </a:extLst>
          </p:cNvPr>
          <p:cNvSpPr>
            <a:spLocks noGrp="1"/>
          </p:cNvSpPr>
          <p:nvPr>
            <p:ph type="sldNum" sz="quarter" idx="12"/>
          </p:nvPr>
        </p:nvSpPr>
        <p:spPr/>
        <p:txBody>
          <a:bodyPr/>
          <a:lstStyle/>
          <a:p>
            <a:fld id="{F883AC57-706E-45AD-A5F9-8311B03AAA02}" type="slidenum">
              <a:rPr lang="en-US" smtClean="0"/>
              <a:t>‹#›</a:t>
            </a:fld>
            <a:endParaRPr lang="en-US"/>
          </a:p>
        </p:txBody>
      </p:sp>
    </p:spTree>
    <p:extLst>
      <p:ext uri="{BB962C8B-B14F-4D97-AF65-F5344CB8AC3E}">
        <p14:creationId xmlns:p14="http://schemas.microsoft.com/office/powerpoint/2010/main" val="171356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52793-E6BE-4EFC-96C4-E65D7CBEE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4688C1-2E33-4CB8-8545-8AF3F7DB5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A584D-BB8D-4722-82B6-F38FDB60E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0D15B-29BC-4E36-BFDC-DFCDEED3960E}" type="datetime1">
              <a:rPr lang="en-US" smtClean="0"/>
              <a:t>4/15/2021</a:t>
            </a:fld>
            <a:endParaRPr lang="en-US"/>
          </a:p>
        </p:txBody>
      </p:sp>
      <p:sp>
        <p:nvSpPr>
          <p:cNvPr id="5" name="Footer Placeholder 4">
            <a:extLst>
              <a:ext uri="{FF2B5EF4-FFF2-40B4-BE49-F238E27FC236}">
                <a16:creationId xmlns:a16="http://schemas.microsoft.com/office/drawing/2014/main" id="{3108BE81-D2AB-4371-8818-F66E98AC0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B21990-8881-4073-B78F-E6300A0DD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3AC57-706E-45AD-A5F9-8311B03AAA02}" type="slidenum">
              <a:rPr lang="en-US" smtClean="0"/>
              <a:t>‹#›</a:t>
            </a:fld>
            <a:endParaRPr lang="en-US"/>
          </a:p>
        </p:txBody>
      </p:sp>
    </p:spTree>
    <p:extLst>
      <p:ext uri="{BB962C8B-B14F-4D97-AF65-F5344CB8AC3E}">
        <p14:creationId xmlns:p14="http://schemas.microsoft.com/office/powerpoint/2010/main" val="149502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oogle.com/spreadsheets/d/1EzRzmbQOUqOviGvNJL2uNWe0L3cBfECJI9uSIhsKcGc/edit#gid=807846922" TargetMode="External"/><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oogle.com/document/d/17CfgM8CzAhw0SVMZGC_pdEE4zVPG4Ci0U0wgI7nJbZ0/edit?usp=sharin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forms/d/e/1FAIpQLSdbDy6wdEWS8O9C8jOlvhNaJggbjkpEbWLnepzmYT8NE1MZgA/viewform?usp=sf_link" TargetMode="External"/><Relationship Id="rId3" Type="http://schemas.openxmlformats.org/officeDocument/2006/relationships/image" Target="../media/image2.png"/><Relationship Id="rId7" Type="http://schemas.openxmlformats.org/officeDocument/2006/relationships/hyperlink" Target="https://docs.google.com/spreadsheets/d/1KofdCE7IRxrl_kyAR2a0GuOFyCkbsHBiJC6ov1a-k1o/edit?usp=shari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rive.google.com/file/d/1o8oAyM0_AQrIyyCx-f5_jqG_431OYT96/view?usp=sharin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hyperlink" Target="https://technology.nasa.gov/materials_and_coatings/mat-insulations.html" TargetMode="External"/><Relationship Id="rId3" Type="http://schemas.openxmlformats.org/officeDocument/2006/relationships/image" Target="../media/image1.png"/><Relationship Id="rId7" Type="http://schemas.openxmlformats.org/officeDocument/2006/relationships/hyperlink" Target="https://www.core77.com/posts/23248/NASA-Now-Able-to-Produce-Thin-Film-Flexible-Aeroge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hyperlink" Target="https://docs.google.com/document/d/1fI2mnGXqogZx00UyyNW2b-N-qA4sxLObzkvph_nNB3M/edit?usp=sharing" TargetMode="External"/><Relationship Id="rId3" Type="http://schemas.openxmlformats.org/officeDocument/2006/relationships/image" Target="../media/image1.png"/><Relationship Id="rId7" Type="http://schemas.openxmlformats.org/officeDocument/2006/relationships/hyperlink" Target="https://docs.google.com/document/d/1JMS6xeg2GfDGNQWzqpF8xgkdXztxX7Pl_0HX3a9pVhU/edit?usp=sharin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hyperlink" Target="https://docs.google.com/document/d/1U8Kxp_ktJtrzEqrkx59jmgzuCbHyqj02b4jm5AmzpwA/edit?usp=sharing" TargetMode="External"/><Relationship Id="rId3" Type="http://schemas.openxmlformats.org/officeDocument/2006/relationships/image" Target="../media/image1.png"/><Relationship Id="rId7" Type="http://schemas.openxmlformats.org/officeDocument/2006/relationships/hyperlink" Target="https://docs.google.com/spreadsheets/d/1eCWXm6SFHYvjiBSH6nSlmXVNTzdUf-_WXcTQ4h48kic/edit?usp=sharin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ocs.google.com/document/d/1si6GRTnZiIqzqADaSfvcGlQJqSmV7rVR-7y3NoNxfhg/edit?usp=sharin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hyperlink" Target="https://docs.google.com/spreadsheets/d/1lFp3S-2VwSDwRLdFDfBR9fwbZmSxw3ROL7kje66v-yE/edit?usp=sharing" TargetMode="External"/><Relationship Id="rId3" Type="http://schemas.openxmlformats.org/officeDocument/2006/relationships/image" Target="../media/image2.png"/><Relationship Id="rId7" Type="http://schemas.openxmlformats.org/officeDocument/2006/relationships/hyperlink" Target="https://docs.google.com/spreadsheets/d/1KofdCE7IRxrl_kyAR2a0GuOFyCkbsHBiJC6ov1a-k1o/edit?usp=shari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forms.gle/QWCH55B13U7qufBj8" TargetMode="Externa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drive.google.com/drive/folders/1_cibugICferk9jDNj6MAQgvEe3OJcAEM?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oogle.com/document/d/1OB4kSlLJixkQM1dVFev7hlX4f0RqRDF6c5C8Sh-qFfM/edit"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4000">
              <a:schemeClr val="accent1">
                <a:lumMod val="5000"/>
                <a:lumOff val="95000"/>
              </a:schemeClr>
            </a:gs>
            <a:gs pos="97000">
              <a:srgbClr val="B9CBE9"/>
            </a:gs>
            <a:gs pos="0">
              <a:schemeClr val="accent1">
                <a:lumMod val="45000"/>
                <a:lumOff val="55000"/>
              </a:schemeClr>
            </a:gs>
            <a:gs pos="100000">
              <a:schemeClr val="accent1">
                <a:lumMod val="30000"/>
                <a:lumOff val="70000"/>
              </a:schemeClr>
            </a:gs>
          </a:gsLst>
          <a:lin ang="216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11041816" y="79100"/>
            <a:ext cx="1055298" cy="98620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sp>
        <p:nvSpPr>
          <p:cNvPr id="18" name="TextBox 17">
            <a:extLst>
              <a:ext uri="{FF2B5EF4-FFF2-40B4-BE49-F238E27FC236}">
                <a16:creationId xmlns:a16="http://schemas.microsoft.com/office/drawing/2014/main" id="{148E9B72-5C4D-491E-921B-1ACD309A346B}"/>
              </a:ext>
            </a:extLst>
          </p:cNvPr>
          <p:cNvSpPr txBox="1"/>
          <p:nvPr/>
        </p:nvSpPr>
        <p:spPr>
          <a:xfrm>
            <a:off x="976312" y="2138462"/>
            <a:ext cx="10239375" cy="18158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HOMES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H</a:t>
            </a:r>
            <a:r>
              <a:rPr kumimoji="0" lang="en-US" sz="24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abitat </a:t>
            </a:r>
            <a:r>
              <a:rPr kumimoji="0" lang="en-US" sz="24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O</a:t>
            </a:r>
            <a:r>
              <a:rPr kumimoji="0" lang="en-US" sz="24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rientable &amp; </a:t>
            </a:r>
            <a:r>
              <a:rPr kumimoji="0" lang="en-US" sz="24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M</a:t>
            </a:r>
            <a:r>
              <a:rPr kumimoji="0" lang="en-US" sz="24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odular </a:t>
            </a:r>
            <a:r>
              <a:rPr kumimoji="0" lang="en-US" sz="24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E</a:t>
            </a:r>
            <a:r>
              <a:rPr kumimoji="0" lang="en-US" sz="24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lectrodynamic </a:t>
            </a:r>
            <a:r>
              <a:rPr kumimoji="0" lang="en-US" sz="24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S</a:t>
            </a:r>
            <a:r>
              <a:rPr kumimoji="0" lang="en-US" sz="2400" b="0"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hield</a:t>
            </a:r>
            <a:r>
              <a:rPr kumimoji="0" lang="en-US" sz="2400" b="1" i="0" u="none" strike="noStrike" kern="1200" cap="none" spc="0" normalizeH="0" baseline="0" noProof="0">
                <a:ln>
                  <a:noFill/>
                </a:ln>
                <a:solidFill>
                  <a:prstClr val="black"/>
                </a:solidFill>
                <a:effectLst/>
                <a:uLnTx/>
                <a:uFillTx/>
                <a:latin typeface="Avenir Next LT Pro" panose="020B0504020202020204" pitchFamily="34" charset="0"/>
                <a:ea typeface="+mn-ea"/>
                <a:cs typeface="+mn-cs"/>
              </a:rPr>
              <a:t> </a:t>
            </a:r>
          </a:p>
        </p:txBody>
      </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51" y="79100"/>
            <a:ext cx="986202" cy="986202"/>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9770" y="6132700"/>
            <a:ext cx="2178247" cy="527704"/>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83" y="6059156"/>
            <a:ext cx="2029134" cy="67479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1C586263-690F-437D-B8D2-BFE2576C3E17}"/>
              </a:ext>
            </a:extLst>
          </p:cNvPr>
          <p:cNvSpPr txBox="1"/>
          <p:nvPr/>
        </p:nvSpPr>
        <p:spPr>
          <a:xfrm>
            <a:off x="3876961" y="6242663"/>
            <a:ext cx="443807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Avenir Next LT Pro Light"/>
              </a:rPr>
              <a:t>E100 Progress Report – 4</a:t>
            </a:r>
            <a:r>
              <a:rPr lang="en-US" sz="1400" dirty="0">
                <a:latin typeface="Avenir Next LT Pro Light"/>
              </a:rPr>
              <a:t>/9/21</a:t>
            </a:r>
            <a:endPar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Avenir Next LT Pro Light"/>
              </a:rPr>
              <a:t>Professor</a:t>
            </a:r>
            <a:r>
              <a:rPr kumimoji="0" lang="en-US" sz="1400" b="0" i="0" u="none" strike="noStrike" kern="1200" cap="none" spc="0" normalizeH="0" baseline="0" noProof="0" dirty="0">
                <a:ln>
                  <a:noFill/>
                </a:ln>
                <a:effectLst/>
                <a:uLnTx/>
                <a:uFillTx/>
                <a:latin typeface="Avenir Next LT Pro Light"/>
              </a:rPr>
              <a:t>: Dr. Soon-Jo Chung</a:t>
            </a:r>
            <a:endParaRPr lang="en-US" sz="1400" b="0" i="0" u="none" strike="noStrike" kern="1200" cap="none" spc="0" normalizeH="0" baseline="0" noProof="0" dirty="0">
              <a:ln>
                <a:noFill/>
              </a:ln>
              <a:effectLst/>
              <a:uLnTx/>
              <a:uFillTx/>
              <a:latin typeface="Avenir Next LT Pro Light"/>
            </a:endParaRPr>
          </a:p>
        </p:txBody>
      </p:sp>
    </p:spTree>
    <p:extLst>
      <p:ext uri="{BB962C8B-B14F-4D97-AF65-F5344CB8AC3E}">
        <p14:creationId xmlns:p14="http://schemas.microsoft.com/office/powerpoint/2010/main" val="108043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3747060" y="75203"/>
            <a:ext cx="45996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dirty="0">
                <a:solidFill>
                  <a:schemeClr val="dk1"/>
                </a:solidFill>
                <a:latin typeface="Avenir Next LT Pro" panose="020B0504020202020204" pitchFamily="34" charset="0"/>
                <a:ea typeface="Avenir"/>
                <a:cs typeface="Avenir"/>
                <a:sym typeface="Avenir"/>
              </a:rPr>
              <a:t>ELECTRICAL</a:t>
            </a:r>
            <a:endParaRPr sz="1400" b="0" i="0" u="none" strike="noStrike" cap="none" dirty="0">
              <a:solidFill>
                <a:srgbClr val="000000"/>
              </a:solidFill>
              <a:latin typeface="Avenir Next LT Pro" panose="020B0504020202020204" pitchFamily="34" charset="0"/>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dirty="0">
                <a:solidFill>
                  <a:schemeClr val="dk1"/>
                </a:solidFill>
                <a:latin typeface="Avenir Next LT Pro" panose="020B0504020202020204" pitchFamily="34" charset="0"/>
                <a:ea typeface="Avenir"/>
                <a:cs typeface="Avenir"/>
                <a:sym typeface="Avenir"/>
              </a:rPr>
              <a:t>ARDUINO WORK</a:t>
            </a:r>
            <a:endParaRPr sz="1400" b="0" i="0" u="none" strike="noStrike" cap="none" dirty="0">
              <a:solidFill>
                <a:srgbClr val="000000"/>
              </a:solidFill>
              <a:latin typeface="Avenir Next LT Pro" panose="020B0504020202020204" pitchFamily="34" charset="0"/>
              <a:ea typeface="Arial"/>
              <a:cs typeface="Arial"/>
              <a:sym typeface="Arial"/>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pSp>
        <p:nvGrpSpPr>
          <p:cNvPr id="91" name="Google Shape;91;p1"/>
          <p:cNvGrpSpPr/>
          <p:nvPr/>
        </p:nvGrpSpPr>
        <p:grpSpPr>
          <a:xfrm>
            <a:off x="311803" y="154806"/>
            <a:ext cx="3279515" cy="862015"/>
            <a:chOff x="311803" y="154806"/>
            <a:chExt cx="3279515" cy="862015"/>
          </a:xfrm>
        </p:grpSpPr>
        <p:grpSp>
          <p:nvGrpSpPr>
            <p:cNvPr id="92" name="Google Shape;92;p1"/>
            <p:cNvGrpSpPr/>
            <p:nvPr/>
          </p:nvGrpSpPr>
          <p:grpSpPr>
            <a:xfrm>
              <a:off x="2670163" y="154806"/>
              <a:ext cx="921155" cy="860842"/>
              <a:chOff x="9286613" y="0"/>
              <a:chExt cx="1409350" cy="1317072"/>
            </a:xfrm>
          </p:grpSpPr>
          <p:sp>
            <p:nvSpPr>
              <p:cNvPr id="93" name="Google Shape;93;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95" name="Google Shape;95;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98" name="Google Shape;98;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p1"/>
          <p:cNvSpPr txBox="1"/>
          <p:nvPr/>
        </p:nvSpPr>
        <p:spPr>
          <a:xfrm>
            <a:off x="518975" y="1522587"/>
            <a:ext cx="5110200" cy="440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dirty="0">
                <a:solidFill>
                  <a:schemeClr val="dk1"/>
                </a:solidFill>
                <a:latin typeface="Avenir Next LT Pro" panose="020B0504020202020204" pitchFamily="34" charset="0"/>
                <a:ea typeface="Avenir"/>
                <a:cs typeface="Avenir"/>
                <a:sym typeface="Avenir"/>
              </a:rPr>
              <a:t>Accomplished tasks</a:t>
            </a:r>
            <a:endParaRPr sz="2800" dirty="0">
              <a:solidFill>
                <a:schemeClr val="dk1"/>
              </a:solidFill>
              <a:latin typeface="Avenir Next LT Pro" panose="020B0504020202020204" pitchFamily="34" charset="0"/>
              <a:ea typeface="Avenir"/>
              <a:cs typeface="Avenir"/>
              <a:sym typeface="Avenir"/>
            </a:endParaRPr>
          </a:p>
          <a:p>
            <a:pPr marL="457200" marR="0" lvl="0" indent="-406400" algn="l" rtl="0">
              <a:lnSpc>
                <a:spcPct val="100000"/>
              </a:lnSpc>
              <a:spcBef>
                <a:spcPts val="0"/>
              </a:spcBef>
              <a:spcAft>
                <a:spcPts val="0"/>
              </a:spcAft>
              <a:buClr>
                <a:schemeClr val="dk1"/>
              </a:buClr>
              <a:buSzPts val="2800"/>
              <a:buFont typeface="Avenir"/>
              <a:buChar char="●"/>
            </a:pPr>
            <a:r>
              <a:rPr lang="en-US" sz="2800" dirty="0">
                <a:solidFill>
                  <a:schemeClr val="dk1"/>
                </a:solidFill>
                <a:latin typeface="Avenir Next LT Pro" panose="020B0504020202020204" pitchFamily="34" charset="0"/>
                <a:ea typeface="Avenir"/>
                <a:cs typeface="Avenir"/>
                <a:sym typeface="Avenir"/>
              </a:rPr>
              <a:t>downloaded Arduino software</a:t>
            </a:r>
            <a:endParaRPr sz="2800" dirty="0">
              <a:solidFill>
                <a:schemeClr val="dk1"/>
              </a:solidFill>
              <a:latin typeface="Avenir Next LT Pro" panose="020B0504020202020204" pitchFamily="34" charset="0"/>
              <a:ea typeface="Avenir"/>
              <a:cs typeface="Avenir"/>
              <a:sym typeface="Avenir"/>
            </a:endParaRPr>
          </a:p>
          <a:p>
            <a:pPr marL="457200" marR="0" lvl="0" indent="-406400" algn="l" rtl="0">
              <a:lnSpc>
                <a:spcPct val="100000"/>
              </a:lnSpc>
              <a:spcBef>
                <a:spcPts val="0"/>
              </a:spcBef>
              <a:spcAft>
                <a:spcPts val="0"/>
              </a:spcAft>
              <a:buClr>
                <a:schemeClr val="dk1"/>
              </a:buClr>
              <a:buSzPts val="2800"/>
              <a:buFont typeface="Avenir"/>
              <a:buChar char="●"/>
            </a:pPr>
            <a:r>
              <a:rPr lang="en-US" sz="2800" dirty="0">
                <a:solidFill>
                  <a:schemeClr val="dk1"/>
                </a:solidFill>
                <a:latin typeface="Avenir Next LT Pro" panose="020B0504020202020204" pitchFamily="34" charset="0"/>
                <a:ea typeface="Avenir"/>
                <a:cs typeface="Avenir"/>
                <a:sym typeface="Avenir"/>
              </a:rPr>
              <a:t>read through descriptions of basic Arduino functions (</a:t>
            </a:r>
            <a:r>
              <a:rPr lang="en-US" sz="2800" dirty="0" err="1">
                <a:solidFill>
                  <a:schemeClr val="dk1"/>
                </a:solidFill>
                <a:latin typeface="Avenir Next LT Pro" panose="020B0504020202020204" pitchFamily="34" charset="0"/>
                <a:ea typeface="Avenir"/>
                <a:cs typeface="Avenir"/>
                <a:sym typeface="Avenir"/>
              </a:rPr>
              <a:t>digitalWrite</a:t>
            </a:r>
            <a:r>
              <a:rPr lang="en-US" sz="2800" dirty="0">
                <a:solidFill>
                  <a:schemeClr val="dk1"/>
                </a:solidFill>
                <a:latin typeface="Avenir Next LT Pro" panose="020B0504020202020204" pitchFamily="34" charset="0"/>
                <a:ea typeface="Avenir"/>
                <a:cs typeface="Avenir"/>
                <a:sym typeface="Avenir"/>
              </a:rPr>
              <a:t>, </a:t>
            </a:r>
            <a:r>
              <a:rPr lang="en-US" sz="2800" dirty="0" err="1">
                <a:solidFill>
                  <a:schemeClr val="dk1"/>
                </a:solidFill>
                <a:latin typeface="Avenir Next LT Pro" panose="020B0504020202020204" pitchFamily="34" charset="0"/>
                <a:ea typeface="Avenir"/>
                <a:cs typeface="Avenir"/>
                <a:sym typeface="Avenir"/>
              </a:rPr>
              <a:t>pinMode</a:t>
            </a:r>
            <a:r>
              <a:rPr lang="en-US" sz="2800" dirty="0">
                <a:solidFill>
                  <a:schemeClr val="dk1"/>
                </a:solidFill>
                <a:latin typeface="Avenir Next LT Pro" panose="020B0504020202020204" pitchFamily="34" charset="0"/>
                <a:ea typeface="Avenir"/>
                <a:cs typeface="Avenir"/>
                <a:sym typeface="Avenir"/>
              </a:rPr>
              <a:t>) and overlap functions with C++ (if, do...while, etc.)</a:t>
            </a:r>
            <a:endParaRPr sz="2800" dirty="0">
              <a:solidFill>
                <a:schemeClr val="dk1"/>
              </a:solidFill>
              <a:latin typeface="Avenir Next LT Pro" panose="020B0504020202020204" pitchFamily="34" charset="0"/>
              <a:ea typeface="Avenir"/>
              <a:cs typeface="Avenir"/>
              <a:sym typeface="Avenir"/>
            </a:endParaRPr>
          </a:p>
          <a:p>
            <a:pPr marL="457200" marR="0" lvl="0" indent="-406400" algn="l" rtl="0">
              <a:lnSpc>
                <a:spcPct val="100000"/>
              </a:lnSpc>
              <a:spcBef>
                <a:spcPts val="0"/>
              </a:spcBef>
              <a:spcAft>
                <a:spcPts val="0"/>
              </a:spcAft>
              <a:buClr>
                <a:schemeClr val="dk1"/>
              </a:buClr>
              <a:buSzPts val="2800"/>
              <a:buFont typeface="Avenir"/>
              <a:buChar char="●"/>
            </a:pPr>
            <a:r>
              <a:rPr lang="en-US" sz="2800" dirty="0">
                <a:solidFill>
                  <a:schemeClr val="dk1"/>
                </a:solidFill>
                <a:latin typeface="Avenir Next LT Pro" panose="020B0504020202020204" pitchFamily="34" charset="0"/>
                <a:ea typeface="Avenir"/>
                <a:cs typeface="Avenir"/>
                <a:sym typeface="Avenir"/>
              </a:rPr>
              <a:t>very basic outline of phase transition circuit</a:t>
            </a:r>
            <a:endParaRPr sz="2800" dirty="0">
              <a:solidFill>
                <a:schemeClr val="dk1"/>
              </a:solidFill>
              <a:latin typeface="Avenir Next LT Pro" panose="020B0504020202020204" pitchFamily="34" charset="0"/>
              <a:ea typeface="Avenir"/>
              <a:cs typeface="Avenir"/>
              <a:sym typeface="Avenir"/>
            </a:endParaRPr>
          </a:p>
        </p:txBody>
      </p:sp>
      <p:sp>
        <p:nvSpPr>
          <p:cNvPr id="100" name="Google Shape;100;p1"/>
          <p:cNvSpPr txBox="1"/>
          <p:nvPr/>
        </p:nvSpPr>
        <p:spPr>
          <a:xfrm>
            <a:off x="7519752" y="321424"/>
            <a:ext cx="4438073" cy="58473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venir Next LT Pro" panose="020B0504020202020204" pitchFamily="34" charset="0"/>
                <a:ea typeface="Avenir"/>
                <a:cs typeface="Avenir"/>
                <a:sym typeface="Avenir"/>
              </a:rPr>
              <a:t>04/09/21</a:t>
            </a:r>
            <a:endParaRPr sz="1400" b="0" i="0" u="none" strike="noStrike" cap="none">
              <a:solidFill>
                <a:srgbClr val="000000"/>
              </a:solidFill>
              <a:latin typeface="Avenir Next LT Pro" panose="020B0504020202020204" pitchFamily="34" charset="0"/>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a:solidFill>
                  <a:schemeClr val="dk1"/>
                </a:solidFill>
                <a:latin typeface="Avenir Next LT Pro" panose="020B0504020202020204" pitchFamily="34" charset="0"/>
                <a:ea typeface="Avenir"/>
                <a:cs typeface="Avenir"/>
                <a:sym typeface="Avenir"/>
              </a:rPr>
              <a:t>Raha Riazati</a:t>
            </a:r>
            <a:endParaRPr sz="1400" b="0" i="0" u="none" strike="noStrike" cap="none">
              <a:solidFill>
                <a:srgbClr val="000000"/>
              </a:solidFill>
              <a:latin typeface="Avenir Next LT Pro" panose="020B0504020202020204" pitchFamily="34" charset="0"/>
              <a:ea typeface="Arial"/>
              <a:cs typeface="Arial"/>
              <a:sym typeface="Arial"/>
            </a:endParaRPr>
          </a:p>
        </p:txBody>
      </p:sp>
      <p:pic>
        <p:nvPicPr>
          <p:cNvPr id="101" name="Google Shape;101;p1"/>
          <p:cNvPicPr preferRelativeResize="0"/>
          <p:nvPr/>
        </p:nvPicPr>
        <p:blipFill>
          <a:blip r:embed="rId7">
            <a:alphaModFix/>
          </a:blip>
          <a:stretch>
            <a:fillRect/>
          </a:stretch>
        </p:blipFill>
        <p:spPr>
          <a:xfrm>
            <a:off x="6323675" y="1382257"/>
            <a:ext cx="3382238" cy="4757915"/>
          </a:xfrm>
          <a:prstGeom prst="rect">
            <a:avLst/>
          </a:prstGeom>
          <a:noFill/>
          <a:ln>
            <a:noFill/>
          </a:ln>
        </p:spPr>
      </p:pic>
      <p:sp>
        <p:nvSpPr>
          <p:cNvPr id="102" name="Google Shape;102;p1"/>
          <p:cNvSpPr txBox="1"/>
          <p:nvPr/>
        </p:nvSpPr>
        <p:spPr>
          <a:xfrm>
            <a:off x="10114325" y="2506350"/>
            <a:ext cx="12396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Avenir Next LT Pro" panose="020B0504020202020204" pitchFamily="34" charset="0"/>
                <a:ea typeface="Calibri"/>
                <a:cs typeface="Calibri"/>
                <a:sym typeface="Calibri"/>
              </a:rPr>
              <a:t>Arduino digital output only goes up to 5 V? analogWrite?</a:t>
            </a:r>
            <a:endParaRPr>
              <a:solidFill>
                <a:srgbClr val="FF0000"/>
              </a:solidFill>
              <a:latin typeface="Avenir Next LT Pro" panose="020B0504020202020204" pitchFamily="34" charset="0"/>
              <a:ea typeface="Calibri"/>
              <a:cs typeface="Calibri"/>
              <a:sym typeface="Calibri"/>
            </a:endParaRPr>
          </a:p>
        </p:txBody>
      </p:sp>
      <p:sp>
        <p:nvSpPr>
          <p:cNvPr id="103" name="Google Shape;103;p1"/>
          <p:cNvSpPr txBox="1"/>
          <p:nvPr/>
        </p:nvSpPr>
        <p:spPr>
          <a:xfrm>
            <a:off x="10114325" y="4484275"/>
            <a:ext cx="12396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0000"/>
                </a:solidFill>
                <a:latin typeface="Avenir Next LT Pro" panose="020B0504020202020204" pitchFamily="34" charset="0"/>
                <a:ea typeface="Calibri"/>
                <a:cs typeface="Calibri"/>
                <a:sym typeface="Calibri"/>
              </a:rPr>
              <a:t>How much delay?</a:t>
            </a:r>
            <a:endParaRPr>
              <a:solidFill>
                <a:srgbClr val="FF0000"/>
              </a:solidFill>
              <a:latin typeface="Avenir Next LT Pro" panose="020B0504020202020204" pitchFamily="34" charset="0"/>
              <a:ea typeface="Calibri"/>
              <a:cs typeface="Calibri"/>
              <a:sym typeface="Calibri"/>
            </a:endParaRPr>
          </a:p>
        </p:txBody>
      </p:sp>
      <p:sp>
        <p:nvSpPr>
          <p:cNvPr id="104" name="Google Shape;104;p1"/>
          <p:cNvSpPr/>
          <p:nvPr/>
        </p:nvSpPr>
        <p:spPr>
          <a:xfrm rot="10800000" flipH="1">
            <a:off x="8298675" y="2891125"/>
            <a:ext cx="1707000" cy="118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5" name="Google Shape;105;p1"/>
          <p:cNvSpPr/>
          <p:nvPr/>
        </p:nvSpPr>
        <p:spPr>
          <a:xfrm rot="10800000" flipH="1">
            <a:off x="8298675" y="4809750"/>
            <a:ext cx="1707000" cy="118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dirty="0">
                <a:solidFill>
                  <a:schemeClr val="dk1"/>
                </a:solidFill>
                <a:latin typeface="Avenir Next LT Pro" panose="020B0504020202020204" pitchFamily="34" charset="0"/>
                <a:ea typeface="Avenir"/>
                <a:cs typeface="Avenir"/>
                <a:sym typeface="Avenir"/>
              </a:rPr>
              <a:t>ELECTRICAL</a:t>
            </a:r>
            <a:endParaRPr sz="1400" b="0" i="0" u="none" strike="noStrike" cap="none" dirty="0">
              <a:solidFill>
                <a:srgbClr val="000000"/>
              </a:solidFill>
              <a:latin typeface="Avenir Next LT Pro" panose="020B0504020202020204" pitchFamily="34" charset="0"/>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dirty="0">
                <a:solidFill>
                  <a:schemeClr val="dk1"/>
                </a:solidFill>
                <a:latin typeface="Avenir Next LT Pro" panose="020B0504020202020204" pitchFamily="34" charset="0"/>
                <a:ea typeface="Avenir"/>
                <a:cs typeface="Avenir"/>
                <a:sym typeface="Avenir"/>
              </a:rPr>
              <a:t>Schedule, Next Steps, Budget</a:t>
            </a:r>
            <a:endParaRPr sz="1400" b="0" i="0" u="none" strike="noStrike" cap="none" dirty="0">
              <a:solidFill>
                <a:srgbClr val="000000"/>
              </a:solidFill>
              <a:latin typeface="Avenir Next LT Pro" panose="020B0504020202020204" pitchFamily="34" charset="0"/>
              <a:ea typeface="Arial"/>
              <a:cs typeface="Arial"/>
              <a:sym typeface="Arial"/>
            </a:endParaRPr>
          </a:p>
        </p:txBody>
      </p:sp>
      <p:sp>
        <p:nvSpPr>
          <p:cNvPr id="112" name="Google Shape;11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grpSp>
        <p:nvGrpSpPr>
          <p:cNvPr id="113" name="Google Shape;113;p2"/>
          <p:cNvGrpSpPr/>
          <p:nvPr/>
        </p:nvGrpSpPr>
        <p:grpSpPr>
          <a:xfrm>
            <a:off x="311803" y="154806"/>
            <a:ext cx="3279515" cy="862015"/>
            <a:chOff x="311803" y="154806"/>
            <a:chExt cx="3279515" cy="862015"/>
          </a:xfrm>
        </p:grpSpPr>
        <p:grpSp>
          <p:nvGrpSpPr>
            <p:cNvPr id="114" name="Google Shape;114;p2"/>
            <p:cNvGrpSpPr/>
            <p:nvPr/>
          </p:nvGrpSpPr>
          <p:grpSpPr>
            <a:xfrm>
              <a:off x="2670163" y="154806"/>
              <a:ext cx="921155" cy="860842"/>
              <a:chOff x="9286613" y="0"/>
              <a:chExt cx="1409350" cy="1317072"/>
            </a:xfrm>
          </p:grpSpPr>
          <p:sp>
            <p:nvSpPr>
              <p:cNvPr id="115" name="Google Shape;115;p2"/>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2"/>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17" name="Google Shape;117;p2"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18" name="Google Shape;118;p2"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19" name="Google Shape;119;p2"/>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20" name="Google Shape;120;p2"/>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21" name="Google Shape;121;p2"/>
          <p:cNvSpPr txBox="1"/>
          <p:nvPr/>
        </p:nvSpPr>
        <p:spPr>
          <a:xfrm>
            <a:off x="641774" y="4489317"/>
            <a:ext cx="5231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
          <p:cNvSpPr txBox="1"/>
          <p:nvPr/>
        </p:nvSpPr>
        <p:spPr>
          <a:xfrm>
            <a:off x="7519752" y="321424"/>
            <a:ext cx="4438073" cy="58473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venir Next LT Pro" panose="020B0504020202020204" pitchFamily="34" charset="0"/>
                <a:ea typeface="Avenir"/>
                <a:cs typeface="Avenir"/>
                <a:sym typeface="Avenir"/>
              </a:rPr>
              <a:t>04/09/21</a:t>
            </a:r>
            <a:endParaRPr sz="1400" b="0" i="0" u="none" strike="noStrike" cap="none">
              <a:solidFill>
                <a:srgbClr val="000000"/>
              </a:solidFill>
              <a:latin typeface="Avenir Next LT Pro" panose="020B0504020202020204" pitchFamily="34" charset="0"/>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a:solidFill>
                  <a:schemeClr val="dk1"/>
                </a:solidFill>
                <a:latin typeface="Avenir Next LT Pro" panose="020B0504020202020204" pitchFamily="34" charset="0"/>
                <a:ea typeface="Avenir"/>
                <a:cs typeface="Avenir"/>
                <a:sym typeface="Avenir"/>
              </a:rPr>
              <a:t>Raha Riazati</a:t>
            </a:r>
            <a:endParaRPr sz="1400" b="0" i="0" u="none" strike="noStrike" cap="none">
              <a:solidFill>
                <a:srgbClr val="000000"/>
              </a:solidFill>
              <a:latin typeface="Avenir Next LT Pro" panose="020B0504020202020204" pitchFamily="34" charset="0"/>
              <a:ea typeface="Arial"/>
              <a:cs typeface="Arial"/>
              <a:sym typeface="Arial"/>
            </a:endParaRPr>
          </a:p>
        </p:txBody>
      </p:sp>
      <p:sp>
        <p:nvSpPr>
          <p:cNvPr id="123" name="Google Shape;123;p2"/>
          <p:cNvSpPr txBox="1"/>
          <p:nvPr/>
        </p:nvSpPr>
        <p:spPr>
          <a:xfrm>
            <a:off x="6528188" y="1496950"/>
            <a:ext cx="4481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124" name="Google Shape;124;p2"/>
          <p:cNvSpPr txBox="1"/>
          <p:nvPr/>
        </p:nvSpPr>
        <p:spPr>
          <a:xfrm>
            <a:off x="592450" y="1834575"/>
            <a:ext cx="5110200" cy="415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venir Next LT Pro" panose="020B0504020202020204" pitchFamily="34" charset="0"/>
                <a:ea typeface="Avenir"/>
                <a:cs typeface="Avenir"/>
                <a:sym typeface="Avenir"/>
              </a:rPr>
              <a:t>Schedule</a:t>
            </a:r>
            <a:endParaRPr sz="1400" b="0" i="0" u="none" strike="noStrike" cap="none" dirty="0">
              <a:solidFill>
                <a:srgbClr val="000000"/>
              </a:solidFill>
              <a:latin typeface="Avenir Next LT Pro" panose="020B0504020202020204" pitchFamily="34" charset="0"/>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venir Next LT Pro" panose="020B0504020202020204" pitchFamily="34" charset="0"/>
                <a:ea typeface="Avenir"/>
                <a:cs typeface="Avenir"/>
                <a:sym typeface="Avenir"/>
              </a:rPr>
              <a:t>Week 2 – </a:t>
            </a:r>
            <a:r>
              <a:rPr lang="en-US" sz="2400" dirty="0">
                <a:solidFill>
                  <a:schemeClr val="dk1"/>
                </a:solidFill>
                <a:latin typeface="Avenir Next LT Pro" panose="020B0504020202020204" pitchFamily="34" charset="0"/>
                <a:ea typeface="Avenir"/>
                <a:cs typeface="Avenir"/>
                <a:sym typeface="Avenir"/>
              </a:rPr>
              <a:t>Continue to program phase transitions</a:t>
            </a:r>
            <a:r>
              <a:rPr lang="en-US" sz="2400" b="0" i="0" u="none" strike="noStrike" cap="none" dirty="0">
                <a:solidFill>
                  <a:schemeClr val="dk1"/>
                </a:solidFill>
                <a:latin typeface="Avenir Next LT Pro" panose="020B0504020202020204" pitchFamily="34" charset="0"/>
                <a:ea typeface="Avenir"/>
                <a:cs typeface="Avenir"/>
                <a:sym typeface="Avenir"/>
              </a:rPr>
              <a:t> </a:t>
            </a:r>
            <a:endParaRPr sz="2400" b="0" i="0" u="none" strike="noStrike" cap="none" dirty="0">
              <a:solidFill>
                <a:srgbClr val="000000"/>
              </a:solidFill>
              <a:latin typeface="Avenir Next LT Pro" panose="020B0504020202020204" pitchFamily="34" charset="0"/>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venir Next LT Pro" panose="020B0504020202020204" pitchFamily="34" charset="0"/>
                <a:ea typeface="Avenir"/>
                <a:cs typeface="Avenir"/>
                <a:sym typeface="Avenir"/>
              </a:rPr>
              <a:t>Week </a:t>
            </a:r>
            <a:r>
              <a:rPr lang="en-US" sz="2400" dirty="0">
                <a:solidFill>
                  <a:schemeClr val="dk1"/>
                </a:solidFill>
                <a:latin typeface="Avenir Next LT Pro" panose="020B0504020202020204" pitchFamily="34" charset="0"/>
                <a:ea typeface="Avenir"/>
                <a:cs typeface="Avenir"/>
                <a:sym typeface="Avenir"/>
              </a:rPr>
              <a:t>3-5</a:t>
            </a:r>
            <a:r>
              <a:rPr lang="en-US" sz="2400" b="0" i="0" u="none" strike="noStrike" cap="none" dirty="0">
                <a:solidFill>
                  <a:schemeClr val="dk1"/>
                </a:solidFill>
                <a:latin typeface="Avenir Next LT Pro" panose="020B0504020202020204" pitchFamily="34" charset="0"/>
                <a:ea typeface="Avenir"/>
                <a:cs typeface="Avenir"/>
                <a:sym typeface="Avenir"/>
              </a:rPr>
              <a:t> – </a:t>
            </a:r>
            <a:r>
              <a:rPr lang="en-US" sz="2400" dirty="0">
                <a:solidFill>
                  <a:schemeClr val="dk1"/>
                </a:solidFill>
                <a:latin typeface="Avenir Next LT Pro" panose="020B0504020202020204" pitchFamily="34" charset="0"/>
                <a:ea typeface="Avenir"/>
                <a:cs typeface="Avenir"/>
                <a:sym typeface="Avenir"/>
              </a:rPr>
              <a:t>Operational mode programming involving the LED</a:t>
            </a:r>
            <a:endParaRPr sz="2400" b="0" i="0" u="none" strike="noStrike" cap="none" dirty="0">
              <a:solidFill>
                <a:srgbClr val="000000"/>
              </a:solidFill>
              <a:latin typeface="Avenir Next LT Pro" panose="020B0504020202020204" pitchFamily="34" charset="0"/>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venir Next LT Pro" panose="020B0504020202020204" pitchFamily="34" charset="0"/>
                <a:ea typeface="Avenir"/>
                <a:cs typeface="Avenir"/>
                <a:sym typeface="Avenir"/>
              </a:rPr>
              <a:t>Week </a:t>
            </a:r>
            <a:r>
              <a:rPr lang="en-US" sz="2400" dirty="0">
                <a:solidFill>
                  <a:schemeClr val="dk1"/>
                </a:solidFill>
                <a:latin typeface="Avenir Next LT Pro" panose="020B0504020202020204" pitchFamily="34" charset="0"/>
                <a:ea typeface="Avenir"/>
                <a:cs typeface="Avenir"/>
                <a:sym typeface="Avenir"/>
              </a:rPr>
              <a:t>6-7</a:t>
            </a:r>
            <a:r>
              <a:rPr lang="en-US" sz="2400" b="0" i="0" u="none" strike="noStrike" cap="none" dirty="0">
                <a:solidFill>
                  <a:schemeClr val="dk1"/>
                </a:solidFill>
                <a:latin typeface="Avenir Next LT Pro" panose="020B0504020202020204" pitchFamily="34" charset="0"/>
                <a:ea typeface="Avenir"/>
                <a:cs typeface="Avenir"/>
                <a:sym typeface="Avenir"/>
              </a:rPr>
              <a:t> – </a:t>
            </a:r>
            <a:r>
              <a:rPr lang="en-US" sz="2400" dirty="0">
                <a:solidFill>
                  <a:schemeClr val="dk1"/>
                </a:solidFill>
                <a:latin typeface="Avenir Next LT Pro" panose="020B0504020202020204" pitchFamily="34" charset="0"/>
                <a:ea typeface="Avenir"/>
                <a:cs typeface="Avenir"/>
                <a:sym typeface="Avenir"/>
              </a:rPr>
              <a:t>Test design and optimize further</a:t>
            </a:r>
            <a:endParaRPr sz="2400" b="0" i="0" u="none" strike="noStrike" cap="none" dirty="0">
              <a:solidFill>
                <a:srgbClr val="000000"/>
              </a:solidFill>
              <a:latin typeface="Avenir Next LT Pro" panose="020B0504020202020204" pitchFamily="34" charset="0"/>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venir Next LT Pro" panose="020B0504020202020204" pitchFamily="34" charset="0"/>
                <a:ea typeface="Avenir"/>
                <a:cs typeface="Avenir"/>
                <a:sym typeface="Avenir"/>
              </a:rPr>
              <a:t>Week </a:t>
            </a:r>
            <a:r>
              <a:rPr lang="en-US" sz="2400" dirty="0">
                <a:solidFill>
                  <a:schemeClr val="dk1"/>
                </a:solidFill>
                <a:latin typeface="Avenir Next LT Pro" panose="020B0504020202020204" pitchFamily="34" charset="0"/>
                <a:ea typeface="Avenir"/>
                <a:cs typeface="Avenir"/>
                <a:sym typeface="Avenir"/>
              </a:rPr>
              <a:t>8-10</a:t>
            </a:r>
            <a:r>
              <a:rPr lang="en-US" sz="2400" b="0" i="0" u="none" strike="noStrike" cap="none" dirty="0">
                <a:solidFill>
                  <a:schemeClr val="dk1"/>
                </a:solidFill>
                <a:latin typeface="Avenir Next LT Pro" panose="020B0504020202020204" pitchFamily="34" charset="0"/>
                <a:ea typeface="Avenir"/>
                <a:cs typeface="Avenir"/>
                <a:sym typeface="Avenir"/>
              </a:rPr>
              <a:t> - </a:t>
            </a:r>
            <a:r>
              <a:rPr lang="en-US" sz="2400" dirty="0">
                <a:solidFill>
                  <a:schemeClr val="dk1"/>
                </a:solidFill>
                <a:latin typeface="Avenir Next LT Pro" panose="020B0504020202020204" pitchFamily="34" charset="0"/>
                <a:ea typeface="Avenir"/>
                <a:cs typeface="Avenir"/>
                <a:sym typeface="Avenir"/>
              </a:rPr>
              <a:t>Implement more advanced designs/controls if desired</a:t>
            </a:r>
            <a:endParaRPr sz="2400" b="0" i="0" u="none" strike="noStrike" cap="none" dirty="0">
              <a:solidFill>
                <a:schemeClr val="dk1"/>
              </a:solidFill>
              <a:latin typeface="Avenir Next LT Pro" panose="020B0504020202020204" pitchFamily="34" charset="0"/>
              <a:ea typeface="Avenir"/>
              <a:cs typeface="Avenir"/>
              <a:sym typeface="Aveni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venir Next LT Pro" panose="020B0504020202020204" pitchFamily="34" charset="0"/>
              <a:ea typeface="Avenir"/>
              <a:cs typeface="Avenir"/>
              <a:sym typeface="Avenir"/>
            </a:endParaRPr>
          </a:p>
        </p:txBody>
      </p:sp>
      <p:sp>
        <p:nvSpPr>
          <p:cNvPr id="125" name="Google Shape;125;p2"/>
          <p:cNvSpPr txBox="1"/>
          <p:nvPr/>
        </p:nvSpPr>
        <p:spPr>
          <a:xfrm>
            <a:off x="6367225" y="1566688"/>
            <a:ext cx="5110200" cy="190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chemeClr val="dk1"/>
                </a:solidFill>
                <a:latin typeface="Avenir Next LT Pro" panose="020B0504020202020204" pitchFamily="34" charset="0"/>
                <a:ea typeface="Avenir"/>
                <a:cs typeface="Avenir"/>
                <a:sym typeface="Avenir"/>
              </a:rPr>
              <a:t>Budget</a:t>
            </a:r>
            <a:endParaRPr sz="1400" b="0" i="0" u="none" strike="noStrike" cap="none" dirty="0">
              <a:solidFill>
                <a:srgbClr val="000000"/>
              </a:solidFill>
              <a:latin typeface="Avenir Next LT Pro" panose="020B0504020202020204" pitchFamily="34" charset="0"/>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400" dirty="0">
                <a:solidFill>
                  <a:schemeClr val="dk1"/>
                </a:solidFill>
                <a:latin typeface="Avenir Next LT Pro" panose="020B0504020202020204" pitchFamily="34" charset="0"/>
                <a:ea typeface="Avenir"/>
                <a:cs typeface="Avenir"/>
                <a:sym typeface="Avenir"/>
              </a:rPr>
              <a:t>Little to no cost given many team members have an Arduino (need to figure out which one)</a:t>
            </a:r>
            <a:endParaRPr sz="2800" b="0" i="0" u="none" strike="noStrike" cap="none" dirty="0">
              <a:solidFill>
                <a:schemeClr val="dk1"/>
              </a:solidFill>
              <a:latin typeface="Avenir Next LT Pro" panose="020B0504020202020204" pitchFamily="34" charset="0"/>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venir Next LT Pro" panose="020B0504020202020204" pitchFamily="34" charset="0"/>
              <a:ea typeface="Calibri"/>
              <a:cs typeface="Calibri"/>
              <a:sym typeface="Calibri"/>
            </a:endParaRPr>
          </a:p>
        </p:txBody>
      </p:sp>
      <p:sp>
        <p:nvSpPr>
          <p:cNvPr id="126" name="Google Shape;126;p2"/>
          <p:cNvSpPr txBox="1"/>
          <p:nvPr/>
        </p:nvSpPr>
        <p:spPr>
          <a:xfrm>
            <a:off x="6528200" y="3536200"/>
            <a:ext cx="5110200" cy="227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a:solidFill>
                  <a:schemeClr val="dk1"/>
                </a:solidFill>
                <a:latin typeface="Avenir Next LT Pro" panose="020B0504020202020204" pitchFamily="34" charset="0"/>
                <a:ea typeface="Avenir"/>
                <a:cs typeface="Avenir"/>
                <a:sym typeface="Avenir"/>
              </a:rPr>
              <a:t>Next Steps</a:t>
            </a:r>
            <a:endParaRPr sz="1400" b="0" i="0" u="none" strike="noStrike" cap="none">
              <a:solidFill>
                <a:srgbClr val="000000"/>
              </a:solidFill>
              <a:latin typeface="Avenir Next LT Pro" panose="020B0504020202020204" pitchFamily="34" charset="0"/>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400">
                <a:solidFill>
                  <a:schemeClr val="dk1"/>
                </a:solidFill>
                <a:latin typeface="Avenir Next LT Pro" panose="020B0504020202020204" pitchFamily="34" charset="0"/>
                <a:ea typeface="Avenir"/>
                <a:cs typeface="Avenir"/>
                <a:sym typeface="Avenir"/>
              </a:rPr>
              <a:t>Learn more about phase transition mechanism (timing, voltage, etc.) to incorporate into design</a:t>
            </a:r>
            <a:endParaRPr sz="2800" b="0" i="0" u="none" strike="noStrike" cap="none">
              <a:solidFill>
                <a:schemeClr val="dk1"/>
              </a:solidFill>
              <a:latin typeface="Avenir Next LT Pro" panose="020B0504020202020204" pitchFamily="34" charset="0"/>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Next LT Pro" panose="020B0504020202020204" pitchFamily="34" charset="0"/>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Validation</a:t>
            </a:r>
          </a:p>
          <a:p>
            <a:r>
              <a:rPr lang="en-US" sz="2400" b="1" dirty="0">
                <a:latin typeface="Avenir Next LT Pro" panose="020B0504020202020204" pitchFamily="34" charset="0"/>
              </a:rPr>
              <a:t>Schedule (Structural)</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12</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6096000" y="2699381"/>
            <a:ext cx="5352150" cy="2123658"/>
          </a:xfrm>
          <a:prstGeom prst="rect">
            <a:avLst/>
          </a:prstGeom>
          <a:noFill/>
        </p:spPr>
        <p:txBody>
          <a:bodyPr wrap="square" rtlCol="0">
            <a:spAutoFit/>
          </a:bodyPr>
          <a:lstStyle/>
          <a:p>
            <a:r>
              <a:rPr lang="en-US" sz="2000" dirty="0">
                <a:latin typeface="Avenir Next LT Pro" panose="020B0504020202020204" pitchFamily="34" charset="0"/>
              </a:rPr>
              <a:t>Budget = $0</a:t>
            </a:r>
            <a:r>
              <a:rPr lang="en-US" sz="2000" dirty="0"/>
              <a:t>  </a:t>
            </a:r>
          </a:p>
          <a:p>
            <a:endParaRPr lang="en-US" sz="1600" i="1" dirty="0">
              <a:latin typeface="Avenir Next LT Pro Light" panose="020B0304020202020204" pitchFamily="34" charset="0"/>
            </a:endParaRPr>
          </a:p>
          <a:p>
            <a:r>
              <a:rPr lang="en-US" sz="1600" i="1" dirty="0">
                <a:latin typeface="Avenir Next LT Pro Light" panose="020B0304020202020204" pitchFamily="34" charset="0"/>
              </a:rPr>
              <a:t>Need – confirmation of which materials (and thicknesses) will be possible to manufacture (Mechanical Team)</a:t>
            </a:r>
          </a:p>
          <a:p>
            <a:endParaRPr lang="en-US" sz="1600" i="1" dirty="0">
              <a:latin typeface="Avenir Next LT Pro Light" panose="020B0304020202020204" pitchFamily="34" charset="0"/>
            </a:endParaRPr>
          </a:p>
          <a:p>
            <a:r>
              <a:rPr lang="en-US" sz="1600" i="1" dirty="0">
                <a:latin typeface="Avenir Next LT Pro Light" panose="020B0304020202020204" pitchFamily="34" charset="0"/>
              </a:rPr>
              <a:t>Need – maximum thicknesses for the top plate, possibility of adding metal plate under bottom panel (Electrical Team) </a:t>
            </a: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Nathan, Luis</a:t>
            </a:r>
          </a:p>
        </p:txBody>
      </p:sp>
      <p:pic>
        <p:nvPicPr>
          <p:cNvPr id="4" name="Picture 3">
            <a:extLst>
              <a:ext uri="{FF2B5EF4-FFF2-40B4-BE49-F238E27FC236}">
                <a16:creationId xmlns:a16="http://schemas.microsoft.com/office/drawing/2014/main" id="{A38B1CEA-6F3C-4972-B839-DF1770FE059F}"/>
              </a:ext>
            </a:extLst>
          </p:cNvPr>
          <p:cNvPicPr>
            <a:picLocks noChangeAspect="1"/>
          </p:cNvPicPr>
          <p:nvPr/>
        </p:nvPicPr>
        <p:blipFill>
          <a:blip r:embed="rId6"/>
          <a:stretch>
            <a:fillRect/>
          </a:stretch>
        </p:blipFill>
        <p:spPr>
          <a:xfrm>
            <a:off x="587041" y="1370101"/>
            <a:ext cx="4867954" cy="4782217"/>
          </a:xfrm>
          <a:prstGeom prst="rect">
            <a:avLst/>
          </a:prstGeom>
        </p:spPr>
      </p:pic>
      <p:cxnSp>
        <p:nvCxnSpPr>
          <p:cNvPr id="8" name="Straight Connector 7">
            <a:extLst>
              <a:ext uri="{FF2B5EF4-FFF2-40B4-BE49-F238E27FC236}">
                <a16:creationId xmlns:a16="http://schemas.microsoft.com/office/drawing/2014/main" id="{68D0B66C-6E55-4B61-BA46-806413D36165}"/>
              </a:ext>
            </a:extLst>
          </p:cNvPr>
          <p:cNvCxnSpPr/>
          <p:nvPr/>
        </p:nvCxnSpPr>
        <p:spPr>
          <a:xfrm>
            <a:off x="5448059" y="4287267"/>
            <a:ext cx="0" cy="639192"/>
          </a:xfrm>
          <a:prstGeom prst="line">
            <a:avLst/>
          </a:prstGeom>
          <a:ln w="19050">
            <a:solidFill>
              <a:schemeClr val="accent5"/>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3890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Validation</a:t>
            </a:r>
          </a:p>
          <a:p>
            <a:r>
              <a:rPr lang="en-US" sz="2400" b="1" dirty="0">
                <a:latin typeface="Avenir Next LT Pro" panose="020B0504020202020204" pitchFamily="34" charset="0"/>
              </a:rPr>
              <a:t>Structural Tests/Sims</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13</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311803" y="1683718"/>
            <a:ext cx="4693584" cy="4893647"/>
          </a:xfrm>
          <a:prstGeom prst="rect">
            <a:avLst/>
          </a:prstGeom>
          <a:noFill/>
        </p:spPr>
        <p:txBody>
          <a:bodyPr wrap="square" rtlCol="0">
            <a:spAutoFit/>
          </a:bodyPr>
          <a:lstStyle/>
          <a:p>
            <a:r>
              <a:rPr lang="en-US" sz="2800" dirty="0">
                <a:latin typeface="Avenir Next LT Pro" panose="020B0504020202020204" pitchFamily="34" charset="0"/>
              </a:rPr>
              <a:t>Planned structural tests</a:t>
            </a:r>
          </a:p>
          <a:p>
            <a:pPr marL="342900" indent="-342900">
              <a:buFont typeface="Arial" panose="020B0604020202020204" pitchFamily="34" charset="0"/>
              <a:buChar char="•"/>
            </a:pPr>
            <a:r>
              <a:rPr lang="en-US" sz="2000" dirty="0">
                <a:latin typeface="Avenir Next LT Pro" panose="020B0504020202020204" pitchFamily="34" charset="0"/>
              </a:rPr>
              <a:t>Whole Panel Tests</a:t>
            </a:r>
          </a:p>
          <a:p>
            <a:pPr marL="800100" lvl="1" indent="-342900">
              <a:buFont typeface="Arial" panose="020B0604020202020204" pitchFamily="34" charset="0"/>
              <a:buChar char="•"/>
            </a:pPr>
            <a:r>
              <a:rPr lang="en-US" sz="2000" dirty="0">
                <a:latin typeface="Avenir Next LT Pro" panose="020B0504020202020204" pitchFamily="34" charset="0"/>
              </a:rPr>
              <a:t>Three-point bend</a:t>
            </a:r>
          </a:p>
          <a:p>
            <a:pPr marL="800100" lvl="1" indent="-342900">
              <a:buFont typeface="Arial" panose="020B0604020202020204" pitchFamily="34" charset="0"/>
              <a:buChar char="•"/>
            </a:pPr>
            <a:r>
              <a:rPr lang="en-US" sz="2000" dirty="0">
                <a:latin typeface="Avenir Next LT Pro" panose="020B0504020202020204" pitchFamily="34" charset="0"/>
              </a:rPr>
              <a:t>Cantilever</a:t>
            </a:r>
          </a:p>
          <a:p>
            <a:pPr marL="342900" indent="-342900">
              <a:buFont typeface="Arial" panose="020B0604020202020204" pitchFamily="34" charset="0"/>
              <a:buChar char="•"/>
            </a:pPr>
            <a:endParaRPr lang="en-US" sz="2000" dirty="0">
              <a:latin typeface="Avenir Next LT Pro" panose="020B0504020202020204" pitchFamily="34" charset="0"/>
            </a:endParaRPr>
          </a:p>
          <a:p>
            <a:pPr marL="342900" indent="-342900">
              <a:buFont typeface="Arial" panose="020B0604020202020204" pitchFamily="34" charset="0"/>
              <a:buChar char="•"/>
            </a:pPr>
            <a:r>
              <a:rPr lang="en-US" sz="2000" dirty="0">
                <a:latin typeface="Avenir Next LT Pro" panose="020B0504020202020204" pitchFamily="34" charset="0"/>
              </a:rPr>
              <a:t>Multiple Panel Tests</a:t>
            </a:r>
          </a:p>
          <a:p>
            <a:pPr marL="800100" lvl="1" indent="-342900">
              <a:buFont typeface="Arial" panose="020B0604020202020204" pitchFamily="34" charset="0"/>
              <a:buChar char="•"/>
            </a:pPr>
            <a:r>
              <a:rPr lang="en-US" sz="2000" dirty="0">
                <a:latin typeface="Avenir Next LT Pro" panose="020B0504020202020204" pitchFamily="34" charset="0"/>
              </a:rPr>
              <a:t>Dual Panel Three-point bend</a:t>
            </a:r>
          </a:p>
          <a:p>
            <a:pPr marL="800100" lvl="1" indent="-342900">
              <a:buFont typeface="Arial" panose="020B0604020202020204" pitchFamily="34" charset="0"/>
              <a:buChar char="•"/>
            </a:pPr>
            <a:r>
              <a:rPr lang="en-US" sz="2000" dirty="0">
                <a:latin typeface="Avenir Next LT Pro" panose="020B0504020202020204" pitchFamily="34" charset="0"/>
              </a:rPr>
              <a:t>Dual Panel Cantilever</a:t>
            </a:r>
          </a:p>
          <a:p>
            <a:pPr marL="342900" indent="-342900">
              <a:buFont typeface="Arial" panose="020B0604020202020204" pitchFamily="34" charset="0"/>
              <a:buChar char="•"/>
            </a:pPr>
            <a:endParaRPr lang="en-US" sz="2000" dirty="0">
              <a:latin typeface="Avenir Next LT Pro" panose="020B0504020202020204" pitchFamily="34" charset="0"/>
            </a:endParaRPr>
          </a:p>
          <a:p>
            <a:pPr marL="342900" indent="-342900">
              <a:buFont typeface="Arial" panose="020B0604020202020204" pitchFamily="34" charset="0"/>
              <a:buChar char="•"/>
            </a:pPr>
            <a:r>
              <a:rPr lang="en-US" sz="2000" dirty="0">
                <a:latin typeface="Avenir Next LT Pro" panose="020B0504020202020204" pitchFamily="34" charset="0"/>
              </a:rPr>
              <a:t>Finger Joint Tests (sanity check)</a:t>
            </a:r>
          </a:p>
          <a:p>
            <a:pPr marL="342900" indent="-342900">
              <a:buFont typeface="Arial" panose="020B0604020202020204" pitchFamily="34" charset="0"/>
              <a:buChar char="•"/>
            </a:pPr>
            <a:endParaRPr lang="en-US" sz="2000" dirty="0">
              <a:latin typeface="Avenir Next LT Pro" panose="020B0504020202020204" pitchFamily="34" charset="0"/>
            </a:endParaRPr>
          </a:p>
          <a:p>
            <a:r>
              <a:rPr lang="en-US" sz="1600" i="1" dirty="0">
                <a:latin typeface="Avenir Next LT Pro Light" panose="020B0304020202020204" pitchFamily="34" charset="0"/>
                <a:hlinkClick r:id="rId6"/>
              </a:rPr>
              <a:t>Link</a:t>
            </a:r>
            <a:endParaRPr lang="en-US" sz="1600" i="1" dirty="0">
              <a:latin typeface="Avenir Next LT Pro Light" panose="020B0304020202020204" pitchFamily="34" charset="0"/>
            </a:endParaRPr>
          </a:p>
          <a:p>
            <a:endParaRPr lang="en-US" sz="1600" i="1" dirty="0">
              <a:latin typeface="Avenir Next LT Pro Light" panose="020B0304020202020204" pitchFamily="34" charset="0"/>
            </a:endParaRPr>
          </a:p>
          <a:p>
            <a:r>
              <a:rPr lang="en-US" sz="1600" i="1" dirty="0">
                <a:latin typeface="Avenir Next LT Pro Light" panose="020B0304020202020204" pitchFamily="34" charset="0"/>
              </a:rPr>
              <a:t>Loads (shown in red) are 486 N total</a:t>
            </a:r>
          </a:p>
          <a:p>
            <a:r>
              <a:rPr lang="en-US" sz="1600" i="1" dirty="0">
                <a:latin typeface="Avenir Next LT Pro Light" panose="020B0304020202020204" pitchFamily="34" charset="0"/>
              </a:rPr>
              <a:t>Fixed points shown in green</a:t>
            </a:r>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40823"/>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Luis, Nathan</a:t>
            </a:r>
          </a:p>
        </p:txBody>
      </p:sp>
      <p:pic>
        <p:nvPicPr>
          <p:cNvPr id="2050" name="Picture 2">
            <a:extLst>
              <a:ext uri="{FF2B5EF4-FFF2-40B4-BE49-F238E27FC236}">
                <a16:creationId xmlns:a16="http://schemas.microsoft.com/office/drawing/2014/main" id="{1B6CCC66-9952-489B-A198-90A9014D0B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4134" y="1506893"/>
            <a:ext cx="1477209" cy="13808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94D297-3B9F-40B9-B21F-49A79895D0F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6263" b="42990"/>
          <a:stretch/>
        </p:blipFill>
        <p:spPr bwMode="auto">
          <a:xfrm>
            <a:off x="5212344" y="2939794"/>
            <a:ext cx="2547718" cy="4101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955D82-76FE-417E-8A70-71441570FBF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7852" b="23748"/>
          <a:stretch/>
        </p:blipFill>
        <p:spPr bwMode="auto">
          <a:xfrm>
            <a:off x="9043860" y="2669274"/>
            <a:ext cx="2464926" cy="6513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5C8EFFC-370F-4BB7-8F70-0F9F0C4E02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2898" y="1406753"/>
            <a:ext cx="1466850" cy="1581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3DD9772F-334A-4439-AE45-6EAF5AE0A86C}"/>
              </a:ext>
            </a:extLst>
          </p:cNvPr>
          <p:cNvGrpSpPr/>
          <p:nvPr/>
        </p:nvGrpSpPr>
        <p:grpSpPr>
          <a:xfrm>
            <a:off x="7925669" y="4071376"/>
            <a:ext cx="4113061" cy="467556"/>
            <a:chOff x="5280800" y="3508106"/>
            <a:chExt cx="6677025" cy="1239284"/>
          </a:xfrm>
        </p:grpSpPr>
        <p:pic>
          <p:nvPicPr>
            <p:cNvPr id="3" name="Picture 2">
              <a:extLst>
                <a:ext uri="{FF2B5EF4-FFF2-40B4-BE49-F238E27FC236}">
                  <a16:creationId xmlns:a16="http://schemas.microsoft.com/office/drawing/2014/main" id="{703CD47A-CEAC-40E1-B4F9-9D7054C5041A}"/>
                </a:ext>
              </a:extLst>
            </p:cNvPr>
            <p:cNvPicPr>
              <a:picLocks noChangeAspect="1"/>
            </p:cNvPicPr>
            <p:nvPr/>
          </p:nvPicPr>
          <p:blipFill rotWithShape="1">
            <a:blip r:embed="rId11"/>
            <a:srcRect t="32304" b="22671"/>
            <a:stretch/>
          </p:blipFill>
          <p:spPr>
            <a:xfrm>
              <a:off x="5280800" y="3726736"/>
              <a:ext cx="6677025" cy="859828"/>
            </a:xfrm>
            <a:prstGeom prst="rect">
              <a:avLst/>
            </a:prstGeom>
          </p:spPr>
        </p:pic>
        <p:sp>
          <p:nvSpPr>
            <p:cNvPr id="5" name="Rectangle 4">
              <a:extLst>
                <a:ext uri="{FF2B5EF4-FFF2-40B4-BE49-F238E27FC236}">
                  <a16:creationId xmlns:a16="http://schemas.microsoft.com/office/drawing/2014/main" id="{594202ED-9833-48F5-ABA8-6D487AA858B1}"/>
                </a:ext>
              </a:extLst>
            </p:cNvPr>
            <p:cNvSpPr/>
            <p:nvPr/>
          </p:nvSpPr>
          <p:spPr>
            <a:xfrm>
              <a:off x="7620000" y="3508106"/>
              <a:ext cx="1423860" cy="5232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A49B389-3AB5-40C8-BFAA-B0FE0849BEC8}"/>
                </a:ext>
              </a:extLst>
            </p:cNvPr>
            <p:cNvSpPr/>
            <p:nvPr/>
          </p:nvSpPr>
          <p:spPr>
            <a:xfrm>
              <a:off x="9784620" y="4511101"/>
              <a:ext cx="521430" cy="236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8" name="Picture 10">
            <a:extLst>
              <a:ext uri="{FF2B5EF4-FFF2-40B4-BE49-F238E27FC236}">
                <a16:creationId xmlns:a16="http://schemas.microsoft.com/office/drawing/2014/main" id="{329B06AE-A27B-4B42-9E85-4D6AC05E48B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8122" r="25493"/>
          <a:stretch/>
        </p:blipFill>
        <p:spPr bwMode="auto">
          <a:xfrm rot="5400000">
            <a:off x="5685494" y="3144366"/>
            <a:ext cx="1440952" cy="222756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748E8161-7B7C-4057-80A6-5F30A52F01F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7532" t="8990" r="24026" b="24833"/>
          <a:stretch/>
        </p:blipFill>
        <p:spPr bwMode="auto">
          <a:xfrm>
            <a:off x="7817539" y="5402648"/>
            <a:ext cx="1058036" cy="91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48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lIns="91440" tIns="45720" rIns="91440" bIns="45720" rtlCol="0" anchor="t">
            <a:spAutoFit/>
          </a:bodyPr>
          <a:lstStyle/>
          <a:p>
            <a:r>
              <a:rPr lang="en-US" sz="3600" dirty="0">
                <a:latin typeface="Avenir Next LT Pro"/>
              </a:rPr>
              <a:t>Validation</a:t>
            </a:r>
            <a:endParaRPr lang="en-US" sz="3600" dirty="0">
              <a:latin typeface="Avenir Next LT Pro" panose="020B0504020202020204" pitchFamily="34" charset="0"/>
            </a:endParaRPr>
          </a:p>
          <a:p>
            <a:r>
              <a:rPr lang="en-US" sz="2400" b="1" dirty="0">
                <a:latin typeface="Avenir Next LT Pro"/>
              </a:rPr>
              <a:t>Simulations</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14</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349256" y="1337072"/>
            <a:ext cx="11395103" cy="1508105"/>
          </a:xfrm>
          <a:prstGeom prst="rect">
            <a:avLst/>
          </a:prstGeom>
          <a:noFill/>
        </p:spPr>
        <p:txBody>
          <a:bodyPr wrap="square" lIns="91440" tIns="45720" rIns="91440" bIns="45720" rtlCol="0" anchor="t">
            <a:spAutoFit/>
          </a:bodyPr>
          <a:lstStyle/>
          <a:p>
            <a:pPr algn="ctr"/>
            <a:r>
              <a:rPr lang="en-US" sz="4000" b="1" dirty="0">
                <a:latin typeface="Avenir Next LT Pro" panose="020B0504020202020204" pitchFamily="34" charset="0"/>
              </a:rPr>
              <a:t>Simulation Timeline and Objectives</a:t>
            </a:r>
          </a:p>
          <a:p>
            <a:r>
              <a:rPr lang="en-US" sz="1600" u="sng" dirty="0">
                <a:latin typeface="Avenir Next LT Pro" panose="020B0504020202020204" pitchFamily="34" charset="0"/>
              </a:rPr>
              <a:t>O1</a:t>
            </a:r>
            <a:r>
              <a:rPr lang="en-US" sz="1600" dirty="0">
                <a:latin typeface="Avenir Next LT Pro" panose="020B0504020202020204" pitchFamily="34" charset="0"/>
              </a:rPr>
              <a:t>: Create a robust and flexible model that can represent the dynamic electric fields in HOMES. The model should further validate results from other simulations and be open to changing various parameters to optimize in later steps. </a:t>
            </a:r>
            <a:endParaRPr lang="en-US" sz="1600" dirty="0"/>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lIns="91440" tIns="45720" rIns="91440" bIns="45720" rtlCol="0" anchor="t">
            <a:spAutoFit/>
          </a:bodyPr>
          <a:lstStyle/>
          <a:p>
            <a:pPr algn="r"/>
            <a:r>
              <a:rPr lang="en-US" sz="1400" dirty="0">
                <a:latin typeface="Avenir Next LT Pro Light"/>
              </a:rPr>
              <a:t>04/08/21</a:t>
            </a:r>
          </a:p>
          <a:p>
            <a:pPr algn="r"/>
            <a:r>
              <a:rPr lang="en-US" sz="1400" dirty="0">
                <a:latin typeface="Avenir Next LT Pro Light"/>
              </a:rPr>
              <a:t>Isabella Dula, Sarah Yun </a:t>
            </a:r>
          </a:p>
        </p:txBody>
      </p:sp>
      <p:graphicFrame>
        <p:nvGraphicFramePr>
          <p:cNvPr id="3" name="Table 3">
            <a:extLst>
              <a:ext uri="{FF2B5EF4-FFF2-40B4-BE49-F238E27FC236}">
                <a16:creationId xmlns:a16="http://schemas.microsoft.com/office/drawing/2014/main" id="{FEF25901-747F-433F-B7D1-38E8F848F9CB}"/>
              </a:ext>
            </a:extLst>
          </p:cNvPr>
          <p:cNvGraphicFramePr>
            <a:graphicFrameLocks noGrp="1"/>
          </p:cNvGraphicFramePr>
          <p:nvPr/>
        </p:nvGraphicFramePr>
        <p:xfrm>
          <a:off x="460922" y="2676128"/>
          <a:ext cx="11171770" cy="2844800"/>
        </p:xfrm>
        <a:graphic>
          <a:graphicData uri="http://schemas.openxmlformats.org/drawingml/2006/table">
            <a:tbl>
              <a:tblPr firstRow="1" bandRow="1">
                <a:tableStyleId>{073A0DAA-6AF3-43AB-8588-CEC1D06C72B9}</a:tableStyleId>
              </a:tblPr>
              <a:tblGrid>
                <a:gridCol w="5585885">
                  <a:extLst>
                    <a:ext uri="{9D8B030D-6E8A-4147-A177-3AD203B41FA5}">
                      <a16:colId xmlns:a16="http://schemas.microsoft.com/office/drawing/2014/main" val="3397482172"/>
                    </a:ext>
                  </a:extLst>
                </a:gridCol>
                <a:gridCol w="5585885">
                  <a:extLst>
                    <a:ext uri="{9D8B030D-6E8A-4147-A177-3AD203B41FA5}">
                      <a16:colId xmlns:a16="http://schemas.microsoft.com/office/drawing/2014/main" val="2412156346"/>
                    </a:ext>
                  </a:extLst>
                </a:gridCol>
              </a:tblGrid>
              <a:tr h="370840">
                <a:tc>
                  <a:txBody>
                    <a:bodyPr/>
                    <a:lstStyle/>
                    <a:p>
                      <a:r>
                        <a:rPr lang="en-US" dirty="0"/>
                        <a:t>Week:</a:t>
                      </a:r>
                    </a:p>
                  </a:txBody>
                  <a:tcPr/>
                </a:tc>
                <a:tc>
                  <a:txBody>
                    <a:bodyPr/>
                    <a:lstStyle/>
                    <a:p>
                      <a:r>
                        <a:rPr lang="en-US" dirty="0"/>
                        <a:t>Goal:</a:t>
                      </a:r>
                    </a:p>
                  </a:txBody>
                  <a:tcPr/>
                </a:tc>
                <a:extLst>
                  <a:ext uri="{0D108BD9-81ED-4DB2-BD59-A6C34878D82A}">
                    <a16:rowId xmlns:a16="http://schemas.microsoft.com/office/drawing/2014/main" val="1106734780"/>
                  </a:ext>
                </a:extLst>
              </a:tr>
              <a:tr h="370840">
                <a:tc>
                  <a:txBody>
                    <a:bodyPr/>
                    <a:lstStyle/>
                    <a:p>
                      <a:r>
                        <a:rPr lang="en-US" dirty="0"/>
                        <a:t>1 (Current status)</a:t>
                      </a:r>
                    </a:p>
                  </a:txBody>
                  <a:tcPr/>
                </a:tc>
                <a:tc>
                  <a:txBody>
                    <a:bodyPr/>
                    <a:lstStyle/>
                    <a:p>
                      <a:r>
                        <a:rPr lang="en-US" dirty="0"/>
                        <a:t>Researched methodology and identified key references; higher level code design; created documentation framework</a:t>
                      </a:r>
                    </a:p>
                  </a:txBody>
                  <a:tcPr/>
                </a:tc>
                <a:extLst>
                  <a:ext uri="{0D108BD9-81ED-4DB2-BD59-A6C34878D82A}">
                    <a16:rowId xmlns:a16="http://schemas.microsoft.com/office/drawing/2014/main" val="1086134398"/>
                  </a:ext>
                </a:extLst>
              </a:tr>
              <a:tr h="370840">
                <a:tc>
                  <a:txBody>
                    <a:bodyPr/>
                    <a:lstStyle/>
                    <a:p>
                      <a:r>
                        <a:rPr lang="en-US" dirty="0"/>
                        <a:t>2</a:t>
                      </a:r>
                    </a:p>
                  </a:txBody>
                  <a:tcPr/>
                </a:tc>
                <a:tc>
                  <a:txBody>
                    <a:bodyPr/>
                    <a:lstStyle/>
                    <a:p>
                      <a:r>
                        <a:rPr lang="en-US" dirty="0"/>
                        <a:t>Define spatial-temporal domain, boundary conditions, initial conditions, physical parameters, and iteration structure; write out pseudocode and begin preliminary scripting; meet with an expert?</a:t>
                      </a:r>
                    </a:p>
                  </a:txBody>
                  <a:tcPr/>
                </a:tc>
                <a:extLst>
                  <a:ext uri="{0D108BD9-81ED-4DB2-BD59-A6C34878D82A}">
                    <a16:rowId xmlns:a16="http://schemas.microsoft.com/office/drawing/2014/main" val="136589407"/>
                  </a:ext>
                </a:extLst>
              </a:tr>
              <a:tr h="370840">
                <a:tc>
                  <a:txBody>
                    <a:bodyPr/>
                    <a:lstStyle/>
                    <a:p>
                      <a:r>
                        <a:rPr lang="en-US" dirty="0"/>
                        <a:t>3</a:t>
                      </a:r>
                    </a:p>
                  </a:txBody>
                  <a:tcPr/>
                </a:tc>
                <a:tc>
                  <a:txBody>
                    <a:bodyPr/>
                    <a:lstStyle/>
                    <a:p>
                      <a:r>
                        <a:rPr lang="en-US" dirty="0"/>
                        <a:t>Write out code; begin debugging and testing to meet O1</a:t>
                      </a:r>
                    </a:p>
                  </a:txBody>
                  <a:tcPr/>
                </a:tc>
                <a:extLst>
                  <a:ext uri="{0D108BD9-81ED-4DB2-BD59-A6C34878D82A}">
                    <a16:rowId xmlns:a16="http://schemas.microsoft.com/office/drawing/2014/main" val="2853872683"/>
                  </a:ext>
                </a:extLst>
              </a:tr>
            </a:tbl>
          </a:graphicData>
        </a:graphic>
      </p:graphicFrame>
      <p:sp>
        <p:nvSpPr>
          <p:cNvPr id="16" name="TextBox 15">
            <a:extLst>
              <a:ext uri="{FF2B5EF4-FFF2-40B4-BE49-F238E27FC236}">
                <a16:creationId xmlns:a16="http://schemas.microsoft.com/office/drawing/2014/main" id="{37B0F7F4-97F2-47A8-B7AA-569565A0717E}"/>
              </a:ext>
            </a:extLst>
          </p:cNvPr>
          <p:cNvSpPr txBox="1"/>
          <p:nvPr/>
        </p:nvSpPr>
        <p:spPr>
          <a:xfrm>
            <a:off x="460922" y="5739658"/>
            <a:ext cx="11395103" cy="892552"/>
          </a:xfrm>
          <a:prstGeom prst="rect">
            <a:avLst/>
          </a:prstGeom>
          <a:noFill/>
        </p:spPr>
        <p:txBody>
          <a:bodyPr wrap="square" lIns="91440" tIns="45720" rIns="91440" bIns="45720" rtlCol="0" anchor="t">
            <a:spAutoFit/>
          </a:bodyPr>
          <a:lstStyle/>
          <a:p>
            <a:r>
              <a:rPr lang="en-US" sz="1600" u="sng" dirty="0">
                <a:latin typeface="Avenir Next LT Pro" panose="020B0504020202020204" pitchFamily="34" charset="0"/>
              </a:rPr>
              <a:t>Next Steps:</a:t>
            </a:r>
            <a:r>
              <a:rPr lang="en-US" sz="1600" dirty="0">
                <a:latin typeface="Avenir Next LT Pro" panose="020B0504020202020204" pitchFamily="34" charset="0"/>
              </a:rPr>
              <a:t> Talk to electronics team to determine which parameters are best to be considered for optimization. This could include modifying voltage, particle tracing, top plate thickness, electrode spacing, and electrode width</a:t>
            </a:r>
            <a:endParaRPr lang="en-US" sz="1600" dirty="0"/>
          </a:p>
          <a:p>
            <a:endParaRPr lang="en-US" sz="2000" dirty="0"/>
          </a:p>
        </p:txBody>
      </p:sp>
    </p:spTree>
    <p:extLst>
      <p:ext uri="{BB962C8B-B14F-4D97-AF65-F5344CB8AC3E}">
        <p14:creationId xmlns:p14="http://schemas.microsoft.com/office/powerpoint/2010/main" val="223463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lIns="91440" tIns="45720" rIns="91440" bIns="45720" rtlCol="0" anchor="t">
            <a:spAutoFit/>
          </a:bodyPr>
          <a:lstStyle/>
          <a:p>
            <a:r>
              <a:rPr lang="en-US" sz="3600" dirty="0">
                <a:latin typeface="Avenir Next LT Pro"/>
              </a:rPr>
              <a:t>Validation</a:t>
            </a:r>
            <a:endParaRPr lang="en-US" sz="3600" dirty="0">
              <a:latin typeface="Avenir Next LT Pro" panose="020B0504020202020204" pitchFamily="34" charset="0"/>
            </a:endParaRPr>
          </a:p>
          <a:p>
            <a:r>
              <a:rPr lang="en-US" sz="2400" b="1" dirty="0">
                <a:latin typeface="Avenir Next LT Pro"/>
              </a:rPr>
              <a:t>Simulations</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15</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228475" y="1212940"/>
            <a:ext cx="11636665" cy="830997"/>
          </a:xfrm>
          <a:prstGeom prst="rect">
            <a:avLst/>
          </a:prstGeom>
          <a:noFill/>
        </p:spPr>
        <p:txBody>
          <a:bodyPr wrap="square" lIns="91440" tIns="45720" rIns="91440" bIns="45720" rtlCol="0" anchor="t">
            <a:spAutoFit/>
          </a:bodyPr>
          <a:lstStyle/>
          <a:p>
            <a:pPr algn="ctr"/>
            <a:r>
              <a:rPr lang="en-US" sz="2800" b="1" dirty="0">
                <a:latin typeface="Avenir Next LT Pro" panose="020B0504020202020204" pitchFamily="34" charset="0"/>
              </a:rPr>
              <a:t>Physics and the Finite Difference Time Domain Method</a:t>
            </a:r>
            <a:endParaRPr lang="en-US" sz="1200" b="1" dirty="0"/>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lIns="91440" tIns="45720" rIns="91440" bIns="45720" rtlCol="0" anchor="t">
            <a:spAutoFit/>
          </a:bodyPr>
          <a:lstStyle/>
          <a:p>
            <a:pPr algn="r"/>
            <a:r>
              <a:rPr lang="en-US" sz="1400" dirty="0">
                <a:latin typeface="Avenir Next LT Pro Light"/>
              </a:rPr>
              <a:t>04/08/21</a:t>
            </a:r>
          </a:p>
          <a:p>
            <a:pPr algn="r"/>
            <a:r>
              <a:rPr lang="en-US" sz="1400" dirty="0">
                <a:latin typeface="Avenir Next LT Pro Light"/>
              </a:rPr>
              <a:t>Isabella Dula, Sarah Yun </a:t>
            </a:r>
          </a:p>
        </p:txBody>
      </p:sp>
      <p:sp>
        <p:nvSpPr>
          <p:cNvPr id="4" name="Rectangle 3">
            <a:extLst>
              <a:ext uri="{FF2B5EF4-FFF2-40B4-BE49-F238E27FC236}">
                <a16:creationId xmlns:a16="http://schemas.microsoft.com/office/drawing/2014/main" id="{4EA95E30-B617-48C3-867A-B618DDECAA6D}"/>
              </a:ext>
            </a:extLst>
          </p:cNvPr>
          <p:cNvSpPr/>
          <p:nvPr/>
        </p:nvSpPr>
        <p:spPr>
          <a:xfrm>
            <a:off x="1272743" y="2447422"/>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C03FE2-D748-424D-BCB5-18836EAFB69D}"/>
              </a:ext>
            </a:extLst>
          </p:cNvPr>
          <p:cNvSpPr/>
          <p:nvPr/>
        </p:nvSpPr>
        <p:spPr>
          <a:xfrm>
            <a:off x="1128341" y="2661970"/>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01C85B-0A95-4AC9-A164-0DFE8542F428}"/>
              </a:ext>
            </a:extLst>
          </p:cNvPr>
          <p:cNvSpPr/>
          <p:nvPr/>
        </p:nvSpPr>
        <p:spPr>
          <a:xfrm>
            <a:off x="956131" y="2876518"/>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CFB82B4-9943-4339-81D0-74108450FC7B}"/>
              </a:ext>
            </a:extLst>
          </p:cNvPr>
          <p:cNvSpPr/>
          <p:nvPr/>
        </p:nvSpPr>
        <p:spPr>
          <a:xfrm>
            <a:off x="783921" y="3067484"/>
            <a:ext cx="1521444" cy="1530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43AC46C-6A9D-4DC9-9BE0-AB48058EAFD3}"/>
              </a:ext>
            </a:extLst>
          </p:cNvPr>
          <p:cNvSpPr txBox="1"/>
          <p:nvPr/>
        </p:nvSpPr>
        <p:spPr>
          <a:xfrm>
            <a:off x="852244" y="2026881"/>
            <a:ext cx="2073637" cy="615553"/>
          </a:xfrm>
          <a:prstGeom prst="rect">
            <a:avLst/>
          </a:prstGeom>
          <a:noFill/>
        </p:spPr>
        <p:txBody>
          <a:bodyPr wrap="square" lIns="91440" tIns="45720" rIns="91440" bIns="45720" rtlCol="0" anchor="t">
            <a:spAutoFit/>
          </a:bodyPr>
          <a:lstStyle/>
          <a:p>
            <a:pPr algn="ctr"/>
            <a:r>
              <a:rPr lang="en-US" sz="1400" u="sng" dirty="0">
                <a:latin typeface="Avenir Next LT Pro" panose="020B0504020202020204" pitchFamily="34" charset="0"/>
              </a:rPr>
              <a:t>Physical domain</a:t>
            </a:r>
            <a:endParaRPr lang="en-US" sz="1400" u="sng" dirty="0"/>
          </a:p>
          <a:p>
            <a:endParaRPr lang="en-US" sz="2000" dirty="0"/>
          </a:p>
        </p:txBody>
      </p:sp>
      <p:sp>
        <p:nvSpPr>
          <p:cNvPr id="5" name="Left Brace 4">
            <a:extLst>
              <a:ext uri="{FF2B5EF4-FFF2-40B4-BE49-F238E27FC236}">
                <a16:creationId xmlns:a16="http://schemas.microsoft.com/office/drawing/2014/main" id="{4CD37493-C7C5-4ABF-B252-E41DB1D207AD}"/>
              </a:ext>
            </a:extLst>
          </p:cNvPr>
          <p:cNvSpPr/>
          <p:nvPr/>
        </p:nvSpPr>
        <p:spPr>
          <a:xfrm rot="16200000">
            <a:off x="1427891" y="4099797"/>
            <a:ext cx="204823" cy="15090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F40BF1DB-163E-4451-8946-3DA5BE3A7BB9}"/>
              </a:ext>
            </a:extLst>
          </p:cNvPr>
          <p:cNvSpPr/>
          <p:nvPr/>
        </p:nvSpPr>
        <p:spPr>
          <a:xfrm rot="13092033">
            <a:off x="2671535" y="3860860"/>
            <a:ext cx="147707" cy="9855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E31427B-C059-4358-BFCD-7AB05D5B9E6E}"/>
              </a:ext>
            </a:extLst>
          </p:cNvPr>
          <p:cNvSpPr txBox="1"/>
          <p:nvPr/>
        </p:nvSpPr>
        <p:spPr>
          <a:xfrm>
            <a:off x="1272743" y="4910253"/>
            <a:ext cx="734937" cy="400110"/>
          </a:xfrm>
          <a:prstGeom prst="rect">
            <a:avLst/>
          </a:prstGeom>
          <a:noFill/>
        </p:spPr>
        <p:txBody>
          <a:bodyPr wrap="square" lIns="91440" tIns="45720" rIns="91440" bIns="45720" rtlCol="0" anchor="t">
            <a:spAutoFit/>
          </a:bodyPr>
          <a:lstStyle/>
          <a:p>
            <a:r>
              <a:rPr lang="en-US" sz="2000" dirty="0">
                <a:latin typeface="Avenir Next LT Pro" panose="020B0504020202020204" pitchFamily="34" charset="0"/>
              </a:rPr>
              <a:t>dx</a:t>
            </a:r>
          </a:p>
        </p:txBody>
      </p:sp>
      <p:sp>
        <p:nvSpPr>
          <p:cNvPr id="32" name="TextBox 31">
            <a:extLst>
              <a:ext uri="{FF2B5EF4-FFF2-40B4-BE49-F238E27FC236}">
                <a16:creationId xmlns:a16="http://schemas.microsoft.com/office/drawing/2014/main" id="{D2E6D522-516D-4DF6-8C8F-812EDDF0D07D}"/>
              </a:ext>
            </a:extLst>
          </p:cNvPr>
          <p:cNvSpPr txBox="1"/>
          <p:nvPr/>
        </p:nvSpPr>
        <p:spPr>
          <a:xfrm rot="18407743">
            <a:off x="2662616" y="4207287"/>
            <a:ext cx="734937" cy="400110"/>
          </a:xfrm>
          <a:prstGeom prst="rect">
            <a:avLst/>
          </a:prstGeom>
          <a:noFill/>
        </p:spPr>
        <p:txBody>
          <a:bodyPr wrap="square" lIns="91440" tIns="45720" rIns="91440" bIns="45720" rtlCol="0" anchor="t">
            <a:spAutoFit/>
          </a:bodyPr>
          <a:lstStyle/>
          <a:p>
            <a:r>
              <a:rPr lang="en-US" sz="2000" dirty="0">
                <a:latin typeface="Avenir Next LT Pro" panose="020B0504020202020204" pitchFamily="34" charset="0"/>
              </a:rPr>
              <a:t>dt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ED0374-2FAD-46F4-B62D-2F93D8AD5B5E}"/>
                  </a:ext>
                </a:extLst>
              </p:cNvPr>
              <p:cNvSpPr txBox="1"/>
              <p:nvPr/>
            </p:nvSpPr>
            <p:spPr>
              <a:xfrm>
                <a:off x="1081525" y="5468719"/>
                <a:ext cx="897553"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f>
                        <m:fPr>
                          <m:ctrlPr>
                            <a:rPr lang="en-US" b="0" i="1" smtClean="0">
                              <a:latin typeface="Cambria Math" panose="02040503050406030204" pitchFamily="18" charset="0"/>
                            </a:rPr>
                          </m:ctrlPr>
                        </m:fPr>
                        <m:num>
                          <m:r>
                            <a:rPr lang="en-US" b="0" i="1" smtClean="0">
                              <a:latin typeface="Cambria Math" panose="02040503050406030204" pitchFamily="18" charset="0"/>
                            </a:rPr>
                            <m:t>𝑑𝑡</m:t>
                          </m:r>
                        </m:num>
                        <m:den>
                          <m:r>
                            <a:rPr lang="en-US" b="0" i="1" smtClean="0">
                              <a:latin typeface="Cambria Math" panose="02040503050406030204" pitchFamily="18" charset="0"/>
                            </a:rPr>
                            <m:t>𝑑𝑥</m:t>
                          </m:r>
                        </m:den>
                      </m:f>
                      <m:r>
                        <a:rPr lang="en-US" b="0" i="1" smtClean="0">
                          <a:latin typeface="Cambria Math" panose="02040503050406030204" pitchFamily="18" charset="0"/>
                        </a:rPr>
                        <m:t>=1</m:t>
                      </m:r>
                    </m:oMath>
                  </m:oMathPara>
                </a14:m>
                <a:endParaRPr lang="en-US" dirty="0"/>
              </a:p>
            </p:txBody>
          </p:sp>
        </mc:Choice>
        <mc:Fallback xmlns="">
          <p:sp>
            <p:nvSpPr>
              <p:cNvPr id="6" name="TextBox 5">
                <a:extLst>
                  <a:ext uri="{FF2B5EF4-FFF2-40B4-BE49-F238E27FC236}">
                    <a16:creationId xmlns:a16="http://schemas.microsoft.com/office/drawing/2014/main" id="{A9ED0374-2FAD-46F4-B62D-2F93D8AD5B5E}"/>
                  </a:ext>
                </a:extLst>
              </p:cNvPr>
              <p:cNvSpPr txBox="1">
                <a:spLocks noRot="1" noChangeAspect="1" noMove="1" noResize="1" noEditPoints="1" noAdjustHandles="1" noChangeArrowheads="1" noChangeShapeType="1" noTextEdit="1"/>
              </p:cNvSpPr>
              <p:nvPr/>
            </p:nvSpPr>
            <p:spPr>
              <a:xfrm>
                <a:off x="1081525" y="5468719"/>
                <a:ext cx="897553" cy="525913"/>
              </a:xfrm>
              <a:prstGeom prst="rect">
                <a:avLst/>
              </a:prstGeom>
              <a:blipFill>
                <a:blip r:embed="rId6"/>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7985C0DF-0F7D-464C-A6CC-4E59B8C63F05}"/>
              </a:ext>
            </a:extLst>
          </p:cNvPr>
          <p:cNvSpPr txBox="1"/>
          <p:nvPr/>
        </p:nvSpPr>
        <p:spPr>
          <a:xfrm>
            <a:off x="3735155" y="2022306"/>
            <a:ext cx="2073637" cy="615553"/>
          </a:xfrm>
          <a:prstGeom prst="rect">
            <a:avLst/>
          </a:prstGeom>
          <a:noFill/>
        </p:spPr>
        <p:txBody>
          <a:bodyPr wrap="square" lIns="91440" tIns="45720" rIns="91440" bIns="45720" rtlCol="0" anchor="t">
            <a:spAutoFit/>
          </a:bodyPr>
          <a:lstStyle/>
          <a:p>
            <a:pPr algn="ctr"/>
            <a:r>
              <a:rPr lang="en-US" sz="1400" u="sng" dirty="0">
                <a:latin typeface="Avenir Next LT Pro" panose="020B0504020202020204" pitchFamily="34" charset="0"/>
              </a:rPr>
              <a:t>Boundary Conditions</a:t>
            </a:r>
            <a:endParaRPr lang="en-US" sz="1400" u="sng" dirty="0"/>
          </a:p>
          <a:p>
            <a:endParaRPr lang="en-US" sz="2000" dirty="0"/>
          </a:p>
        </p:txBody>
      </p:sp>
      <p:pic>
        <p:nvPicPr>
          <p:cNvPr id="8" name="Picture 7">
            <a:extLst>
              <a:ext uri="{FF2B5EF4-FFF2-40B4-BE49-F238E27FC236}">
                <a16:creationId xmlns:a16="http://schemas.microsoft.com/office/drawing/2014/main" id="{31D488BB-A62A-4624-9BDB-3F0744CC7D2E}"/>
              </a:ext>
            </a:extLst>
          </p:cNvPr>
          <p:cNvPicPr>
            <a:picLocks noChangeAspect="1"/>
          </p:cNvPicPr>
          <p:nvPr/>
        </p:nvPicPr>
        <p:blipFill>
          <a:blip r:embed="rId7"/>
          <a:stretch>
            <a:fillRect/>
          </a:stretch>
        </p:blipFill>
        <p:spPr>
          <a:xfrm>
            <a:off x="3410385" y="2448248"/>
            <a:ext cx="2723179" cy="2312907"/>
          </a:xfrm>
          <a:prstGeom prst="rect">
            <a:avLst/>
          </a:prstGeom>
        </p:spPr>
      </p:pic>
      <p:cxnSp>
        <p:nvCxnSpPr>
          <p:cNvPr id="13" name="Straight Arrow Connector 12">
            <a:extLst>
              <a:ext uri="{FF2B5EF4-FFF2-40B4-BE49-F238E27FC236}">
                <a16:creationId xmlns:a16="http://schemas.microsoft.com/office/drawing/2014/main" id="{A1012AB4-9AAA-4841-AEFA-2C57264EEEE8}"/>
              </a:ext>
            </a:extLst>
          </p:cNvPr>
          <p:cNvCxnSpPr>
            <a:cxnSpLocks/>
            <a:stCxn id="36" idx="0"/>
          </p:cNvCxnSpPr>
          <p:nvPr/>
        </p:nvCxnSpPr>
        <p:spPr>
          <a:xfrm flipV="1">
            <a:off x="4754975" y="4003292"/>
            <a:ext cx="208153" cy="8906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A8C3663-E5AE-4687-A291-6D2C38BF6376}"/>
              </a:ext>
            </a:extLst>
          </p:cNvPr>
          <p:cNvSpPr txBox="1"/>
          <p:nvPr/>
        </p:nvSpPr>
        <p:spPr>
          <a:xfrm>
            <a:off x="3342936" y="4893972"/>
            <a:ext cx="2824078" cy="1200329"/>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US" sz="1200" dirty="0">
                <a:latin typeface="Avenir Next LT Pro" panose="020B0504020202020204" pitchFamily="34" charset="0"/>
              </a:rPr>
              <a:t>Electrodes modeled as perfect electrical conductors (E-field = 0)</a:t>
            </a:r>
          </a:p>
          <a:p>
            <a:pPr marL="171450" indent="-171450">
              <a:buFont typeface="Arial" panose="020B0604020202020204" pitchFamily="34" charset="0"/>
              <a:buChar char="•"/>
            </a:pPr>
            <a:r>
              <a:rPr lang="en-US" sz="1200" dirty="0">
                <a:latin typeface="Avenir Next LT Pro" panose="020B0504020202020204" pitchFamily="34" charset="0"/>
              </a:rPr>
              <a:t>Implement 2</a:t>
            </a:r>
            <a:r>
              <a:rPr lang="en-US" sz="1200" baseline="30000" dirty="0">
                <a:latin typeface="Avenir Next LT Pro" panose="020B0504020202020204" pitchFamily="34" charset="0"/>
              </a:rPr>
              <a:t>nd</a:t>
            </a:r>
            <a:r>
              <a:rPr lang="en-US" sz="1200" dirty="0">
                <a:latin typeface="Avenir Next LT Pro" panose="020B0504020202020204" pitchFamily="34" charset="0"/>
              </a:rPr>
              <a:t> Order Absorbing Boundary Conditions at ‘edges’ of physical domain</a:t>
            </a:r>
          </a:p>
          <a:p>
            <a:endParaRPr lang="en-US" sz="1200" dirty="0">
              <a:latin typeface="Avenir Next LT Pro" panose="020B0504020202020204" pitchFamily="34" charset="0"/>
            </a:endParaRPr>
          </a:p>
        </p:txBody>
      </p:sp>
      <p:sp>
        <p:nvSpPr>
          <p:cNvPr id="40" name="TextBox 39">
            <a:extLst>
              <a:ext uri="{FF2B5EF4-FFF2-40B4-BE49-F238E27FC236}">
                <a16:creationId xmlns:a16="http://schemas.microsoft.com/office/drawing/2014/main" id="{6CB3153A-4246-443F-B9DB-AC1A4033841E}"/>
              </a:ext>
            </a:extLst>
          </p:cNvPr>
          <p:cNvSpPr txBox="1"/>
          <p:nvPr/>
        </p:nvSpPr>
        <p:spPr>
          <a:xfrm>
            <a:off x="6383210" y="2043937"/>
            <a:ext cx="2073637" cy="615553"/>
          </a:xfrm>
          <a:prstGeom prst="rect">
            <a:avLst/>
          </a:prstGeom>
          <a:noFill/>
        </p:spPr>
        <p:txBody>
          <a:bodyPr wrap="square" lIns="91440" tIns="45720" rIns="91440" bIns="45720" rtlCol="0" anchor="t">
            <a:spAutoFit/>
          </a:bodyPr>
          <a:lstStyle/>
          <a:p>
            <a:pPr algn="ctr"/>
            <a:r>
              <a:rPr lang="en-US" sz="1400" u="sng" dirty="0">
                <a:latin typeface="Avenir Next LT Pro" panose="020B0504020202020204" pitchFamily="34" charset="0"/>
              </a:rPr>
              <a:t>Iteration Structure</a:t>
            </a:r>
            <a:endParaRPr lang="en-US" sz="1400" u="sng" dirty="0"/>
          </a:p>
          <a:p>
            <a:endParaRPr lang="en-US" sz="2000" dirty="0"/>
          </a:p>
        </p:txBody>
      </p:sp>
      <p:sp>
        <p:nvSpPr>
          <p:cNvPr id="41" name="TextBox 40">
            <a:extLst>
              <a:ext uri="{FF2B5EF4-FFF2-40B4-BE49-F238E27FC236}">
                <a16:creationId xmlns:a16="http://schemas.microsoft.com/office/drawing/2014/main" id="{5D5AD0EA-A00A-40A9-834B-9A6807DD7E7F}"/>
              </a:ext>
            </a:extLst>
          </p:cNvPr>
          <p:cNvSpPr txBox="1"/>
          <p:nvPr/>
        </p:nvSpPr>
        <p:spPr>
          <a:xfrm>
            <a:off x="6618066" y="2447422"/>
            <a:ext cx="5339759" cy="3847207"/>
          </a:xfrm>
          <a:prstGeom prst="rect">
            <a:avLst/>
          </a:prstGeom>
          <a:noFill/>
        </p:spPr>
        <p:txBody>
          <a:bodyPr wrap="square" lIns="91440" tIns="45720" rIns="91440" bIns="45720" rtlCol="0" anchor="t">
            <a:spAutoFit/>
          </a:bodyPr>
          <a:lstStyle/>
          <a:p>
            <a:r>
              <a:rPr lang="en-US" sz="1400" dirty="0">
                <a:latin typeface="MS Gothic" panose="020B0609070205080204" pitchFamily="49" charset="-128"/>
                <a:ea typeface="MS Gothic" panose="020B0609070205080204" pitchFamily="49" charset="-128"/>
              </a:rPr>
              <a:t>-Define Parameters/structures: dx, dt, total dimensions, spatially-dependent properties</a:t>
            </a:r>
          </a:p>
          <a:p>
            <a:r>
              <a:rPr lang="en-US" sz="1400" dirty="0">
                <a:latin typeface="MS Gothic" panose="020B0609070205080204" pitchFamily="49" charset="-128"/>
                <a:ea typeface="MS Gothic" panose="020B0609070205080204" pitchFamily="49" charset="-128"/>
              </a:rPr>
              <a:t>-Initialize electric field based on charge of electrodes</a:t>
            </a:r>
          </a:p>
          <a:p>
            <a:r>
              <a:rPr lang="en-US" sz="1400" b="1" dirty="0">
                <a:latin typeface="MS Gothic" panose="020B0609070205080204" pitchFamily="49" charset="-128"/>
                <a:ea typeface="MS Gothic" panose="020B0609070205080204" pitchFamily="49" charset="-128"/>
              </a:rPr>
              <a:t>-for </a:t>
            </a:r>
            <a:r>
              <a:rPr lang="en-US" sz="1400" b="1" dirty="0" err="1">
                <a:latin typeface="MS Gothic" panose="020B0609070205080204" pitchFamily="49" charset="-128"/>
                <a:ea typeface="MS Gothic" panose="020B0609070205080204" pitchFamily="49" charset="-128"/>
              </a:rPr>
              <a:t>i</a:t>
            </a:r>
            <a:r>
              <a:rPr lang="en-US" sz="1400" b="1" dirty="0">
                <a:latin typeface="MS Gothic" panose="020B0609070205080204" pitchFamily="49" charset="-128"/>
                <a:ea typeface="MS Gothic" panose="020B0609070205080204" pitchFamily="49" charset="-128"/>
              </a:rPr>
              <a:t> in time domain</a:t>
            </a:r>
          </a:p>
          <a:p>
            <a:r>
              <a:rPr lang="en-US" sz="1400" dirty="0">
                <a:latin typeface="MS Gothic" panose="020B0609070205080204" pitchFamily="49" charset="-128"/>
                <a:ea typeface="MS Gothic" panose="020B0609070205080204" pitchFamily="49" charset="-128"/>
              </a:rPr>
              <a:t>	-Update time dependent state of 	electrodes</a:t>
            </a:r>
          </a:p>
          <a:p>
            <a:r>
              <a:rPr lang="en-US" sz="1400" dirty="0">
                <a:latin typeface="MS Gothic" panose="020B0609070205080204" pitchFamily="49" charset="-128"/>
                <a:ea typeface="MS Gothic" panose="020B0609070205080204" pitchFamily="49" charset="-128"/>
              </a:rPr>
              <a:t>	-Apply electrodynamic iteration 	equation:</a:t>
            </a: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endParaRPr lang="en-US" sz="1400" dirty="0">
              <a:latin typeface="MS Gothic" panose="020B0609070205080204" pitchFamily="49" charset="-128"/>
              <a:ea typeface="MS Gothic" panose="020B0609070205080204" pitchFamily="49" charset="-128"/>
            </a:endParaRPr>
          </a:p>
          <a:p>
            <a:r>
              <a:rPr lang="en-US" sz="1400" dirty="0">
                <a:latin typeface="MS Gothic" panose="020B0609070205080204" pitchFamily="49" charset="-128"/>
                <a:ea typeface="MS Gothic" panose="020B0609070205080204" pitchFamily="49" charset="-128"/>
              </a:rPr>
              <a:t>	-Reinforce boundary conditions</a:t>
            </a:r>
          </a:p>
          <a:p>
            <a:r>
              <a:rPr lang="en-US" sz="1400" b="1" dirty="0">
                <a:latin typeface="MS Gothic" panose="020B0609070205080204" pitchFamily="49" charset="-128"/>
                <a:ea typeface="MS Gothic" panose="020B0609070205080204" pitchFamily="49" charset="-128"/>
              </a:rPr>
              <a:t>-end</a:t>
            </a:r>
          </a:p>
          <a:p>
            <a:r>
              <a:rPr lang="en-US" sz="1400" dirty="0">
                <a:latin typeface="MS Gothic" panose="020B0609070205080204" pitchFamily="49" charset="-128"/>
                <a:ea typeface="MS Gothic" panose="020B0609070205080204" pitchFamily="49" charset="-128"/>
              </a:rPr>
              <a:t>-Data visualization</a:t>
            </a:r>
          </a:p>
          <a:p>
            <a:endParaRPr lang="en-US" sz="2000" dirty="0">
              <a:latin typeface="Tisa Offc Serif Pro Thin" panose="020B0604020202020204" pitchFamily="2" charset="0"/>
            </a:endParaRPr>
          </a:p>
        </p:txBody>
      </p:sp>
      <p:pic>
        <p:nvPicPr>
          <p:cNvPr id="38" name="Picture 37">
            <a:extLst>
              <a:ext uri="{FF2B5EF4-FFF2-40B4-BE49-F238E27FC236}">
                <a16:creationId xmlns:a16="http://schemas.microsoft.com/office/drawing/2014/main" id="{B4D50652-3CB5-46ED-9EAF-6E96B098B4F1}"/>
              </a:ext>
            </a:extLst>
          </p:cNvPr>
          <p:cNvPicPr>
            <a:picLocks noChangeAspect="1"/>
          </p:cNvPicPr>
          <p:nvPr/>
        </p:nvPicPr>
        <p:blipFill>
          <a:blip r:embed="rId8"/>
          <a:stretch>
            <a:fillRect/>
          </a:stretch>
        </p:blipFill>
        <p:spPr>
          <a:xfrm>
            <a:off x="9144897" y="4211411"/>
            <a:ext cx="3047103" cy="1078866"/>
          </a:xfrm>
          <a:prstGeom prst="rect">
            <a:avLst/>
          </a:prstGeom>
        </p:spPr>
      </p:pic>
      <p:pic>
        <p:nvPicPr>
          <p:cNvPr id="43" name="Picture 42">
            <a:extLst>
              <a:ext uri="{FF2B5EF4-FFF2-40B4-BE49-F238E27FC236}">
                <a16:creationId xmlns:a16="http://schemas.microsoft.com/office/drawing/2014/main" id="{244D3133-9487-4A3E-AD6B-DEA2A15C8527}"/>
              </a:ext>
            </a:extLst>
          </p:cNvPr>
          <p:cNvPicPr>
            <a:picLocks noChangeAspect="1"/>
          </p:cNvPicPr>
          <p:nvPr/>
        </p:nvPicPr>
        <p:blipFill>
          <a:blip r:embed="rId9"/>
          <a:stretch>
            <a:fillRect/>
          </a:stretch>
        </p:blipFill>
        <p:spPr>
          <a:xfrm>
            <a:off x="6096000" y="4311247"/>
            <a:ext cx="3099670" cy="830997"/>
          </a:xfrm>
          <a:prstGeom prst="rect">
            <a:avLst/>
          </a:prstGeom>
        </p:spPr>
      </p:pic>
      <p:sp>
        <p:nvSpPr>
          <p:cNvPr id="46" name="TextBox 45">
            <a:extLst>
              <a:ext uri="{FF2B5EF4-FFF2-40B4-BE49-F238E27FC236}">
                <a16:creationId xmlns:a16="http://schemas.microsoft.com/office/drawing/2014/main" id="{45915276-D45E-447B-8A6A-430426426C99}"/>
              </a:ext>
            </a:extLst>
          </p:cNvPr>
          <p:cNvSpPr txBox="1"/>
          <p:nvPr/>
        </p:nvSpPr>
        <p:spPr>
          <a:xfrm>
            <a:off x="52292" y="6579669"/>
            <a:ext cx="4465043" cy="261610"/>
          </a:xfrm>
          <a:prstGeom prst="rect">
            <a:avLst/>
          </a:prstGeom>
          <a:noFill/>
        </p:spPr>
        <p:txBody>
          <a:bodyPr wrap="square" lIns="91440" tIns="45720" rIns="91440" bIns="45720" rtlCol="0" anchor="t">
            <a:spAutoFit/>
          </a:bodyPr>
          <a:lstStyle/>
          <a:p>
            <a:r>
              <a:rPr lang="en-US" sz="1100" dirty="0"/>
              <a:t>Many thanks to this resource: https://eecs.wsu.edu/~schneidj/ufdtd/</a:t>
            </a:r>
          </a:p>
        </p:txBody>
      </p:sp>
    </p:spTree>
    <p:extLst>
      <p:ext uri="{BB962C8B-B14F-4D97-AF65-F5344CB8AC3E}">
        <p14:creationId xmlns:p14="http://schemas.microsoft.com/office/powerpoint/2010/main" val="288929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lIns="91440" tIns="45720" rIns="91440" bIns="45720" rtlCol="0" anchor="t">
            <a:spAutoFit/>
          </a:bodyPr>
          <a:lstStyle/>
          <a:p>
            <a:r>
              <a:rPr lang="en-US" sz="3600" dirty="0">
                <a:latin typeface="Avenir Next LT Pro"/>
              </a:rPr>
              <a:t>Validation</a:t>
            </a:r>
            <a:endParaRPr lang="en-US" sz="3600" dirty="0">
              <a:latin typeface="Avenir Next LT Pro" panose="020B0504020202020204" pitchFamily="34" charset="0"/>
            </a:endParaRPr>
          </a:p>
          <a:p>
            <a:r>
              <a:rPr lang="en-US" sz="2400" b="1" dirty="0">
                <a:latin typeface="Avenir Next LT Pro"/>
              </a:rPr>
              <a:t>Simulations</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16</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61843" y="1245672"/>
            <a:ext cx="11969930" cy="9325630"/>
          </a:xfrm>
          <a:prstGeom prst="rect">
            <a:avLst/>
          </a:prstGeom>
          <a:noFill/>
        </p:spPr>
        <p:txBody>
          <a:bodyPr wrap="square" lIns="91440" tIns="45720" rIns="91440" bIns="45720" rtlCol="0" anchor="t">
            <a:spAutoFit/>
          </a:bodyPr>
          <a:lstStyle/>
          <a:p>
            <a:pPr algn="ctr"/>
            <a:r>
              <a:rPr lang="en-US" sz="2800" b="1" dirty="0">
                <a:latin typeface="Avenir Next LT Pro"/>
              </a:rPr>
              <a:t>Code</a:t>
            </a:r>
            <a:endParaRPr lang="en-US" sz="1200" b="1" dirty="0">
              <a:latin typeface="Avenir Next LT Pro"/>
              <a:cs typeface="Calibri"/>
            </a:endParaRPr>
          </a:p>
          <a:p>
            <a:pPr marL="342900" indent="-342900">
              <a:buFont typeface="Arial" panose="020B0604020202020204" pitchFamily="34" charset="0"/>
              <a:buChar char="•"/>
            </a:pPr>
            <a:r>
              <a:rPr lang="en-US" sz="2000" dirty="0">
                <a:latin typeface="Avenir Next LT Pro"/>
                <a:cs typeface="Calibri"/>
              </a:rPr>
              <a:t>Considering either C or Python for the simulations </a:t>
            </a:r>
            <a:endParaRPr lang="en-US" dirty="0">
              <a:latin typeface="Avenir Next LT Pro"/>
              <a:ea typeface="+mn-lt"/>
              <a:cs typeface="+mn-lt"/>
            </a:endParaRPr>
          </a:p>
          <a:p>
            <a:pPr marL="800100" lvl="1" indent="-342900">
              <a:buFont typeface="Arial" panose="020B0604020202020204" pitchFamily="34" charset="0"/>
              <a:buChar char="•"/>
            </a:pPr>
            <a:r>
              <a:rPr lang="en-US" sz="1600" i="1" dirty="0">
                <a:latin typeface="Avenir Next LT Pro"/>
                <a:ea typeface="+mn-lt"/>
                <a:cs typeface="+mn-lt"/>
              </a:rPr>
              <a:t>The book we referenced used C for FDTD simulations</a:t>
            </a:r>
          </a:p>
          <a:p>
            <a:pPr marL="800100" lvl="1" indent="-342900">
              <a:buFont typeface="Arial" panose="020B0604020202020204" pitchFamily="34" charset="0"/>
              <a:buChar char="•"/>
            </a:pPr>
            <a:r>
              <a:rPr lang="en-US" sz="1600" i="1" dirty="0">
                <a:latin typeface="Avenir Next LT Pro"/>
                <a:ea typeface="+mn-lt"/>
                <a:cs typeface="+mn-lt"/>
              </a:rPr>
              <a:t>Maybe C would have more flexibility since we can define our own data types with specific elements for each type?</a:t>
            </a:r>
            <a:endParaRPr lang="en-US" sz="1600" dirty="0">
              <a:latin typeface="Avenir Next LT Pro"/>
            </a:endParaRPr>
          </a:p>
          <a:p>
            <a:pPr marL="800100" lvl="1" indent="-342900">
              <a:buFont typeface="Arial" panose="020B0604020202020204" pitchFamily="34" charset="0"/>
              <a:buChar char="•"/>
            </a:pPr>
            <a:r>
              <a:rPr lang="en-US" sz="1600" i="1" dirty="0">
                <a:latin typeface="Avenir Next LT Pro"/>
                <a:ea typeface="+mn-lt"/>
                <a:cs typeface="+mn-lt"/>
              </a:rPr>
              <a:t>However, Python may be easier to read, use, debug</a:t>
            </a:r>
          </a:p>
          <a:p>
            <a:pPr lvl="1"/>
            <a:endParaRPr lang="en-US" sz="1600" i="1" dirty="0">
              <a:latin typeface="Avenir Next LT Pro"/>
              <a:ea typeface="+mn-lt"/>
              <a:cs typeface="+mn-lt"/>
            </a:endParaRPr>
          </a:p>
          <a:p>
            <a:pPr marL="342900" indent="-342900">
              <a:buFont typeface="Arial" panose="020B0604020202020204" pitchFamily="34" charset="0"/>
              <a:buChar char="•"/>
            </a:pPr>
            <a:r>
              <a:rPr lang="en-US" sz="2000" dirty="0">
                <a:latin typeface="Avenir Next LT Pro"/>
                <a:ea typeface="+mn-lt"/>
                <a:cs typeface="+mn-lt"/>
              </a:rPr>
              <a:t>Could represent physical aspects of HOMES in code as objects and give relevant attributes to the object</a:t>
            </a:r>
          </a:p>
          <a:p>
            <a:pPr marL="800100" lvl="1" indent="-342900">
              <a:buFont typeface="Arial" panose="020B0604020202020204" pitchFamily="34" charset="0"/>
              <a:buChar char="•"/>
            </a:pPr>
            <a:r>
              <a:rPr lang="en-US" sz="1600" dirty="0">
                <a:ea typeface="+mn-lt"/>
                <a:cs typeface="+mn-lt"/>
              </a:rPr>
              <a:t>Ex) a node class with position, charge density, electric field, and </a:t>
            </a:r>
            <a:r>
              <a:rPr lang="en-US" sz="1600" dirty="0" err="1">
                <a:ea typeface="+mn-lt"/>
                <a:cs typeface="+mn-lt"/>
              </a:rPr>
              <a:t>etc</a:t>
            </a:r>
            <a:r>
              <a:rPr lang="en-US" sz="1600" dirty="0">
                <a:ea typeface="+mn-lt"/>
                <a:cs typeface="+mn-lt"/>
              </a:rPr>
              <a:t> as attributes</a:t>
            </a:r>
            <a:endParaRPr lang="en-US" sz="1600" dirty="0">
              <a:latin typeface="Avenir Next LT Pro"/>
              <a:ea typeface="+mn-lt"/>
              <a:cs typeface="+mn-lt"/>
            </a:endParaRPr>
          </a:p>
          <a:p>
            <a:pPr marL="1257300" lvl="2" indent="-342900">
              <a:buFont typeface="Arial" panose="020B0604020202020204" pitchFamily="34" charset="0"/>
              <a:buChar char="•"/>
            </a:pPr>
            <a:r>
              <a:rPr lang="en-US" sz="1600" dirty="0">
                <a:latin typeface="Calibri"/>
                <a:ea typeface="+mn-lt"/>
                <a:cs typeface="+mn-lt"/>
              </a:rPr>
              <a:t>Represent the individual nodes on the grid</a:t>
            </a:r>
          </a:p>
          <a:p>
            <a:pPr marL="800100" lvl="1" indent="-342900">
              <a:buFont typeface="Arial" panose="020B0604020202020204" pitchFamily="34" charset="0"/>
              <a:buChar char="•"/>
            </a:pPr>
            <a:r>
              <a:rPr lang="en-US" sz="1600" dirty="0">
                <a:latin typeface="Calibri"/>
                <a:ea typeface="+mn-lt"/>
                <a:cs typeface="+mn-lt"/>
              </a:rPr>
              <a:t>Already have some python code with various physical parts set up as classes</a:t>
            </a:r>
          </a:p>
          <a:p>
            <a:pPr marL="800100" lvl="1" indent="-342900">
              <a:buFont typeface="Arial" panose="020B0604020202020204" pitchFamily="34" charset="0"/>
              <a:buChar char="•"/>
            </a:pPr>
            <a:r>
              <a:rPr lang="en-US" sz="1600" dirty="0">
                <a:latin typeface="Calibri"/>
                <a:ea typeface="+mn-lt"/>
                <a:cs typeface="+mn-lt"/>
              </a:rPr>
              <a:t>Create classes for various parts of HOMES </a:t>
            </a:r>
          </a:p>
          <a:p>
            <a:pPr lvl="1"/>
            <a:endParaRPr lang="en-US" sz="1600" i="1" dirty="0">
              <a:latin typeface="Calibri"/>
              <a:ea typeface="+mn-lt"/>
              <a:cs typeface="+mn-lt"/>
            </a:endParaRPr>
          </a:p>
          <a:p>
            <a:pPr marL="342900" indent="-342900">
              <a:buFont typeface="Arial" panose="020B0604020202020204" pitchFamily="34" charset="0"/>
              <a:buChar char="•"/>
            </a:pPr>
            <a:r>
              <a:rPr lang="en-US" sz="2000" dirty="0">
                <a:latin typeface="Avenir Next LT Pro"/>
                <a:ea typeface="+mn-lt"/>
                <a:cs typeface="+mn-lt"/>
              </a:rPr>
              <a:t>Represent grid as matrix </a:t>
            </a:r>
          </a:p>
          <a:p>
            <a:pPr marL="800100" lvl="1" indent="-342900">
              <a:buFont typeface="Arial" panose="020B0604020202020204" pitchFamily="34" charset="0"/>
              <a:buChar char="•"/>
            </a:pPr>
            <a:r>
              <a:rPr lang="en-US" sz="1600" dirty="0">
                <a:latin typeface="Avenir Next LT Pro"/>
                <a:ea typeface="+mn-lt"/>
                <a:cs typeface="+mn-lt"/>
              </a:rPr>
              <a:t>Array of arrays </a:t>
            </a:r>
          </a:p>
          <a:p>
            <a:endParaRPr lang="en-US" sz="2000" dirty="0">
              <a:latin typeface="Avenir Next LT Pro"/>
              <a:ea typeface="+mn-lt"/>
              <a:cs typeface="+mn-lt"/>
            </a:endParaRPr>
          </a:p>
          <a:p>
            <a:pPr marL="342900" indent="-342900">
              <a:buFont typeface="Arial" panose="020B0604020202020204" pitchFamily="34" charset="0"/>
              <a:buChar char="•"/>
            </a:pPr>
            <a:endParaRPr lang="en-US" sz="2000" dirty="0">
              <a:latin typeface="Avenir Next LT Pro"/>
              <a:ea typeface="+mn-lt"/>
              <a:cs typeface="+mn-lt"/>
            </a:endParaRPr>
          </a:p>
          <a:p>
            <a:pPr marL="800100" lvl="1" indent="-342900">
              <a:buFont typeface="Arial,Sans-Serif" panose="020B0604020202020204" pitchFamily="34" charset="0"/>
              <a:buChar char="•"/>
            </a:pPr>
            <a:endParaRPr lang="en-US" sz="2000" dirty="0">
              <a:latin typeface="Calibri" panose="020F0502020204030204"/>
              <a:ea typeface="+mn-lt"/>
              <a:cs typeface="+mn-lt"/>
            </a:endParaRPr>
          </a:p>
          <a:p>
            <a:pPr marL="342900" indent="-342900">
              <a:buFont typeface="Arial" panose="020B0604020202020204" pitchFamily="34" charset="0"/>
              <a:buChar char="•"/>
            </a:pPr>
            <a:endParaRPr lang="en-US" sz="2000" dirty="0">
              <a:latin typeface="Avenir Next LT Pro"/>
              <a:cs typeface="Calibri" panose="020F0502020204030204"/>
            </a:endParaRPr>
          </a:p>
          <a:p>
            <a:pPr lvl="1"/>
            <a:endParaRPr lang="en-US" sz="1600" dirty="0">
              <a:latin typeface="Calibri" panose="020F0502020204030204"/>
              <a:cs typeface="Calibri" panose="020F0502020204030204"/>
            </a:endParaRPr>
          </a:p>
          <a:p>
            <a:pPr marL="800100" lvl="1" indent="-342900">
              <a:buFont typeface="Arial" panose="020B0604020202020204" pitchFamily="34" charset="0"/>
              <a:buChar char="•"/>
            </a:pPr>
            <a:endParaRPr lang="en-US" sz="2000" dirty="0">
              <a:latin typeface="Avenir Next LT Pro"/>
              <a:cs typeface="Calibri" panose="020F0502020204030204"/>
            </a:endParaRPr>
          </a:p>
          <a:p>
            <a:pPr marL="800100" lvl="1" indent="-342900">
              <a:buFont typeface="Arial" panose="020B0604020202020204" pitchFamily="34" charset="0"/>
              <a:buChar char="•"/>
            </a:pPr>
            <a:endParaRPr lang="en-US" sz="2000" dirty="0">
              <a:latin typeface="Avenir Next LT Pro"/>
              <a:cs typeface="Calibri" panose="020F0502020204030204"/>
            </a:endParaRPr>
          </a:p>
          <a:p>
            <a:pPr lvl="1"/>
            <a:endParaRPr lang="en-US" sz="1600" i="1" dirty="0">
              <a:latin typeface="Avenir Next LT Pro Light" panose="020B0304020202020204" pitchFamily="34" charset="0"/>
              <a:cs typeface="Calibri" panose="020F0502020204030204"/>
            </a:endParaRPr>
          </a:p>
          <a:p>
            <a:pPr lvl="1"/>
            <a:br>
              <a:rPr lang="en-US" sz="1600" i="1" dirty="0">
                <a:latin typeface="Avenir Next LT Pro Light" panose="020B0304020202020204" pitchFamily="34" charset="0"/>
                <a:cs typeface="Calibri" panose="020F0502020204030204"/>
              </a:rPr>
            </a:br>
            <a:br>
              <a:rPr lang="en-US" sz="1600" i="1" dirty="0">
                <a:latin typeface="Avenir Next LT Pro Light" panose="020B0304020202020204" pitchFamily="34" charset="0"/>
                <a:cs typeface="Calibri" panose="020F0502020204030204"/>
              </a:rPr>
            </a:br>
            <a:endParaRPr lang="en-US" sz="1600" i="1" dirty="0">
              <a:latin typeface="Avenir Next LT Pro Light" panose="020B0304020202020204" pitchFamily="34" charset="0"/>
              <a:cs typeface="Calibri" panose="020F0502020204030204"/>
            </a:endParaRPr>
          </a:p>
          <a:p>
            <a:pPr marL="800100" lvl="1" indent="-342900">
              <a:buFont typeface="Arial" panose="020B0604020202020204" pitchFamily="34" charset="0"/>
              <a:buChar char="•"/>
            </a:pPr>
            <a:endParaRPr lang="en-US" sz="1600" i="1" dirty="0">
              <a:latin typeface="Avenir Next LT Pro Light"/>
              <a:cs typeface="Calibri" panose="020F0502020204030204"/>
            </a:endParaRPr>
          </a:p>
          <a:p>
            <a:pPr marL="800100" lvl="1" indent="-342900">
              <a:buFont typeface="Arial" panose="020B0604020202020204" pitchFamily="34" charset="0"/>
              <a:buChar char="•"/>
            </a:pPr>
            <a:endParaRPr lang="en-US" sz="1600" i="1" dirty="0">
              <a:latin typeface="Avenir Next LT Pro Light"/>
              <a:cs typeface="Calibri" panose="020F0502020204030204"/>
            </a:endParaRPr>
          </a:p>
          <a:p>
            <a:pPr marL="1257300" lvl="2" indent="-342900">
              <a:buFont typeface="Arial" panose="020B0604020202020204" pitchFamily="34" charset="0"/>
              <a:buChar char="•"/>
            </a:pPr>
            <a:endParaRPr lang="en-US" sz="1600" i="1" dirty="0">
              <a:latin typeface="Avenir Next LT Pro Light"/>
              <a:cs typeface="Calibri" panose="020F0502020204030204"/>
            </a:endParaRPr>
          </a:p>
          <a:p>
            <a:pPr marL="1257300" lvl="2" indent="-342900">
              <a:buFont typeface="Arial" panose="020B0604020202020204" pitchFamily="34" charset="0"/>
              <a:buChar char="•"/>
            </a:pPr>
            <a:br>
              <a:rPr lang="en-US" sz="1600" i="1" dirty="0">
                <a:latin typeface="Avenir Next LT Pro Light"/>
                <a:cs typeface="Calibri" panose="020F0502020204030204"/>
              </a:rPr>
            </a:br>
            <a:br>
              <a:rPr lang="en-US" sz="1600" i="1" dirty="0">
                <a:latin typeface="Avenir Next LT Pro Light"/>
                <a:cs typeface="Calibri" panose="020F0502020204030204"/>
              </a:rPr>
            </a:br>
            <a:endParaRPr lang="en-US" sz="1600" i="1" dirty="0">
              <a:latin typeface="Avenir Next LT Pro Light"/>
              <a:cs typeface="Calibri" panose="020F0502020204030204"/>
            </a:endParaRPr>
          </a:p>
          <a:p>
            <a:pPr lvl="1"/>
            <a:endParaRPr lang="en-US" sz="1600" i="1" dirty="0">
              <a:latin typeface="Avenir Next LT Pro Light"/>
              <a:cs typeface="Calibri" panose="020F0502020204030204"/>
            </a:endParaRPr>
          </a:p>
          <a:p>
            <a:pPr marL="342900" indent="-342900">
              <a:buFont typeface="Arial" panose="020B0604020202020204" pitchFamily="34" charset="0"/>
              <a:buChar char="•"/>
            </a:pPr>
            <a:endParaRPr lang="en-US" sz="2000" dirty="0">
              <a:latin typeface="Calibri" panose="020F0502020204030204"/>
              <a:cs typeface="Calibri" panose="020F0502020204030204"/>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lIns="91440" tIns="45720" rIns="91440" bIns="45720" rtlCol="0" anchor="t">
            <a:spAutoFit/>
          </a:bodyPr>
          <a:lstStyle/>
          <a:p>
            <a:pPr algn="r"/>
            <a:r>
              <a:rPr lang="en-US" sz="1400" dirty="0">
                <a:latin typeface="Avenir Next LT Pro Light"/>
              </a:rPr>
              <a:t>04/08/21</a:t>
            </a:r>
          </a:p>
          <a:p>
            <a:pPr algn="r"/>
            <a:r>
              <a:rPr lang="en-US" sz="1400" dirty="0">
                <a:latin typeface="Avenir Next LT Pro Light"/>
              </a:rPr>
              <a:t>Isabella Dula, Sarah Yun </a:t>
            </a:r>
          </a:p>
        </p:txBody>
      </p:sp>
    </p:spTree>
    <p:extLst>
      <p:ext uri="{BB962C8B-B14F-4D97-AF65-F5344CB8AC3E}">
        <p14:creationId xmlns:p14="http://schemas.microsoft.com/office/powerpoint/2010/main" val="224985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Validation</a:t>
            </a:r>
          </a:p>
          <a:p>
            <a:r>
              <a:rPr lang="en-US" sz="2400" b="1" dirty="0" err="1">
                <a:latin typeface="Avenir Next LT Pro" panose="020B0504020202020204" pitchFamily="34" charset="0"/>
              </a:rPr>
              <a:t>Comsol</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17</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282269" y="1320876"/>
            <a:ext cx="4844208" cy="3785652"/>
          </a:xfrm>
          <a:prstGeom prst="rect">
            <a:avLst/>
          </a:prstGeom>
          <a:noFill/>
        </p:spPr>
        <p:txBody>
          <a:bodyPr wrap="square" rtlCol="0">
            <a:spAutoFit/>
          </a:bodyPr>
          <a:lstStyle/>
          <a:p>
            <a:r>
              <a:rPr lang="en-US" sz="4000" dirty="0" err="1">
                <a:latin typeface="Avenir Next LT Pro" panose="020B0504020202020204" pitchFamily="34" charset="0"/>
              </a:rPr>
              <a:t>Comsol</a:t>
            </a:r>
            <a:r>
              <a:rPr lang="en-US" sz="4000" dirty="0">
                <a:latin typeface="Avenir Next LT Pro" panose="020B0504020202020204" pitchFamily="34" charset="0"/>
              </a:rPr>
              <a:t> Objectives:</a:t>
            </a:r>
          </a:p>
          <a:p>
            <a:pPr marL="457200" indent="-457200">
              <a:buAutoNum type="arabicPeriod"/>
            </a:pPr>
            <a:r>
              <a:rPr lang="en-US" sz="2000" dirty="0">
                <a:latin typeface="Avenir Next LT Pro" panose="020B0504020202020204" pitchFamily="34" charset="0"/>
              </a:rPr>
              <a:t>Validate results from Python simulations</a:t>
            </a:r>
          </a:p>
          <a:p>
            <a:pPr marL="457200" indent="-457200">
              <a:buAutoNum type="arabicPeriod"/>
            </a:pPr>
            <a:r>
              <a:rPr lang="en-US" sz="2000" dirty="0">
                <a:latin typeface="Avenir Next LT Pro" panose="020B0504020202020204" pitchFamily="34" charset="0"/>
              </a:rPr>
              <a:t>Trace particles to optimize design </a:t>
            </a:r>
          </a:p>
          <a:p>
            <a:pPr marL="457200" indent="-457200">
              <a:buAutoNum type="arabicPeriod"/>
            </a:pPr>
            <a:r>
              <a:rPr lang="en-US" sz="2000" dirty="0">
                <a:latin typeface="Avenir Next LT Pro" panose="020B0504020202020204" pitchFamily="34" charset="0"/>
              </a:rPr>
              <a:t>Introduce 3</a:t>
            </a:r>
            <a:r>
              <a:rPr lang="en-US" sz="2000" baseline="30000" dirty="0">
                <a:latin typeface="Avenir Next LT Pro" panose="020B0504020202020204" pitchFamily="34" charset="0"/>
              </a:rPr>
              <a:t>rd</a:t>
            </a:r>
            <a:r>
              <a:rPr lang="en-US" sz="2000" dirty="0">
                <a:latin typeface="Avenir Next LT Pro" panose="020B0504020202020204" pitchFamily="34" charset="0"/>
              </a:rPr>
              <a:t> dimension to examine interactions between panels </a:t>
            </a:r>
          </a:p>
          <a:p>
            <a:pPr marL="457200" indent="-457200">
              <a:buAutoNum type="arabicPeriod"/>
            </a:pPr>
            <a:r>
              <a:rPr lang="en-US" sz="2000" dirty="0">
                <a:latin typeface="Avenir Next LT Pro" panose="020B0504020202020204" pitchFamily="34" charset="0"/>
              </a:rPr>
              <a:t>Combine circuitry, magnetic, thermal, </a:t>
            </a:r>
            <a:r>
              <a:rPr lang="en-US" sz="2000" dirty="0" err="1">
                <a:latin typeface="Avenir Next LT Pro" panose="020B0504020202020204" pitchFamily="34" charset="0"/>
              </a:rPr>
              <a:t>etc</a:t>
            </a:r>
            <a:r>
              <a:rPr lang="en-US" sz="2000" dirty="0">
                <a:latin typeface="Avenir Next LT Pro" panose="020B0504020202020204" pitchFamily="34" charset="0"/>
              </a:rPr>
              <a:t>… into Multiphysics simulation for final validation</a:t>
            </a:r>
            <a:r>
              <a:rPr lang="en-US" sz="2000" dirty="0"/>
              <a:t>  </a:t>
            </a:r>
          </a:p>
          <a:p>
            <a:r>
              <a:rPr lang="en-US" sz="2000" dirty="0">
                <a:latin typeface="Avenir Next LT Pro Light" panose="020B0304020202020204" pitchFamily="34" charset="0"/>
              </a:rPr>
              <a:t> </a:t>
            </a:r>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Malcolm</a:t>
            </a:r>
          </a:p>
        </p:txBody>
      </p:sp>
      <p:graphicFrame>
        <p:nvGraphicFramePr>
          <p:cNvPr id="3" name="Table 2">
            <a:extLst>
              <a:ext uri="{FF2B5EF4-FFF2-40B4-BE49-F238E27FC236}">
                <a16:creationId xmlns:a16="http://schemas.microsoft.com/office/drawing/2014/main" id="{0582E4E1-AAED-401E-B6C5-23A86C10FB80}"/>
              </a:ext>
            </a:extLst>
          </p:cNvPr>
          <p:cNvGraphicFramePr>
            <a:graphicFrameLocks noGrp="1"/>
          </p:cNvGraphicFramePr>
          <p:nvPr>
            <p:extLst>
              <p:ext uri="{D42A27DB-BD31-4B8C-83A1-F6EECF244321}">
                <p14:modId xmlns:p14="http://schemas.microsoft.com/office/powerpoint/2010/main" val="745764427"/>
              </p:ext>
            </p:extLst>
          </p:nvPr>
        </p:nvGraphicFramePr>
        <p:xfrm>
          <a:off x="6720635" y="1486008"/>
          <a:ext cx="3779930" cy="4638686"/>
        </p:xfrm>
        <a:graphic>
          <a:graphicData uri="http://schemas.openxmlformats.org/drawingml/2006/table">
            <a:tbl>
              <a:tblPr/>
              <a:tblGrid>
                <a:gridCol w="1017274">
                  <a:extLst>
                    <a:ext uri="{9D8B030D-6E8A-4147-A177-3AD203B41FA5}">
                      <a16:colId xmlns:a16="http://schemas.microsoft.com/office/drawing/2014/main" val="2582902566"/>
                    </a:ext>
                  </a:extLst>
                </a:gridCol>
                <a:gridCol w="2762656">
                  <a:extLst>
                    <a:ext uri="{9D8B030D-6E8A-4147-A177-3AD203B41FA5}">
                      <a16:colId xmlns:a16="http://schemas.microsoft.com/office/drawing/2014/main" val="808049564"/>
                    </a:ext>
                  </a:extLst>
                </a:gridCol>
              </a:tblGrid>
              <a:tr h="245146">
                <a:tc>
                  <a:txBody>
                    <a:bodyPr/>
                    <a:lstStyle/>
                    <a:p>
                      <a:pPr rtl="0" fontAlgn="b"/>
                      <a:endParaRPr lang="en-US" sz="1050" dirty="0">
                        <a:effectLst/>
                        <a:latin typeface="Avenir Next LT Pro" panose="020B0504020202020204" pitchFamily="34" charset="0"/>
                      </a:endParaRP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dirty="0">
                          <a:effectLst/>
                          <a:latin typeface="Avenir Next LT Pro" panose="020B0504020202020204" pitchFamily="34" charset="0"/>
                        </a:rPr>
                        <a:t>Sub-task</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59170737"/>
                  </a:ext>
                </a:extLst>
              </a:tr>
              <a:tr h="245146">
                <a:tc>
                  <a:txBody>
                    <a:bodyPr/>
                    <a:lstStyle/>
                    <a:p>
                      <a:pPr rtl="0" fontAlgn="b"/>
                      <a:r>
                        <a:rPr lang="en-US" sz="1050" b="1">
                          <a:solidFill>
                            <a:srgbClr val="000000"/>
                          </a:solidFill>
                          <a:effectLst/>
                          <a:latin typeface="Avenir Next LT Pro" panose="020B0504020202020204" pitchFamily="34" charset="0"/>
                        </a:rPr>
                        <a:t>Week 1</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(4/4 - 4/10)</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Set up COMSOL</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5983561"/>
                  </a:ext>
                </a:extLst>
              </a:tr>
              <a:tr h="481536">
                <a:tc>
                  <a:txBody>
                    <a:bodyPr/>
                    <a:lstStyle/>
                    <a:p>
                      <a:pPr rtl="0" fontAlgn="b"/>
                      <a:r>
                        <a:rPr lang="en-US" sz="1050" b="1">
                          <a:solidFill>
                            <a:srgbClr val="000000"/>
                          </a:solidFill>
                          <a:effectLst/>
                          <a:latin typeface="Avenir Next LT Pro" panose="020B0504020202020204" pitchFamily="34" charset="0"/>
                        </a:rPr>
                        <a:t>Week 2</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(4/11 - 4/17)</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Evaluate current 2D design for field strength and capacitance</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69091432"/>
                  </a:ext>
                </a:extLst>
              </a:tr>
              <a:tr h="481536">
                <a:tc>
                  <a:txBody>
                    <a:bodyPr/>
                    <a:lstStyle/>
                    <a:p>
                      <a:pPr rtl="0" fontAlgn="b"/>
                      <a:r>
                        <a:rPr lang="en-US" sz="1050" b="1">
                          <a:solidFill>
                            <a:srgbClr val="000000"/>
                          </a:solidFill>
                          <a:effectLst/>
                          <a:latin typeface="Avenir Next LT Pro" panose="020B0504020202020204" pitchFamily="34" charset="0"/>
                        </a:rPr>
                        <a:t>Week 3</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(4/18 - 4/24)</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Implement particle tracing in 2D</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9696981"/>
                  </a:ext>
                </a:extLst>
              </a:tr>
              <a:tr h="481536">
                <a:tc>
                  <a:txBody>
                    <a:bodyPr/>
                    <a:lstStyle/>
                    <a:p>
                      <a:pPr rtl="0" fontAlgn="b"/>
                      <a:r>
                        <a:rPr lang="en-US" sz="1050" b="1" dirty="0">
                          <a:solidFill>
                            <a:srgbClr val="000000"/>
                          </a:solidFill>
                          <a:effectLst/>
                          <a:latin typeface="Avenir Next LT Pro" panose="020B0504020202020204" pitchFamily="34" charset="0"/>
                        </a:rPr>
                        <a:t>Week 4</a:t>
                      </a:r>
                      <a:br>
                        <a:rPr lang="en-US" sz="1050" b="1" dirty="0">
                          <a:solidFill>
                            <a:srgbClr val="000000"/>
                          </a:solidFill>
                          <a:effectLst/>
                          <a:latin typeface="Avenir Next LT Pro" panose="020B0504020202020204" pitchFamily="34" charset="0"/>
                        </a:rPr>
                      </a:br>
                      <a:r>
                        <a:rPr lang="en-US" sz="1050" b="1" dirty="0">
                          <a:solidFill>
                            <a:srgbClr val="000000"/>
                          </a:solidFill>
                          <a:effectLst/>
                          <a:latin typeface="Avenir Next LT Pro" panose="020B0504020202020204" pitchFamily="34" charset="0"/>
                        </a:rPr>
                        <a:t>(4/25 - 5/1) MIDTERMS</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dirty="0">
                          <a:effectLst/>
                          <a:latin typeface="Avenir Next LT Pro" panose="020B0504020202020204" pitchFamily="34" charset="0"/>
                        </a:rPr>
                        <a:t>Optimize </a:t>
                      </a:r>
                      <a:r>
                        <a:rPr lang="en-US" sz="1050" dirty="0" err="1">
                          <a:effectLst/>
                          <a:latin typeface="Avenir Next LT Pro" panose="020B0504020202020204" pitchFamily="34" charset="0"/>
                        </a:rPr>
                        <a:t>partical</a:t>
                      </a:r>
                      <a:r>
                        <a:rPr lang="en-US" sz="1050" dirty="0">
                          <a:effectLst/>
                          <a:latin typeface="Avenir Next LT Pro" panose="020B0504020202020204" pitchFamily="34" charset="0"/>
                        </a:rPr>
                        <a:t> locomotion on single panel in 2D</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5183093"/>
                  </a:ext>
                </a:extLst>
              </a:tr>
              <a:tr h="402739">
                <a:tc>
                  <a:txBody>
                    <a:bodyPr/>
                    <a:lstStyle/>
                    <a:p>
                      <a:pPr rtl="0" fontAlgn="b"/>
                      <a:r>
                        <a:rPr lang="en-US" sz="1050" b="1">
                          <a:solidFill>
                            <a:srgbClr val="000000"/>
                          </a:solidFill>
                          <a:effectLst/>
                          <a:latin typeface="Avenir Next LT Pro" panose="020B0504020202020204" pitchFamily="34" charset="0"/>
                        </a:rPr>
                        <a:t>Week 5</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(5/2 - 5/8) MIDTERMS</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Evaluate current 3D design for field strength, capacitance, and inductance</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1855577"/>
                  </a:ext>
                </a:extLst>
              </a:tr>
              <a:tr h="323943">
                <a:tc>
                  <a:txBody>
                    <a:bodyPr/>
                    <a:lstStyle/>
                    <a:p>
                      <a:pPr rtl="0" fontAlgn="b"/>
                      <a:r>
                        <a:rPr lang="en-US" sz="1050" b="1">
                          <a:solidFill>
                            <a:srgbClr val="000000"/>
                          </a:solidFill>
                          <a:effectLst/>
                          <a:latin typeface="Avenir Next LT Pro" panose="020B0504020202020204" pitchFamily="34" charset="0"/>
                        </a:rPr>
                        <a:t>Week 6</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(5/9 - 5/15)</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dirty="0">
                          <a:effectLst/>
                          <a:latin typeface="Avenir Next LT Pro" panose="020B0504020202020204" pitchFamily="34" charset="0"/>
                        </a:rPr>
                        <a:t>Implement particle tracing in 3D</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54889911"/>
                  </a:ext>
                </a:extLst>
              </a:tr>
              <a:tr h="639130">
                <a:tc>
                  <a:txBody>
                    <a:bodyPr/>
                    <a:lstStyle/>
                    <a:p>
                      <a:pPr rtl="0" fontAlgn="b"/>
                      <a:r>
                        <a:rPr lang="en-US" sz="1050" b="1">
                          <a:solidFill>
                            <a:srgbClr val="000000"/>
                          </a:solidFill>
                          <a:effectLst/>
                          <a:latin typeface="Avenir Next LT Pro" panose="020B0504020202020204" pitchFamily="34" charset="0"/>
                        </a:rPr>
                        <a:t>Week 7</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(5/16 - 5/22) MID PROJECT REVIEW</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Examine particle tracing across multiple panels in 3D</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2486825"/>
                  </a:ext>
                </a:extLst>
              </a:tr>
              <a:tr h="323943">
                <a:tc>
                  <a:txBody>
                    <a:bodyPr/>
                    <a:lstStyle/>
                    <a:p>
                      <a:pPr rtl="0" fontAlgn="b"/>
                      <a:r>
                        <a:rPr lang="en-US" sz="1050" b="1">
                          <a:solidFill>
                            <a:srgbClr val="000000"/>
                          </a:solidFill>
                          <a:effectLst/>
                          <a:latin typeface="Avenir Next LT Pro" panose="020B0504020202020204" pitchFamily="34" charset="0"/>
                        </a:rPr>
                        <a:t>Week 8 </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(5/23 - 5/29)</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Optimize particle locomotion across panels in 3D</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8711558"/>
                  </a:ext>
                </a:extLst>
              </a:tr>
              <a:tr h="323943">
                <a:tc>
                  <a:txBody>
                    <a:bodyPr/>
                    <a:lstStyle/>
                    <a:p>
                      <a:pPr rtl="0" fontAlgn="b"/>
                      <a:r>
                        <a:rPr lang="en-US" sz="1050" b="1">
                          <a:solidFill>
                            <a:srgbClr val="000000"/>
                          </a:solidFill>
                          <a:effectLst/>
                          <a:latin typeface="Avenir Next LT Pro" panose="020B0504020202020204" pitchFamily="34" charset="0"/>
                        </a:rPr>
                        <a:t>Week 9 </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(5/30 - 6/5)</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a:effectLst/>
                          <a:latin typeface="Avenir Next LT Pro" panose="020B0504020202020204" pitchFamily="34" charset="0"/>
                        </a:rPr>
                        <a:t>Full multiphysics 3D simulation with circuit components </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8764390"/>
                  </a:ext>
                </a:extLst>
              </a:tr>
              <a:tr h="327791">
                <a:tc>
                  <a:txBody>
                    <a:bodyPr/>
                    <a:lstStyle/>
                    <a:p>
                      <a:pPr rtl="0" fontAlgn="b"/>
                      <a:r>
                        <a:rPr lang="en-US" sz="1050" b="1">
                          <a:solidFill>
                            <a:srgbClr val="000000"/>
                          </a:solidFill>
                          <a:effectLst/>
                          <a:latin typeface="Avenir Next LT Pro" panose="020B0504020202020204" pitchFamily="34" charset="0"/>
                        </a:rPr>
                        <a:t>Week 10</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(6/6 - 6/12)</a:t>
                      </a:r>
                      <a:br>
                        <a:rPr lang="en-US" sz="1050" b="1">
                          <a:solidFill>
                            <a:srgbClr val="000000"/>
                          </a:solidFill>
                          <a:effectLst/>
                          <a:latin typeface="Avenir Next LT Pro" panose="020B0504020202020204" pitchFamily="34" charset="0"/>
                        </a:rPr>
                      </a:br>
                      <a:r>
                        <a:rPr lang="en-US" sz="1050" b="1">
                          <a:solidFill>
                            <a:srgbClr val="000000"/>
                          </a:solidFill>
                          <a:effectLst/>
                          <a:latin typeface="Avenir Next LT Pro" panose="020B0504020202020204" pitchFamily="34" charset="0"/>
                        </a:rPr>
                        <a:t>FINALS</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50" dirty="0">
                          <a:effectLst/>
                          <a:latin typeface="Avenir Next LT Pro" panose="020B0504020202020204" pitchFamily="34" charset="0"/>
                        </a:rPr>
                        <a:t>BUFFER </a:t>
                      </a:r>
                    </a:p>
                  </a:txBody>
                  <a:tcPr marL="6566" marR="6566" marT="4378" marB="437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3281351"/>
                  </a:ext>
                </a:extLst>
              </a:tr>
            </a:tbl>
          </a:graphicData>
        </a:graphic>
      </p:graphicFrame>
      <p:sp>
        <p:nvSpPr>
          <p:cNvPr id="19" name="TextBox 18">
            <a:extLst>
              <a:ext uri="{FF2B5EF4-FFF2-40B4-BE49-F238E27FC236}">
                <a16:creationId xmlns:a16="http://schemas.microsoft.com/office/drawing/2014/main" id="{8D991A4F-F1C7-405B-9B9F-40E679556904}"/>
              </a:ext>
            </a:extLst>
          </p:cNvPr>
          <p:cNvSpPr txBox="1"/>
          <p:nvPr/>
        </p:nvSpPr>
        <p:spPr>
          <a:xfrm>
            <a:off x="282269" y="4760346"/>
            <a:ext cx="6099242" cy="1477328"/>
          </a:xfrm>
          <a:prstGeom prst="rect">
            <a:avLst/>
          </a:prstGeom>
          <a:noFill/>
        </p:spPr>
        <p:txBody>
          <a:bodyPr wrap="square">
            <a:spAutoFit/>
          </a:bodyPr>
          <a:lstStyle/>
          <a:p>
            <a:r>
              <a:rPr lang="en-US" dirty="0">
                <a:latin typeface="Avenir Next LT Pro" panose="020B0504020202020204" pitchFamily="34" charset="0"/>
              </a:rPr>
              <a:t>Next Steps:</a:t>
            </a:r>
          </a:p>
          <a:p>
            <a:pPr marL="400050" indent="-400050">
              <a:buFont typeface="+mj-lt"/>
              <a:buAutoNum type="romanUcPeriod"/>
            </a:pPr>
            <a:r>
              <a:rPr lang="en-US" dirty="0">
                <a:latin typeface="Avenir Next LT Pro" panose="020B0504020202020204" pitchFamily="34" charset="0"/>
                <a:hlinkClick r:id="rId6"/>
              </a:rPr>
              <a:t>Debrief</a:t>
            </a:r>
            <a:r>
              <a:rPr lang="en-US" dirty="0">
                <a:latin typeface="Avenir Next LT Pro" panose="020B0504020202020204" pitchFamily="34" charset="0"/>
              </a:rPr>
              <a:t> learning with Jules and Amrita. </a:t>
            </a:r>
          </a:p>
          <a:p>
            <a:pPr marL="400050" indent="-400050">
              <a:buFont typeface="+mj-lt"/>
              <a:buAutoNum type="romanUcPeriod"/>
            </a:pPr>
            <a:r>
              <a:rPr lang="en-US" sz="1800" dirty="0">
                <a:latin typeface="Avenir Next LT Pro" panose="020B0504020202020204" pitchFamily="34" charset="0"/>
              </a:rPr>
              <a:t>Determine high priority simulations with electronics team. </a:t>
            </a:r>
          </a:p>
          <a:p>
            <a:pPr marL="400050" indent="-400050">
              <a:buFont typeface="+mj-lt"/>
              <a:buAutoNum type="romanUcPeriod"/>
            </a:pPr>
            <a:r>
              <a:rPr lang="en-US" dirty="0">
                <a:latin typeface="Avenir Next LT Pro" panose="020B0504020202020204" pitchFamily="34" charset="0"/>
              </a:rPr>
              <a:t>Crack on </a:t>
            </a:r>
            <a:endParaRPr lang="en-US" sz="1800" dirty="0"/>
          </a:p>
        </p:txBody>
      </p:sp>
    </p:spTree>
    <p:extLst>
      <p:ext uri="{BB962C8B-B14F-4D97-AF65-F5344CB8AC3E}">
        <p14:creationId xmlns:p14="http://schemas.microsoft.com/office/powerpoint/2010/main" val="208724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Validation</a:t>
            </a:r>
          </a:p>
          <a:p>
            <a:r>
              <a:rPr lang="en-US" sz="2400" b="1" dirty="0" err="1">
                <a:latin typeface="Avenir Next LT Pro" panose="020B0504020202020204" pitchFamily="34" charset="0"/>
              </a:rPr>
              <a:t>Comsol</a:t>
            </a:r>
            <a:endParaRPr lang="en-US" sz="2400" b="1" dirty="0">
              <a:latin typeface="Avenir Next LT Pro" panose="020B0504020202020204" pitchFamily="34" charset="0"/>
            </a:endParaRP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18</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Malcolm</a:t>
            </a:r>
          </a:p>
        </p:txBody>
      </p:sp>
      <p:sp>
        <p:nvSpPr>
          <p:cNvPr id="20" name="TextBox 19">
            <a:extLst>
              <a:ext uri="{FF2B5EF4-FFF2-40B4-BE49-F238E27FC236}">
                <a16:creationId xmlns:a16="http://schemas.microsoft.com/office/drawing/2014/main" id="{44F7CF76-86C3-4224-8F2A-300C5C86664F}"/>
              </a:ext>
            </a:extLst>
          </p:cNvPr>
          <p:cNvSpPr txBox="1"/>
          <p:nvPr/>
        </p:nvSpPr>
        <p:spPr>
          <a:xfrm>
            <a:off x="311803" y="1487132"/>
            <a:ext cx="4935377" cy="4708981"/>
          </a:xfrm>
          <a:prstGeom prst="rect">
            <a:avLst/>
          </a:prstGeom>
          <a:noFill/>
        </p:spPr>
        <p:txBody>
          <a:bodyPr wrap="square">
            <a:spAutoFit/>
          </a:bodyPr>
          <a:lstStyle/>
          <a:p>
            <a:r>
              <a:rPr lang="en-US" sz="2000" dirty="0">
                <a:latin typeface="Avenir Next LT Pro" panose="020B0504020202020204" pitchFamily="34" charset="0"/>
              </a:rPr>
              <a:t>Workflow </a:t>
            </a:r>
          </a:p>
          <a:p>
            <a:pPr marL="342900" indent="-342900">
              <a:buFont typeface="+mj-lt"/>
              <a:buAutoNum type="arabicPeriod"/>
            </a:pPr>
            <a:r>
              <a:rPr lang="en-US" sz="2000" dirty="0">
                <a:latin typeface="Avenir Next LT Pro" panose="020B0504020202020204" pitchFamily="34" charset="0"/>
              </a:rPr>
              <a:t>Select study type </a:t>
            </a:r>
          </a:p>
          <a:p>
            <a:pPr marL="342900" indent="-342900">
              <a:buFont typeface="+mj-lt"/>
              <a:buAutoNum type="arabicPeriod"/>
            </a:pPr>
            <a:r>
              <a:rPr lang="en-US" sz="2000" dirty="0">
                <a:latin typeface="Avenir Next LT Pro" panose="020B0504020202020204" pitchFamily="34" charset="0"/>
              </a:rPr>
              <a:t>Select domain type </a:t>
            </a:r>
          </a:p>
          <a:p>
            <a:pPr marL="342900" indent="-342900">
              <a:buFont typeface="+mj-lt"/>
              <a:buAutoNum type="arabicPeriod"/>
            </a:pPr>
            <a:r>
              <a:rPr lang="en-US" sz="2000" dirty="0">
                <a:latin typeface="Avenir Next LT Pro" panose="020B0504020202020204" pitchFamily="34" charset="0"/>
              </a:rPr>
              <a:t>Define parameters</a:t>
            </a:r>
          </a:p>
          <a:p>
            <a:pPr marL="342900" indent="-342900">
              <a:buFont typeface="+mj-lt"/>
              <a:buAutoNum type="arabicPeriod"/>
            </a:pPr>
            <a:r>
              <a:rPr lang="en-US" sz="2000" dirty="0">
                <a:latin typeface="Avenir Next LT Pro" panose="020B0504020202020204" pitchFamily="34" charset="0"/>
              </a:rPr>
              <a:t>Define geometry </a:t>
            </a:r>
          </a:p>
          <a:p>
            <a:pPr marL="342900" indent="-342900">
              <a:buFont typeface="+mj-lt"/>
              <a:buAutoNum type="arabicPeriod"/>
            </a:pPr>
            <a:r>
              <a:rPr lang="en-US" sz="2000" dirty="0">
                <a:latin typeface="Avenir Next LT Pro" panose="020B0504020202020204" pitchFamily="34" charset="0"/>
              </a:rPr>
              <a:t>Define regions </a:t>
            </a:r>
          </a:p>
          <a:p>
            <a:pPr marL="342900" indent="-342900">
              <a:buFont typeface="+mj-lt"/>
              <a:buAutoNum type="arabicPeriod"/>
            </a:pPr>
            <a:r>
              <a:rPr lang="en-US" sz="2000" dirty="0">
                <a:latin typeface="Avenir Next LT Pro" panose="020B0504020202020204" pitchFamily="34" charset="0"/>
              </a:rPr>
              <a:t>Define boundaries </a:t>
            </a:r>
          </a:p>
          <a:p>
            <a:pPr marL="342900" indent="-342900">
              <a:buFont typeface="+mj-lt"/>
              <a:buAutoNum type="arabicPeriod"/>
            </a:pPr>
            <a:r>
              <a:rPr lang="en-US" sz="2000" dirty="0">
                <a:latin typeface="Avenir Next LT Pro" panose="020B0504020202020204" pitchFamily="34" charset="0"/>
              </a:rPr>
              <a:t>Apply physics properties to corresponding domains and boundaries </a:t>
            </a:r>
          </a:p>
          <a:p>
            <a:pPr marL="342900" indent="-342900">
              <a:buFont typeface="+mj-lt"/>
              <a:buAutoNum type="arabicPeriod"/>
            </a:pPr>
            <a:r>
              <a:rPr lang="en-US" sz="2000" dirty="0">
                <a:latin typeface="Avenir Next LT Pro" panose="020B0504020202020204" pitchFamily="34" charset="0"/>
              </a:rPr>
              <a:t>Apply materials to domains </a:t>
            </a:r>
          </a:p>
          <a:p>
            <a:pPr marL="342900" indent="-342900">
              <a:buFont typeface="+mj-lt"/>
              <a:buAutoNum type="arabicPeriod"/>
            </a:pPr>
            <a:r>
              <a:rPr lang="en-US" sz="2000" dirty="0">
                <a:latin typeface="Avenir Next LT Pro" panose="020B0504020202020204" pitchFamily="34" charset="0"/>
              </a:rPr>
              <a:t>Generate mesh </a:t>
            </a:r>
          </a:p>
          <a:p>
            <a:pPr marL="342900" indent="-342900">
              <a:buFont typeface="+mj-lt"/>
              <a:buAutoNum type="arabicPeriod"/>
            </a:pPr>
            <a:r>
              <a:rPr lang="en-US" sz="2000" dirty="0">
                <a:latin typeface="Avenir Next LT Pro" panose="020B0504020202020204" pitchFamily="34" charset="0"/>
              </a:rPr>
              <a:t>Compute study </a:t>
            </a:r>
          </a:p>
          <a:p>
            <a:pPr marL="342900" indent="-342900">
              <a:buFont typeface="+mj-lt"/>
              <a:buAutoNum type="arabicPeriod"/>
            </a:pPr>
            <a:r>
              <a:rPr lang="en-US" sz="2000" dirty="0">
                <a:latin typeface="Avenir Next LT Pro" panose="020B0504020202020204" pitchFamily="34" charset="0"/>
              </a:rPr>
              <a:t>Evaluate results / post-process</a:t>
            </a:r>
          </a:p>
          <a:p>
            <a:pPr marL="342900" indent="-342900">
              <a:buFont typeface="+mj-lt"/>
              <a:buAutoNum type="arabicPeriod"/>
            </a:pPr>
            <a:r>
              <a:rPr lang="en-US" sz="2000" dirty="0">
                <a:latin typeface="Avenir Next LT Pro" panose="020B0504020202020204" pitchFamily="34" charset="0"/>
              </a:rPr>
              <a:t>Parameter sweep</a:t>
            </a:r>
          </a:p>
        </p:txBody>
      </p:sp>
      <p:pic>
        <p:nvPicPr>
          <p:cNvPr id="6" name="Picture 5">
            <a:extLst>
              <a:ext uri="{FF2B5EF4-FFF2-40B4-BE49-F238E27FC236}">
                <a16:creationId xmlns:a16="http://schemas.microsoft.com/office/drawing/2014/main" id="{2F1E2DD4-6A0D-4A17-90BC-46AEC9645944}"/>
              </a:ext>
            </a:extLst>
          </p:cNvPr>
          <p:cNvPicPr>
            <a:picLocks noChangeAspect="1"/>
          </p:cNvPicPr>
          <p:nvPr/>
        </p:nvPicPr>
        <p:blipFill>
          <a:blip r:embed="rId6"/>
          <a:stretch>
            <a:fillRect/>
          </a:stretch>
        </p:blipFill>
        <p:spPr>
          <a:xfrm>
            <a:off x="4513634" y="1731679"/>
            <a:ext cx="7289260" cy="4059061"/>
          </a:xfrm>
          <a:prstGeom prst="rect">
            <a:avLst/>
          </a:prstGeom>
        </p:spPr>
      </p:pic>
    </p:spTree>
    <p:extLst>
      <p:ext uri="{BB962C8B-B14F-4D97-AF65-F5344CB8AC3E}">
        <p14:creationId xmlns:p14="http://schemas.microsoft.com/office/powerpoint/2010/main" val="119492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248659" cy="923330"/>
          </a:xfrm>
          <a:prstGeom prst="rect">
            <a:avLst/>
          </a:prstGeom>
          <a:noFill/>
        </p:spPr>
        <p:txBody>
          <a:bodyPr wrap="square" rtlCol="0">
            <a:spAutoFit/>
          </a:bodyPr>
          <a:lstStyle/>
          <a:p>
            <a:r>
              <a:rPr lang="en-US" sz="3600" dirty="0">
                <a:latin typeface="Avenir Next LT Pro" panose="020B0504020202020204" pitchFamily="34" charset="0"/>
              </a:rPr>
              <a:t>MECHANICAL</a:t>
            </a:r>
          </a:p>
          <a:p>
            <a:r>
              <a:rPr lang="en-US" b="1" dirty="0">
                <a:latin typeface="Avenir Next LT Pro" panose="020B0504020202020204" pitchFamily="34" charset="0"/>
              </a:rPr>
              <a:t>Bottom Plate Manufacturing and Drawings </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19</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458969" y="1658603"/>
            <a:ext cx="11181096" cy="4985980"/>
          </a:xfrm>
          <a:prstGeom prst="rect">
            <a:avLst/>
          </a:prstGeom>
          <a:noFill/>
        </p:spPr>
        <p:txBody>
          <a:bodyPr wrap="square" rtlCol="0">
            <a:spAutoFit/>
          </a:bodyPr>
          <a:lstStyle/>
          <a:p>
            <a:r>
              <a:rPr lang="en-US" sz="2800" dirty="0">
                <a:latin typeface="Avenir Next LT Pro" panose="020B0504020202020204" pitchFamily="34" charset="0"/>
              </a:rPr>
              <a:t>Technical Progress:</a:t>
            </a:r>
          </a:p>
          <a:p>
            <a:pPr marL="800100" lvl="1" indent="-342900">
              <a:buFont typeface="Courier New" panose="02070309020205020404" pitchFamily="49" charset="0"/>
              <a:buChar char="o"/>
            </a:pPr>
            <a:r>
              <a:rPr lang="en-US" dirty="0">
                <a:latin typeface="Avenir Next LT Pro" panose="020B0504020202020204" pitchFamily="34" charset="0"/>
              </a:rPr>
              <a:t>Reached out and got quotes for the bottom plate design</a:t>
            </a:r>
          </a:p>
          <a:p>
            <a:pPr marL="800100" lvl="1" indent="-342900">
              <a:buFont typeface="Courier New" panose="02070309020205020404" pitchFamily="49" charset="0"/>
              <a:buChar char="o"/>
            </a:pPr>
            <a:r>
              <a:rPr lang="en-US" dirty="0">
                <a:latin typeface="Avenir Next LT Pro" panose="020B0504020202020204" pitchFamily="34" charset="0"/>
              </a:rPr>
              <a:t>Scheduled meetings with several </a:t>
            </a:r>
            <a:r>
              <a:rPr lang="en-US" dirty="0" err="1">
                <a:latin typeface="Avenir Next LT Pro" panose="020B0504020202020204" pitchFamily="34" charset="0"/>
              </a:rPr>
              <a:t>Macor</a:t>
            </a:r>
            <a:r>
              <a:rPr lang="en-US" dirty="0">
                <a:latin typeface="Avenir Next LT Pro" panose="020B0504020202020204" pitchFamily="34" charset="0"/>
              </a:rPr>
              <a:t> manufacturers</a:t>
            </a:r>
          </a:p>
          <a:p>
            <a:pPr marL="800100" lvl="1" indent="-342900">
              <a:buFont typeface="Courier New" panose="02070309020205020404" pitchFamily="49" charset="0"/>
              <a:buChar char="o"/>
            </a:pPr>
            <a:r>
              <a:rPr lang="en-US" dirty="0">
                <a:latin typeface="Avenir Next LT Pro" panose="020B0504020202020204" pitchFamily="34" charset="0"/>
              </a:rPr>
              <a:t>Main issue with design is the 1mm thickness of the bottom lip on the plate</a:t>
            </a:r>
          </a:p>
          <a:p>
            <a:pPr marL="1257300" lvl="2" indent="-342900">
              <a:buFont typeface="Courier New" panose="02070309020205020404" pitchFamily="49" charset="0"/>
              <a:buChar char="o"/>
            </a:pPr>
            <a:r>
              <a:rPr lang="en-US" dirty="0">
                <a:latin typeface="Avenir Next LT Pro" panose="020B0504020202020204" pitchFamily="34" charset="0"/>
              </a:rPr>
              <a:t>Have to increase the thickness to at least 3mm </a:t>
            </a:r>
          </a:p>
          <a:p>
            <a:pPr marL="1257300" lvl="2" indent="-342900">
              <a:buFont typeface="Courier New" panose="02070309020205020404" pitchFamily="49" charset="0"/>
              <a:buChar char="o"/>
            </a:pPr>
            <a:r>
              <a:rPr lang="en-US" dirty="0">
                <a:latin typeface="Avenir Next LT Pro" panose="020B0504020202020204" pitchFamily="34" charset="0"/>
              </a:rPr>
              <a:t>The weight of the panel will increase by ~350 grams</a:t>
            </a:r>
          </a:p>
          <a:p>
            <a:pPr marL="1257300" lvl="2" indent="-342900">
              <a:buFont typeface="Courier New" panose="02070309020205020404" pitchFamily="49" charset="0"/>
              <a:buChar char="o"/>
            </a:pPr>
            <a:r>
              <a:rPr lang="en-US" dirty="0">
                <a:latin typeface="Avenir Next LT Pro" panose="020B0504020202020204" pitchFamily="34" charset="0"/>
              </a:rPr>
              <a:t>Will not affect the price of manufacturing</a:t>
            </a:r>
          </a:p>
          <a:p>
            <a:pPr marL="800100" lvl="1" indent="-342900">
              <a:buFont typeface="Courier New" panose="02070309020205020404" pitchFamily="49" charset="0"/>
              <a:buChar char="o"/>
            </a:pPr>
            <a:r>
              <a:rPr lang="en-US" dirty="0">
                <a:latin typeface="Avenir Next LT Pro" panose="020B0504020202020204" pitchFamily="34" charset="0"/>
              </a:rPr>
              <a:t>Top sheet issue:</a:t>
            </a:r>
          </a:p>
          <a:p>
            <a:pPr marL="1257300" lvl="2" indent="-342900">
              <a:buFont typeface="Courier New" panose="02070309020205020404" pitchFamily="49" charset="0"/>
              <a:buChar char="o"/>
            </a:pPr>
            <a:r>
              <a:rPr lang="en-US" dirty="0">
                <a:latin typeface="Avenir Next LT Pro" panose="020B0504020202020204" pitchFamily="34" charset="0"/>
              </a:rPr>
              <a:t>1mm too thin, will warp or crack during shipping</a:t>
            </a:r>
          </a:p>
          <a:p>
            <a:pPr marL="1257300" lvl="2" indent="-342900">
              <a:buFont typeface="Courier New" panose="02070309020205020404" pitchFamily="49" charset="0"/>
              <a:buChar char="o"/>
            </a:pPr>
            <a:r>
              <a:rPr lang="en-US" dirty="0">
                <a:latin typeface="Avenir Next LT Pro" panose="020B0504020202020204" pitchFamily="34" charset="0"/>
              </a:rPr>
              <a:t>Tape casting as possible solution</a:t>
            </a:r>
          </a:p>
          <a:p>
            <a:pPr marL="1714500" lvl="3" indent="-342900">
              <a:buFont typeface="Courier New" panose="02070309020205020404" pitchFamily="49" charset="0"/>
              <a:buChar char="o"/>
            </a:pPr>
            <a:r>
              <a:rPr lang="en-US" dirty="0">
                <a:latin typeface="Avenir Next LT Pro" panose="020B0504020202020204" pitchFamily="34" charset="0"/>
              </a:rPr>
              <a:t>Mateus makes 4.5x4.5 in plates of desired thickness</a:t>
            </a:r>
          </a:p>
          <a:p>
            <a:pPr marL="800100" lvl="1" indent="-342900">
              <a:buFont typeface="Courier New" panose="02070309020205020404" pitchFamily="49" charset="0"/>
              <a:buChar char="o"/>
            </a:pPr>
            <a:r>
              <a:rPr lang="en-US" dirty="0">
                <a:latin typeface="Avenir Next LT Pro" panose="020B0504020202020204" pitchFamily="34" charset="0"/>
              </a:rPr>
              <a:t>Action Items:</a:t>
            </a:r>
          </a:p>
          <a:p>
            <a:pPr marL="1257300" lvl="2" indent="-342900">
              <a:buFont typeface="Courier New" panose="02070309020205020404" pitchFamily="49" charset="0"/>
              <a:buChar char="o"/>
            </a:pPr>
            <a:r>
              <a:rPr lang="en-US" dirty="0">
                <a:latin typeface="Avenir Next LT Pro" panose="020B0504020202020204" pitchFamily="34" charset="0"/>
              </a:rPr>
              <a:t>Set up meeting with Ceramic Products</a:t>
            </a:r>
          </a:p>
          <a:p>
            <a:pPr marL="1257300" lvl="2" indent="-342900">
              <a:buFont typeface="Courier New" panose="02070309020205020404" pitchFamily="49" charset="0"/>
              <a:buChar char="o"/>
            </a:pPr>
            <a:r>
              <a:rPr lang="en-US" dirty="0">
                <a:latin typeface="Avenir Next LT Pro" panose="020B0504020202020204" pitchFamily="34" charset="0"/>
              </a:rPr>
              <a:t>Communicate with Mateus to see if we can increase the tape casting size</a:t>
            </a:r>
          </a:p>
          <a:p>
            <a:pPr marL="1257300" lvl="2" indent="-342900">
              <a:buFont typeface="Courier New" panose="02070309020205020404" pitchFamily="49" charset="0"/>
              <a:buChar char="o"/>
            </a:pPr>
            <a:r>
              <a:rPr lang="en-US" dirty="0">
                <a:latin typeface="Avenir Next LT Pro" panose="020B0504020202020204" pitchFamily="34" charset="0"/>
              </a:rPr>
              <a:t>Update drawings with correct bottom plate thickness</a:t>
            </a:r>
          </a:p>
          <a:p>
            <a:pPr marL="1257300" lvl="2" indent="-342900">
              <a:buFont typeface="Courier New" panose="02070309020205020404" pitchFamily="49" charset="0"/>
              <a:buChar char="o"/>
            </a:pPr>
            <a:r>
              <a:rPr lang="en-US" dirty="0">
                <a:latin typeface="Avenir Next LT Pro" panose="020B0504020202020204" pitchFamily="34" charset="0"/>
              </a:rPr>
              <a:t>Choose manufacturer and start ordering!!!</a:t>
            </a:r>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Leah </a:t>
            </a:r>
            <a:r>
              <a:rPr lang="en-US" sz="1400" dirty="0" err="1">
                <a:latin typeface="Avenir Next LT Pro Light" panose="020B0304020202020204" pitchFamily="34" charset="0"/>
              </a:rPr>
              <a:t>Soldner</a:t>
            </a:r>
            <a:endParaRPr lang="en-US" sz="1400" dirty="0">
              <a:latin typeface="Avenir Next LT Pro Light" panose="020B0304020202020204" pitchFamily="34" charset="0"/>
            </a:endParaRPr>
          </a:p>
        </p:txBody>
      </p:sp>
    </p:spTree>
    <p:extLst>
      <p:ext uri="{BB962C8B-B14F-4D97-AF65-F5344CB8AC3E}">
        <p14:creationId xmlns:p14="http://schemas.microsoft.com/office/powerpoint/2010/main" val="12622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ADMIN</a:t>
            </a:r>
          </a:p>
          <a:p>
            <a:r>
              <a:rPr lang="en-US" sz="2400" b="1" dirty="0">
                <a:latin typeface="Avenir Next LT Pro" panose="020B0504020202020204" pitchFamily="34" charset="0"/>
              </a:rPr>
              <a:t>Agenda</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2</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Malcolm </a:t>
            </a:r>
          </a:p>
        </p:txBody>
      </p:sp>
      <p:sp>
        <p:nvSpPr>
          <p:cNvPr id="16" name="TextBox 15">
            <a:extLst>
              <a:ext uri="{FF2B5EF4-FFF2-40B4-BE49-F238E27FC236}">
                <a16:creationId xmlns:a16="http://schemas.microsoft.com/office/drawing/2014/main" id="{4CF276B6-B4CA-486D-A3C1-268B397CE6BB}"/>
              </a:ext>
            </a:extLst>
          </p:cNvPr>
          <p:cNvSpPr txBox="1"/>
          <p:nvPr/>
        </p:nvSpPr>
        <p:spPr>
          <a:xfrm>
            <a:off x="442615" y="2209844"/>
            <a:ext cx="11596752" cy="3447098"/>
          </a:xfrm>
          <a:prstGeom prst="rect">
            <a:avLst/>
          </a:prstGeom>
          <a:noFill/>
        </p:spPr>
        <p:txBody>
          <a:bodyPr wrap="square">
            <a:spAutoFit/>
          </a:bodyPr>
          <a:lstStyle/>
          <a:p>
            <a:pPr marL="342900" indent="-342900">
              <a:buAutoNum type="arabicPeriod"/>
            </a:pPr>
            <a:r>
              <a:rPr lang="en-US" sz="4000" dirty="0">
                <a:latin typeface="Avenir Next LT Pro" panose="020B0504020202020204" pitchFamily="34" charset="0"/>
                <a:hlinkClick r:id="rId6"/>
              </a:rPr>
              <a:t>Facilities</a:t>
            </a:r>
            <a:r>
              <a:rPr lang="en-US" sz="4000" dirty="0">
                <a:latin typeface="Avenir Next LT Pro" panose="020B0504020202020204" pitchFamily="34" charset="0"/>
              </a:rPr>
              <a:t> and Funding Announcement – 2 mins</a:t>
            </a:r>
          </a:p>
          <a:p>
            <a:pPr marL="342900" indent="-342900">
              <a:buAutoNum type="arabicPeriod"/>
            </a:pPr>
            <a:r>
              <a:rPr lang="en-US" sz="4000" dirty="0">
                <a:latin typeface="Avenir Next LT Pro" panose="020B0504020202020204" pitchFamily="34" charset="0"/>
                <a:hlinkClick r:id="rId7"/>
              </a:rPr>
              <a:t>Gantt Chart </a:t>
            </a:r>
            <a:r>
              <a:rPr lang="en-US" sz="4000" dirty="0">
                <a:latin typeface="Avenir Next LT Pro" panose="020B0504020202020204" pitchFamily="34" charset="0"/>
              </a:rPr>
              <a:t>Overview – 10 mins </a:t>
            </a:r>
          </a:p>
          <a:p>
            <a:pPr marL="342900" indent="-342900">
              <a:buAutoNum type="arabicPeriod"/>
            </a:pPr>
            <a:r>
              <a:rPr lang="en-US" sz="4000" dirty="0">
                <a:latin typeface="Avenir Next LT Pro" panose="020B0504020202020204" pitchFamily="34" charset="0"/>
                <a:hlinkClick r:id="rId8"/>
              </a:rPr>
              <a:t>Feedback</a:t>
            </a:r>
            <a:r>
              <a:rPr lang="en-US" sz="4000" dirty="0">
                <a:latin typeface="Avenir Next LT Pro" panose="020B0504020202020204" pitchFamily="34" charset="0"/>
              </a:rPr>
              <a:t> form – 2 min</a:t>
            </a:r>
          </a:p>
          <a:p>
            <a:pPr marL="342900" indent="-342900">
              <a:buAutoNum type="arabicPeriod"/>
            </a:pPr>
            <a:r>
              <a:rPr lang="en-US" sz="4000" dirty="0">
                <a:latin typeface="Avenir Next LT Pro" panose="020B0504020202020204" pitchFamily="34" charset="0"/>
              </a:rPr>
              <a:t>Progress reports – 40 mins</a:t>
            </a:r>
          </a:p>
          <a:p>
            <a:pPr marL="342900" indent="-342900">
              <a:buAutoNum type="arabicPeriod"/>
            </a:pPr>
            <a:r>
              <a:rPr lang="en-US" sz="4000" dirty="0">
                <a:latin typeface="Avenir Next LT Pro" panose="020B0504020202020204" pitchFamily="34" charset="0"/>
              </a:rPr>
              <a:t>Next steps – 6 mins</a:t>
            </a:r>
          </a:p>
          <a:p>
            <a:pPr marL="342900" indent="-342900">
              <a:buAutoNum type="arabicPeriod"/>
            </a:pPr>
            <a:endParaRPr lang="en-US" sz="1800" dirty="0">
              <a:latin typeface="Avenir Next LT Pro" panose="020B0504020202020204" pitchFamily="34" charset="0"/>
            </a:endParaRPr>
          </a:p>
        </p:txBody>
      </p:sp>
    </p:spTree>
    <p:extLst>
      <p:ext uri="{BB962C8B-B14F-4D97-AF65-F5344CB8AC3E}">
        <p14:creationId xmlns:p14="http://schemas.microsoft.com/office/powerpoint/2010/main" val="39957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248659" cy="923330"/>
          </a:xfrm>
          <a:prstGeom prst="rect">
            <a:avLst/>
          </a:prstGeom>
          <a:noFill/>
        </p:spPr>
        <p:txBody>
          <a:bodyPr wrap="square" rtlCol="0">
            <a:spAutoFit/>
          </a:bodyPr>
          <a:lstStyle/>
          <a:p>
            <a:r>
              <a:rPr lang="en-US" sz="3600" dirty="0">
                <a:latin typeface="Avenir Next LT Pro" panose="020B0504020202020204" pitchFamily="34" charset="0"/>
              </a:rPr>
              <a:t>MECHANICAL</a:t>
            </a:r>
          </a:p>
          <a:p>
            <a:r>
              <a:rPr lang="en-US" b="1" dirty="0">
                <a:latin typeface="Avenir Next LT Pro" panose="020B0504020202020204" pitchFamily="34" charset="0"/>
              </a:rPr>
              <a:t>Bottom Plate Manufacturing and Drawings </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20</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458969" y="1658603"/>
            <a:ext cx="11181096" cy="4401205"/>
          </a:xfrm>
          <a:prstGeom prst="rect">
            <a:avLst/>
          </a:prstGeom>
          <a:noFill/>
        </p:spPr>
        <p:txBody>
          <a:bodyPr wrap="square" rtlCol="0">
            <a:spAutoFit/>
          </a:bodyPr>
          <a:lstStyle/>
          <a:p>
            <a:r>
              <a:rPr lang="en-US" sz="2800" dirty="0">
                <a:latin typeface="Avenir Next LT Pro" panose="020B0504020202020204" pitchFamily="34" charset="0"/>
              </a:rPr>
              <a:t>Budget/Timeline:</a:t>
            </a:r>
            <a:endParaRPr lang="en-US" sz="2000" dirty="0">
              <a:latin typeface="Avenir Next LT Pro" panose="020B0504020202020204" pitchFamily="34" charset="0"/>
            </a:endParaRPr>
          </a:p>
          <a:p>
            <a:pPr marL="800100" lvl="1" indent="-342900">
              <a:buFont typeface="Courier New" panose="02070309020205020404" pitchFamily="49" charset="0"/>
              <a:buChar char="o"/>
            </a:pPr>
            <a:r>
              <a:rPr lang="en-US" dirty="0">
                <a:latin typeface="Avenir Next LT Pro" panose="020B0504020202020204" pitchFamily="34" charset="0"/>
              </a:rPr>
              <a:t>Precision Ceramics: Mateus </a:t>
            </a:r>
            <a:r>
              <a:rPr lang="en-US" dirty="0" err="1">
                <a:latin typeface="Avenir Next LT Pro" panose="020B0504020202020204" pitchFamily="34" charset="0"/>
              </a:rPr>
              <a:t>Truon</a:t>
            </a:r>
            <a:r>
              <a:rPr lang="en-US" dirty="0">
                <a:latin typeface="Avenir Next LT Pro" panose="020B0504020202020204" pitchFamily="34" charset="0"/>
              </a:rPr>
              <a:t>, meeting Thursday (4/8)</a:t>
            </a:r>
          </a:p>
          <a:p>
            <a:pPr marL="1257300" lvl="2" indent="-342900">
              <a:buFont typeface="Courier New" panose="02070309020205020404" pitchFamily="49" charset="0"/>
              <a:buChar char="o"/>
            </a:pPr>
            <a:r>
              <a:rPr lang="en-US" dirty="0">
                <a:latin typeface="Avenir Next LT Pro" panose="020B0504020202020204" pitchFamily="34" charset="0"/>
              </a:rPr>
              <a:t>1 plate: $1756.20</a:t>
            </a:r>
          </a:p>
          <a:p>
            <a:pPr marL="1257300" lvl="2" indent="-342900">
              <a:buFont typeface="Courier New" panose="02070309020205020404" pitchFamily="49" charset="0"/>
              <a:buChar char="o"/>
            </a:pPr>
            <a:r>
              <a:rPr lang="en-US" dirty="0">
                <a:latin typeface="Avenir Next LT Pro" panose="020B0504020202020204" pitchFamily="34" charset="0"/>
              </a:rPr>
              <a:t>8 plates: $ 1080.50</a:t>
            </a:r>
          </a:p>
          <a:p>
            <a:pPr marL="1257300" lvl="2" indent="-342900">
              <a:buFont typeface="Courier New" panose="02070309020205020404" pitchFamily="49" charset="0"/>
              <a:buChar char="o"/>
            </a:pPr>
            <a:r>
              <a:rPr lang="en-US" dirty="0">
                <a:latin typeface="Avenir Next LT Pro" panose="020B0504020202020204" pitchFamily="34" charset="0"/>
              </a:rPr>
              <a:t>Delivery time: 5-7 weeks</a:t>
            </a:r>
          </a:p>
          <a:p>
            <a:pPr marL="800100" lvl="1" indent="-342900">
              <a:buFont typeface="Courier New" panose="02070309020205020404" pitchFamily="49" charset="0"/>
              <a:buChar char="o"/>
            </a:pPr>
            <a:r>
              <a:rPr lang="en-US" dirty="0">
                <a:latin typeface="Avenir Next LT Pro" panose="020B0504020202020204" pitchFamily="34" charset="0"/>
              </a:rPr>
              <a:t>Morgan Advanced Materials: Nikhil Jani, meeting Wednesday (4/7)</a:t>
            </a:r>
          </a:p>
          <a:p>
            <a:pPr marL="1257300" lvl="2" indent="-342900">
              <a:buFont typeface="Courier New" panose="02070309020205020404" pitchFamily="49" charset="0"/>
              <a:buChar char="o"/>
            </a:pPr>
            <a:r>
              <a:rPr lang="en-US" dirty="0">
                <a:latin typeface="Avenir Next LT Pro" panose="020B0504020202020204" pitchFamily="34" charset="0"/>
              </a:rPr>
              <a:t>1 plate: $2220.22</a:t>
            </a:r>
          </a:p>
          <a:p>
            <a:pPr marL="1257300" lvl="2" indent="-342900">
              <a:buFont typeface="Courier New" panose="02070309020205020404" pitchFamily="49" charset="0"/>
              <a:buChar char="o"/>
            </a:pPr>
            <a:r>
              <a:rPr lang="en-US" dirty="0">
                <a:latin typeface="Avenir Next LT Pro" panose="020B0504020202020204" pitchFamily="34" charset="0"/>
              </a:rPr>
              <a:t>8 plates: $1843.03</a:t>
            </a:r>
          </a:p>
          <a:p>
            <a:pPr marL="1257300" lvl="2" indent="-342900">
              <a:buFont typeface="Courier New" panose="02070309020205020404" pitchFamily="49" charset="0"/>
              <a:buChar char="o"/>
            </a:pPr>
            <a:r>
              <a:rPr lang="en-US" dirty="0">
                <a:latin typeface="Avenir Next LT Pro" panose="020B0504020202020204" pitchFamily="34" charset="0"/>
              </a:rPr>
              <a:t>Delivery time: 8 weeks</a:t>
            </a:r>
          </a:p>
          <a:p>
            <a:pPr marL="800100" lvl="1" indent="-342900">
              <a:buFont typeface="Courier New" panose="02070309020205020404" pitchFamily="49" charset="0"/>
              <a:buChar char="o"/>
            </a:pPr>
            <a:r>
              <a:rPr lang="en-US" dirty="0">
                <a:latin typeface="Avenir Next LT Pro" panose="020B0504020202020204" pitchFamily="34" charset="0"/>
              </a:rPr>
              <a:t>Ceramic Products: Mark </a:t>
            </a:r>
            <a:r>
              <a:rPr lang="en-US" dirty="0" err="1">
                <a:latin typeface="Avenir Next LT Pro" panose="020B0504020202020204" pitchFamily="34" charset="0"/>
              </a:rPr>
              <a:t>Vidaic</a:t>
            </a:r>
            <a:r>
              <a:rPr lang="en-US" dirty="0">
                <a:latin typeface="Avenir Next LT Pro" panose="020B0504020202020204" pitchFamily="34" charset="0"/>
              </a:rPr>
              <a:t>, meeting next week TBD</a:t>
            </a:r>
          </a:p>
          <a:p>
            <a:pPr marL="1257300" lvl="2" indent="-342900">
              <a:buFont typeface="Courier New" panose="02070309020205020404" pitchFamily="49" charset="0"/>
              <a:buChar char="o"/>
            </a:pPr>
            <a:r>
              <a:rPr lang="en-US" dirty="0">
                <a:latin typeface="Avenir Next LT Pro" panose="020B0504020202020204" pitchFamily="34" charset="0"/>
              </a:rPr>
              <a:t>1 plate: $1450</a:t>
            </a:r>
          </a:p>
          <a:p>
            <a:pPr marL="1257300" lvl="2" indent="-342900">
              <a:buFont typeface="Courier New" panose="02070309020205020404" pitchFamily="49" charset="0"/>
              <a:buChar char="o"/>
            </a:pPr>
            <a:r>
              <a:rPr lang="en-US" dirty="0">
                <a:latin typeface="Avenir Next LT Pro" panose="020B0504020202020204" pitchFamily="34" charset="0"/>
              </a:rPr>
              <a:t>8 plates: $1100</a:t>
            </a:r>
          </a:p>
          <a:p>
            <a:pPr marL="1257300" lvl="2" indent="-342900">
              <a:buFont typeface="Courier New" panose="02070309020205020404" pitchFamily="49" charset="0"/>
              <a:buChar char="o"/>
            </a:pPr>
            <a:r>
              <a:rPr lang="en-US" dirty="0">
                <a:latin typeface="Avenir Next LT Pro" panose="020B0504020202020204" pitchFamily="34" charset="0"/>
              </a:rPr>
              <a:t>Delivery Time: 4-5 weeks</a:t>
            </a:r>
          </a:p>
          <a:p>
            <a:pPr marL="800100" lvl="1" indent="-342900">
              <a:buFont typeface="Courier New" panose="02070309020205020404" pitchFamily="49" charset="0"/>
              <a:buChar char="o"/>
            </a:pPr>
            <a:r>
              <a:rPr lang="en-US" dirty="0">
                <a:latin typeface="Avenir Next LT Pro" panose="020B0504020202020204" pitchFamily="34" charset="0"/>
              </a:rPr>
              <a:t>If we go with cheapest, estimated budget/timeline: $9,500/5 weeks</a:t>
            </a:r>
          </a:p>
          <a:p>
            <a:pPr marL="800100" lvl="1" indent="-342900">
              <a:buFont typeface="Courier New" panose="02070309020205020404" pitchFamily="49" charset="0"/>
              <a:buChar char="o"/>
            </a:pPr>
            <a:r>
              <a:rPr lang="en-US" dirty="0">
                <a:latin typeface="Avenir Next LT Pro" panose="020B0504020202020204" pitchFamily="34" charset="0"/>
              </a:rPr>
              <a:t>If we go with most expensive, estimated budget/timeline: $15,000/8 weeks</a:t>
            </a: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Leah </a:t>
            </a:r>
            <a:r>
              <a:rPr lang="en-US" sz="1400" dirty="0" err="1">
                <a:latin typeface="Avenir Next LT Pro Light" panose="020B0304020202020204" pitchFamily="34" charset="0"/>
              </a:rPr>
              <a:t>Soldner</a:t>
            </a:r>
            <a:endParaRPr lang="en-US" sz="1400" dirty="0">
              <a:latin typeface="Avenir Next LT Pro Light" panose="020B0304020202020204" pitchFamily="34" charset="0"/>
            </a:endParaRPr>
          </a:p>
        </p:txBody>
      </p:sp>
    </p:spTree>
    <p:extLst>
      <p:ext uri="{BB962C8B-B14F-4D97-AF65-F5344CB8AC3E}">
        <p14:creationId xmlns:p14="http://schemas.microsoft.com/office/powerpoint/2010/main" val="129232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3747060" y="75203"/>
            <a:ext cx="4599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Panel Materials</a:t>
            </a:r>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pSp>
        <p:nvGrpSpPr>
          <p:cNvPr id="91" name="Google Shape;91;p1"/>
          <p:cNvGrpSpPr/>
          <p:nvPr/>
        </p:nvGrpSpPr>
        <p:grpSpPr>
          <a:xfrm>
            <a:off x="311803" y="154806"/>
            <a:ext cx="3279515" cy="862015"/>
            <a:chOff x="311803" y="154806"/>
            <a:chExt cx="3279515" cy="862015"/>
          </a:xfrm>
        </p:grpSpPr>
        <p:grpSp>
          <p:nvGrpSpPr>
            <p:cNvPr id="92" name="Google Shape;92;p1"/>
            <p:cNvGrpSpPr/>
            <p:nvPr/>
          </p:nvGrpSpPr>
          <p:grpSpPr>
            <a:xfrm>
              <a:off x="2670163" y="154806"/>
              <a:ext cx="921155" cy="860842"/>
              <a:chOff x="9286613" y="0"/>
              <a:chExt cx="1409350" cy="1317072"/>
            </a:xfrm>
          </p:grpSpPr>
          <p:sp>
            <p:nvSpPr>
              <p:cNvPr id="93" name="Google Shape;93;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95" name="Google Shape;95;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98" name="Google Shape;98;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p1"/>
          <p:cNvSpPr txBox="1"/>
          <p:nvPr/>
        </p:nvSpPr>
        <p:spPr>
          <a:xfrm>
            <a:off x="489375" y="1633812"/>
            <a:ext cx="5110200" cy="347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Schedule</a:t>
            </a:r>
            <a:endParaRPr/>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2 – Reached out to Professor Faber about Macor and Potential Silicon use, awaiting response</a:t>
            </a:r>
            <a:endParaRPr sz="2400">
              <a:solidFill>
                <a:schemeClr val="dk1"/>
              </a:solidFill>
              <a:latin typeface="Avenir"/>
              <a:ea typeface="Avenir"/>
              <a:cs typeface="Avenir"/>
              <a:sym typeface="Avenir"/>
            </a:endParaRPr>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3 – Decide on manufacturers and place orders </a:t>
            </a:r>
            <a:endParaRPr sz="2400"/>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8 – Earliest Macor comes in, start panel assembly</a:t>
            </a:r>
            <a:endParaRPr sz="2400">
              <a:solidFill>
                <a:schemeClr val="dk1"/>
              </a:solidFill>
              <a:latin typeface="Calibri"/>
              <a:ea typeface="Calibri"/>
              <a:cs typeface="Calibri"/>
              <a:sym typeface="Calibri"/>
            </a:endParaRPr>
          </a:p>
        </p:txBody>
      </p:sp>
      <p:sp>
        <p:nvSpPr>
          <p:cNvPr id="100" name="Google Shape;100;p1"/>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a:solidFill>
                  <a:schemeClr val="dk1"/>
                </a:solidFill>
                <a:latin typeface="Avenir"/>
                <a:ea typeface="Avenir"/>
                <a:cs typeface="Avenir"/>
                <a:sym typeface="Avenir"/>
              </a:rPr>
              <a:t>Athena Kolli</a:t>
            </a:r>
            <a:endParaRPr/>
          </a:p>
        </p:txBody>
      </p:sp>
      <p:sp>
        <p:nvSpPr>
          <p:cNvPr id="101" name="Google Shape;101;p1"/>
          <p:cNvSpPr txBox="1"/>
          <p:nvPr/>
        </p:nvSpPr>
        <p:spPr>
          <a:xfrm>
            <a:off x="6700309" y="1633812"/>
            <a:ext cx="4481700" cy="206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Budget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~$2,000 per macor panel</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$200 for adhesive</a:t>
            </a:r>
            <a:endParaRPr/>
          </a:p>
          <a:p>
            <a:pPr marL="342900" marR="0" lvl="0"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Avenir"/>
                <a:ea typeface="Avenir"/>
                <a:cs typeface="Avenir"/>
                <a:sym typeface="Avenir"/>
              </a:rPr>
              <a:t>$</a:t>
            </a:r>
            <a:r>
              <a:rPr lang="en-US" sz="2000">
                <a:solidFill>
                  <a:schemeClr val="dk1"/>
                </a:solidFill>
                <a:latin typeface="Avenir"/>
                <a:ea typeface="Avenir"/>
                <a:cs typeface="Avenir"/>
                <a:sym typeface="Avenir"/>
              </a:rPr>
              <a:t>?? Alumina (have to find the quote)</a:t>
            </a:r>
            <a:endParaRPr sz="200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 Finger Joints</a:t>
            </a:r>
            <a:endParaRPr sz="2000">
              <a:solidFill>
                <a:schemeClr val="dk1"/>
              </a:solidFill>
              <a:latin typeface="Avenir"/>
              <a:ea typeface="Avenir"/>
              <a:cs typeface="Avenir"/>
              <a:sym typeface="Avenir"/>
            </a:endParaRPr>
          </a:p>
        </p:txBody>
      </p:sp>
      <p:sp>
        <p:nvSpPr>
          <p:cNvPr id="102" name="Google Shape;102;p1"/>
          <p:cNvSpPr txBox="1"/>
          <p:nvPr/>
        </p:nvSpPr>
        <p:spPr>
          <a:xfrm>
            <a:off x="6294725" y="4101053"/>
            <a:ext cx="5663100" cy="307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Next Steps:</a:t>
            </a:r>
            <a:endParaRPr/>
          </a:p>
          <a:p>
            <a:pPr marL="457200" lvl="0" indent="-381000" algn="l" rtl="0">
              <a:spcBef>
                <a:spcPts val="0"/>
              </a:spcBef>
              <a:spcAft>
                <a:spcPts val="0"/>
              </a:spcAft>
              <a:buClr>
                <a:schemeClr val="dk1"/>
              </a:buClr>
              <a:buSzPts val="2400"/>
              <a:buChar char="•"/>
            </a:pPr>
            <a:r>
              <a:rPr lang="en-US" sz="2400">
                <a:solidFill>
                  <a:schemeClr val="dk1"/>
                </a:solidFill>
                <a:latin typeface="Avenir"/>
                <a:ea typeface="Avenir"/>
                <a:cs typeface="Avenir"/>
                <a:sym typeface="Avenir"/>
              </a:rPr>
              <a:t>Decide on use of Silicon</a:t>
            </a:r>
            <a:endParaRPr sz="2400">
              <a:solidFill>
                <a:schemeClr val="dk1"/>
              </a:solidFill>
              <a:latin typeface="Avenir"/>
              <a:ea typeface="Avenir"/>
              <a:cs typeface="Avenir"/>
              <a:sym typeface="Avenir"/>
            </a:endParaRPr>
          </a:p>
          <a:p>
            <a:pPr marL="457200" lvl="0" indent="-381000" algn="l" rtl="0">
              <a:spcBef>
                <a:spcPts val="0"/>
              </a:spcBef>
              <a:spcAft>
                <a:spcPts val="0"/>
              </a:spcAft>
              <a:buClr>
                <a:schemeClr val="dk1"/>
              </a:buClr>
              <a:buSzPts val="2400"/>
              <a:buFont typeface="Avenir"/>
              <a:buChar char="•"/>
            </a:pPr>
            <a:r>
              <a:rPr lang="en-US" sz="2400">
                <a:solidFill>
                  <a:schemeClr val="dk1"/>
                </a:solidFill>
                <a:latin typeface="Avenir"/>
                <a:ea typeface="Avenir"/>
                <a:cs typeface="Avenir"/>
                <a:sym typeface="Avenir"/>
              </a:rPr>
              <a:t>What will finger joints be made of? Get quote</a:t>
            </a:r>
            <a:endParaRPr sz="2400">
              <a:solidFill>
                <a:schemeClr val="dk1"/>
              </a:solidFill>
              <a:latin typeface="Avenir"/>
              <a:ea typeface="Avenir"/>
              <a:cs typeface="Avenir"/>
              <a:sym typeface="Avenir"/>
            </a:endParaRPr>
          </a:p>
          <a:p>
            <a:pPr marL="457200" lvl="0" indent="-381000" algn="l" rtl="0">
              <a:spcBef>
                <a:spcPts val="0"/>
              </a:spcBef>
              <a:spcAft>
                <a:spcPts val="0"/>
              </a:spcAft>
              <a:buClr>
                <a:schemeClr val="dk1"/>
              </a:buClr>
              <a:buSzPts val="2400"/>
              <a:buChar char="•"/>
            </a:pPr>
            <a:r>
              <a:rPr lang="en-US" sz="2400">
                <a:solidFill>
                  <a:schemeClr val="dk1"/>
                </a:solidFill>
                <a:latin typeface="Avenir"/>
                <a:ea typeface="Avenir"/>
                <a:cs typeface="Avenir"/>
                <a:sym typeface="Avenir"/>
              </a:rPr>
              <a:t>Order materials </a:t>
            </a:r>
            <a:endParaRPr sz="2400">
              <a:solidFill>
                <a:schemeClr val="dk1"/>
              </a:solidFill>
              <a:latin typeface="Avenir"/>
              <a:ea typeface="Avenir"/>
              <a:cs typeface="Avenir"/>
              <a:sym typeface="Avenir"/>
            </a:endParaRPr>
          </a:p>
          <a:p>
            <a:pPr marL="0" marR="0" lvl="0" indent="0" algn="l" rtl="0">
              <a:lnSpc>
                <a:spcPct val="100000"/>
              </a:lnSpc>
              <a:spcBef>
                <a:spcPts val="0"/>
              </a:spcBef>
              <a:spcAft>
                <a:spcPts val="0"/>
              </a:spcAft>
              <a:buNone/>
            </a:pPr>
            <a:endParaRPr sz="2400" b="0" i="0" u="none" strike="noStrike" cap="none">
              <a:solidFill>
                <a:srgbClr val="000000"/>
              </a:solidFill>
              <a:latin typeface="Avenir"/>
              <a:ea typeface="Avenir"/>
              <a:cs typeface="Avenir"/>
              <a:sym typeface="Avenir"/>
            </a:endParaRPr>
          </a:p>
          <a:p>
            <a:pPr marL="0" marR="0" lvl="0" indent="0" algn="l" rtl="0">
              <a:spcBef>
                <a:spcPts val="0"/>
              </a:spcBef>
              <a:spcAft>
                <a:spcPts val="0"/>
              </a:spcAft>
              <a:buNone/>
            </a:pPr>
            <a:endParaRPr sz="2800">
              <a:solidFill>
                <a:schemeClr val="dk1"/>
              </a:solidFill>
              <a:latin typeface="Avenir"/>
              <a:ea typeface="Avenir"/>
              <a:cs typeface="Avenir"/>
              <a:sym typeface="Aveni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Testing Assembly</a:t>
            </a:r>
            <a:endParaRPr/>
          </a:p>
        </p:txBody>
      </p:sp>
      <p:sp>
        <p:nvSpPr>
          <p:cNvPr id="109" name="Google Shape;10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grpSp>
        <p:nvGrpSpPr>
          <p:cNvPr id="110" name="Google Shape;110;p2"/>
          <p:cNvGrpSpPr/>
          <p:nvPr/>
        </p:nvGrpSpPr>
        <p:grpSpPr>
          <a:xfrm>
            <a:off x="311803" y="154806"/>
            <a:ext cx="3279515" cy="862015"/>
            <a:chOff x="311803" y="154806"/>
            <a:chExt cx="3279515" cy="862015"/>
          </a:xfrm>
        </p:grpSpPr>
        <p:grpSp>
          <p:nvGrpSpPr>
            <p:cNvPr id="111" name="Google Shape;111;p2"/>
            <p:cNvGrpSpPr/>
            <p:nvPr/>
          </p:nvGrpSpPr>
          <p:grpSpPr>
            <a:xfrm>
              <a:off x="2670163" y="154806"/>
              <a:ext cx="921155" cy="860842"/>
              <a:chOff x="9286613" y="0"/>
              <a:chExt cx="1409350" cy="1317072"/>
            </a:xfrm>
          </p:grpSpPr>
          <p:sp>
            <p:nvSpPr>
              <p:cNvPr id="112" name="Google Shape;112;p2"/>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3" name="Google Shape;113;p2"/>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14" name="Google Shape;114;p2"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15" name="Google Shape;115;p2"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16" name="Google Shape;116;p2"/>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17" name="Google Shape;117;p2"/>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18" name="Google Shape;118;p2"/>
          <p:cNvSpPr txBox="1"/>
          <p:nvPr/>
        </p:nvSpPr>
        <p:spPr>
          <a:xfrm>
            <a:off x="641774" y="4489317"/>
            <a:ext cx="5231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a:solidFill>
                  <a:schemeClr val="dk1"/>
                </a:solidFill>
                <a:latin typeface="Avenir"/>
                <a:ea typeface="Avenir"/>
                <a:cs typeface="Avenir"/>
                <a:sym typeface="Avenir"/>
              </a:rPr>
              <a:t>Athena Kolli</a:t>
            </a:r>
            <a:endParaRPr/>
          </a:p>
        </p:txBody>
      </p:sp>
      <p:sp>
        <p:nvSpPr>
          <p:cNvPr id="120" name="Google Shape;120;p2"/>
          <p:cNvSpPr txBox="1"/>
          <p:nvPr/>
        </p:nvSpPr>
        <p:spPr>
          <a:xfrm>
            <a:off x="6528188" y="1496950"/>
            <a:ext cx="4481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1" name="Google Shape;121;p2"/>
          <p:cNvSpPr txBox="1"/>
          <p:nvPr/>
        </p:nvSpPr>
        <p:spPr>
          <a:xfrm>
            <a:off x="641774" y="1496950"/>
            <a:ext cx="5110200" cy="378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Schedule</a:t>
            </a:r>
            <a:endParaRPr/>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2 – Determine action items for testing assembly </a:t>
            </a:r>
            <a:endParaRPr sz="2400"/>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4 – Begin writing procedures for panel assembly</a:t>
            </a:r>
            <a:endParaRPr sz="2400"/>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5 – Design 3D print for initial panel testing with PCB</a:t>
            </a:r>
            <a:endParaRPr sz="2400"/>
          </a:p>
          <a:p>
            <a:pPr marL="342900" marR="0" lvl="0" indent="-368300" algn="l" rtl="0">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Week 7 - Begin testing PCB with 3D printed panel</a:t>
            </a:r>
            <a:endParaRPr sz="2400">
              <a:solidFill>
                <a:schemeClr val="dk1"/>
              </a:solidFill>
              <a:latin typeface="Avenir"/>
              <a:ea typeface="Avenir"/>
              <a:cs typeface="Avenir"/>
              <a:sym typeface="Avenir"/>
            </a:endParaRPr>
          </a:p>
          <a:p>
            <a:pPr marL="0" lvl="0" indent="0" algn="l" rtl="0">
              <a:spcBef>
                <a:spcPts val="0"/>
              </a:spcBef>
              <a:spcAft>
                <a:spcPts val="0"/>
              </a:spcAft>
              <a:buNone/>
            </a:pPr>
            <a:endParaRPr sz="2000">
              <a:solidFill>
                <a:schemeClr val="dk1"/>
              </a:solidFill>
              <a:latin typeface="Avenir"/>
              <a:ea typeface="Avenir"/>
              <a:cs typeface="Avenir"/>
              <a:sym typeface="Avenir"/>
            </a:endParaRPr>
          </a:p>
        </p:txBody>
      </p:sp>
      <p:sp>
        <p:nvSpPr>
          <p:cNvPr id="122" name="Google Shape;122;p2"/>
          <p:cNvSpPr txBox="1"/>
          <p:nvPr/>
        </p:nvSpPr>
        <p:spPr>
          <a:xfrm>
            <a:off x="6367225" y="1765500"/>
            <a:ext cx="5110200" cy="26475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a:solidFill>
                  <a:schemeClr val="dk1"/>
                </a:solidFill>
                <a:latin typeface="Avenir"/>
                <a:ea typeface="Avenir"/>
                <a:cs typeface="Avenir"/>
                <a:sym typeface="Avenir"/>
              </a:rPr>
              <a:t>Next Steps:</a:t>
            </a:r>
            <a:endParaRPr/>
          </a:p>
          <a:p>
            <a:pPr marL="457200" lvl="0" indent="-381000" algn="l" rtl="0">
              <a:spcBef>
                <a:spcPts val="0"/>
              </a:spcBef>
              <a:spcAft>
                <a:spcPts val="0"/>
              </a:spcAft>
              <a:buClr>
                <a:schemeClr val="dk1"/>
              </a:buClr>
              <a:buSzPts val="2400"/>
              <a:buChar char="•"/>
            </a:pPr>
            <a:r>
              <a:rPr lang="en-US" sz="2400">
                <a:solidFill>
                  <a:schemeClr val="dk1"/>
                </a:solidFill>
                <a:latin typeface="Avenir"/>
                <a:ea typeface="Avenir"/>
                <a:cs typeface="Avenir"/>
                <a:sym typeface="Avenir"/>
              </a:rPr>
              <a:t>Write panel assembly procedure</a:t>
            </a:r>
            <a:endParaRPr sz="2400">
              <a:solidFill>
                <a:schemeClr val="dk1"/>
              </a:solidFill>
              <a:latin typeface="Avenir"/>
              <a:ea typeface="Avenir"/>
              <a:cs typeface="Avenir"/>
              <a:sym typeface="Avenir"/>
            </a:endParaRPr>
          </a:p>
          <a:p>
            <a:pPr marL="457200" lvl="0" indent="-381000" algn="l" rtl="0">
              <a:spcBef>
                <a:spcPts val="0"/>
              </a:spcBef>
              <a:spcAft>
                <a:spcPts val="0"/>
              </a:spcAft>
              <a:buClr>
                <a:schemeClr val="dk1"/>
              </a:buClr>
              <a:buSzPts val="2400"/>
              <a:buChar char="•"/>
            </a:pPr>
            <a:r>
              <a:rPr lang="en-US" sz="2400">
                <a:solidFill>
                  <a:schemeClr val="dk1"/>
                </a:solidFill>
                <a:latin typeface="Avenir"/>
                <a:ea typeface="Avenir"/>
                <a:cs typeface="Avenir"/>
                <a:sym typeface="Avenir"/>
              </a:rPr>
              <a:t>Talk to Malcolm/verification team to clarify my role </a:t>
            </a:r>
            <a:endParaRPr/>
          </a:p>
          <a:p>
            <a:pPr marL="0" marR="0" lvl="0" indent="0" algn="l" rtl="0">
              <a:lnSpc>
                <a:spcPct val="100000"/>
              </a:lnSpc>
              <a:spcBef>
                <a:spcPts val="0"/>
              </a:spcBef>
              <a:spcAft>
                <a:spcPts val="0"/>
              </a:spcAft>
              <a:buNone/>
            </a:pPr>
            <a:endParaRPr sz="2000" b="0" i="0" u="none" strike="noStrike" cap="none">
              <a:solidFill>
                <a:srgbClr val="000000"/>
              </a:solidFill>
              <a:latin typeface="Avenir"/>
              <a:ea typeface="Avenir"/>
              <a:cs typeface="Avenir"/>
              <a:sym typeface="Avenir"/>
            </a:endParaRPr>
          </a:p>
          <a:p>
            <a:pPr marL="0" marR="0" lvl="0" indent="0" algn="l" rtl="0">
              <a:spcBef>
                <a:spcPts val="0"/>
              </a:spcBef>
              <a:spcAft>
                <a:spcPts val="0"/>
              </a:spcAft>
              <a:buNone/>
            </a:pPr>
            <a:endParaRPr sz="2800">
              <a:solidFill>
                <a:schemeClr val="dk1"/>
              </a:solidFill>
              <a:latin typeface="Avenir"/>
              <a:ea typeface="Avenir"/>
              <a:cs typeface="Avenir"/>
              <a:sym typeface="Aveni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3747059" y="75203"/>
            <a:ext cx="538265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ELECTRICAL ENCLOSURE DESIGN</a:t>
            </a:r>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grpSp>
        <p:nvGrpSpPr>
          <p:cNvPr id="91" name="Google Shape;91;p1"/>
          <p:cNvGrpSpPr/>
          <p:nvPr/>
        </p:nvGrpSpPr>
        <p:grpSpPr>
          <a:xfrm>
            <a:off x="311803" y="154806"/>
            <a:ext cx="3279515" cy="862015"/>
            <a:chOff x="311803" y="154806"/>
            <a:chExt cx="3279515" cy="862015"/>
          </a:xfrm>
        </p:grpSpPr>
        <p:grpSp>
          <p:nvGrpSpPr>
            <p:cNvPr id="92" name="Google Shape;92;p1"/>
            <p:cNvGrpSpPr/>
            <p:nvPr/>
          </p:nvGrpSpPr>
          <p:grpSpPr>
            <a:xfrm>
              <a:off x="2670163" y="154806"/>
              <a:ext cx="921155" cy="860842"/>
              <a:chOff x="9286613" y="0"/>
              <a:chExt cx="1409350" cy="1317072"/>
            </a:xfrm>
          </p:grpSpPr>
          <p:sp>
            <p:nvSpPr>
              <p:cNvPr id="93" name="Google Shape;93;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95" name="Google Shape;95;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98" name="Google Shape;98;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p1"/>
          <p:cNvSpPr txBox="1"/>
          <p:nvPr/>
        </p:nvSpPr>
        <p:spPr>
          <a:xfrm>
            <a:off x="575641" y="1479275"/>
            <a:ext cx="10763630" cy="57554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State of the art: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Electronics enclosures serve to shield sensitive components from the space environment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common structural material for electronics enclosures is 6061-T651 aluminum</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Fastened with screws and shear pins</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Typical enclosure weighs about 4 kg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Potting of electronics to resist shock and vibration (need to research more about this)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Passive thermal management</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Surface finishes: solar reflectors (quartz, aluminized Teflon), white paint (ex: Z98), black paint (3M Black Velvet), aluminized Kapton, metallic finishes</a:t>
            </a:r>
            <a:endParaRPr/>
          </a:p>
          <a:p>
            <a:pPr marL="1257300" marR="0" lvl="2"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Aluminum has decent IR IR absorptivity and emissivity already</a:t>
            </a:r>
            <a:endParaRPr/>
          </a:p>
          <a:p>
            <a:pPr marL="1257300" marR="0" lvl="2"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Consider black paint inside electronics box for temperature control inside</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Inserts: MLI, Aerogel, Kapton, Beta cloth</a:t>
            </a:r>
            <a:endParaRPr/>
          </a:p>
          <a:p>
            <a:pPr marL="1257300" marR="0" lvl="2"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CubeSats tend to use MLI</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Active thermal management</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Louvers (vents) (maybe??) </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Pumps (this is too much for us) </a:t>
            </a:r>
            <a:endParaRPr/>
          </a:p>
          <a:p>
            <a:pPr marL="457200" marR="0" lvl="1"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00" name="Google Shape;100;p1"/>
          <p:cNvSpPr txBox="1"/>
          <p:nvPr/>
        </p:nvSpPr>
        <p:spPr>
          <a:xfrm>
            <a:off x="7519752" y="321424"/>
            <a:ext cx="4438073" cy="73866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Polina Verkhovodova, Tanmay Gupta, </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Kristine Chelakkat</a:t>
            </a:r>
            <a:endParaRPr sz="1400">
              <a:solidFill>
                <a:schemeClr val="dk1"/>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2"/>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ELECTRICAL BOX DESIGN</a:t>
            </a:r>
            <a:endParaRPr/>
          </a:p>
        </p:txBody>
      </p:sp>
      <p:sp>
        <p:nvSpPr>
          <p:cNvPr id="107" name="Google Shape;10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grpSp>
        <p:nvGrpSpPr>
          <p:cNvPr id="108" name="Google Shape;108;p2"/>
          <p:cNvGrpSpPr/>
          <p:nvPr/>
        </p:nvGrpSpPr>
        <p:grpSpPr>
          <a:xfrm>
            <a:off x="311803" y="154806"/>
            <a:ext cx="3279515" cy="862015"/>
            <a:chOff x="311803" y="154806"/>
            <a:chExt cx="3279515" cy="862015"/>
          </a:xfrm>
        </p:grpSpPr>
        <p:grpSp>
          <p:nvGrpSpPr>
            <p:cNvPr id="109" name="Google Shape;109;p2"/>
            <p:cNvGrpSpPr/>
            <p:nvPr/>
          </p:nvGrpSpPr>
          <p:grpSpPr>
            <a:xfrm>
              <a:off x="2670163" y="154806"/>
              <a:ext cx="921155" cy="860842"/>
              <a:chOff x="9286613" y="0"/>
              <a:chExt cx="1409350" cy="1317072"/>
            </a:xfrm>
          </p:grpSpPr>
          <p:sp>
            <p:nvSpPr>
              <p:cNvPr id="110" name="Google Shape;110;p2"/>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2"/>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12" name="Google Shape;112;p2"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13" name="Google Shape;113;p2"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14" name="Google Shape;114;p2"/>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15" name="Google Shape;115;p2"/>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16" name="Google Shape;116;p2"/>
          <p:cNvSpPr txBox="1"/>
          <p:nvPr/>
        </p:nvSpPr>
        <p:spPr>
          <a:xfrm>
            <a:off x="575641" y="1487494"/>
            <a:ext cx="1076363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Thermal Control System Design process: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17" name="Google Shape;117;p2"/>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Polina Verkhovodova</a:t>
            </a:r>
            <a:endParaRPr/>
          </a:p>
        </p:txBody>
      </p:sp>
      <p:sp>
        <p:nvSpPr>
          <p:cNvPr id="118" name="Google Shape;118;p2"/>
          <p:cNvSpPr/>
          <p:nvPr/>
        </p:nvSpPr>
        <p:spPr>
          <a:xfrm>
            <a:off x="2381693" y="2142782"/>
            <a:ext cx="1881042" cy="136628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STEP 1:</a:t>
            </a:r>
            <a:r>
              <a:rPr lang="en-US" sz="1800">
                <a:solidFill>
                  <a:schemeClr val="lt1"/>
                </a:solidFill>
                <a:latin typeface="Calibri"/>
                <a:ea typeface="Calibri"/>
                <a:cs typeface="Calibri"/>
                <a:sym typeface="Calibri"/>
              </a:rPr>
              <a:t> Determine design requirements and constraints</a:t>
            </a:r>
            <a:endParaRPr sz="1800" u="sng">
              <a:solidFill>
                <a:schemeClr val="lt1"/>
              </a:solidFill>
              <a:latin typeface="Calibri"/>
              <a:ea typeface="Calibri"/>
              <a:cs typeface="Calibri"/>
              <a:sym typeface="Calibri"/>
            </a:endParaRPr>
          </a:p>
        </p:txBody>
      </p:sp>
      <p:sp>
        <p:nvSpPr>
          <p:cNvPr id="119" name="Google Shape;119;p2"/>
          <p:cNvSpPr/>
          <p:nvPr/>
        </p:nvSpPr>
        <p:spPr>
          <a:xfrm>
            <a:off x="4798828" y="2142781"/>
            <a:ext cx="1881042" cy="136628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STEP 2:</a:t>
            </a:r>
            <a:r>
              <a:rPr lang="en-US" sz="1800">
                <a:solidFill>
                  <a:schemeClr val="lt1"/>
                </a:solidFill>
                <a:latin typeface="Calibri"/>
                <a:ea typeface="Calibri"/>
                <a:cs typeface="Calibri"/>
                <a:sym typeface="Calibri"/>
              </a:rPr>
              <a:t> Determine thermal environment</a:t>
            </a:r>
            <a:endParaRPr sz="1800" u="sng">
              <a:solidFill>
                <a:schemeClr val="lt1"/>
              </a:solidFill>
              <a:latin typeface="Calibri"/>
              <a:ea typeface="Calibri"/>
              <a:cs typeface="Calibri"/>
              <a:sym typeface="Calibri"/>
            </a:endParaRPr>
          </a:p>
        </p:txBody>
      </p:sp>
      <p:sp>
        <p:nvSpPr>
          <p:cNvPr id="120" name="Google Shape;120;p2"/>
          <p:cNvSpPr/>
          <p:nvPr/>
        </p:nvSpPr>
        <p:spPr>
          <a:xfrm>
            <a:off x="7201696" y="2142781"/>
            <a:ext cx="1881042" cy="136628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STEP 3:</a:t>
            </a:r>
            <a:r>
              <a:rPr lang="en-US" sz="1800">
                <a:solidFill>
                  <a:schemeClr val="lt1"/>
                </a:solidFill>
                <a:latin typeface="Calibri"/>
                <a:ea typeface="Calibri"/>
                <a:cs typeface="Calibri"/>
                <a:sym typeface="Calibri"/>
              </a:rPr>
              <a:t> Identify challenges and problem areas</a:t>
            </a:r>
            <a:endParaRPr sz="1800" u="sng">
              <a:solidFill>
                <a:schemeClr val="lt1"/>
              </a:solidFill>
              <a:latin typeface="Calibri"/>
              <a:ea typeface="Calibri"/>
              <a:cs typeface="Calibri"/>
              <a:sym typeface="Calibri"/>
            </a:endParaRPr>
          </a:p>
        </p:txBody>
      </p:sp>
      <p:sp>
        <p:nvSpPr>
          <p:cNvPr id="121" name="Google Shape;121;p2"/>
          <p:cNvSpPr/>
          <p:nvPr/>
        </p:nvSpPr>
        <p:spPr>
          <a:xfrm>
            <a:off x="2381693" y="4071415"/>
            <a:ext cx="1881042" cy="136628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STEP 4:</a:t>
            </a:r>
            <a:r>
              <a:rPr lang="en-US" sz="1800">
                <a:solidFill>
                  <a:schemeClr val="lt1"/>
                </a:solidFill>
                <a:latin typeface="Calibri"/>
                <a:ea typeface="Calibri"/>
                <a:cs typeface="Calibri"/>
                <a:sym typeface="Calibri"/>
              </a:rPr>
              <a:t> Identify applicable thermal control techniques</a:t>
            </a:r>
            <a:endParaRPr sz="1800" u="sng">
              <a:solidFill>
                <a:schemeClr val="lt1"/>
              </a:solidFill>
              <a:latin typeface="Calibri"/>
              <a:ea typeface="Calibri"/>
              <a:cs typeface="Calibri"/>
              <a:sym typeface="Calibri"/>
            </a:endParaRPr>
          </a:p>
        </p:txBody>
      </p:sp>
      <p:sp>
        <p:nvSpPr>
          <p:cNvPr id="122" name="Google Shape;122;p2"/>
          <p:cNvSpPr/>
          <p:nvPr/>
        </p:nvSpPr>
        <p:spPr>
          <a:xfrm>
            <a:off x="4798828" y="4071417"/>
            <a:ext cx="1881042" cy="136628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STEP 5:</a:t>
            </a:r>
            <a:r>
              <a:rPr lang="en-US" sz="1800">
                <a:solidFill>
                  <a:schemeClr val="lt1"/>
                </a:solidFill>
                <a:latin typeface="Calibri"/>
                <a:ea typeface="Calibri"/>
                <a:cs typeface="Calibri"/>
                <a:sym typeface="Calibri"/>
              </a:rPr>
              <a:t> Determine radiator and heat requirements</a:t>
            </a:r>
            <a:endParaRPr sz="1800" u="sng">
              <a:solidFill>
                <a:schemeClr val="lt1"/>
              </a:solidFill>
              <a:latin typeface="Calibri"/>
              <a:ea typeface="Calibri"/>
              <a:cs typeface="Calibri"/>
              <a:sym typeface="Calibri"/>
            </a:endParaRPr>
          </a:p>
        </p:txBody>
      </p:sp>
      <p:sp>
        <p:nvSpPr>
          <p:cNvPr id="123" name="Google Shape;123;p2"/>
          <p:cNvSpPr/>
          <p:nvPr/>
        </p:nvSpPr>
        <p:spPr>
          <a:xfrm>
            <a:off x="7201696" y="4071416"/>
            <a:ext cx="1881042" cy="136628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STEP 6:</a:t>
            </a:r>
            <a:r>
              <a:rPr lang="en-US" sz="1800">
                <a:solidFill>
                  <a:schemeClr val="lt1"/>
                </a:solidFill>
                <a:latin typeface="Calibri"/>
                <a:ea typeface="Calibri"/>
                <a:cs typeface="Calibri"/>
                <a:sym typeface="Calibri"/>
              </a:rPr>
              <a:t> Determine thermal control system mass and power</a:t>
            </a:r>
            <a:endParaRPr sz="1800" u="sng">
              <a:solidFill>
                <a:schemeClr val="lt1"/>
              </a:solidFill>
              <a:latin typeface="Calibri"/>
              <a:ea typeface="Calibri"/>
              <a:cs typeface="Calibri"/>
              <a:sym typeface="Calibri"/>
            </a:endParaRPr>
          </a:p>
        </p:txBody>
      </p:sp>
      <p:cxnSp>
        <p:nvCxnSpPr>
          <p:cNvPr id="124" name="Google Shape;124;p2"/>
          <p:cNvCxnSpPr>
            <a:stCxn id="118" idx="3"/>
            <a:endCxn id="119" idx="1"/>
          </p:cNvCxnSpPr>
          <p:nvPr/>
        </p:nvCxnSpPr>
        <p:spPr>
          <a:xfrm>
            <a:off x="4262735" y="2825923"/>
            <a:ext cx="5361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25" name="Google Shape;125;p2"/>
          <p:cNvCxnSpPr>
            <a:stCxn id="119" idx="3"/>
            <a:endCxn id="120" idx="1"/>
          </p:cNvCxnSpPr>
          <p:nvPr/>
        </p:nvCxnSpPr>
        <p:spPr>
          <a:xfrm>
            <a:off x="6679870" y="2825922"/>
            <a:ext cx="5217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26" name="Google Shape;126;p2"/>
          <p:cNvCxnSpPr>
            <a:stCxn id="120" idx="3"/>
          </p:cNvCxnSpPr>
          <p:nvPr/>
        </p:nvCxnSpPr>
        <p:spPr>
          <a:xfrm>
            <a:off x="9082738" y="2825922"/>
            <a:ext cx="592800" cy="0"/>
          </a:xfrm>
          <a:prstGeom prst="straightConnector1">
            <a:avLst/>
          </a:prstGeom>
          <a:noFill/>
          <a:ln w="9525" cap="flat" cmpd="sng">
            <a:solidFill>
              <a:schemeClr val="accent1"/>
            </a:solidFill>
            <a:prstDash val="solid"/>
            <a:miter lim="800000"/>
            <a:headEnd type="none" w="sm" len="sm"/>
            <a:tailEnd type="none" w="sm" len="sm"/>
          </a:ln>
        </p:spPr>
      </p:cxnSp>
      <p:cxnSp>
        <p:nvCxnSpPr>
          <p:cNvPr id="127" name="Google Shape;127;p2"/>
          <p:cNvCxnSpPr/>
          <p:nvPr/>
        </p:nvCxnSpPr>
        <p:spPr>
          <a:xfrm>
            <a:off x="9696893" y="2825922"/>
            <a:ext cx="0" cy="969901"/>
          </a:xfrm>
          <a:prstGeom prst="straightConnector1">
            <a:avLst/>
          </a:prstGeom>
          <a:noFill/>
          <a:ln w="9525" cap="flat" cmpd="sng">
            <a:solidFill>
              <a:schemeClr val="accent1"/>
            </a:solidFill>
            <a:prstDash val="solid"/>
            <a:miter lim="800000"/>
            <a:headEnd type="none" w="sm" len="sm"/>
            <a:tailEnd type="none" w="sm" len="sm"/>
          </a:ln>
        </p:spPr>
      </p:cxnSp>
      <p:cxnSp>
        <p:nvCxnSpPr>
          <p:cNvPr id="128" name="Google Shape;128;p2"/>
          <p:cNvCxnSpPr/>
          <p:nvPr/>
        </p:nvCxnSpPr>
        <p:spPr>
          <a:xfrm rot="10800000">
            <a:off x="1828800" y="3795823"/>
            <a:ext cx="7846828" cy="0"/>
          </a:xfrm>
          <a:prstGeom prst="straightConnector1">
            <a:avLst/>
          </a:prstGeom>
          <a:noFill/>
          <a:ln w="9525" cap="flat" cmpd="sng">
            <a:solidFill>
              <a:schemeClr val="accent1"/>
            </a:solidFill>
            <a:prstDash val="solid"/>
            <a:miter lim="800000"/>
            <a:headEnd type="none" w="sm" len="sm"/>
            <a:tailEnd type="none" w="sm" len="sm"/>
          </a:ln>
        </p:spPr>
      </p:cxnSp>
      <p:cxnSp>
        <p:nvCxnSpPr>
          <p:cNvPr id="129" name="Google Shape;129;p2"/>
          <p:cNvCxnSpPr/>
          <p:nvPr/>
        </p:nvCxnSpPr>
        <p:spPr>
          <a:xfrm>
            <a:off x="1828800" y="3795823"/>
            <a:ext cx="0" cy="958733"/>
          </a:xfrm>
          <a:prstGeom prst="straightConnector1">
            <a:avLst/>
          </a:prstGeom>
          <a:noFill/>
          <a:ln w="9525" cap="flat" cmpd="sng">
            <a:solidFill>
              <a:schemeClr val="accent1"/>
            </a:solidFill>
            <a:prstDash val="solid"/>
            <a:miter lim="800000"/>
            <a:headEnd type="none" w="sm" len="sm"/>
            <a:tailEnd type="none" w="sm" len="sm"/>
          </a:ln>
        </p:spPr>
      </p:cxnSp>
      <p:cxnSp>
        <p:nvCxnSpPr>
          <p:cNvPr id="130" name="Google Shape;130;p2"/>
          <p:cNvCxnSpPr>
            <a:endCxn id="121" idx="1"/>
          </p:cNvCxnSpPr>
          <p:nvPr/>
        </p:nvCxnSpPr>
        <p:spPr>
          <a:xfrm>
            <a:off x="1828793" y="4754555"/>
            <a:ext cx="5529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1" name="Google Shape;131;p2"/>
          <p:cNvCxnSpPr/>
          <p:nvPr/>
        </p:nvCxnSpPr>
        <p:spPr>
          <a:xfrm rot="10800000" flipH="1">
            <a:off x="4279534" y="4790386"/>
            <a:ext cx="536093" cy="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 name="Google Shape;132;p2"/>
          <p:cNvCxnSpPr/>
          <p:nvPr/>
        </p:nvCxnSpPr>
        <p:spPr>
          <a:xfrm rot="10800000" flipH="1">
            <a:off x="6679870" y="4789323"/>
            <a:ext cx="536093" cy="1"/>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3"/>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ELECTRICAL BOX DESIGN</a:t>
            </a:r>
            <a:endParaRPr/>
          </a:p>
        </p:txBody>
      </p:sp>
      <p:sp>
        <p:nvSpPr>
          <p:cNvPr id="139" name="Google Shape;13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grpSp>
        <p:nvGrpSpPr>
          <p:cNvPr id="140" name="Google Shape;140;p3"/>
          <p:cNvGrpSpPr/>
          <p:nvPr/>
        </p:nvGrpSpPr>
        <p:grpSpPr>
          <a:xfrm>
            <a:off x="311803" y="154806"/>
            <a:ext cx="3279515" cy="862015"/>
            <a:chOff x="311803" y="154806"/>
            <a:chExt cx="3279515" cy="862015"/>
          </a:xfrm>
        </p:grpSpPr>
        <p:grpSp>
          <p:nvGrpSpPr>
            <p:cNvPr id="141" name="Google Shape;141;p3"/>
            <p:cNvGrpSpPr/>
            <p:nvPr/>
          </p:nvGrpSpPr>
          <p:grpSpPr>
            <a:xfrm>
              <a:off x="2670163" y="154806"/>
              <a:ext cx="921155" cy="860842"/>
              <a:chOff x="9286613" y="0"/>
              <a:chExt cx="1409350" cy="1317072"/>
            </a:xfrm>
          </p:grpSpPr>
          <p:sp>
            <p:nvSpPr>
              <p:cNvPr id="142" name="Google Shape;142;p3"/>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3" name="Google Shape;143;p3"/>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44" name="Google Shape;144;p3"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45" name="Google Shape;145;p3"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46" name="Google Shape;146;p3"/>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47" name="Google Shape;147;p3"/>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48" name="Google Shape;148;p3"/>
          <p:cNvSpPr txBox="1"/>
          <p:nvPr/>
        </p:nvSpPr>
        <p:spPr>
          <a:xfrm>
            <a:off x="575641" y="1487494"/>
            <a:ext cx="10763630"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Electronics Enclosure design requirements (high level):</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Shield to keep sufficient internal charging rate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Ground structural elements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Conductive path for circuitry</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Thermal protection (consider extreme temperature range and thermal cycling)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Vibration tolerance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UV and ionizing radiation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Need to confirm components for </a:t>
            </a:r>
            <a:r>
              <a:rPr lang="en-US" sz="2800" u="sng">
                <a:solidFill>
                  <a:schemeClr val="dk1"/>
                </a:solidFill>
                <a:latin typeface="Calibri"/>
                <a:ea typeface="Calibri"/>
                <a:cs typeface="Calibri"/>
                <a:sym typeface="Calibri"/>
              </a:rPr>
              <a:t>lunar</a:t>
            </a:r>
            <a:r>
              <a:rPr lang="en-US" sz="2800">
                <a:solidFill>
                  <a:schemeClr val="dk1"/>
                </a:solidFill>
                <a:latin typeface="Calibri"/>
                <a:ea typeface="Calibri"/>
                <a:cs typeface="Calibri"/>
                <a:sym typeface="Calibri"/>
              </a:rPr>
              <a:t> model (not earth-based prototype). Will use these to determine temperature ranges.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Usually, the component with the tightest temperature tolerance is the power supply. A power supply typically has an operational temperature range of 0 to 15 °C and a survival temperature range of -10 to 25 °C. </a:t>
            </a:r>
            <a:endParaRPr/>
          </a:p>
        </p:txBody>
      </p:sp>
      <p:sp>
        <p:nvSpPr>
          <p:cNvPr id="149" name="Google Shape;149;p3"/>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Polina Verkhovodova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4"/>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ELECTRICAL BOX DESIGN</a:t>
            </a:r>
            <a:endParaRPr/>
          </a:p>
        </p:txBody>
      </p:sp>
      <p:sp>
        <p:nvSpPr>
          <p:cNvPr id="156" name="Google Shape;15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grpSp>
        <p:nvGrpSpPr>
          <p:cNvPr id="157" name="Google Shape;157;p4"/>
          <p:cNvGrpSpPr/>
          <p:nvPr/>
        </p:nvGrpSpPr>
        <p:grpSpPr>
          <a:xfrm>
            <a:off x="311803" y="154806"/>
            <a:ext cx="3279515" cy="862015"/>
            <a:chOff x="311803" y="154806"/>
            <a:chExt cx="3279515" cy="862015"/>
          </a:xfrm>
        </p:grpSpPr>
        <p:grpSp>
          <p:nvGrpSpPr>
            <p:cNvPr id="158" name="Google Shape;158;p4"/>
            <p:cNvGrpSpPr/>
            <p:nvPr/>
          </p:nvGrpSpPr>
          <p:grpSpPr>
            <a:xfrm>
              <a:off x="2670163" y="154806"/>
              <a:ext cx="921155" cy="860842"/>
              <a:chOff x="9286613" y="0"/>
              <a:chExt cx="1409350" cy="1317072"/>
            </a:xfrm>
          </p:grpSpPr>
          <p:sp>
            <p:nvSpPr>
              <p:cNvPr id="159" name="Google Shape;159;p4"/>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4"/>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61" name="Google Shape;161;p4"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62" name="Google Shape;162;p4"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63" name="Google Shape;163;p4"/>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64" name="Google Shape;164;p4"/>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65" name="Google Shape;165;p4"/>
          <p:cNvSpPr txBox="1"/>
          <p:nvPr/>
        </p:nvSpPr>
        <p:spPr>
          <a:xfrm>
            <a:off x="575641" y="1487494"/>
            <a:ext cx="107636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Lunar conditions summary (work in progress):</a:t>
            </a:r>
            <a:endParaRPr sz="2000">
              <a:solidFill>
                <a:schemeClr val="dk1"/>
              </a:solidFill>
              <a:latin typeface="Calibri"/>
              <a:ea typeface="Calibri"/>
              <a:cs typeface="Calibri"/>
              <a:sym typeface="Calibri"/>
            </a:endParaRPr>
          </a:p>
        </p:txBody>
      </p:sp>
      <p:sp>
        <p:nvSpPr>
          <p:cNvPr id="166" name="Google Shape;166;p4"/>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Polina Verkhovodova</a:t>
            </a:r>
            <a:endParaRPr/>
          </a:p>
        </p:txBody>
      </p:sp>
      <p:graphicFrame>
        <p:nvGraphicFramePr>
          <p:cNvPr id="167" name="Google Shape;167;p4"/>
          <p:cNvGraphicFramePr/>
          <p:nvPr/>
        </p:nvGraphicFramePr>
        <p:xfrm>
          <a:off x="1893456" y="2235074"/>
          <a:ext cx="8128000" cy="1112550"/>
        </p:xfrm>
        <a:graphic>
          <a:graphicData uri="http://schemas.openxmlformats.org/drawingml/2006/table">
            <a:tbl>
              <a:tblPr firstCol="1" bandRow="1">
                <a:noFil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u="none" strike="noStrike" cap="none"/>
                        <a:t>Temperature Range [°C]</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-232 to 110</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Geometric Albedo</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0.07</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Orbit-Average IR [W/m^2]</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430</a:t>
                      </a:r>
                      <a:endParaRPr/>
                    </a:p>
                  </a:txBody>
                  <a:tcPr marL="91450" marR="91450" marT="45725" marB="45725"/>
                </a:tc>
                <a:extLst>
                  <a:ext uri="{0D108BD9-81ED-4DB2-BD59-A6C34878D82A}">
                    <a16:rowId xmlns:a16="http://schemas.microsoft.com/office/drawing/2014/main" val="10002"/>
                  </a:ext>
                </a:extLst>
              </a:tr>
            </a:tbl>
          </a:graphicData>
        </a:graphic>
      </p:graphicFrame>
      <p:sp>
        <p:nvSpPr>
          <p:cNvPr id="168" name="Google Shape;168;p4"/>
          <p:cNvSpPr txBox="1"/>
          <p:nvPr/>
        </p:nvSpPr>
        <p:spPr>
          <a:xfrm>
            <a:off x="575641" y="3479115"/>
            <a:ext cx="10763630"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Values from Space Mission Analysis and Design textbook</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Still looking for information regarding conditions at the south pole specifically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5"/>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MECHANICAL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ELECTRICAL BOX DESIGN</a:t>
            </a:r>
            <a:endParaRPr/>
          </a:p>
        </p:txBody>
      </p:sp>
      <p:sp>
        <p:nvSpPr>
          <p:cNvPr id="175" name="Google Shape;17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grpSp>
        <p:nvGrpSpPr>
          <p:cNvPr id="176" name="Google Shape;176;p5"/>
          <p:cNvGrpSpPr/>
          <p:nvPr/>
        </p:nvGrpSpPr>
        <p:grpSpPr>
          <a:xfrm>
            <a:off x="311803" y="154806"/>
            <a:ext cx="3279515" cy="862015"/>
            <a:chOff x="311803" y="154806"/>
            <a:chExt cx="3279515" cy="862015"/>
          </a:xfrm>
        </p:grpSpPr>
        <p:grpSp>
          <p:nvGrpSpPr>
            <p:cNvPr id="177" name="Google Shape;177;p5"/>
            <p:cNvGrpSpPr/>
            <p:nvPr/>
          </p:nvGrpSpPr>
          <p:grpSpPr>
            <a:xfrm>
              <a:off x="2670163" y="154806"/>
              <a:ext cx="921155" cy="860842"/>
              <a:chOff x="9286613" y="0"/>
              <a:chExt cx="1409350" cy="1317072"/>
            </a:xfrm>
          </p:grpSpPr>
          <p:sp>
            <p:nvSpPr>
              <p:cNvPr id="178" name="Google Shape;178;p5"/>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9" name="Google Shape;179;p5"/>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80" name="Google Shape;180;p5"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81" name="Google Shape;181;p5"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82" name="Google Shape;182;p5"/>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83" name="Google Shape;183;p5"/>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84" name="Google Shape;184;p5"/>
          <p:cNvSpPr txBox="1"/>
          <p:nvPr/>
        </p:nvSpPr>
        <p:spPr>
          <a:xfrm>
            <a:off x="575641" y="1487494"/>
            <a:ext cx="10763630" cy="4339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UV radiation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general, aluminum is resistant to UV radiation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Not too big of a concern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Corrosion (WIP)</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Corrosion is a concern! Some studies show that metals exposed to radiation are more susceptible to corrosion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Types of coatings to mitigate this: </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Barrier coatings</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Conversion coatings</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Sacrificial coatings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85" name="Google Shape;185;p5"/>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Polina Verkhovodova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672148" cy="1015663"/>
          </a:xfrm>
          <a:prstGeom prst="rect">
            <a:avLst/>
          </a:prstGeom>
          <a:noFill/>
        </p:spPr>
        <p:txBody>
          <a:bodyPr wrap="square" rtlCol="0">
            <a:spAutoFit/>
          </a:bodyPr>
          <a:lstStyle/>
          <a:p>
            <a:r>
              <a:rPr lang="en-US" sz="3600" dirty="0">
                <a:latin typeface="Avenir Next LT Pro" panose="020B0504020202020204" pitchFamily="34" charset="0"/>
              </a:rPr>
              <a:t>MECHANICAL</a:t>
            </a:r>
          </a:p>
          <a:p>
            <a:r>
              <a:rPr lang="en-US" sz="2400" dirty="0">
                <a:latin typeface="Avenir Next LT Pro" panose="020B0504020202020204" pitchFamily="34" charset="0"/>
              </a:rPr>
              <a:t>CABLE DESIGN AND PROTECTION</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28</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56662" y="1450399"/>
            <a:ext cx="11078676" cy="4801314"/>
          </a:xfrm>
          <a:prstGeom prst="rect">
            <a:avLst/>
          </a:prstGeom>
          <a:noFill/>
        </p:spPr>
        <p:txBody>
          <a:bodyPr wrap="square" rtlCol="0">
            <a:spAutoFit/>
          </a:bodyPr>
          <a:lstStyle/>
          <a:p>
            <a:pPr>
              <a:spcAft>
                <a:spcPts val="1200"/>
              </a:spcAft>
            </a:pPr>
            <a:r>
              <a:rPr lang="en-US" sz="4000" dirty="0">
                <a:latin typeface="Avenir Next LT Pro" panose="020B0504020202020204" pitchFamily="34" charset="0"/>
              </a:rPr>
              <a:t>Specifications</a:t>
            </a:r>
            <a:endParaRPr lang="en-US" sz="1600" dirty="0">
              <a:latin typeface="Avenir Next LT Pro" panose="020B0504020202020204" pitchFamily="34" charset="0"/>
            </a:endParaRPr>
          </a:p>
          <a:p>
            <a:r>
              <a:rPr lang="en-US" sz="2800" dirty="0">
                <a:latin typeface="Avenir Next LT Pro" panose="020B0504020202020204" pitchFamily="34" charset="0"/>
              </a:rPr>
              <a:t>Wire:</a:t>
            </a:r>
          </a:p>
          <a:p>
            <a:pPr marL="800100" lvl="1" indent="-342900">
              <a:spcAft>
                <a:spcPts val="1200"/>
              </a:spcAft>
              <a:buFont typeface="Courier New" panose="02070309020205020404" pitchFamily="49" charset="0"/>
              <a:buChar char="o"/>
            </a:pPr>
            <a:r>
              <a:rPr lang="en-US" sz="2000" dirty="0">
                <a:latin typeface="Avenir Next LT Pro" panose="020B0504020202020204" pitchFamily="34" charset="0"/>
              </a:rPr>
              <a:t>4 cables</a:t>
            </a:r>
          </a:p>
          <a:p>
            <a:pPr marL="800100" lvl="1" indent="-342900">
              <a:spcAft>
                <a:spcPts val="1200"/>
              </a:spcAft>
              <a:buFont typeface="Courier New" panose="02070309020205020404" pitchFamily="49" charset="0"/>
              <a:buChar char="o"/>
            </a:pPr>
            <a:r>
              <a:rPr lang="en-US" sz="2000" dirty="0">
                <a:latin typeface="Avenir Next LT Pro" panose="020B0504020202020204" pitchFamily="34" charset="0"/>
              </a:rPr>
              <a:t>High Voltage, 3000V</a:t>
            </a:r>
          </a:p>
          <a:p>
            <a:pPr marL="800100" lvl="1" indent="-342900">
              <a:spcAft>
                <a:spcPts val="1200"/>
              </a:spcAft>
              <a:buFont typeface="Courier New" panose="02070309020205020404" pitchFamily="49" charset="0"/>
              <a:buChar char="o"/>
            </a:pPr>
            <a:r>
              <a:rPr lang="en-US" sz="2000" dirty="0">
                <a:latin typeface="Avenir Next LT Pro" panose="020B0504020202020204" pitchFamily="34" charset="0"/>
              </a:rPr>
              <a:t>Shielded</a:t>
            </a:r>
          </a:p>
          <a:p>
            <a:pPr marL="1257300" lvl="2" indent="-342900">
              <a:spcAft>
                <a:spcPts val="1200"/>
              </a:spcAft>
              <a:buFont typeface="Courier New" panose="02070309020205020404" pitchFamily="49" charset="0"/>
              <a:buChar char="o"/>
            </a:pPr>
            <a:r>
              <a:rPr lang="en-US" sz="2000" dirty="0">
                <a:latin typeface="Avenir Next LT Pro" panose="020B0504020202020204" pitchFamily="34" charset="0"/>
              </a:rPr>
              <a:t>Helps reduce electromagnetic and radio frequency interference from other devices</a:t>
            </a:r>
          </a:p>
          <a:p>
            <a:pPr marL="1257300" lvl="2" indent="-342900">
              <a:spcAft>
                <a:spcPts val="1200"/>
              </a:spcAft>
              <a:buFont typeface="Courier New" panose="02070309020205020404" pitchFamily="49" charset="0"/>
              <a:buChar char="o"/>
            </a:pPr>
            <a:r>
              <a:rPr lang="en-US" sz="2000" dirty="0">
                <a:latin typeface="Avenir Next LT Pro" panose="020B0504020202020204" pitchFamily="34" charset="0"/>
              </a:rPr>
              <a:t>Important due to high voltage and proximity to other electrical components</a:t>
            </a:r>
          </a:p>
          <a:p>
            <a:pPr marL="800100" lvl="1" indent="-342900">
              <a:spcAft>
                <a:spcPts val="1200"/>
              </a:spcAft>
              <a:buFont typeface="Courier New" panose="02070309020205020404" pitchFamily="49" charset="0"/>
              <a:buChar char="o"/>
            </a:pPr>
            <a:r>
              <a:rPr lang="en-US" sz="2000" dirty="0">
                <a:latin typeface="Avenir Next LT Pro" panose="020B0504020202020204" pitchFamily="34" charset="0"/>
              </a:rPr>
              <a:t>Insulating outer coating</a:t>
            </a:r>
            <a:endParaRPr lang="en-US" sz="1600" dirty="0">
              <a:latin typeface="Avenir Next LT Pro" panose="020B0504020202020204" pitchFamily="34" charset="0"/>
            </a:endParaRPr>
          </a:p>
          <a:p>
            <a:r>
              <a:rPr lang="en-US" sz="2800" dirty="0">
                <a:latin typeface="Avenir Next LT Pro" panose="020B0504020202020204" pitchFamily="34" charset="0"/>
              </a:rPr>
              <a:t>Connectors:</a:t>
            </a:r>
          </a:p>
          <a:p>
            <a:pPr marL="800100" lvl="1" indent="-342900">
              <a:spcAft>
                <a:spcPts val="1200"/>
              </a:spcAft>
              <a:buFont typeface="Courier New" panose="02070309020205020404" pitchFamily="49" charset="0"/>
              <a:buChar char="o"/>
            </a:pPr>
            <a:r>
              <a:rPr lang="en-US" sz="2000" dirty="0">
                <a:latin typeface="Avenir Next LT Pro" panose="020B0504020202020204" pitchFamily="34" charset="0"/>
              </a:rPr>
              <a:t>Able to keep dust out</a:t>
            </a:r>
            <a:r>
              <a:rPr lang="en-US" sz="2000" dirty="0">
                <a:latin typeface="Avenir Next LT Pro Light" panose="020B0304020202020204" pitchFamily="34" charset="0"/>
              </a:rPr>
              <a:t> </a:t>
            </a: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Kristine Chelakkat</a:t>
            </a:r>
          </a:p>
        </p:txBody>
      </p:sp>
    </p:spTree>
    <p:extLst>
      <p:ext uri="{BB962C8B-B14F-4D97-AF65-F5344CB8AC3E}">
        <p14:creationId xmlns:p14="http://schemas.microsoft.com/office/powerpoint/2010/main" val="2265846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672148" cy="1015663"/>
          </a:xfrm>
          <a:prstGeom prst="rect">
            <a:avLst/>
          </a:prstGeom>
          <a:noFill/>
        </p:spPr>
        <p:txBody>
          <a:bodyPr wrap="square" rtlCol="0">
            <a:spAutoFit/>
          </a:bodyPr>
          <a:lstStyle/>
          <a:p>
            <a:r>
              <a:rPr lang="en-US" sz="3600" dirty="0">
                <a:latin typeface="Avenir Next LT Pro" panose="020B0504020202020204" pitchFamily="34" charset="0"/>
              </a:rPr>
              <a:t>MECHANICAL</a:t>
            </a:r>
          </a:p>
          <a:p>
            <a:r>
              <a:rPr lang="en-US" sz="2400" dirty="0">
                <a:latin typeface="Avenir Next LT Pro" panose="020B0504020202020204" pitchFamily="34" charset="0"/>
              </a:rPr>
              <a:t>CABLE DESIGN AND PROTECTION</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29</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56662" y="1450399"/>
            <a:ext cx="11078676" cy="4647426"/>
          </a:xfrm>
          <a:prstGeom prst="rect">
            <a:avLst/>
          </a:prstGeom>
          <a:noFill/>
        </p:spPr>
        <p:txBody>
          <a:bodyPr wrap="square" rtlCol="0">
            <a:spAutoFit/>
          </a:bodyPr>
          <a:lstStyle/>
          <a:p>
            <a:pPr>
              <a:spcAft>
                <a:spcPts val="1200"/>
              </a:spcAft>
            </a:pPr>
            <a:r>
              <a:rPr lang="en-US" sz="4000" dirty="0" err="1">
                <a:latin typeface="Avenir Next LT Pro" panose="020B0504020202020204" pitchFamily="34" charset="0"/>
              </a:rPr>
              <a:t>Cicoil</a:t>
            </a:r>
            <a:endParaRPr lang="en-US" sz="4000" dirty="0">
              <a:latin typeface="Avenir Next LT Pro" panose="020B0504020202020204" pitchFamily="34" charset="0"/>
            </a:endParaRPr>
          </a:p>
          <a:p>
            <a:pPr marL="914400" lvl="1" indent="-457200">
              <a:spcAft>
                <a:spcPts val="1200"/>
              </a:spcAft>
              <a:buFont typeface="Courier New" panose="02070309020205020404" pitchFamily="49" charset="0"/>
              <a:buChar char="o"/>
            </a:pPr>
            <a:r>
              <a:rPr lang="en-US" sz="2800" b="0" i="0" u="none" strike="noStrike" dirty="0">
                <a:effectLst/>
                <a:latin typeface="Avenir Next LT Pro" panose="020B0504020202020204" pitchFamily="34" charset="0"/>
              </a:rPr>
              <a:t>Approved by NASA for space flight; Used in Apollo</a:t>
            </a:r>
          </a:p>
          <a:p>
            <a:pPr marL="914400" lvl="1" indent="-457200">
              <a:spcAft>
                <a:spcPts val="1200"/>
              </a:spcAft>
              <a:buFont typeface="Courier New" panose="02070309020205020404" pitchFamily="49" charset="0"/>
              <a:buChar char="o"/>
            </a:pPr>
            <a:r>
              <a:rPr lang="en-US" sz="2800" dirty="0">
                <a:latin typeface="Avenir Next LT Pro" panose="020B0504020202020204" pitchFamily="34" charset="0"/>
              </a:rPr>
              <a:t>Up to 12-20kV DC (depending on gauge size)</a:t>
            </a:r>
          </a:p>
          <a:p>
            <a:pPr marL="914400" lvl="1" indent="-457200">
              <a:spcAft>
                <a:spcPts val="1200"/>
              </a:spcAft>
              <a:buFont typeface="Courier New" panose="02070309020205020404" pitchFamily="49" charset="0"/>
              <a:buChar char="o"/>
            </a:pPr>
            <a:r>
              <a:rPr lang="en-US" sz="2800" dirty="0">
                <a:latin typeface="Avenir Next LT Pro" panose="020B0504020202020204" pitchFamily="34" charset="0"/>
              </a:rPr>
              <a:t>Shielding: 90% nominal coverage</a:t>
            </a:r>
          </a:p>
          <a:p>
            <a:pPr marL="914400" lvl="1" indent="-457200">
              <a:spcAft>
                <a:spcPts val="1200"/>
              </a:spcAft>
              <a:buFont typeface="Courier New" panose="02070309020205020404" pitchFamily="49" charset="0"/>
              <a:buChar char="o"/>
            </a:pPr>
            <a:r>
              <a:rPr lang="en-US" sz="2800" b="0" i="0" u="none" strike="noStrike" dirty="0">
                <a:effectLst/>
                <a:latin typeface="Avenir Next LT Pro" panose="020B0504020202020204" pitchFamily="34" charset="0"/>
              </a:rPr>
              <a:t>Temperature Rating: -104C to +165C</a:t>
            </a:r>
          </a:p>
          <a:p>
            <a:pPr marL="914400" lvl="1" indent="-457200">
              <a:spcAft>
                <a:spcPts val="1200"/>
              </a:spcAft>
              <a:buFont typeface="Courier New" panose="02070309020205020404" pitchFamily="49" charset="0"/>
              <a:buChar char="o"/>
            </a:pPr>
            <a:r>
              <a:rPr lang="en-US" sz="2800" dirty="0">
                <a:latin typeface="Avenir Next LT Pro" panose="020B0504020202020204" pitchFamily="34" charset="0"/>
              </a:rPr>
              <a:t>Outer Jacker Dielectric Strength: 450 volts/mil</a:t>
            </a:r>
          </a:p>
          <a:p>
            <a:pPr marL="914400" lvl="1" indent="-457200">
              <a:spcAft>
                <a:spcPts val="1200"/>
              </a:spcAft>
              <a:buFont typeface="Courier New" panose="02070309020205020404" pitchFamily="49" charset="0"/>
              <a:buChar char="o"/>
            </a:pPr>
            <a:r>
              <a:rPr lang="en-US" sz="2800" dirty="0">
                <a:latin typeface="Avenir Next LT Pro" panose="020B0504020202020204" pitchFamily="34" charset="0"/>
              </a:rPr>
              <a:t>Comes with connectors attached</a:t>
            </a:r>
          </a:p>
          <a:p>
            <a:pPr marL="914400" lvl="1" indent="-457200">
              <a:spcAft>
                <a:spcPts val="1200"/>
              </a:spcAft>
              <a:buFont typeface="Courier New" panose="02070309020205020404" pitchFamily="49" charset="0"/>
              <a:buChar char="o"/>
            </a:pPr>
            <a:endParaRPr lang="en-US" sz="1800" b="0" i="0" u="none" strike="noStrike" dirty="0">
              <a:solidFill>
                <a:srgbClr val="333333"/>
              </a:solidFill>
              <a:effectLst/>
              <a:latin typeface="Arial" panose="020B0604020202020204" pitchFamily="34" charset="0"/>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Kristine Chelakkat</a:t>
            </a:r>
          </a:p>
        </p:txBody>
      </p:sp>
    </p:spTree>
    <p:extLst>
      <p:ext uri="{BB962C8B-B14F-4D97-AF65-F5344CB8AC3E}">
        <p14:creationId xmlns:p14="http://schemas.microsoft.com/office/powerpoint/2010/main" val="247759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ADMIN</a:t>
            </a:r>
          </a:p>
          <a:p>
            <a:r>
              <a:rPr lang="en-US" sz="2400" b="1" dirty="0">
                <a:latin typeface="Avenir Next LT Pro" panose="020B0504020202020204" pitchFamily="34" charset="0"/>
              </a:rPr>
              <a:t>Gantt Overview</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3</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4/9/21</a:t>
            </a:r>
          </a:p>
          <a:p>
            <a:pPr algn="r"/>
            <a:r>
              <a:rPr lang="en-US" sz="1400" dirty="0">
                <a:latin typeface="Avenir Next LT Pro Light" panose="020B0304020202020204" pitchFamily="34" charset="0"/>
              </a:rPr>
              <a:t>Malcolm </a:t>
            </a:r>
          </a:p>
        </p:txBody>
      </p:sp>
      <p:pic>
        <p:nvPicPr>
          <p:cNvPr id="4" name="Picture 3">
            <a:extLst>
              <a:ext uri="{FF2B5EF4-FFF2-40B4-BE49-F238E27FC236}">
                <a16:creationId xmlns:a16="http://schemas.microsoft.com/office/drawing/2014/main" id="{D981BC26-6AF7-495D-8DE5-446DDFC7240D}"/>
              </a:ext>
            </a:extLst>
          </p:cNvPr>
          <p:cNvPicPr>
            <a:picLocks noChangeAspect="1"/>
          </p:cNvPicPr>
          <p:nvPr/>
        </p:nvPicPr>
        <p:blipFill>
          <a:blip r:embed="rId6"/>
          <a:stretch>
            <a:fillRect/>
          </a:stretch>
        </p:blipFill>
        <p:spPr>
          <a:xfrm>
            <a:off x="361842" y="1669368"/>
            <a:ext cx="11369931" cy="4344510"/>
          </a:xfrm>
          <a:prstGeom prst="rect">
            <a:avLst/>
          </a:prstGeom>
        </p:spPr>
      </p:pic>
    </p:spTree>
    <p:extLst>
      <p:ext uri="{BB962C8B-B14F-4D97-AF65-F5344CB8AC3E}">
        <p14:creationId xmlns:p14="http://schemas.microsoft.com/office/powerpoint/2010/main" val="41787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672148" cy="1015663"/>
          </a:xfrm>
          <a:prstGeom prst="rect">
            <a:avLst/>
          </a:prstGeom>
          <a:noFill/>
        </p:spPr>
        <p:txBody>
          <a:bodyPr wrap="square" rtlCol="0">
            <a:spAutoFit/>
          </a:bodyPr>
          <a:lstStyle/>
          <a:p>
            <a:r>
              <a:rPr lang="en-US" sz="3600" dirty="0">
                <a:latin typeface="Avenir Next LT Pro" panose="020B0504020202020204" pitchFamily="34" charset="0"/>
              </a:rPr>
              <a:t>MECHANICAL</a:t>
            </a:r>
          </a:p>
          <a:p>
            <a:r>
              <a:rPr lang="en-US" sz="2400" dirty="0">
                <a:latin typeface="Avenir Next LT Pro" panose="020B0504020202020204" pitchFamily="34" charset="0"/>
              </a:rPr>
              <a:t>CABLE DESIGN AND PROTECTION</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30</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56662" y="1450400"/>
            <a:ext cx="11078676" cy="4585871"/>
          </a:xfrm>
          <a:prstGeom prst="rect">
            <a:avLst/>
          </a:prstGeom>
          <a:noFill/>
        </p:spPr>
        <p:txBody>
          <a:bodyPr wrap="square" rtlCol="0">
            <a:spAutoFit/>
          </a:bodyPr>
          <a:lstStyle/>
          <a:p>
            <a:r>
              <a:rPr lang="en-US" sz="4000" dirty="0">
                <a:latin typeface="Avenir Next LT Pro" panose="020B0504020202020204" pitchFamily="34" charset="0"/>
              </a:rPr>
              <a:t>Gore</a:t>
            </a:r>
          </a:p>
          <a:p>
            <a:pPr marL="914400" lvl="1" indent="-457200">
              <a:buFont typeface="Courier New" panose="02070309020205020404" pitchFamily="49" charset="0"/>
              <a:buChar char="o"/>
            </a:pPr>
            <a:r>
              <a:rPr lang="en-US" sz="2800" dirty="0">
                <a:latin typeface="Avenir Next LT Pro" panose="020B0504020202020204" pitchFamily="34" charset="0"/>
              </a:rPr>
              <a:t>Previously used in space missions like Apollo and Mars Rover, and many other satellite missions</a:t>
            </a:r>
          </a:p>
          <a:p>
            <a:pPr marL="914400" lvl="1" indent="-457200">
              <a:buFont typeface="Courier New" panose="02070309020205020404" pitchFamily="49" charset="0"/>
              <a:buChar char="o"/>
            </a:pPr>
            <a:endParaRPr lang="en-US" sz="2800" dirty="0">
              <a:latin typeface="Avenir Next LT Pro" panose="020B0504020202020204" pitchFamily="34" charset="0"/>
            </a:endParaRPr>
          </a:p>
          <a:p>
            <a:pPr marL="914400" lvl="1" indent="-457200">
              <a:buFont typeface="Courier New" panose="02070309020205020404" pitchFamily="49" charset="0"/>
              <a:buChar char="o"/>
            </a:pPr>
            <a:endParaRPr lang="en-US" sz="2800" dirty="0">
              <a:latin typeface="Avenir Next LT Pro" panose="020B0504020202020204" pitchFamily="34" charset="0"/>
            </a:endParaRPr>
          </a:p>
          <a:p>
            <a:pPr marL="914400" lvl="1" indent="-457200">
              <a:buFont typeface="Courier New" panose="02070309020205020404" pitchFamily="49" charset="0"/>
              <a:buChar char="o"/>
            </a:pPr>
            <a:endParaRPr lang="en-US" sz="2800" dirty="0">
              <a:latin typeface="Avenir Next LT Pro" panose="020B0504020202020204" pitchFamily="34" charset="0"/>
            </a:endParaRPr>
          </a:p>
          <a:p>
            <a:pPr marL="914400" lvl="1" indent="-457200">
              <a:buFont typeface="Courier New" panose="02070309020205020404" pitchFamily="49" charset="0"/>
              <a:buChar char="o"/>
            </a:pPr>
            <a:endParaRPr lang="en-US" sz="2800" dirty="0">
              <a:latin typeface="Avenir Next LT Pro" panose="020B0504020202020204" pitchFamily="34" charset="0"/>
            </a:endParaRPr>
          </a:p>
          <a:p>
            <a:pPr marL="914400" lvl="1" indent="-457200">
              <a:buFont typeface="Courier New" panose="02070309020205020404" pitchFamily="49" charset="0"/>
              <a:buChar char="o"/>
            </a:pPr>
            <a:endParaRPr lang="en-US" sz="2800" dirty="0">
              <a:latin typeface="Avenir Next LT Pro" panose="020B0504020202020204" pitchFamily="34" charset="0"/>
            </a:endParaRPr>
          </a:p>
          <a:p>
            <a:pPr marL="914400" lvl="1" indent="-457200">
              <a:buFont typeface="Courier New" panose="02070309020205020404" pitchFamily="49" charset="0"/>
              <a:buChar char="o"/>
            </a:pPr>
            <a:endParaRPr lang="en-US" sz="2800" dirty="0">
              <a:latin typeface="Avenir Next LT Pro" panose="020B0504020202020204" pitchFamily="34" charset="0"/>
            </a:endParaRPr>
          </a:p>
          <a:p>
            <a:pPr marL="914400" lvl="1" indent="-457200">
              <a:buFont typeface="Courier New" panose="02070309020205020404" pitchFamily="49" charset="0"/>
              <a:buChar char="o"/>
            </a:pPr>
            <a:r>
              <a:rPr lang="en-US" sz="2800" dirty="0">
                <a:latin typeface="Avenir Next LT Pro" panose="020B0504020202020204" pitchFamily="34" charset="0"/>
              </a:rPr>
              <a:t>No information about connectors – may have to manually add</a:t>
            </a: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Kristine Chelakkat</a:t>
            </a:r>
          </a:p>
        </p:txBody>
      </p:sp>
      <p:pic>
        <p:nvPicPr>
          <p:cNvPr id="15" name="Picture 14">
            <a:extLst>
              <a:ext uri="{FF2B5EF4-FFF2-40B4-BE49-F238E27FC236}">
                <a16:creationId xmlns:a16="http://schemas.microsoft.com/office/drawing/2014/main" id="{2972F3DF-4669-4ECC-BCF8-F339E6D59711}"/>
              </a:ext>
            </a:extLst>
          </p:cNvPr>
          <p:cNvPicPr>
            <a:picLocks noChangeAspect="1"/>
          </p:cNvPicPr>
          <p:nvPr/>
        </p:nvPicPr>
        <p:blipFill>
          <a:blip r:embed="rId6"/>
          <a:stretch>
            <a:fillRect/>
          </a:stretch>
        </p:blipFill>
        <p:spPr>
          <a:xfrm>
            <a:off x="2563060" y="3158528"/>
            <a:ext cx="6147803" cy="2185490"/>
          </a:xfrm>
          <a:prstGeom prst="rect">
            <a:avLst/>
          </a:prstGeom>
        </p:spPr>
      </p:pic>
    </p:spTree>
    <p:extLst>
      <p:ext uri="{BB962C8B-B14F-4D97-AF65-F5344CB8AC3E}">
        <p14:creationId xmlns:p14="http://schemas.microsoft.com/office/powerpoint/2010/main" val="1570886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672148" cy="1015663"/>
          </a:xfrm>
          <a:prstGeom prst="rect">
            <a:avLst/>
          </a:prstGeom>
          <a:noFill/>
        </p:spPr>
        <p:txBody>
          <a:bodyPr wrap="square" rtlCol="0">
            <a:spAutoFit/>
          </a:bodyPr>
          <a:lstStyle/>
          <a:p>
            <a:r>
              <a:rPr lang="en-US" sz="3600" dirty="0">
                <a:latin typeface="Avenir Next LT Pro" panose="020B0504020202020204" pitchFamily="34" charset="0"/>
              </a:rPr>
              <a:t>MECHANICAL</a:t>
            </a:r>
          </a:p>
          <a:p>
            <a:r>
              <a:rPr lang="en-US" sz="2400" dirty="0">
                <a:latin typeface="Avenir Next LT Pro" panose="020B0504020202020204" pitchFamily="34" charset="0"/>
              </a:rPr>
              <a:t>CABLE DESIGN AND PROTECTION</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31</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56662" y="1450400"/>
            <a:ext cx="11078676" cy="4647426"/>
          </a:xfrm>
          <a:prstGeom prst="rect">
            <a:avLst/>
          </a:prstGeom>
          <a:noFill/>
        </p:spPr>
        <p:txBody>
          <a:bodyPr wrap="square" rtlCol="0">
            <a:spAutoFit/>
          </a:bodyPr>
          <a:lstStyle/>
          <a:p>
            <a:pPr>
              <a:spcAft>
                <a:spcPts val="1200"/>
              </a:spcAft>
            </a:pPr>
            <a:r>
              <a:rPr lang="en-US" sz="4000" dirty="0">
                <a:latin typeface="Avenir Next LT Pro" panose="020B0504020202020204" pitchFamily="34" charset="0"/>
              </a:rPr>
              <a:t>Next Steps</a:t>
            </a:r>
          </a:p>
          <a:p>
            <a:pPr marL="457200" indent="-457200">
              <a:spcAft>
                <a:spcPts val="1200"/>
              </a:spcAft>
              <a:buFont typeface="Courier New" panose="02070309020205020404" pitchFamily="49" charset="0"/>
              <a:buChar char="o"/>
            </a:pPr>
            <a:r>
              <a:rPr lang="en-US" sz="2800" dirty="0">
                <a:latin typeface="Avenir Next LT Pro" panose="020B0504020202020204" pitchFamily="34" charset="0"/>
              </a:rPr>
              <a:t>Contacting engineers with HV experience in the space industry</a:t>
            </a:r>
          </a:p>
          <a:p>
            <a:pPr marL="457200" indent="-457200">
              <a:spcAft>
                <a:spcPts val="1200"/>
              </a:spcAft>
              <a:buFont typeface="Courier New" panose="02070309020205020404" pitchFamily="49" charset="0"/>
              <a:buChar char="o"/>
            </a:pPr>
            <a:r>
              <a:rPr lang="en-US" sz="2800" dirty="0">
                <a:latin typeface="Avenir Next LT Pro" panose="020B0504020202020204" pitchFamily="34" charset="0"/>
              </a:rPr>
              <a:t>Contacting suppliers for samples</a:t>
            </a:r>
          </a:p>
          <a:p>
            <a:pPr marL="914400" lvl="1" indent="-457200">
              <a:spcAft>
                <a:spcPts val="1200"/>
              </a:spcAft>
              <a:buFont typeface="Courier New" panose="02070309020205020404" pitchFamily="49" charset="0"/>
              <a:buChar char="o"/>
            </a:pPr>
            <a:r>
              <a:rPr lang="en-US" sz="2800" dirty="0">
                <a:latin typeface="Avenir Next LT Pro" panose="020B0504020202020204" pitchFamily="34" charset="0"/>
              </a:rPr>
              <a:t>&lt;$20/foot from </a:t>
            </a:r>
            <a:r>
              <a:rPr lang="en-US" sz="2800" dirty="0" err="1">
                <a:latin typeface="Avenir Next LT Pro" panose="020B0504020202020204" pitchFamily="34" charset="0"/>
              </a:rPr>
              <a:t>Cicoil</a:t>
            </a:r>
            <a:endParaRPr lang="en-US" sz="2800" dirty="0">
              <a:latin typeface="Avenir Next LT Pro" panose="020B0504020202020204" pitchFamily="34" charset="0"/>
            </a:endParaRPr>
          </a:p>
          <a:p>
            <a:pPr marL="914400" lvl="1" indent="-457200">
              <a:spcAft>
                <a:spcPts val="1200"/>
              </a:spcAft>
              <a:buFont typeface="Courier New" panose="02070309020205020404" pitchFamily="49" charset="0"/>
              <a:buChar char="o"/>
            </a:pPr>
            <a:r>
              <a:rPr lang="en-US" sz="2800" dirty="0">
                <a:latin typeface="Avenir Next LT Pro" panose="020B0504020202020204" pitchFamily="34" charset="0"/>
              </a:rPr>
              <a:t>May be able to request Gore for a free sample</a:t>
            </a:r>
          </a:p>
          <a:p>
            <a:pPr marL="457200" indent="-457200">
              <a:spcAft>
                <a:spcPts val="1200"/>
              </a:spcAft>
              <a:buFont typeface="Courier New" panose="02070309020205020404" pitchFamily="49" charset="0"/>
              <a:buChar char="o"/>
            </a:pPr>
            <a:r>
              <a:rPr lang="en-US" sz="2800" dirty="0">
                <a:latin typeface="Avenir Next LT Pro" panose="020B0504020202020204" pitchFamily="34" charset="0"/>
              </a:rPr>
              <a:t>Testing Cable</a:t>
            </a:r>
          </a:p>
          <a:p>
            <a:endParaRPr lang="en-US" sz="2800" dirty="0">
              <a:latin typeface="Avenir Next LT Pro" panose="020B0504020202020204" pitchFamily="34" charset="0"/>
            </a:endParaRPr>
          </a:p>
          <a:p>
            <a:pPr marL="914400" lvl="1" indent="-457200">
              <a:buFont typeface="Courier New" panose="02070309020205020404" pitchFamily="49" charset="0"/>
              <a:buChar char="o"/>
            </a:pPr>
            <a:endParaRPr lang="en-US" sz="2800" dirty="0">
              <a:latin typeface="Avenir Next LT Pro" panose="020B0504020202020204" pitchFamily="34" charset="0"/>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Kristine Chelakkat</a:t>
            </a:r>
          </a:p>
        </p:txBody>
      </p:sp>
    </p:spTree>
    <p:extLst>
      <p:ext uri="{BB962C8B-B14F-4D97-AF65-F5344CB8AC3E}">
        <p14:creationId xmlns:p14="http://schemas.microsoft.com/office/powerpoint/2010/main" val="198521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Avenir Next LT Pro" panose="020B0504020202020204" pitchFamily="34" charset="0"/>
                <a:ea typeface="Avenir"/>
                <a:cs typeface="Avenir"/>
                <a:sym typeface="Avenir"/>
              </a:rPr>
              <a:t>Mechanical</a:t>
            </a:r>
            <a:endParaRPr dirty="0">
              <a:latin typeface="Avenir Next LT Pro" panose="020B0504020202020204" pitchFamily="34" charset="0"/>
            </a:endParaRPr>
          </a:p>
          <a:p>
            <a:pPr marL="0" marR="0" lvl="0" indent="0" algn="l" rtl="0">
              <a:spcBef>
                <a:spcPts val="0"/>
              </a:spcBef>
              <a:spcAft>
                <a:spcPts val="0"/>
              </a:spcAft>
              <a:buNone/>
            </a:pPr>
            <a:r>
              <a:rPr lang="en-US" sz="2400" b="1" dirty="0">
                <a:solidFill>
                  <a:schemeClr val="dk1"/>
                </a:solidFill>
                <a:latin typeface="Avenir Next LT Pro" panose="020B0504020202020204" pitchFamily="34" charset="0"/>
                <a:ea typeface="Avenir"/>
                <a:cs typeface="Avenir"/>
                <a:sym typeface="Avenir"/>
              </a:rPr>
              <a:t>Electronics Box Insulation</a:t>
            </a:r>
            <a:endParaRPr dirty="0">
              <a:latin typeface="Avenir Next LT Pro" panose="020B0504020202020204" pitchFamily="34" charset="0"/>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grpSp>
        <p:nvGrpSpPr>
          <p:cNvPr id="91" name="Google Shape;91;p1"/>
          <p:cNvGrpSpPr/>
          <p:nvPr/>
        </p:nvGrpSpPr>
        <p:grpSpPr>
          <a:xfrm>
            <a:off x="311803" y="154806"/>
            <a:ext cx="3279515" cy="862015"/>
            <a:chOff x="311803" y="154806"/>
            <a:chExt cx="3279515" cy="862015"/>
          </a:xfrm>
        </p:grpSpPr>
        <p:grpSp>
          <p:nvGrpSpPr>
            <p:cNvPr id="92" name="Google Shape;92;p1"/>
            <p:cNvGrpSpPr/>
            <p:nvPr/>
          </p:nvGrpSpPr>
          <p:grpSpPr>
            <a:xfrm>
              <a:off x="2670163" y="154806"/>
              <a:ext cx="921155" cy="860842"/>
              <a:chOff x="9286613" y="0"/>
              <a:chExt cx="1409350" cy="1317072"/>
            </a:xfrm>
          </p:grpSpPr>
          <p:sp>
            <p:nvSpPr>
              <p:cNvPr id="93" name="Google Shape;93;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95" name="Google Shape;95;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98" name="Google Shape;98;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p1"/>
          <p:cNvSpPr txBox="1"/>
          <p:nvPr/>
        </p:nvSpPr>
        <p:spPr>
          <a:xfrm>
            <a:off x="566457" y="1422497"/>
            <a:ext cx="10787400" cy="400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Avenir Next LT Pro" panose="020B0504020202020204" pitchFamily="34" charset="0"/>
                <a:ea typeface="Avenir"/>
                <a:cs typeface="Avenir"/>
                <a:sym typeface="Avenir"/>
              </a:rPr>
              <a:t>Aerogel</a:t>
            </a:r>
            <a:endParaRPr>
              <a:latin typeface="Avenir Next LT Pro" panose="020B0504020202020204" pitchFamily="34" charset="0"/>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Most likely in conjunction with MLI (see Polina’s slides)</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Lightweight, great insulator</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Need something beyond just reflecting heat</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Enhances heat retention inside box</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Procurement: Caltech MS labs, JPL extras, NASA license</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Already used in spaceflight</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a:solidFill>
                  <a:schemeClr val="dk1"/>
                </a:solidFill>
                <a:latin typeface="Avenir Next LT Pro" panose="020B0504020202020204" pitchFamily="34" charset="0"/>
                <a:ea typeface="Avenir"/>
                <a:cs typeface="Avenir"/>
                <a:sym typeface="Avenir"/>
              </a:rPr>
              <a:t>carbon-based or silica or metal oxides (outgassing?)</a:t>
            </a:r>
            <a:endParaRPr sz="2000">
              <a:solidFill>
                <a:schemeClr val="dk1"/>
              </a:solidFill>
              <a:latin typeface="Avenir Next LT Pro" panose="020B0504020202020204" pitchFamily="34" charset="0"/>
              <a:ea typeface="Avenir"/>
              <a:cs typeface="Avenir"/>
              <a:sym typeface="Avenir"/>
            </a:endParaRPr>
          </a:p>
          <a:p>
            <a:pPr marL="457200" marR="0" lvl="0" indent="-355600" algn="l" rtl="0">
              <a:spcBef>
                <a:spcPts val="0"/>
              </a:spcBef>
              <a:spcAft>
                <a:spcPts val="0"/>
              </a:spcAft>
              <a:buClr>
                <a:schemeClr val="dk1"/>
              </a:buClr>
              <a:buSzPts val="2000"/>
              <a:buFont typeface="Avenir"/>
              <a:buChar char="-"/>
            </a:pPr>
            <a:r>
              <a:rPr lang="en-US" sz="2000" u="sng">
                <a:solidFill>
                  <a:schemeClr val="hlink"/>
                </a:solidFill>
                <a:latin typeface="Avenir Next LT Pro" panose="020B0504020202020204" pitchFamily="34" charset="0"/>
                <a:ea typeface="Avenir"/>
                <a:cs typeface="Avenir"/>
                <a:sym typeface="Avenir"/>
                <a:hlinkClick r:id="rId7"/>
              </a:rPr>
              <a:t>Thin film</a:t>
            </a:r>
            <a:r>
              <a:rPr lang="en-US" sz="2000">
                <a:solidFill>
                  <a:schemeClr val="dk1"/>
                </a:solidFill>
                <a:latin typeface="Avenir Next LT Pro" panose="020B0504020202020204" pitchFamily="34" charset="0"/>
                <a:ea typeface="Avenir"/>
                <a:cs typeface="Avenir"/>
                <a:sym typeface="Avenir"/>
              </a:rPr>
              <a:t> aerogel by NASA is promising</a:t>
            </a:r>
            <a:endParaRPr sz="2000">
              <a:solidFill>
                <a:schemeClr val="dk1"/>
              </a:solidFill>
              <a:latin typeface="Avenir Next LT Pro" panose="020B0504020202020204" pitchFamily="34" charset="0"/>
              <a:ea typeface="Avenir"/>
              <a:cs typeface="Avenir"/>
              <a:sym typeface="Avenir"/>
            </a:endParaRPr>
          </a:p>
          <a:p>
            <a:pPr marL="0" marR="0" lvl="0" indent="0" algn="l" rtl="0">
              <a:spcBef>
                <a:spcPts val="0"/>
              </a:spcBef>
              <a:spcAft>
                <a:spcPts val="0"/>
              </a:spcAft>
              <a:buNone/>
            </a:pPr>
            <a:endParaRPr sz="2000">
              <a:solidFill>
                <a:schemeClr val="dk1"/>
              </a:solidFill>
              <a:latin typeface="Avenir Next LT Pro" panose="020B0504020202020204" pitchFamily="34" charset="0"/>
              <a:ea typeface="Avenir"/>
              <a:cs typeface="Avenir"/>
              <a:sym typeface="Avenir"/>
            </a:endParaRPr>
          </a:p>
          <a:p>
            <a:pPr marL="0" marR="0" lvl="0" indent="0" algn="l" rtl="0">
              <a:spcBef>
                <a:spcPts val="0"/>
              </a:spcBef>
              <a:spcAft>
                <a:spcPts val="0"/>
              </a:spcAft>
              <a:buNone/>
            </a:pPr>
            <a:r>
              <a:rPr lang="en-US" sz="2000" u="sng">
                <a:solidFill>
                  <a:schemeClr val="hlink"/>
                </a:solidFill>
                <a:latin typeface="Avenir Next LT Pro" panose="020B0504020202020204" pitchFamily="34" charset="0"/>
                <a:ea typeface="Avenir"/>
                <a:cs typeface="Avenir"/>
                <a:sym typeface="Avenir"/>
                <a:hlinkClick r:id="rId8"/>
              </a:rPr>
              <a:t>NASA Link</a:t>
            </a:r>
            <a:endParaRPr sz="2000">
              <a:solidFill>
                <a:schemeClr val="dk1"/>
              </a:solidFill>
              <a:latin typeface="Avenir Next LT Pro" panose="020B0504020202020204" pitchFamily="34" charset="0"/>
              <a:ea typeface="Avenir"/>
              <a:cs typeface="Avenir"/>
              <a:sym typeface="Avenir"/>
            </a:endParaRPr>
          </a:p>
        </p:txBody>
      </p:sp>
      <p:sp>
        <p:nvSpPr>
          <p:cNvPr id="100" name="Google Shape;100;p1"/>
          <p:cNvSpPr txBox="1"/>
          <p:nvPr/>
        </p:nvSpPr>
        <p:spPr>
          <a:xfrm>
            <a:off x="7519752" y="321424"/>
            <a:ext cx="4438073"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a:solidFill>
                  <a:schemeClr val="dk1"/>
                </a:solidFill>
                <a:latin typeface="Avenir Next LT Pro" panose="020B0504020202020204" pitchFamily="34" charset="0"/>
                <a:ea typeface="Avenir"/>
                <a:cs typeface="Avenir"/>
                <a:sym typeface="Avenir"/>
              </a:rPr>
              <a:t>04</a:t>
            </a:r>
            <a:r>
              <a:rPr lang="en-US" sz="1400">
                <a:solidFill>
                  <a:schemeClr val="dk1"/>
                </a:solidFill>
                <a:latin typeface="Avenir Next LT Pro" panose="020B0504020202020204" pitchFamily="34" charset="0"/>
                <a:ea typeface="Avenir"/>
                <a:cs typeface="Avenir"/>
                <a:sym typeface="Avenir"/>
              </a:rPr>
              <a:t>/</a:t>
            </a:r>
            <a:r>
              <a:rPr lang="en-US">
                <a:solidFill>
                  <a:schemeClr val="dk1"/>
                </a:solidFill>
                <a:latin typeface="Avenir Next LT Pro" panose="020B0504020202020204" pitchFamily="34" charset="0"/>
                <a:ea typeface="Avenir"/>
                <a:cs typeface="Avenir"/>
                <a:sym typeface="Avenir"/>
              </a:rPr>
              <a:t>09</a:t>
            </a:r>
            <a:r>
              <a:rPr lang="en-US" sz="1400">
                <a:solidFill>
                  <a:schemeClr val="dk1"/>
                </a:solidFill>
                <a:latin typeface="Avenir Next LT Pro" panose="020B0504020202020204" pitchFamily="34" charset="0"/>
                <a:ea typeface="Avenir"/>
                <a:cs typeface="Avenir"/>
                <a:sym typeface="Avenir"/>
              </a:rPr>
              <a:t>/21</a:t>
            </a:r>
            <a:endParaRPr>
              <a:latin typeface="Avenir Next LT Pro" panose="020B0504020202020204" pitchFamily="34" charset="0"/>
            </a:endParaRPr>
          </a:p>
          <a:p>
            <a:pPr marL="0" marR="0" lvl="0" indent="0" algn="r" rtl="0">
              <a:spcBef>
                <a:spcPts val="0"/>
              </a:spcBef>
              <a:spcAft>
                <a:spcPts val="0"/>
              </a:spcAft>
              <a:buNone/>
            </a:pPr>
            <a:r>
              <a:rPr lang="en-US" sz="1400">
                <a:solidFill>
                  <a:schemeClr val="dk1"/>
                </a:solidFill>
                <a:latin typeface="Avenir Next LT Pro" panose="020B0504020202020204" pitchFamily="34" charset="0"/>
                <a:ea typeface="Avenir"/>
                <a:cs typeface="Avenir"/>
                <a:sym typeface="Avenir"/>
              </a:rPr>
              <a:t>T</a:t>
            </a:r>
            <a:r>
              <a:rPr lang="en-US">
                <a:solidFill>
                  <a:schemeClr val="dk1"/>
                </a:solidFill>
                <a:latin typeface="Avenir Next LT Pro" panose="020B0504020202020204" pitchFamily="34" charset="0"/>
                <a:ea typeface="Avenir"/>
                <a:cs typeface="Avenir"/>
                <a:sym typeface="Avenir"/>
              </a:rPr>
              <a:t>anmay &amp; Polina</a:t>
            </a:r>
            <a:endParaRPr>
              <a:latin typeface="Avenir Next LT Pro" panose="020B0504020202020204" pitchFamily="34" charset="0"/>
            </a:endParaRPr>
          </a:p>
        </p:txBody>
      </p:sp>
      <p:pic>
        <p:nvPicPr>
          <p:cNvPr id="101" name="Google Shape;101;p1"/>
          <p:cNvPicPr preferRelativeResize="0"/>
          <p:nvPr/>
        </p:nvPicPr>
        <p:blipFill>
          <a:blip r:embed="rId9">
            <a:alphaModFix/>
          </a:blip>
          <a:stretch>
            <a:fillRect/>
          </a:stretch>
        </p:blipFill>
        <p:spPr>
          <a:xfrm>
            <a:off x="7824395" y="3127750"/>
            <a:ext cx="4133426" cy="3074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cc7349a778_0_0"/>
          <p:cNvSpPr/>
          <p:nvPr/>
        </p:nvSpPr>
        <p:spPr>
          <a:xfrm>
            <a:off x="0" y="0"/>
            <a:ext cx="12192000" cy="1166100"/>
          </a:xfrm>
          <a:prstGeom prst="rect">
            <a:avLst/>
          </a:prstGeom>
          <a:gradFill>
            <a:gsLst>
              <a:gs pos="0">
                <a:srgbClr val="747272"/>
              </a:gs>
              <a:gs pos="50000">
                <a:srgbClr val="A8A6A6"/>
              </a:gs>
              <a:gs pos="100000">
                <a:srgbClr val="CAC7C7"/>
              </a:gs>
            </a:gsLst>
            <a:lin ang="13500032"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gcc7349a778_0_0"/>
          <p:cNvSpPr txBox="1"/>
          <p:nvPr/>
        </p:nvSpPr>
        <p:spPr>
          <a:xfrm>
            <a:off x="3747060" y="75203"/>
            <a:ext cx="4599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Next LT Pro" panose="020B0504020202020204" pitchFamily="34" charset="0"/>
                <a:ea typeface="Avenir"/>
                <a:cs typeface="Avenir"/>
                <a:sym typeface="Avenir"/>
              </a:rPr>
              <a:t>Mechanical</a:t>
            </a:r>
            <a:endParaRPr>
              <a:latin typeface="Avenir Next LT Pro" panose="020B0504020202020204" pitchFamily="34" charset="0"/>
            </a:endParaRPr>
          </a:p>
          <a:p>
            <a:pPr marL="0" marR="0" lvl="0" indent="0" algn="l" rtl="0">
              <a:spcBef>
                <a:spcPts val="0"/>
              </a:spcBef>
              <a:spcAft>
                <a:spcPts val="0"/>
              </a:spcAft>
              <a:buNone/>
            </a:pPr>
            <a:r>
              <a:rPr lang="en-US" sz="2400" b="1">
                <a:solidFill>
                  <a:schemeClr val="dk1"/>
                </a:solidFill>
                <a:latin typeface="Avenir Next LT Pro" panose="020B0504020202020204" pitchFamily="34" charset="0"/>
                <a:ea typeface="Avenir"/>
                <a:cs typeface="Avenir"/>
                <a:sym typeface="Avenir"/>
              </a:rPr>
              <a:t>Electronics Box Touch Sensor</a:t>
            </a:r>
            <a:endParaRPr>
              <a:latin typeface="Avenir Next LT Pro" panose="020B0504020202020204" pitchFamily="34" charset="0"/>
            </a:endParaRPr>
          </a:p>
        </p:txBody>
      </p:sp>
      <p:sp>
        <p:nvSpPr>
          <p:cNvPr id="108" name="Google Shape;108;gcc7349a77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grpSp>
        <p:nvGrpSpPr>
          <p:cNvPr id="109" name="Google Shape;109;gcc7349a778_0_0"/>
          <p:cNvGrpSpPr/>
          <p:nvPr/>
        </p:nvGrpSpPr>
        <p:grpSpPr>
          <a:xfrm>
            <a:off x="311803" y="154806"/>
            <a:ext cx="3279519" cy="862015"/>
            <a:chOff x="311803" y="154806"/>
            <a:chExt cx="3279519" cy="862015"/>
          </a:xfrm>
        </p:grpSpPr>
        <p:grpSp>
          <p:nvGrpSpPr>
            <p:cNvPr id="110" name="Google Shape;110;gcc7349a778_0_0"/>
            <p:cNvGrpSpPr/>
            <p:nvPr/>
          </p:nvGrpSpPr>
          <p:grpSpPr>
            <a:xfrm>
              <a:off x="2670138" y="154806"/>
              <a:ext cx="921184" cy="860791"/>
              <a:chOff x="9286613" y="0"/>
              <a:chExt cx="1409400" cy="1317000"/>
            </a:xfrm>
          </p:grpSpPr>
          <p:sp>
            <p:nvSpPr>
              <p:cNvPr id="111" name="Google Shape;111;gcc7349a778_0_0"/>
              <p:cNvSpPr/>
              <p:nvPr/>
            </p:nvSpPr>
            <p:spPr>
              <a:xfrm>
                <a:off x="9286613" y="0"/>
                <a:ext cx="1409400" cy="1317000"/>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2" name="Google Shape;112;gcc7349a778_0_0"/>
              <p:cNvPicPr preferRelativeResize="0"/>
              <p:nvPr/>
            </p:nvPicPr>
            <p:blipFill rotWithShape="1">
              <a:blip r:embed="rId3">
                <a:alphaModFix/>
              </a:blip>
              <a:srcRect/>
              <a:stretch/>
            </p:blipFill>
            <p:spPr>
              <a:xfrm>
                <a:off x="9331879" y="108604"/>
                <a:ext cx="1318819" cy="1099865"/>
              </a:xfrm>
              <a:prstGeom prst="rect">
                <a:avLst/>
              </a:prstGeom>
              <a:noFill/>
              <a:ln w="9525" cap="flat" cmpd="sng">
                <a:solidFill>
                  <a:srgbClr val="183D6E"/>
                </a:solidFill>
                <a:prstDash val="solid"/>
                <a:round/>
                <a:headEnd type="none" w="sm" len="sm"/>
                <a:tailEnd type="none" w="sm" len="sm"/>
              </a:ln>
            </p:spPr>
          </p:pic>
        </p:grpSp>
        <p:pic>
          <p:nvPicPr>
            <p:cNvPr id="113" name="Google Shape;113;gcc7349a778_0_0"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14" name="Google Shape;114;gcc7349a778_0_0"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15" name="Google Shape;115;gcc7349a778_0_0"/>
            <p:cNvPicPr preferRelativeResize="0"/>
            <p:nvPr/>
          </p:nvPicPr>
          <p:blipFill rotWithShape="1">
            <a:blip r:embed="rId6">
              <a:alphaModFix/>
            </a:blip>
            <a:srcRect/>
            <a:stretch/>
          </p:blipFill>
          <p:spPr>
            <a:xfrm>
              <a:off x="311803" y="588736"/>
              <a:ext cx="1287276" cy="428085"/>
            </a:xfrm>
            <a:prstGeom prst="rect">
              <a:avLst/>
            </a:prstGeom>
            <a:noFill/>
            <a:ln>
              <a:noFill/>
            </a:ln>
          </p:spPr>
        </p:pic>
      </p:grpSp>
      <p:cxnSp>
        <p:nvCxnSpPr>
          <p:cNvPr id="116" name="Google Shape;116;gcc7349a778_0_0"/>
          <p:cNvCxnSpPr/>
          <p:nvPr/>
        </p:nvCxnSpPr>
        <p:spPr>
          <a:xfrm>
            <a:off x="905164" y="6517176"/>
            <a:ext cx="10104600" cy="0"/>
          </a:xfrm>
          <a:prstGeom prst="straightConnector1">
            <a:avLst/>
          </a:prstGeom>
          <a:noFill/>
          <a:ln w="19050" cap="flat" cmpd="sng">
            <a:solidFill>
              <a:srgbClr val="CAC8C8"/>
            </a:solidFill>
            <a:prstDash val="solid"/>
            <a:miter lim="800000"/>
            <a:headEnd type="none" w="sm" len="sm"/>
            <a:tailEnd type="none" w="sm" len="sm"/>
          </a:ln>
        </p:spPr>
      </p:cxnSp>
      <p:sp>
        <p:nvSpPr>
          <p:cNvPr id="117" name="Google Shape;117;gcc7349a778_0_0"/>
          <p:cNvSpPr txBox="1"/>
          <p:nvPr/>
        </p:nvSpPr>
        <p:spPr>
          <a:xfrm>
            <a:off x="554600" y="1378938"/>
            <a:ext cx="10883400" cy="492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solidFill>
                  <a:schemeClr val="dk1"/>
                </a:solidFill>
                <a:latin typeface="Avenir Next LT Pro" panose="020B0504020202020204" pitchFamily="34" charset="0"/>
                <a:ea typeface="Avenir"/>
                <a:cs typeface="Avenir"/>
                <a:sym typeface="Avenir"/>
              </a:rPr>
              <a:t>Astronaut Touch Controls</a:t>
            </a:r>
            <a:endParaRPr sz="54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Char char="-"/>
            </a:pPr>
            <a:r>
              <a:rPr lang="en-US" sz="2000" dirty="0">
                <a:solidFill>
                  <a:schemeClr val="dk1"/>
                </a:solidFill>
                <a:latin typeface="Avenir Next LT Pro" panose="020B0504020202020204" pitchFamily="34" charset="0"/>
                <a:ea typeface="Avenir"/>
                <a:cs typeface="Avenir"/>
                <a:sym typeface="Avenir"/>
              </a:rPr>
              <a:t>Button could get “clogged” by dust</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adds a point of dust ingress and point of failure</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Char char="-"/>
            </a:pPr>
            <a:r>
              <a:rPr lang="en-US" sz="2000" dirty="0">
                <a:solidFill>
                  <a:schemeClr val="dk1"/>
                </a:solidFill>
                <a:latin typeface="Avenir Next LT Pro" panose="020B0504020202020204" pitchFamily="34" charset="0"/>
                <a:ea typeface="Avenir"/>
                <a:cs typeface="Avenir"/>
                <a:sym typeface="Avenir"/>
              </a:rPr>
              <a:t>Use a touch based alternative</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3 alternatives: Capacitive sensor, Piezoelectric Transducer, Strain Gauge</a:t>
            </a:r>
            <a:endParaRPr sz="2000" dirty="0">
              <a:solidFill>
                <a:schemeClr val="dk1"/>
              </a:solidFill>
              <a:latin typeface="Avenir Next LT Pro" panose="020B0504020202020204" pitchFamily="34" charset="0"/>
              <a:ea typeface="Avenir"/>
              <a:cs typeface="Avenir"/>
              <a:sym typeface="Avenir"/>
            </a:endParaRPr>
          </a:p>
          <a:p>
            <a:pPr marL="0" marR="0" lvl="0" indent="0" algn="l" rtl="0">
              <a:spcBef>
                <a:spcPts val="0"/>
              </a:spcBef>
              <a:spcAft>
                <a:spcPts val="0"/>
              </a:spcAft>
              <a:buNone/>
            </a:pPr>
            <a:r>
              <a:rPr lang="en-US" sz="4000" dirty="0">
                <a:solidFill>
                  <a:schemeClr val="dk1"/>
                </a:solidFill>
                <a:latin typeface="Avenir Next LT Pro" panose="020B0504020202020204" pitchFamily="34" charset="0"/>
                <a:ea typeface="Avenir"/>
                <a:cs typeface="Avenir"/>
                <a:sym typeface="Avenir"/>
              </a:rPr>
              <a:t>Piezoelectric Transducer</a:t>
            </a:r>
            <a:endParaRPr dirty="0">
              <a:latin typeface="Avenir Next LT Pro" panose="020B0504020202020204" pitchFamily="34" charset="0"/>
            </a:endParaRPr>
          </a:p>
          <a:p>
            <a:pPr marL="457200" lvl="0" indent="-355600" algn="l" rtl="0">
              <a:spcBef>
                <a:spcPts val="0"/>
              </a:spcBef>
              <a:spcAft>
                <a:spcPts val="0"/>
              </a:spcAft>
              <a:buClr>
                <a:schemeClr val="dk1"/>
              </a:buClr>
              <a:buSzPts val="2000"/>
              <a:buChar char="-"/>
            </a:pPr>
            <a:r>
              <a:rPr lang="en-US" sz="2000" dirty="0">
                <a:solidFill>
                  <a:schemeClr val="dk1"/>
                </a:solidFill>
                <a:latin typeface="Avenir Next LT Pro" panose="020B0504020202020204" pitchFamily="34" charset="0"/>
                <a:ea typeface="Avenir"/>
                <a:cs typeface="Avenir"/>
                <a:sym typeface="Avenir"/>
              </a:rPr>
              <a:t>Best option given enclosure</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generate signal/voltage change based on pressure</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Adjust sensitivity to require reasonable astronaut tap pressure</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Coupled with LED for status information</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Already used in rockets</a:t>
            </a:r>
            <a:endParaRPr sz="2000" dirty="0">
              <a:solidFill>
                <a:schemeClr val="dk1"/>
              </a:solidFill>
              <a:latin typeface="Avenir Next LT Pro" panose="020B0504020202020204" pitchFamily="34" charset="0"/>
              <a:ea typeface="Avenir"/>
              <a:cs typeface="Avenir"/>
              <a:sym typeface="Avenir"/>
            </a:endParaRPr>
          </a:p>
          <a:p>
            <a:pPr marL="457200" lvl="0" indent="-355600" algn="l" rtl="0">
              <a:spcBef>
                <a:spcPts val="0"/>
              </a:spcBef>
              <a:spcAft>
                <a:spcPts val="0"/>
              </a:spcAft>
              <a:buClr>
                <a:schemeClr val="dk1"/>
              </a:buClr>
              <a:buSzPts val="2000"/>
              <a:buFont typeface="Avenir"/>
              <a:buChar char="-"/>
            </a:pPr>
            <a:r>
              <a:rPr lang="en-US" sz="2000" dirty="0">
                <a:solidFill>
                  <a:schemeClr val="dk1"/>
                </a:solidFill>
                <a:latin typeface="Avenir Next LT Pro" panose="020B0504020202020204" pitchFamily="34" charset="0"/>
                <a:ea typeface="Avenir"/>
                <a:cs typeface="Avenir"/>
                <a:sym typeface="Avenir"/>
              </a:rPr>
              <a:t>Cost-effective</a:t>
            </a:r>
            <a:endParaRPr sz="2000" dirty="0">
              <a:solidFill>
                <a:schemeClr val="dk1"/>
              </a:solidFill>
              <a:latin typeface="Avenir Next LT Pro" panose="020B0504020202020204" pitchFamily="34" charset="0"/>
              <a:ea typeface="Avenir"/>
              <a:cs typeface="Avenir"/>
              <a:sym typeface="Avenir"/>
            </a:endParaRPr>
          </a:p>
          <a:p>
            <a:pPr marL="0" marR="0" lvl="0" indent="0" algn="l" rtl="0">
              <a:spcBef>
                <a:spcPts val="0"/>
              </a:spcBef>
              <a:spcAft>
                <a:spcPts val="0"/>
              </a:spcAft>
              <a:buNone/>
            </a:pPr>
            <a:endParaRPr sz="2000" dirty="0">
              <a:solidFill>
                <a:schemeClr val="dk1"/>
              </a:solidFill>
              <a:latin typeface="Avenir Next LT Pro" panose="020B0504020202020204" pitchFamily="34" charset="0"/>
              <a:ea typeface="Calibri"/>
              <a:cs typeface="Calibri"/>
              <a:sym typeface="Calibri"/>
            </a:endParaRPr>
          </a:p>
        </p:txBody>
      </p:sp>
      <p:sp>
        <p:nvSpPr>
          <p:cNvPr id="118" name="Google Shape;118;gcc7349a778_0_0"/>
          <p:cNvSpPr txBox="1"/>
          <p:nvPr/>
        </p:nvSpPr>
        <p:spPr>
          <a:xfrm>
            <a:off x="7519752" y="321424"/>
            <a:ext cx="4438200"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a:solidFill>
                  <a:schemeClr val="dk1"/>
                </a:solidFill>
                <a:latin typeface="Avenir Next LT Pro" panose="020B0504020202020204" pitchFamily="34" charset="0"/>
                <a:ea typeface="Avenir"/>
                <a:cs typeface="Avenir"/>
                <a:sym typeface="Avenir"/>
              </a:rPr>
              <a:t>04</a:t>
            </a:r>
            <a:r>
              <a:rPr lang="en-US" sz="1400">
                <a:solidFill>
                  <a:schemeClr val="dk1"/>
                </a:solidFill>
                <a:latin typeface="Avenir Next LT Pro" panose="020B0504020202020204" pitchFamily="34" charset="0"/>
                <a:ea typeface="Avenir"/>
                <a:cs typeface="Avenir"/>
                <a:sym typeface="Avenir"/>
              </a:rPr>
              <a:t>/</a:t>
            </a:r>
            <a:r>
              <a:rPr lang="en-US">
                <a:solidFill>
                  <a:schemeClr val="dk1"/>
                </a:solidFill>
                <a:latin typeface="Avenir Next LT Pro" panose="020B0504020202020204" pitchFamily="34" charset="0"/>
                <a:ea typeface="Avenir"/>
                <a:cs typeface="Avenir"/>
                <a:sym typeface="Avenir"/>
              </a:rPr>
              <a:t>09</a:t>
            </a:r>
            <a:r>
              <a:rPr lang="en-US" sz="1400">
                <a:solidFill>
                  <a:schemeClr val="dk1"/>
                </a:solidFill>
                <a:latin typeface="Avenir Next LT Pro" panose="020B0504020202020204" pitchFamily="34" charset="0"/>
                <a:ea typeface="Avenir"/>
                <a:cs typeface="Avenir"/>
                <a:sym typeface="Avenir"/>
              </a:rPr>
              <a:t>/21</a:t>
            </a:r>
            <a:endParaRPr>
              <a:latin typeface="Avenir Next LT Pro" panose="020B0504020202020204" pitchFamily="34" charset="0"/>
            </a:endParaRPr>
          </a:p>
          <a:p>
            <a:pPr marL="0" marR="0" lvl="0" indent="0" algn="r" rtl="0">
              <a:spcBef>
                <a:spcPts val="0"/>
              </a:spcBef>
              <a:spcAft>
                <a:spcPts val="0"/>
              </a:spcAft>
              <a:buNone/>
            </a:pPr>
            <a:r>
              <a:rPr lang="en-US">
                <a:solidFill>
                  <a:schemeClr val="dk1"/>
                </a:solidFill>
                <a:latin typeface="Avenir Next LT Pro" panose="020B0504020202020204" pitchFamily="34" charset="0"/>
                <a:ea typeface="Avenir"/>
                <a:cs typeface="Avenir"/>
                <a:sym typeface="Avenir"/>
              </a:rPr>
              <a:t>Tanmay Gupta</a:t>
            </a:r>
            <a:endParaRPr>
              <a:latin typeface="Avenir Next LT Pro" panose="020B0504020202020204" pitchFamily="34" charset="0"/>
            </a:endParaRPr>
          </a:p>
        </p:txBody>
      </p:sp>
      <p:pic>
        <p:nvPicPr>
          <p:cNvPr id="119" name="Google Shape;119;gcc7349a778_0_0"/>
          <p:cNvPicPr preferRelativeResize="0"/>
          <p:nvPr/>
        </p:nvPicPr>
        <p:blipFill>
          <a:blip r:embed="rId7">
            <a:alphaModFix/>
          </a:blip>
          <a:stretch>
            <a:fillRect/>
          </a:stretch>
        </p:blipFill>
        <p:spPr>
          <a:xfrm>
            <a:off x="9429797" y="4033960"/>
            <a:ext cx="2600325" cy="19952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cf5e0c8484_3_0"/>
          <p:cNvSpPr/>
          <p:nvPr/>
        </p:nvSpPr>
        <p:spPr>
          <a:xfrm>
            <a:off x="0" y="0"/>
            <a:ext cx="12192000" cy="1166100"/>
          </a:xfrm>
          <a:prstGeom prst="rect">
            <a:avLst/>
          </a:prstGeom>
          <a:gradFill>
            <a:gsLst>
              <a:gs pos="0">
                <a:srgbClr val="747272"/>
              </a:gs>
              <a:gs pos="50000">
                <a:srgbClr val="A8A6A6"/>
              </a:gs>
              <a:gs pos="100000">
                <a:srgbClr val="CAC7C7"/>
              </a:gs>
            </a:gsLst>
            <a:lin ang="13500032"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gcf5e0c8484_3_0"/>
          <p:cNvSpPr txBox="1"/>
          <p:nvPr/>
        </p:nvSpPr>
        <p:spPr>
          <a:xfrm>
            <a:off x="3747060" y="75203"/>
            <a:ext cx="4599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Avenir"/>
                <a:ea typeface="Avenir"/>
                <a:cs typeface="Avenir"/>
                <a:sym typeface="Avenir"/>
              </a:rPr>
              <a:t>VERIFICATION</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Schedule &amp; Progress</a:t>
            </a:r>
            <a:endParaRPr/>
          </a:p>
        </p:txBody>
      </p:sp>
      <p:sp>
        <p:nvSpPr>
          <p:cNvPr id="90" name="Google Shape;90;gcf5e0c8484_3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grpSp>
        <p:nvGrpSpPr>
          <p:cNvPr id="91" name="Google Shape;91;gcf5e0c8484_3_0"/>
          <p:cNvGrpSpPr/>
          <p:nvPr/>
        </p:nvGrpSpPr>
        <p:grpSpPr>
          <a:xfrm>
            <a:off x="311803" y="154806"/>
            <a:ext cx="3279519" cy="862015"/>
            <a:chOff x="311803" y="154806"/>
            <a:chExt cx="3279519" cy="862015"/>
          </a:xfrm>
        </p:grpSpPr>
        <p:grpSp>
          <p:nvGrpSpPr>
            <p:cNvPr id="92" name="Google Shape;92;gcf5e0c8484_3_0"/>
            <p:cNvGrpSpPr/>
            <p:nvPr/>
          </p:nvGrpSpPr>
          <p:grpSpPr>
            <a:xfrm>
              <a:off x="2670138" y="154806"/>
              <a:ext cx="921184" cy="860791"/>
              <a:chOff x="9286613" y="0"/>
              <a:chExt cx="1409400" cy="1317000"/>
            </a:xfrm>
          </p:grpSpPr>
          <p:sp>
            <p:nvSpPr>
              <p:cNvPr id="93" name="Google Shape;93;gcf5e0c8484_3_0"/>
              <p:cNvSpPr/>
              <p:nvPr/>
            </p:nvSpPr>
            <p:spPr>
              <a:xfrm>
                <a:off x="9286613" y="0"/>
                <a:ext cx="1409400" cy="1317000"/>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gcf5e0c8484_3_0"/>
              <p:cNvPicPr preferRelativeResize="0"/>
              <p:nvPr/>
            </p:nvPicPr>
            <p:blipFill rotWithShape="1">
              <a:blip r:embed="rId3">
                <a:alphaModFix/>
              </a:blip>
              <a:srcRect/>
              <a:stretch/>
            </p:blipFill>
            <p:spPr>
              <a:xfrm>
                <a:off x="9331879" y="108604"/>
                <a:ext cx="1318819" cy="1099865"/>
              </a:xfrm>
              <a:prstGeom prst="rect">
                <a:avLst/>
              </a:prstGeom>
              <a:noFill/>
              <a:ln w="9525" cap="flat" cmpd="sng">
                <a:solidFill>
                  <a:srgbClr val="183D6E"/>
                </a:solidFill>
                <a:prstDash val="solid"/>
                <a:round/>
                <a:headEnd type="none" w="sm" len="sm"/>
                <a:tailEnd type="none" w="sm" len="sm"/>
              </a:ln>
            </p:spPr>
          </p:pic>
        </p:grpSp>
        <p:pic>
          <p:nvPicPr>
            <p:cNvPr id="95" name="Google Shape;95;gcf5e0c8484_3_0"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gcf5e0c8484_3_0"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gcf5e0c8484_3_0"/>
            <p:cNvPicPr preferRelativeResize="0"/>
            <p:nvPr/>
          </p:nvPicPr>
          <p:blipFill rotWithShape="1">
            <a:blip r:embed="rId6">
              <a:alphaModFix/>
            </a:blip>
            <a:srcRect/>
            <a:stretch/>
          </p:blipFill>
          <p:spPr>
            <a:xfrm>
              <a:off x="311803" y="588736"/>
              <a:ext cx="1287276" cy="428085"/>
            </a:xfrm>
            <a:prstGeom prst="rect">
              <a:avLst/>
            </a:prstGeom>
            <a:noFill/>
            <a:ln>
              <a:noFill/>
            </a:ln>
          </p:spPr>
        </p:pic>
      </p:grpSp>
      <p:cxnSp>
        <p:nvCxnSpPr>
          <p:cNvPr id="98" name="Google Shape;98;gcf5e0c8484_3_0"/>
          <p:cNvCxnSpPr/>
          <p:nvPr/>
        </p:nvCxnSpPr>
        <p:spPr>
          <a:xfrm>
            <a:off x="905164" y="6517176"/>
            <a:ext cx="10104600"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gcf5e0c8484_3_0"/>
          <p:cNvSpPr txBox="1"/>
          <p:nvPr/>
        </p:nvSpPr>
        <p:spPr>
          <a:xfrm>
            <a:off x="489375" y="4501475"/>
            <a:ext cx="83967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latin typeface="Avenir"/>
                <a:ea typeface="Avenir"/>
                <a:cs typeface="Avenir"/>
                <a:sym typeface="Avenir"/>
              </a:rPr>
              <a:t>Additional Links</a:t>
            </a:r>
            <a:endParaRPr sz="2800" dirty="0">
              <a:latin typeface="Avenir"/>
              <a:ea typeface="Avenir"/>
              <a:cs typeface="Avenir"/>
              <a:sym typeface="Avenir"/>
            </a:endParaRPr>
          </a:p>
          <a:p>
            <a:pPr marL="457200" marR="0" lvl="0" indent="-317500" algn="l" rtl="0">
              <a:spcBef>
                <a:spcPts val="0"/>
              </a:spcBef>
              <a:spcAft>
                <a:spcPts val="0"/>
              </a:spcAft>
              <a:buSzPts val="1400"/>
              <a:buFont typeface="Avenir"/>
              <a:buChar char="●"/>
            </a:pPr>
            <a:r>
              <a:rPr lang="en-US" sz="1800" dirty="0">
                <a:latin typeface="Avenir"/>
                <a:ea typeface="Avenir"/>
                <a:cs typeface="Avenir"/>
                <a:sym typeface="Avenir"/>
              </a:rPr>
              <a:t>Quotes: </a:t>
            </a:r>
            <a:r>
              <a:rPr lang="en-US" u="sng" dirty="0">
                <a:solidFill>
                  <a:schemeClr val="hlink"/>
                </a:solidFill>
                <a:latin typeface="Avenir"/>
                <a:ea typeface="Avenir"/>
                <a:cs typeface="Avenir"/>
                <a:sym typeface="Avenir"/>
                <a:hlinkClick r:id="rId7"/>
              </a:rPr>
              <a:t>https://docs.google.com/document/d/1JMS6xeg2GfDGNQWzqpF8xgkdXztxX7Pl_0HX3a9pVhU/edit?usp=sharing</a:t>
            </a:r>
            <a:r>
              <a:rPr lang="en-US" dirty="0">
                <a:solidFill>
                  <a:schemeClr val="dk1"/>
                </a:solidFill>
                <a:latin typeface="Avenir"/>
                <a:ea typeface="Avenir"/>
                <a:cs typeface="Avenir"/>
                <a:sym typeface="Avenir"/>
              </a:rPr>
              <a:t> </a:t>
            </a:r>
            <a:endParaRPr dirty="0">
              <a:solidFill>
                <a:schemeClr val="dk1"/>
              </a:solidFill>
              <a:latin typeface="Avenir"/>
              <a:ea typeface="Avenir"/>
              <a:cs typeface="Avenir"/>
              <a:sym typeface="Avenir"/>
            </a:endParaRPr>
          </a:p>
          <a:p>
            <a:pPr marL="457200" marR="0" lvl="0" indent="-317500" algn="l" rtl="0">
              <a:spcBef>
                <a:spcPts val="0"/>
              </a:spcBef>
              <a:spcAft>
                <a:spcPts val="0"/>
              </a:spcAft>
              <a:buClr>
                <a:schemeClr val="dk1"/>
              </a:buClr>
              <a:buSzPts val="1400"/>
              <a:buFont typeface="Avenir"/>
              <a:buChar char="●"/>
            </a:pPr>
            <a:r>
              <a:rPr lang="en-US" sz="1800" dirty="0">
                <a:solidFill>
                  <a:schemeClr val="dk1"/>
                </a:solidFill>
                <a:latin typeface="Avenir"/>
                <a:ea typeface="Avenir"/>
                <a:cs typeface="Avenir"/>
                <a:sym typeface="Avenir"/>
              </a:rPr>
              <a:t>Detailed 10 Week Schedule: </a:t>
            </a:r>
            <a:r>
              <a:rPr lang="en-US" u="sng" dirty="0">
                <a:solidFill>
                  <a:schemeClr val="hlink"/>
                </a:solidFill>
                <a:latin typeface="Avenir"/>
                <a:ea typeface="Avenir"/>
                <a:cs typeface="Avenir"/>
                <a:sym typeface="Avenir"/>
                <a:hlinkClick r:id="rId8"/>
              </a:rPr>
              <a:t>https://docs.google.com/document/d/1fI2mnGXqogZx00UyyNW2b-N-qA4sxLObzkvph_nNB3M/edit?usp=sharing</a:t>
            </a:r>
            <a:r>
              <a:rPr lang="en-US" dirty="0">
                <a:solidFill>
                  <a:schemeClr val="dk1"/>
                </a:solidFill>
                <a:latin typeface="Avenir"/>
                <a:ea typeface="Avenir"/>
                <a:cs typeface="Avenir"/>
                <a:sym typeface="Avenir"/>
              </a:rPr>
              <a:t> </a:t>
            </a:r>
            <a:endParaRPr sz="600" dirty="0">
              <a:solidFill>
                <a:schemeClr val="dk1"/>
              </a:solidFill>
              <a:latin typeface="Avenir"/>
              <a:ea typeface="Avenir"/>
              <a:cs typeface="Avenir"/>
              <a:sym typeface="Avenir"/>
            </a:endParaRPr>
          </a:p>
        </p:txBody>
      </p:sp>
      <p:sp>
        <p:nvSpPr>
          <p:cNvPr id="100" name="Google Shape;100;gcf5e0c8484_3_0"/>
          <p:cNvSpPr txBox="1"/>
          <p:nvPr/>
        </p:nvSpPr>
        <p:spPr>
          <a:xfrm>
            <a:off x="7519752" y="321424"/>
            <a:ext cx="4438200" cy="7389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Calle Junker, Kail</a:t>
            </a:r>
            <a:r>
              <a:rPr lang="en-US">
                <a:solidFill>
                  <a:schemeClr val="dk1"/>
                </a:solidFill>
                <a:latin typeface="Avenir"/>
                <a:ea typeface="Avenir"/>
                <a:cs typeface="Avenir"/>
                <a:sym typeface="Avenir"/>
              </a:rPr>
              <a:t>a Coimbra, Sydney Richardson, Parul Singh</a:t>
            </a:r>
            <a:endParaRPr/>
          </a:p>
        </p:txBody>
      </p:sp>
      <p:sp>
        <p:nvSpPr>
          <p:cNvPr id="101" name="Google Shape;101;gcf5e0c8484_3_0"/>
          <p:cNvSpPr txBox="1"/>
          <p:nvPr/>
        </p:nvSpPr>
        <p:spPr>
          <a:xfrm>
            <a:off x="489376" y="1396988"/>
            <a:ext cx="7773900" cy="3016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Summarized Schedule</a:t>
            </a:r>
            <a:endParaRPr sz="2800">
              <a:solidFill>
                <a:schemeClr val="dk1"/>
              </a:solidFill>
              <a:latin typeface="Avenir"/>
              <a:ea typeface="Avenir"/>
              <a:cs typeface="Avenir"/>
              <a:sym typeface="Avenir"/>
            </a:endParaRPr>
          </a:p>
          <a:p>
            <a:pPr marL="457200" marR="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Week 2 and 3</a:t>
            </a:r>
            <a:endParaRPr sz="1800">
              <a:solidFill>
                <a:schemeClr val="dk1"/>
              </a:solidFill>
              <a:latin typeface="Avenir"/>
              <a:ea typeface="Avenir"/>
              <a:cs typeface="Avenir"/>
              <a:sym typeface="Avenir"/>
            </a:endParaRPr>
          </a:p>
          <a:p>
            <a:pPr marL="914400" marR="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Determine parts for all tests</a:t>
            </a:r>
            <a:endParaRPr sz="1800">
              <a:solidFill>
                <a:schemeClr val="dk1"/>
              </a:solidFill>
              <a:latin typeface="Avenir"/>
              <a:ea typeface="Avenir"/>
              <a:cs typeface="Avenir"/>
              <a:sym typeface="Avenir"/>
            </a:endParaRPr>
          </a:p>
          <a:p>
            <a:pPr marL="914400" marR="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Receive quotes for outsourcing tests (see link)</a:t>
            </a:r>
            <a:endParaRPr sz="1800">
              <a:solidFill>
                <a:schemeClr val="dk1"/>
              </a:solidFill>
              <a:latin typeface="Avenir"/>
              <a:ea typeface="Avenir"/>
              <a:cs typeface="Avenir"/>
              <a:sym typeface="Avenir"/>
            </a:endParaRPr>
          </a:p>
          <a:p>
            <a:pPr marL="914400" marR="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Finalize all rig designs</a:t>
            </a:r>
            <a:endParaRPr sz="1800">
              <a:solidFill>
                <a:schemeClr val="dk1"/>
              </a:solidFill>
              <a:latin typeface="Avenir"/>
              <a:ea typeface="Avenir"/>
              <a:cs typeface="Avenir"/>
              <a:sym typeface="Avenir"/>
            </a:endParaRPr>
          </a:p>
          <a:p>
            <a:pPr marL="457200" marR="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Week 4</a:t>
            </a:r>
            <a:endParaRPr sz="1800">
              <a:solidFill>
                <a:schemeClr val="dk1"/>
              </a:solidFill>
              <a:latin typeface="Avenir"/>
              <a:ea typeface="Avenir"/>
              <a:cs typeface="Avenir"/>
              <a:sym typeface="Avenir"/>
            </a:endParaRPr>
          </a:p>
          <a:p>
            <a:pPr marL="914400" marR="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Begin construction of all rigs (LTE, abrasion, glove box)</a:t>
            </a:r>
            <a:endParaRPr sz="1800">
              <a:solidFill>
                <a:schemeClr val="dk1"/>
              </a:solidFill>
              <a:latin typeface="Avenir"/>
              <a:ea typeface="Avenir"/>
              <a:cs typeface="Avenir"/>
              <a:sym typeface="Avenir"/>
            </a:endParaRPr>
          </a:p>
          <a:p>
            <a:pPr marL="457200" marR="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By Week 7, all rigs should be constructed and ready</a:t>
            </a:r>
            <a:endParaRPr sz="1800">
              <a:solidFill>
                <a:schemeClr val="dk1"/>
              </a:solidFill>
              <a:latin typeface="Avenir"/>
              <a:ea typeface="Avenir"/>
              <a:cs typeface="Avenir"/>
              <a:sym typeface="Avenir"/>
            </a:endParaRPr>
          </a:p>
          <a:p>
            <a:pPr marL="457200" marR="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We will be conducting benchtop testing when prototypes are complete</a:t>
            </a:r>
            <a:endParaRPr sz="1800">
              <a:solidFill>
                <a:schemeClr val="dk1"/>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Avenir"/>
                <a:ea typeface="Avenir"/>
                <a:cs typeface="Avenir"/>
                <a:sym typeface="Avenir"/>
              </a:rPr>
              <a:t>VERIFICATION</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Benchtop Testing</a:t>
            </a:r>
            <a:endParaRPr/>
          </a:p>
        </p:txBody>
      </p:sp>
      <p:sp>
        <p:nvSpPr>
          <p:cNvPr id="108" name="Google Shape;108;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grpSp>
        <p:nvGrpSpPr>
          <p:cNvPr id="109" name="Google Shape;109;p1"/>
          <p:cNvGrpSpPr/>
          <p:nvPr/>
        </p:nvGrpSpPr>
        <p:grpSpPr>
          <a:xfrm>
            <a:off x="311803" y="154806"/>
            <a:ext cx="3279515" cy="862015"/>
            <a:chOff x="311803" y="154806"/>
            <a:chExt cx="3279515" cy="862015"/>
          </a:xfrm>
        </p:grpSpPr>
        <p:grpSp>
          <p:nvGrpSpPr>
            <p:cNvPr id="110" name="Google Shape;110;p1"/>
            <p:cNvGrpSpPr/>
            <p:nvPr/>
          </p:nvGrpSpPr>
          <p:grpSpPr>
            <a:xfrm>
              <a:off x="2670163" y="154806"/>
              <a:ext cx="921155" cy="860842"/>
              <a:chOff x="9286613" y="0"/>
              <a:chExt cx="1409350" cy="1317072"/>
            </a:xfrm>
          </p:grpSpPr>
          <p:sp>
            <p:nvSpPr>
              <p:cNvPr id="111" name="Google Shape;111;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2" name="Google Shape;112;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13" name="Google Shape;113;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14" name="Google Shape;114;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15" name="Google Shape;115;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16" name="Google Shape;116;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17" name="Google Shape;117;p1"/>
          <p:cNvSpPr txBox="1"/>
          <p:nvPr/>
        </p:nvSpPr>
        <p:spPr>
          <a:xfrm>
            <a:off x="489375" y="1633812"/>
            <a:ext cx="5110147" cy="32932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Schedule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2 – Determine necessary parts and budget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3 – Place order for all needed parts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5 – Begin electronic benchtop testing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10  - Begin mechanical benchtop testing</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18" name="Google Shape;118;p1"/>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Calle Junker</a:t>
            </a:r>
            <a:endParaRPr/>
          </a:p>
        </p:txBody>
      </p:sp>
      <p:sp>
        <p:nvSpPr>
          <p:cNvPr id="119" name="Google Shape;119;p1"/>
          <p:cNvSpPr txBox="1"/>
          <p:nvPr/>
        </p:nvSpPr>
        <p:spPr>
          <a:xfrm>
            <a:off x="6700309" y="1633812"/>
            <a:ext cx="4481560" cy="32932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Budget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$200 for oscilloscope, EMF detector, etc.</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$800 for mechanical benchtop testing</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Avenir"/>
                <a:ea typeface="Avenir"/>
                <a:cs typeface="Avenir"/>
                <a:sym typeface="Avenir"/>
              </a:rPr>
              <a:t>$600 for LN2, dewar, and safety equipment</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Avenir"/>
                <a:ea typeface="Avenir"/>
                <a:cs typeface="Avenir"/>
                <a:sym typeface="Avenir"/>
              </a:rPr>
              <a:t>$200 for impact testing, loading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Estimated $1000 total</a:t>
            </a:r>
            <a:endParaRPr sz="2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2"/>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VERIFICATION</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Glovebox</a:t>
            </a:r>
            <a:endParaRPr/>
          </a:p>
        </p:txBody>
      </p:sp>
      <p:sp>
        <p:nvSpPr>
          <p:cNvPr id="126" name="Google Shape;12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grpSp>
        <p:nvGrpSpPr>
          <p:cNvPr id="127" name="Google Shape;127;p2"/>
          <p:cNvGrpSpPr/>
          <p:nvPr/>
        </p:nvGrpSpPr>
        <p:grpSpPr>
          <a:xfrm>
            <a:off x="311803" y="154806"/>
            <a:ext cx="3279515" cy="862015"/>
            <a:chOff x="311803" y="154806"/>
            <a:chExt cx="3279515" cy="862015"/>
          </a:xfrm>
        </p:grpSpPr>
        <p:grpSp>
          <p:nvGrpSpPr>
            <p:cNvPr id="128" name="Google Shape;128;p2"/>
            <p:cNvGrpSpPr/>
            <p:nvPr/>
          </p:nvGrpSpPr>
          <p:grpSpPr>
            <a:xfrm>
              <a:off x="2670163" y="154806"/>
              <a:ext cx="921155" cy="860842"/>
              <a:chOff x="9286613" y="0"/>
              <a:chExt cx="1409350" cy="1317072"/>
            </a:xfrm>
          </p:grpSpPr>
          <p:sp>
            <p:nvSpPr>
              <p:cNvPr id="129" name="Google Shape;129;p2"/>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0" name="Google Shape;130;p2"/>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31" name="Google Shape;131;p2"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32" name="Google Shape;132;p2"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33" name="Google Shape;133;p2"/>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34" name="Google Shape;134;p2"/>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35" name="Google Shape;135;p2"/>
          <p:cNvSpPr txBox="1"/>
          <p:nvPr/>
        </p:nvSpPr>
        <p:spPr>
          <a:xfrm>
            <a:off x="641774" y="4489317"/>
            <a:ext cx="5231125" cy="18774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Additional Info:</a:t>
            </a:r>
            <a:endParaRPr/>
          </a:p>
          <a:p>
            <a:pPr marL="0" marR="0" lvl="0" indent="0" algn="l" rtl="0">
              <a:spcBef>
                <a:spcPts val="0"/>
              </a:spcBef>
              <a:spcAft>
                <a:spcPts val="0"/>
              </a:spcAft>
              <a:buNone/>
            </a:pPr>
            <a:r>
              <a:rPr lang="en-US" sz="1400" u="sng">
                <a:solidFill>
                  <a:schemeClr val="dk1"/>
                </a:solidFill>
                <a:latin typeface="Avenir"/>
                <a:ea typeface="Avenir"/>
                <a:cs typeface="Avenir"/>
                <a:sym typeface="Avenir"/>
                <a:hlinkClick r:id="rId7">
                  <a:extLst>
                    <a:ext uri="{A12FA001-AC4F-418D-AE19-62706E023703}">
                      <ahyp:hlinkClr xmlns:ahyp="http://schemas.microsoft.com/office/drawing/2018/hyperlinkcolor" val="tx"/>
                    </a:ext>
                  </a:extLst>
                </a:hlinkClick>
              </a:rPr>
              <a:t>https://docs.google.com/spreadsheets/d/1eCWXm6SFHYvjiBSH6nSlmXVNTzdUf-_WXcTQ4h48kic/edit?usp=sharing</a:t>
            </a:r>
            <a:r>
              <a:rPr lang="en-US" sz="1400">
                <a:solidFill>
                  <a:schemeClr val="dk1"/>
                </a:solidFill>
                <a:latin typeface="Avenir"/>
                <a:ea typeface="Avenir"/>
                <a:cs typeface="Avenir"/>
                <a:sym typeface="Avenir"/>
              </a:rPr>
              <a:t> </a:t>
            </a:r>
            <a:endParaRPr/>
          </a:p>
          <a:p>
            <a:pPr marL="0" marR="0" lvl="0" indent="0" algn="l" rtl="0">
              <a:spcBef>
                <a:spcPts val="0"/>
              </a:spcBef>
              <a:spcAft>
                <a:spcPts val="0"/>
              </a:spcAft>
              <a:buNone/>
            </a:pPr>
            <a:endParaRPr sz="1400">
              <a:solidFill>
                <a:schemeClr val="dk1"/>
              </a:solidFill>
              <a:latin typeface="Avenir"/>
              <a:ea typeface="Avenir"/>
              <a:cs typeface="Avenir"/>
              <a:sym typeface="Avenir"/>
            </a:endParaRPr>
          </a:p>
          <a:p>
            <a:pPr marL="0" marR="0" lvl="0" indent="0" algn="l" rtl="0">
              <a:spcBef>
                <a:spcPts val="0"/>
              </a:spcBef>
              <a:spcAft>
                <a:spcPts val="0"/>
              </a:spcAft>
              <a:buNone/>
            </a:pPr>
            <a:r>
              <a:rPr lang="en-US" sz="1400" u="sng">
                <a:solidFill>
                  <a:schemeClr val="dk1"/>
                </a:solidFill>
                <a:latin typeface="Avenir"/>
                <a:ea typeface="Avenir"/>
                <a:cs typeface="Avenir"/>
                <a:sym typeface="Avenir"/>
                <a:hlinkClick r:id="rId8">
                  <a:extLst>
                    <a:ext uri="{A12FA001-AC4F-418D-AE19-62706E023703}">
                      <ahyp:hlinkClr xmlns:ahyp="http://schemas.microsoft.com/office/drawing/2018/hyperlinkcolor" val="tx"/>
                    </a:ext>
                  </a:extLst>
                </a:hlinkClick>
              </a:rPr>
              <a:t>https://docs.google.com/document/d/1U8Kxp_ktJtrzEqrkx59jmgzuCbHyqj02b4jm5AmzpwA/edit?usp=sharing</a:t>
            </a:r>
            <a:r>
              <a:rPr lang="en-US" sz="1400">
                <a:solidFill>
                  <a:schemeClr val="dk1"/>
                </a:solidFill>
                <a:latin typeface="Avenir"/>
                <a:ea typeface="Avenir"/>
                <a:cs typeface="Avenir"/>
                <a:sym typeface="Avenir"/>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2"/>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Calle Junker</a:t>
            </a:r>
            <a:endParaRPr/>
          </a:p>
        </p:txBody>
      </p:sp>
      <p:sp>
        <p:nvSpPr>
          <p:cNvPr id="137" name="Google Shape;137;p2"/>
          <p:cNvSpPr txBox="1"/>
          <p:nvPr/>
        </p:nvSpPr>
        <p:spPr>
          <a:xfrm>
            <a:off x="6528188" y="1496950"/>
            <a:ext cx="448156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Budget</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venir"/>
                <a:ea typeface="Avenir"/>
                <a:cs typeface="Avenir"/>
                <a:sym typeface="Avenir"/>
              </a:rPr>
              <a:t>Estimated budget approximately $2000</a:t>
            </a:r>
            <a:endParaRPr/>
          </a:p>
          <a:p>
            <a:pPr marL="800100" marR="0" lvl="1" indent="-342900" algn="l" rtl="0">
              <a:spcBef>
                <a:spcPts val="0"/>
              </a:spcBef>
              <a:spcAft>
                <a:spcPts val="0"/>
              </a:spcAft>
              <a:buClr>
                <a:srgbClr val="000000"/>
              </a:buClr>
              <a:buSzPts val="2000"/>
              <a:buFont typeface="Arial"/>
              <a:buChar char="•"/>
            </a:pPr>
            <a:r>
              <a:rPr lang="en-US" sz="2000" b="0" i="0" u="none" strike="noStrike" cap="none">
                <a:solidFill>
                  <a:srgbClr val="000000"/>
                </a:solidFill>
                <a:latin typeface="Avenir"/>
                <a:ea typeface="Avenir"/>
                <a:cs typeface="Avenir"/>
                <a:sym typeface="Avenir"/>
              </a:rPr>
              <a:t>See spreadsheet in additional info for detailed breakdown of part costs (does not include nitrogen tank)</a:t>
            </a:r>
            <a:endParaRPr sz="2000" b="0" i="0" u="none" strike="noStrike" cap="none">
              <a:solidFill>
                <a:srgbClr val="000000"/>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38" name="Google Shape;138;p2"/>
          <p:cNvSpPr txBox="1"/>
          <p:nvPr/>
        </p:nvSpPr>
        <p:spPr>
          <a:xfrm>
            <a:off x="641774" y="1496950"/>
            <a:ext cx="5110147" cy="29854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Schedule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2 – Determine necessary parts and budget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3 – Place order for all needed parts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4 – Begin assembly</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5 – Glove box complete and ready for use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39" name="Google Shape;139;p2"/>
          <p:cNvSpPr txBox="1"/>
          <p:nvPr/>
        </p:nvSpPr>
        <p:spPr>
          <a:xfrm>
            <a:off x="6528813" y="4476832"/>
            <a:ext cx="5663187" cy="246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Next Steps:</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venir"/>
                <a:ea typeface="Avenir"/>
                <a:cs typeface="Avenir"/>
                <a:sym typeface="Avenir"/>
              </a:rPr>
              <a:t>Finalize attachment method with frame</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venir"/>
                <a:ea typeface="Avenir"/>
                <a:cs typeface="Avenir"/>
                <a:sym typeface="Avenir"/>
              </a:rPr>
              <a:t>Complete CAD of glove box assembly</a:t>
            </a:r>
            <a:endParaRPr/>
          </a:p>
          <a:p>
            <a:pPr marL="342900" marR="0" lvl="0" indent="-342900" algn="l" rtl="0">
              <a:lnSpc>
                <a:spcPct val="100000"/>
              </a:lnSpc>
              <a:spcBef>
                <a:spcPts val="0"/>
              </a:spcBef>
              <a:spcAft>
                <a:spcPts val="0"/>
              </a:spcAft>
              <a:buClr>
                <a:srgbClr val="000000"/>
              </a:buClr>
              <a:buSzPts val="2000"/>
              <a:buFont typeface="Arial"/>
              <a:buChar char="•"/>
            </a:pPr>
            <a:r>
              <a:rPr lang="en-US" sz="2000">
                <a:solidFill>
                  <a:srgbClr val="000000"/>
                </a:solidFill>
                <a:latin typeface="Avenir"/>
                <a:ea typeface="Avenir"/>
                <a:cs typeface="Avenir"/>
                <a:sym typeface="Avenir"/>
              </a:rPr>
              <a:t>Place order of all parts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venir"/>
              <a:ea typeface="Avenir"/>
              <a:cs typeface="Avenir"/>
              <a:sym typeface="Avenir"/>
            </a:endParaRPr>
          </a:p>
          <a:p>
            <a:pPr marL="0" marR="0" lvl="0" indent="0" algn="l" rtl="0">
              <a:spcBef>
                <a:spcPts val="0"/>
              </a:spcBef>
              <a:spcAft>
                <a:spcPts val="0"/>
              </a:spcAft>
              <a:buNone/>
            </a:pPr>
            <a:endParaRPr sz="2800">
              <a:solidFill>
                <a:schemeClr val="dk1"/>
              </a:solidFill>
              <a:latin typeface="Avenir"/>
              <a:ea typeface="Avenir"/>
              <a:cs typeface="Avenir"/>
              <a:sym typeface="Aveni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r>
              <a:rPr lang="en-US" sz="3600" dirty="0">
                <a:latin typeface="Avenir Next LT Pro" panose="020B0504020202020204" pitchFamily="34" charset="0"/>
              </a:rPr>
              <a:t>VERIFICATION</a:t>
            </a:r>
          </a:p>
          <a:p>
            <a:r>
              <a:rPr lang="en-US" sz="2400" b="1" dirty="0">
                <a:latin typeface="Avenir Next LT Pro" panose="020B0504020202020204" pitchFamily="34" charset="0"/>
              </a:rPr>
              <a:t>EFFECTIVENESS TESTING</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37</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08379" y="1290004"/>
            <a:ext cx="4481560" cy="1015663"/>
          </a:xfrm>
          <a:prstGeom prst="rect">
            <a:avLst/>
          </a:prstGeom>
          <a:noFill/>
        </p:spPr>
        <p:txBody>
          <a:bodyPr wrap="square" rtlCol="0">
            <a:spAutoFit/>
          </a:bodyPr>
          <a:lstStyle/>
          <a:p>
            <a:r>
              <a:rPr lang="en-US" sz="4000" dirty="0">
                <a:latin typeface="Avenir Next LT Pro" panose="020B0504020202020204" pitchFamily="34" charset="0"/>
              </a:rPr>
              <a:t>Schedule</a:t>
            </a:r>
          </a:p>
          <a:p>
            <a:endParaRPr lang="en-US" sz="2000" dirty="0"/>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Rithvik</a:t>
            </a:r>
          </a:p>
        </p:txBody>
      </p:sp>
      <p:graphicFrame>
        <p:nvGraphicFramePr>
          <p:cNvPr id="3" name="Table 3">
            <a:extLst>
              <a:ext uri="{FF2B5EF4-FFF2-40B4-BE49-F238E27FC236}">
                <a16:creationId xmlns:a16="http://schemas.microsoft.com/office/drawing/2014/main" id="{7B61E52A-0987-45AE-983F-ACDF25C3A26F}"/>
              </a:ext>
            </a:extLst>
          </p:cNvPr>
          <p:cNvGraphicFramePr>
            <a:graphicFrameLocks noGrp="1"/>
          </p:cNvGraphicFramePr>
          <p:nvPr/>
        </p:nvGraphicFramePr>
        <p:xfrm>
          <a:off x="6485205" y="2037932"/>
          <a:ext cx="5198416" cy="3911875"/>
        </p:xfrm>
        <a:graphic>
          <a:graphicData uri="http://schemas.openxmlformats.org/drawingml/2006/table">
            <a:tbl>
              <a:tblPr firstRow="1" bandRow="1">
                <a:tableStyleId>{5C22544A-7EE6-4342-B048-85BDC9FD1C3A}</a:tableStyleId>
              </a:tblPr>
              <a:tblGrid>
                <a:gridCol w="3826413">
                  <a:extLst>
                    <a:ext uri="{9D8B030D-6E8A-4147-A177-3AD203B41FA5}">
                      <a16:colId xmlns:a16="http://schemas.microsoft.com/office/drawing/2014/main" val="3921032873"/>
                    </a:ext>
                  </a:extLst>
                </a:gridCol>
                <a:gridCol w="1372003">
                  <a:extLst>
                    <a:ext uri="{9D8B030D-6E8A-4147-A177-3AD203B41FA5}">
                      <a16:colId xmlns:a16="http://schemas.microsoft.com/office/drawing/2014/main" val="3342867116"/>
                    </a:ext>
                  </a:extLst>
                </a:gridCol>
              </a:tblGrid>
              <a:tr h="688148">
                <a:tc>
                  <a:txBody>
                    <a:bodyPr/>
                    <a:lstStyle/>
                    <a:p>
                      <a:r>
                        <a:rPr lang="en-US" sz="1600" dirty="0">
                          <a:latin typeface="Avenir Next LT Pro" panose="020B0504020202020204" pitchFamily="34" charset="0"/>
                        </a:rPr>
                        <a:t>Item</a:t>
                      </a:r>
                    </a:p>
                  </a:txBody>
                  <a:tcPr/>
                </a:tc>
                <a:tc>
                  <a:txBody>
                    <a:bodyPr/>
                    <a:lstStyle/>
                    <a:p>
                      <a:r>
                        <a:rPr lang="en-US" sz="1600" dirty="0">
                          <a:latin typeface="Avenir Next LT Pro" panose="020B0504020202020204" pitchFamily="34" charset="0"/>
                        </a:rPr>
                        <a:t>Cost</a:t>
                      </a:r>
                    </a:p>
                  </a:txBody>
                  <a:tcPr/>
                </a:tc>
                <a:extLst>
                  <a:ext uri="{0D108BD9-81ED-4DB2-BD59-A6C34878D82A}">
                    <a16:rowId xmlns:a16="http://schemas.microsoft.com/office/drawing/2014/main" val="2883477252"/>
                  </a:ext>
                </a:extLst>
              </a:tr>
              <a:tr h="390646">
                <a:tc>
                  <a:txBody>
                    <a:bodyPr/>
                    <a:lstStyle/>
                    <a:p>
                      <a:r>
                        <a:rPr lang="en-US" sz="1600" dirty="0">
                          <a:latin typeface="Avenir Next LT Pro" panose="020B0504020202020204" pitchFamily="34" charset="0"/>
                        </a:rPr>
                        <a:t>Camera</a:t>
                      </a:r>
                    </a:p>
                  </a:txBody>
                  <a:tcPr/>
                </a:tc>
                <a:tc>
                  <a:txBody>
                    <a:bodyPr/>
                    <a:lstStyle/>
                    <a:p>
                      <a:r>
                        <a:rPr lang="en-US" sz="1600" dirty="0">
                          <a:latin typeface="Avenir Next LT Pro" panose="020B0504020202020204" pitchFamily="34" charset="0"/>
                        </a:rPr>
                        <a:t>$3000</a:t>
                      </a:r>
                    </a:p>
                  </a:txBody>
                  <a:tcPr/>
                </a:tc>
                <a:extLst>
                  <a:ext uri="{0D108BD9-81ED-4DB2-BD59-A6C34878D82A}">
                    <a16:rowId xmlns:a16="http://schemas.microsoft.com/office/drawing/2014/main" val="325841121"/>
                  </a:ext>
                </a:extLst>
              </a:tr>
              <a:tr h="406924">
                <a:tc>
                  <a:txBody>
                    <a:bodyPr/>
                    <a:lstStyle/>
                    <a:p>
                      <a:r>
                        <a:rPr lang="en-US" sz="1600" dirty="0">
                          <a:latin typeface="Avenir Next LT Pro" panose="020B0504020202020204" pitchFamily="34" charset="0"/>
                        </a:rPr>
                        <a:t>Lights</a:t>
                      </a:r>
                    </a:p>
                  </a:txBody>
                  <a:tcPr/>
                </a:tc>
                <a:tc>
                  <a:txBody>
                    <a:bodyPr/>
                    <a:lstStyle/>
                    <a:p>
                      <a:r>
                        <a:rPr lang="en-US" sz="1600" dirty="0">
                          <a:latin typeface="Avenir Next LT Pro" panose="020B0504020202020204" pitchFamily="34" charset="0"/>
                        </a:rPr>
                        <a:t>$150</a:t>
                      </a:r>
                    </a:p>
                  </a:txBody>
                  <a:tcPr/>
                </a:tc>
                <a:extLst>
                  <a:ext uri="{0D108BD9-81ED-4DB2-BD59-A6C34878D82A}">
                    <a16:rowId xmlns:a16="http://schemas.microsoft.com/office/drawing/2014/main" val="2431278458"/>
                  </a:ext>
                </a:extLst>
              </a:tr>
              <a:tr h="390646">
                <a:tc>
                  <a:txBody>
                    <a:bodyPr/>
                    <a:lstStyle/>
                    <a:p>
                      <a:r>
                        <a:rPr lang="en-US" sz="1600" dirty="0">
                          <a:latin typeface="Avenir Next LT Pro" panose="020B0504020202020204" pitchFamily="34" charset="0"/>
                        </a:rPr>
                        <a:t>Aluminum Rails</a:t>
                      </a:r>
                    </a:p>
                  </a:txBody>
                  <a:tcPr/>
                </a:tc>
                <a:tc>
                  <a:txBody>
                    <a:bodyPr/>
                    <a:lstStyle/>
                    <a:p>
                      <a:r>
                        <a:rPr lang="en-US" sz="1600" dirty="0">
                          <a:latin typeface="Avenir Next LT Pro" panose="020B0504020202020204" pitchFamily="34" charset="0"/>
                        </a:rPr>
                        <a:t>$500</a:t>
                      </a:r>
                    </a:p>
                  </a:txBody>
                  <a:tcPr/>
                </a:tc>
                <a:extLst>
                  <a:ext uri="{0D108BD9-81ED-4DB2-BD59-A6C34878D82A}">
                    <a16:rowId xmlns:a16="http://schemas.microsoft.com/office/drawing/2014/main" val="2807981778"/>
                  </a:ext>
                </a:extLst>
              </a:tr>
              <a:tr h="390646">
                <a:tc>
                  <a:txBody>
                    <a:bodyPr/>
                    <a:lstStyle/>
                    <a:p>
                      <a:r>
                        <a:rPr lang="en-US" sz="1600" dirty="0">
                          <a:latin typeface="Avenir Next LT Pro" panose="020B0504020202020204" pitchFamily="34" charset="0"/>
                        </a:rPr>
                        <a:t>Connectors and Feet</a:t>
                      </a:r>
                    </a:p>
                  </a:txBody>
                  <a:tcPr/>
                </a:tc>
                <a:tc>
                  <a:txBody>
                    <a:bodyPr/>
                    <a:lstStyle/>
                    <a:p>
                      <a:r>
                        <a:rPr lang="en-US" sz="1600" dirty="0">
                          <a:latin typeface="Avenir Next LT Pro" panose="020B0504020202020204" pitchFamily="34" charset="0"/>
                        </a:rPr>
                        <a:t>$400</a:t>
                      </a:r>
                    </a:p>
                  </a:txBody>
                  <a:tcPr/>
                </a:tc>
                <a:extLst>
                  <a:ext uri="{0D108BD9-81ED-4DB2-BD59-A6C34878D82A}">
                    <a16:rowId xmlns:a16="http://schemas.microsoft.com/office/drawing/2014/main" val="4223687940"/>
                  </a:ext>
                </a:extLst>
              </a:tr>
              <a:tr h="609687">
                <a:tc>
                  <a:txBody>
                    <a:bodyPr/>
                    <a:lstStyle/>
                    <a:p>
                      <a:r>
                        <a:rPr lang="en-US" sz="1600" dirty="0">
                          <a:latin typeface="Avenir Next LT Pro" panose="020B0504020202020204" pitchFamily="34" charset="0"/>
                        </a:rPr>
                        <a:t>Grounding Hardware and Power Cords</a:t>
                      </a:r>
                    </a:p>
                  </a:txBody>
                  <a:tcPr/>
                </a:tc>
                <a:tc>
                  <a:txBody>
                    <a:bodyPr/>
                    <a:lstStyle/>
                    <a:p>
                      <a:r>
                        <a:rPr lang="en-US" sz="1600" dirty="0">
                          <a:latin typeface="Avenir Next LT Pro" panose="020B0504020202020204" pitchFamily="34" charset="0"/>
                        </a:rPr>
                        <a:t>$150</a:t>
                      </a:r>
                    </a:p>
                  </a:txBody>
                  <a:tcPr/>
                </a:tc>
                <a:extLst>
                  <a:ext uri="{0D108BD9-81ED-4DB2-BD59-A6C34878D82A}">
                    <a16:rowId xmlns:a16="http://schemas.microsoft.com/office/drawing/2014/main" val="1669989479"/>
                  </a:ext>
                </a:extLst>
              </a:tr>
              <a:tr h="517589">
                <a:tc gridSpan="2">
                  <a:txBody>
                    <a:bodyPr/>
                    <a:lstStyle/>
                    <a:p>
                      <a:endParaRPr lang="en-US" sz="1600" dirty="0">
                        <a:latin typeface="Avenir Next LT Pro" panose="020B0504020202020204" pitchFamily="34" charset="0"/>
                      </a:endParaRPr>
                    </a:p>
                  </a:txBody>
                  <a:tcPr/>
                </a:tc>
                <a:tc hMerge="1">
                  <a:txBody>
                    <a:bodyPr/>
                    <a:lstStyle/>
                    <a:p>
                      <a:endParaRPr lang="en-US" dirty="0"/>
                    </a:p>
                  </a:txBody>
                  <a:tcPr/>
                </a:tc>
                <a:extLst>
                  <a:ext uri="{0D108BD9-81ED-4DB2-BD59-A6C34878D82A}">
                    <a16:rowId xmlns:a16="http://schemas.microsoft.com/office/drawing/2014/main" val="2885996434"/>
                  </a:ext>
                </a:extLst>
              </a:tr>
              <a:tr h="517589">
                <a:tc>
                  <a:txBody>
                    <a:bodyPr/>
                    <a:lstStyle/>
                    <a:p>
                      <a:r>
                        <a:rPr lang="en-US" sz="1600" b="1" dirty="0">
                          <a:latin typeface="Avenir Next LT Pro" panose="020B0504020202020204" pitchFamily="34" charset="0"/>
                        </a:rPr>
                        <a:t>Total</a:t>
                      </a:r>
                    </a:p>
                  </a:txBody>
                  <a:tcPr/>
                </a:tc>
                <a:tc>
                  <a:txBody>
                    <a:bodyPr/>
                    <a:lstStyle/>
                    <a:p>
                      <a:r>
                        <a:rPr lang="en-US" sz="1600" b="1" dirty="0">
                          <a:latin typeface="Avenir Next LT Pro" panose="020B0504020202020204" pitchFamily="34" charset="0"/>
                        </a:rPr>
                        <a:t>$4600</a:t>
                      </a:r>
                    </a:p>
                  </a:txBody>
                  <a:tcPr/>
                </a:tc>
                <a:extLst>
                  <a:ext uri="{0D108BD9-81ED-4DB2-BD59-A6C34878D82A}">
                    <a16:rowId xmlns:a16="http://schemas.microsoft.com/office/drawing/2014/main" val="3850103196"/>
                  </a:ext>
                </a:extLst>
              </a:tr>
            </a:tbl>
          </a:graphicData>
        </a:graphic>
      </p:graphicFrame>
      <p:sp>
        <p:nvSpPr>
          <p:cNvPr id="16" name="TextBox 15">
            <a:extLst>
              <a:ext uri="{FF2B5EF4-FFF2-40B4-BE49-F238E27FC236}">
                <a16:creationId xmlns:a16="http://schemas.microsoft.com/office/drawing/2014/main" id="{E30FF76F-1F49-47BC-BEFA-FD35D766E1A6}"/>
              </a:ext>
            </a:extLst>
          </p:cNvPr>
          <p:cNvSpPr txBox="1"/>
          <p:nvPr/>
        </p:nvSpPr>
        <p:spPr>
          <a:xfrm>
            <a:off x="6485205" y="1290004"/>
            <a:ext cx="4481560" cy="1015663"/>
          </a:xfrm>
          <a:prstGeom prst="rect">
            <a:avLst/>
          </a:prstGeom>
          <a:noFill/>
        </p:spPr>
        <p:txBody>
          <a:bodyPr wrap="square" rtlCol="0">
            <a:spAutoFit/>
          </a:bodyPr>
          <a:lstStyle/>
          <a:p>
            <a:r>
              <a:rPr lang="en-US" sz="4000" dirty="0">
                <a:latin typeface="Avenir Next LT Pro" panose="020B0504020202020204" pitchFamily="34" charset="0"/>
              </a:rPr>
              <a:t>Budget</a:t>
            </a:r>
          </a:p>
          <a:p>
            <a:endParaRPr lang="en-US" sz="2000" dirty="0"/>
          </a:p>
        </p:txBody>
      </p:sp>
      <p:graphicFrame>
        <p:nvGraphicFramePr>
          <p:cNvPr id="4" name="Table 4">
            <a:extLst>
              <a:ext uri="{FF2B5EF4-FFF2-40B4-BE49-F238E27FC236}">
                <a16:creationId xmlns:a16="http://schemas.microsoft.com/office/drawing/2014/main" id="{EB07A533-0ED3-4642-9D1B-15DD58531A4D}"/>
              </a:ext>
            </a:extLst>
          </p:cNvPr>
          <p:cNvGraphicFramePr>
            <a:graphicFrameLocks noGrp="1"/>
          </p:cNvGraphicFramePr>
          <p:nvPr/>
        </p:nvGraphicFramePr>
        <p:xfrm>
          <a:off x="508380" y="2037931"/>
          <a:ext cx="5198416" cy="3911873"/>
        </p:xfrm>
        <a:graphic>
          <a:graphicData uri="http://schemas.openxmlformats.org/drawingml/2006/table">
            <a:tbl>
              <a:tblPr firstRow="1" bandRow="1">
                <a:tableStyleId>{5C22544A-7EE6-4342-B048-85BDC9FD1C3A}</a:tableStyleId>
              </a:tblPr>
              <a:tblGrid>
                <a:gridCol w="1798722">
                  <a:extLst>
                    <a:ext uri="{9D8B030D-6E8A-4147-A177-3AD203B41FA5}">
                      <a16:colId xmlns:a16="http://schemas.microsoft.com/office/drawing/2014/main" val="897301970"/>
                    </a:ext>
                  </a:extLst>
                </a:gridCol>
                <a:gridCol w="3399694">
                  <a:extLst>
                    <a:ext uri="{9D8B030D-6E8A-4147-A177-3AD203B41FA5}">
                      <a16:colId xmlns:a16="http://schemas.microsoft.com/office/drawing/2014/main" val="3396133150"/>
                    </a:ext>
                  </a:extLst>
                </a:gridCol>
              </a:tblGrid>
              <a:tr h="673715">
                <a:tc>
                  <a:txBody>
                    <a:bodyPr/>
                    <a:lstStyle/>
                    <a:p>
                      <a:r>
                        <a:rPr lang="en-US" sz="1600" dirty="0">
                          <a:latin typeface="Avenir Next LT Pro" panose="020B0504020202020204" pitchFamily="34" charset="0"/>
                        </a:rPr>
                        <a:t>Week Start Date</a:t>
                      </a:r>
                    </a:p>
                  </a:txBody>
                  <a:tcPr/>
                </a:tc>
                <a:tc>
                  <a:txBody>
                    <a:bodyPr/>
                    <a:lstStyle/>
                    <a:p>
                      <a:r>
                        <a:rPr lang="en-US" sz="1600" dirty="0">
                          <a:latin typeface="Avenir Next LT Pro" panose="020B0504020202020204" pitchFamily="34" charset="0"/>
                        </a:rPr>
                        <a:t>Tasks</a:t>
                      </a:r>
                    </a:p>
                  </a:txBody>
                  <a:tcPr/>
                </a:tc>
                <a:extLst>
                  <a:ext uri="{0D108BD9-81ED-4DB2-BD59-A6C34878D82A}">
                    <a16:rowId xmlns:a16="http://schemas.microsoft.com/office/drawing/2014/main" val="3648197532"/>
                  </a:ext>
                </a:extLst>
              </a:tr>
              <a:tr h="457520">
                <a:tc>
                  <a:txBody>
                    <a:bodyPr/>
                    <a:lstStyle/>
                    <a:p>
                      <a:r>
                        <a:rPr lang="en-US" sz="1600" dirty="0">
                          <a:latin typeface="Avenir Next LT Pro" panose="020B0504020202020204" pitchFamily="34" charset="0"/>
                        </a:rPr>
                        <a:t>2021-04-12</a:t>
                      </a:r>
                    </a:p>
                  </a:txBody>
                  <a:tcPr/>
                </a:tc>
                <a:tc>
                  <a:txBody>
                    <a:bodyPr/>
                    <a:lstStyle/>
                    <a:p>
                      <a:pPr marL="285750" indent="-285750">
                        <a:buFont typeface="Arial" panose="020B0604020202020204" pitchFamily="34" charset="0"/>
                        <a:buChar char="•"/>
                      </a:pPr>
                      <a:r>
                        <a:rPr lang="en-US" sz="1600" dirty="0">
                          <a:latin typeface="Avenir Next LT Pro" panose="020B0504020202020204" pitchFamily="34" charset="0"/>
                        </a:rPr>
                        <a:t>Purchase Equipment</a:t>
                      </a:r>
                    </a:p>
                  </a:txBody>
                  <a:tcPr/>
                </a:tc>
                <a:extLst>
                  <a:ext uri="{0D108BD9-81ED-4DB2-BD59-A6C34878D82A}">
                    <a16:rowId xmlns:a16="http://schemas.microsoft.com/office/drawing/2014/main" val="870536529"/>
                  </a:ext>
                </a:extLst>
              </a:tr>
              <a:tr h="457520">
                <a:tc>
                  <a:txBody>
                    <a:bodyPr/>
                    <a:lstStyle/>
                    <a:p>
                      <a:r>
                        <a:rPr lang="en-US" sz="1600" dirty="0">
                          <a:latin typeface="Avenir Next LT Pro" panose="020B0504020202020204" pitchFamily="34" charset="0"/>
                        </a:rPr>
                        <a:t>2021-04-19</a:t>
                      </a:r>
                    </a:p>
                  </a:txBody>
                  <a:tcPr/>
                </a:tc>
                <a:tc>
                  <a:txBody>
                    <a:bodyPr/>
                    <a:lstStyle/>
                    <a:p>
                      <a:pPr marL="285750" indent="-285750">
                        <a:buFont typeface="Arial" panose="020B0604020202020204" pitchFamily="34" charset="0"/>
                        <a:buChar char="•"/>
                      </a:pPr>
                      <a:r>
                        <a:rPr lang="en-US" sz="1600" dirty="0">
                          <a:latin typeface="Avenir Next LT Pro" panose="020B0504020202020204" pitchFamily="34" charset="0"/>
                        </a:rPr>
                        <a:t>Start Building Frame</a:t>
                      </a:r>
                    </a:p>
                  </a:txBody>
                  <a:tcPr/>
                </a:tc>
                <a:extLst>
                  <a:ext uri="{0D108BD9-81ED-4DB2-BD59-A6C34878D82A}">
                    <a16:rowId xmlns:a16="http://schemas.microsoft.com/office/drawing/2014/main" val="1228113351"/>
                  </a:ext>
                </a:extLst>
              </a:tr>
              <a:tr h="836179">
                <a:tc>
                  <a:txBody>
                    <a:bodyPr/>
                    <a:lstStyle/>
                    <a:p>
                      <a:r>
                        <a:rPr lang="en-US" sz="1600" dirty="0">
                          <a:latin typeface="Avenir Next LT Pro" panose="020B0504020202020204" pitchFamily="34" charset="0"/>
                        </a:rPr>
                        <a:t>2021-04-26</a:t>
                      </a:r>
                    </a:p>
                  </a:txBody>
                  <a:tcPr/>
                </a:tc>
                <a:tc>
                  <a:txBody>
                    <a:bodyPr/>
                    <a:lstStyle/>
                    <a:p>
                      <a:pPr marL="285750" indent="-285750">
                        <a:buFont typeface="Arial" panose="020B0604020202020204" pitchFamily="34" charset="0"/>
                        <a:buChar char="•"/>
                      </a:pPr>
                      <a:r>
                        <a:rPr lang="en-US" sz="1600" dirty="0">
                          <a:latin typeface="Avenir Next LT Pro" panose="020B0504020202020204" pitchFamily="34" charset="0"/>
                        </a:rPr>
                        <a:t>Continue Building Frame</a:t>
                      </a:r>
                    </a:p>
                    <a:p>
                      <a:pPr marL="285750" indent="-285750">
                        <a:buFont typeface="Arial" panose="020B0604020202020204" pitchFamily="34" charset="0"/>
                        <a:buChar char="•"/>
                      </a:pPr>
                      <a:r>
                        <a:rPr lang="en-US" sz="1600" dirty="0">
                          <a:latin typeface="Avenir Next LT Pro" panose="020B0504020202020204" pitchFamily="34" charset="0"/>
                        </a:rPr>
                        <a:t>Start Writing Code to Analyze Results</a:t>
                      </a:r>
                    </a:p>
                  </a:txBody>
                  <a:tcPr/>
                </a:tc>
                <a:extLst>
                  <a:ext uri="{0D108BD9-81ED-4DB2-BD59-A6C34878D82A}">
                    <a16:rowId xmlns:a16="http://schemas.microsoft.com/office/drawing/2014/main" val="1743991241"/>
                  </a:ext>
                </a:extLst>
              </a:tr>
              <a:tr h="1486939">
                <a:tc>
                  <a:txBody>
                    <a:bodyPr/>
                    <a:lstStyle/>
                    <a:p>
                      <a:r>
                        <a:rPr lang="en-US" sz="1600" dirty="0">
                          <a:latin typeface="Avenir Next LT Pro" panose="020B0504020202020204" pitchFamily="34" charset="0"/>
                        </a:rPr>
                        <a:t>2021-05-03 and Subsequent Weeks</a:t>
                      </a:r>
                    </a:p>
                  </a:txBody>
                  <a:tcPr/>
                </a:tc>
                <a:tc>
                  <a:txBody>
                    <a:bodyPr/>
                    <a:lstStyle/>
                    <a:p>
                      <a:pPr marL="285750" indent="-285750">
                        <a:buFont typeface="Arial" panose="020B0604020202020204" pitchFamily="34" charset="0"/>
                        <a:buChar char="•"/>
                      </a:pPr>
                      <a:r>
                        <a:rPr lang="en-US" sz="1600" dirty="0">
                          <a:latin typeface="Avenir Next LT Pro" panose="020B0504020202020204" pitchFamily="34" charset="0"/>
                        </a:rPr>
                        <a:t>Finish Building Frame</a:t>
                      </a:r>
                    </a:p>
                    <a:p>
                      <a:pPr marL="285750" indent="-285750">
                        <a:buFont typeface="Arial" panose="020B0604020202020204" pitchFamily="34" charset="0"/>
                        <a:buChar char="•"/>
                      </a:pPr>
                      <a:r>
                        <a:rPr lang="en-US" sz="1600" dirty="0">
                          <a:latin typeface="Avenir Next LT Pro" panose="020B0504020202020204" pitchFamily="34" charset="0"/>
                        </a:rPr>
                        <a:t>Finish Writing Code</a:t>
                      </a:r>
                    </a:p>
                    <a:p>
                      <a:pPr marL="285750" indent="-285750">
                        <a:buFont typeface="Arial" panose="020B0604020202020204" pitchFamily="34" charset="0"/>
                        <a:buChar char="•"/>
                      </a:pPr>
                      <a:r>
                        <a:rPr lang="en-US" sz="1600" dirty="0">
                          <a:latin typeface="Avenir Next LT Pro" panose="020B0504020202020204" pitchFamily="34" charset="0"/>
                        </a:rPr>
                        <a:t>Start Running Effectiveness Tests</a:t>
                      </a:r>
                    </a:p>
                  </a:txBody>
                  <a:tcPr/>
                </a:tc>
                <a:extLst>
                  <a:ext uri="{0D108BD9-81ED-4DB2-BD59-A6C34878D82A}">
                    <a16:rowId xmlns:a16="http://schemas.microsoft.com/office/drawing/2014/main" val="25326129"/>
                  </a:ext>
                </a:extLst>
              </a:tr>
            </a:tbl>
          </a:graphicData>
        </a:graphic>
      </p:graphicFrame>
    </p:spTree>
    <p:extLst>
      <p:ext uri="{BB962C8B-B14F-4D97-AF65-F5344CB8AC3E}">
        <p14:creationId xmlns:p14="http://schemas.microsoft.com/office/powerpoint/2010/main" val="1490086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Verification</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Thermal Fluctuation Testing</a:t>
            </a:r>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grpSp>
        <p:nvGrpSpPr>
          <p:cNvPr id="91" name="Google Shape;91;p1"/>
          <p:cNvGrpSpPr/>
          <p:nvPr/>
        </p:nvGrpSpPr>
        <p:grpSpPr>
          <a:xfrm>
            <a:off x="311803" y="154806"/>
            <a:ext cx="3279515" cy="862015"/>
            <a:chOff x="311803" y="154806"/>
            <a:chExt cx="3279515" cy="862015"/>
          </a:xfrm>
        </p:grpSpPr>
        <p:grpSp>
          <p:nvGrpSpPr>
            <p:cNvPr id="92" name="Google Shape;92;p1"/>
            <p:cNvGrpSpPr/>
            <p:nvPr/>
          </p:nvGrpSpPr>
          <p:grpSpPr>
            <a:xfrm>
              <a:off x="2670163" y="154806"/>
              <a:ext cx="921155" cy="860842"/>
              <a:chOff x="9286613" y="0"/>
              <a:chExt cx="1409350" cy="1317072"/>
            </a:xfrm>
          </p:grpSpPr>
          <p:sp>
            <p:nvSpPr>
              <p:cNvPr id="93" name="Google Shape;93;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95" name="Google Shape;95;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98" name="Google Shape;98;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p1"/>
          <p:cNvSpPr txBox="1"/>
          <p:nvPr/>
        </p:nvSpPr>
        <p:spPr>
          <a:xfrm>
            <a:off x="7142150" y="1960313"/>
            <a:ext cx="3867600" cy="3601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Avenir"/>
                <a:ea typeface="Avenir"/>
                <a:cs typeface="Avenir"/>
                <a:sym typeface="Avenir"/>
              </a:rPr>
              <a:t>Testing Quotes</a:t>
            </a:r>
            <a:endParaRPr sz="4000"/>
          </a:p>
          <a:p>
            <a:pPr marL="457200" marR="0" lvl="0" indent="-406400" algn="l" rtl="0">
              <a:spcBef>
                <a:spcPts val="0"/>
              </a:spcBef>
              <a:spcAft>
                <a:spcPts val="0"/>
              </a:spcAft>
              <a:buClr>
                <a:schemeClr val="dk1"/>
              </a:buClr>
              <a:buSzPts val="2800"/>
              <a:buFont typeface="Avenir"/>
              <a:buChar char="●"/>
            </a:pPr>
            <a:r>
              <a:rPr lang="en-US" sz="2800">
                <a:solidFill>
                  <a:schemeClr val="dk1"/>
                </a:solidFill>
                <a:latin typeface="Avenir"/>
                <a:ea typeface="Avenir"/>
                <a:cs typeface="Avenir"/>
                <a:sym typeface="Avenir"/>
              </a:rPr>
              <a:t>NTS</a:t>
            </a:r>
            <a:endParaRPr sz="2800">
              <a:solidFill>
                <a:schemeClr val="dk1"/>
              </a:solidFill>
              <a:latin typeface="Avenir"/>
              <a:ea typeface="Avenir"/>
              <a:cs typeface="Avenir"/>
              <a:sym typeface="Avenir"/>
            </a:endParaRPr>
          </a:p>
          <a:p>
            <a:pPr marL="914400" marR="0" lvl="1" indent="-406400" algn="l" rtl="0">
              <a:spcBef>
                <a:spcPts val="0"/>
              </a:spcBef>
              <a:spcAft>
                <a:spcPts val="0"/>
              </a:spcAft>
              <a:buClr>
                <a:schemeClr val="dk1"/>
              </a:buClr>
              <a:buSzPts val="2800"/>
              <a:buFont typeface="Avenir"/>
              <a:buChar char="○"/>
            </a:pPr>
            <a:r>
              <a:rPr lang="en-US" sz="2800">
                <a:solidFill>
                  <a:schemeClr val="dk1"/>
                </a:solidFill>
                <a:latin typeface="Avenir"/>
                <a:ea typeface="Avenir"/>
                <a:cs typeface="Avenir"/>
                <a:sym typeface="Avenir"/>
              </a:rPr>
              <a:t>$40,500</a:t>
            </a:r>
            <a:endParaRPr sz="2800">
              <a:solidFill>
                <a:schemeClr val="dk1"/>
              </a:solidFill>
              <a:latin typeface="Avenir"/>
              <a:ea typeface="Avenir"/>
              <a:cs typeface="Avenir"/>
              <a:sym typeface="Avenir"/>
            </a:endParaRPr>
          </a:p>
          <a:p>
            <a:pPr marL="457200" marR="0" lvl="0" indent="-406400" algn="l" rtl="0">
              <a:spcBef>
                <a:spcPts val="0"/>
              </a:spcBef>
              <a:spcAft>
                <a:spcPts val="0"/>
              </a:spcAft>
              <a:buClr>
                <a:schemeClr val="dk1"/>
              </a:buClr>
              <a:buSzPts val="2800"/>
              <a:buFont typeface="Avenir"/>
              <a:buChar char="●"/>
            </a:pPr>
            <a:r>
              <a:rPr lang="en-US" sz="2800">
                <a:solidFill>
                  <a:schemeClr val="dk1"/>
                </a:solidFill>
                <a:latin typeface="Avenir"/>
                <a:ea typeface="Avenir"/>
                <a:cs typeface="Avenir"/>
                <a:sym typeface="Avenir"/>
              </a:rPr>
              <a:t>Grays Engineering</a:t>
            </a:r>
            <a:endParaRPr sz="2800">
              <a:solidFill>
                <a:schemeClr val="dk1"/>
              </a:solidFill>
              <a:latin typeface="Avenir"/>
              <a:ea typeface="Avenir"/>
              <a:cs typeface="Avenir"/>
              <a:sym typeface="Avenir"/>
            </a:endParaRPr>
          </a:p>
          <a:p>
            <a:pPr marL="914400" marR="0" lvl="1" indent="-406400" algn="l" rtl="0">
              <a:spcBef>
                <a:spcPts val="0"/>
              </a:spcBef>
              <a:spcAft>
                <a:spcPts val="0"/>
              </a:spcAft>
              <a:buClr>
                <a:schemeClr val="dk1"/>
              </a:buClr>
              <a:buSzPts val="2800"/>
              <a:buFont typeface="Avenir"/>
              <a:buChar char="○"/>
            </a:pPr>
            <a:r>
              <a:rPr lang="en-US" sz="2800">
                <a:solidFill>
                  <a:schemeClr val="dk1"/>
                </a:solidFill>
                <a:latin typeface="Avenir"/>
                <a:ea typeface="Avenir"/>
                <a:cs typeface="Avenir"/>
                <a:sym typeface="Avenir"/>
              </a:rPr>
              <a:t>TBD</a:t>
            </a:r>
            <a:endParaRPr sz="2800">
              <a:solidFill>
                <a:schemeClr val="dk1"/>
              </a:solidFill>
              <a:latin typeface="Avenir"/>
              <a:ea typeface="Avenir"/>
              <a:cs typeface="Avenir"/>
              <a:sym typeface="Avenir"/>
            </a:endParaRPr>
          </a:p>
          <a:p>
            <a:pPr marL="457200" marR="0" lvl="0" indent="-406400" algn="l" rtl="0">
              <a:spcBef>
                <a:spcPts val="0"/>
              </a:spcBef>
              <a:spcAft>
                <a:spcPts val="0"/>
              </a:spcAft>
              <a:buClr>
                <a:schemeClr val="dk1"/>
              </a:buClr>
              <a:buSzPts val="2800"/>
              <a:buFont typeface="Avenir"/>
              <a:buChar char="●"/>
            </a:pPr>
            <a:r>
              <a:rPr lang="en-US" sz="2800">
                <a:solidFill>
                  <a:schemeClr val="dk1"/>
                </a:solidFill>
                <a:latin typeface="Avenir"/>
                <a:ea typeface="Avenir"/>
                <a:cs typeface="Avenir"/>
                <a:sym typeface="Avenir"/>
              </a:rPr>
              <a:t>Oneida</a:t>
            </a:r>
            <a:endParaRPr sz="2800">
              <a:solidFill>
                <a:schemeClr val="dk1"/>
              </a:solidFill>
              <a:latin typeface="Avenir"/>
              <a:ea typeface="Avenir"/>
              <a:cs typeface="Avenir"/>
              <a:sym typeface="Avenir"/>
            </a:endParaRPr>
          </a:p>
          <a:p>
            <a:pPr marL="914400" marR="0" lvl="1" indent="-406400" algn="l" rtl="0">
              <a:spcBef>
                <a:spcPts val="0"/>
              </a:spcBef>
              <a:spcAft>
                <a:spcPts val="0"/>
              </a:spcAft>
              <a:buClr>
                <a:schemeClr val="dk1"/>
              </a:buClr>
              <a:buSzPts val="2800"/>
              <a:buFont typeface="Avenir"/>
              <a:buChar char="○"/>
            </a:pPr>
            <a:r>
              <a:rPr lang="en-US" sz="2800">
                <a:solidFill>
                  <a:schemeClr val="dk1"/>
                </a:solidFill>
                <a:latin typeface="Avenir"/>
                <a:ea typeface="Avenir"/>
                <a:cs typeface="Avenir"/>
                <a:sym typeface="Avenir"/>
              </a:rPr>
              <a:t>TBD</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00" name="Google Shape;100;p1"/>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a:solidFill>
                  <a:schemeClr val="dk1"/>
                </a:solidFill>
                <a:latin typeface="Avenir"/>
                <a:ea typeface="Avenir"/>
                <a:cs typeface="Avenir"/>
                <a:sym typeface="Avenir"/>
              </a:rPr>
              <a:t>04</a:t>
            </a:r>
            <a:r>
              <a:rPr lang="en-US" sz="1400">
                <a:solidFill>
                  <a:schemeClr val="dk1"/>
                </a:solidFill>
                <a:latin typeface="Avenir"/>
                <a:ea typeface="Avenir"/>
                <a:cs typeface="Avenir"/>
                <a:sym typeface="Avenir"/>
              </a:rPr>
              <a:t>/0</a:t>
            </a:r>
            <a:r>
              <a:rPr lang="en-US">
                <a:solidFill>
                  <a:schemeClr val="dk1"/>
                </a:solidFill>
                <a:latin typeface="Avenir"/>
                <a:ea typeface="Avenir"/>
                <a:cs typeface="Avenir"/>
                <a:sym typeface="Avenir"/>
              </a:rPr>
              <a:t>9</a:t>
            </a:r>
            <a:r>
              <a:rPr lang="en-US" sz="1400">
                <a:solidFill>
                  <a:schemeClr val="dk1"/>
                </a:solidFill>
                <a:latin typeface="Avenir"/>
                <a:ea typeface="Avenir"/>
                <a:cs typeface="Avenir"/>
                <a:sym typeface="Avenir"/>
              </a:rPr>
              <a:t>/21</a:t>
            </a:r>
            <a:endParaRPr/>
          </a:p>
          <a:p>
            <a:pPr marL="0" marR="0" lvl="0" indent="0" algn="r" rtl="0">
              <a:spcBef>
                <a:spcPts val="0"/>
              </a:spcBef>
              <a:spcAft>
                <a:spcPts val="0"/>
              </a:spcAft>
              <a:buNone/>
            </a:pPr>
            <a:r>
              <a:rPr lang="en-US">
                <a:solidFill>
                  <a:schemeClr val="dk1"/>
                </a:solidFill>
                <a:latin typeface="Avenir"/>
                <a:ea typeface="Avenir"/>
                <a:cs typeface="Avenir"/>
                <a:sym typeface="Avenir"/>
              </a:rPr>
              <a:t>Sydney</a:t>
            </a:r>
            <a:endParaRPr/>
          </a:p>
        </p:txBody>
      </p:sp>
      <p:sp>
        <p:nvSpPr>
          <p:cNvPr id="101" name="Google Shape;101;p1"/>
          <p:cNvSpPr txBox="1"/>
          <p:nvPr/>
        </p:nvSpPr>
        <p:spPr>
          <a:xfrm>
            <a:off x="771150" y="1966100"/>
            <a:ext cx="5001000" cy="372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Avenir"/>
                <a:ea typeface="Avenir"/>
                <a:cs typeface="Avenir"/>
                <a:sym typeface="Avenir"/>
              </a:rPr>
              <a:t>Test Outline</a:t>
            </a:r>
            <a:endParaRPr sz="4000"/>
          </a:p>
          <a:p>
            <a:pPr marL="0" marR="0" lvl="0" indent="0" algn="l" rtl="0">
              <a:spcBef>
                <a:spcPts val="0"/>
              </a:spcBef>
              <a:spcAft>
                <a:spcPts val="0"/>
              </a:spcAft>
              <a:buNone/>
            </a:pPr>
            <a:r>
              <a:rPr lang="en-US" sz="2800">
                <a:solidFill>
                  <a:schemeClr val="dk1"/>
                </a:solidFill>
                <a:latin typeface="Avenir"/>
                <a:ea typeface="Avenir"/>
                <a:cs typeface="Avenir"/>
                <a:sym typeface="Avenir"/>
              </a:rPr>
              <a:t>Testing one panel, -170℃ to +130℃, air-to-air or liquid-to-liquid, 30 exposures then start-up and shut-down electronics 15 times, 5-10 minute dwell time, 189 cycles total</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12192000" cy="1166000"/>
          </a:xfrm>
          <a:prstGeom prst="rect">
            <a:avLst/>
          </a:prstGeom>
          <a:gradFill>
            <a:gsLst>
              <a:gs pos="0">
                <a:srgbClr val="747272"/>
              </a:gs>
              <a:gs pos="50000">
                <a:srgbClr val="A8A6A6"/>
              </a:gs>
              <a:gs pos="100000">
                <a:srgbClr val="CAC7C7"/>
              </a:gs>
            </a:gsLst>
            <a:lin ang="13500032" scaled="0"/>
          </a:gradFill>
          <a:ln w="12700" cap="flat" cmpd="sng">
            <a:solidFill>
              <a:srgbClr val="76777B"/>
            </a:solidFill>
            <a:prstDash val="solid"/>
            <a:miter lim="800000"/>
            <a:headEnd type="none" w="sm" len="sm"/>
            <a:tailEnd type="none" w="sm" len="sm"/>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55" name="Google Shape;55;p1"/>
          <p:cNvSpPr txBox="1"/>
          <p:nvPr/>
        </p:nvSpPr>
        <p:spPr>
          <a:xfrm>
            <a:off x="3747068" y="75200"/>
            <a:ext cx="6649200" cy="933613"/>
          </a:xfrm>
          <a:prstGeom prst="rect">
            <a:avLst/>
          </a:prstGeom>
          <a:noFill/>
          <a:ln>
            <a:noFill/>
          </a:ln>
        </p:spPr>
        <p:txBody>
          <a:bodyPr spcFirstLastPara="1" wrap="square" lIns="91433" tIns="45700" rIns="91433" bIns="45700" anchor="t" anchorCtr="0">
            <a:spAutoFit/>
          </a:bodyPr>
          <a:lstStyle/>
          <a:p>
            <a:pPr>
              <a:buClr>
                <a:srgbClr val="000000"/>
              </a:buClr>
              <a:buSzPts val="2700"/>
            </a:pPr>
            <a:r>
              <a:rPr lang="en" sz="3600">
                <a:solidFill>
                  <a:schemeClr val="dk1"/>
                </a:solidFill>
                <a:latin typeface="Avenir"/>
                <a:ea typeface="Avenir"/>
                <a:cs typeface="Avenir"/>
                <a:sym typeface="Avenir"/>
              </a:rPr>
              <a:t>VERIFICATION+VALIDATION</a:t>
            </a:r>
            <a:endParaRPr sz="1467">
              <a:solidFill>
                <a:srgbClr val="000000"/>
              </a:solidFill>
              <a:latin typeface="Arial"/>
              <a:ea typeface="Arial"/>
              <a:cs typeface="Arial"/>
              <a:sym typeface="Arial"/>
            </a:endParaRPr>
          </a:p>
          <a:p>
            <a:pPr>
              <a:buClr>
                <a:srgbClr val="000000"/>
              </a:buClr>
              <a:buSzPts val="1400"/>
            </a:pPr>
            <a:r>
              <a:rPr lang="en" sz="1867" b="1">
                <a:solidFill>
                  <a:schemeClr val="dk1"/>
                </a:solidFill>
                <a:latin typeface="Avenir"/>
                <a:ea typeface="Avenir"/>
                <a:cs typeface="Avenir"/>
                <a:sym typeface="Avenir"/>
              </a:rPr>
              <a:t>Abrasion Rig Plans and Simulation Plans </a:t>
            </a:r>
            <a:endParaRPr sz="1467">
              <a:solidFill>
                <a:srgbClr val="000000"/>
              </a:solidFill>
              <a:latin typeface="Arial"/>
              <a:ea typeface="Arial"/>
              <a:cs typeface="Arial"/>
              <a:sym typeface="Arial"/>
            </a:endParaRPr>
          </a:p>
        </p:txBody>
      </p:sp>
      <p:grpSp>
        <p:nvGrpSpPr>
          <p:cNvPr id="56" name="Google Shape;56;p1"/>
          <p:cNvGrpSpPr/>
          <p:nvPr/>
        </p:nvGrpSpPr>
        <p:grpSpPr>
          <a:xfrm>
            <a:off x="311803" y="154807"/>
            <a:ext cx="3279519" cy="862015"/>
            <a:chOff x="311803" y="154806"/>
            <a:chExt cx="3279519" cy="862015"/>
          </a:xfrm>
        </p:grpSpPr>
        <p:grpSp>
          <p:nvGrpSpPr>
            <p:cNvPr id="57" name="Google Shape;57;p1"/>
            <p:cNvGrpSpPr/>
            <p:nvPr/>
          </p:nvGrpSpPr>
          <p:grpSpPr>
            <a:xfrm>
              <a:off x="2670138" y="154806"/>
              <a:ext cx="921184" cy="860791"/>
              <a:chOff x="9286613" y="0"/>
              <a:chExt cx="1409400" cy="1317000"/>
            </a:xfrm>
          </p:grpSpPr>
          <p:sp>
            <p:nvSpPr>
              <p:cNvPr id="58" name="Google Shape;58;p1"/>
              <p:cNvSpPr/>
              <p:nvPr/>
            </p:nvSpPr>
            <p:spPr>
              <a:xfrm>
                <a:off x="9286613" y="0"/>
                <a:ext cx="1409400" cy="1317000"/>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pic>
            <p:nvPicPr>
              <p:cNvPr id="59" name="Google Shape;59;p1"/>
              <p:cNvPicPr preferRelativeResize="0"/>
              <p:nvPr/>
            </p:nvPicPr>
            <p:blipFill rotWithShape="1">
              <a:blip r:embed="rId3">
                <a:alphaModFix/>
              </a:blip>
              <a:srcRect/>
              <a:stretch/>
            </p:blipFill>
            <p:spPr>
              <a:xfrm>
                <a:off x="9331879" y="108604"/>
                <a:ext cx="1318819" cy="1099865"/>
              </a:xfrm>
              <a:prstGeom prst="rect">
                <a:avLst/>
              </a:prstGeom>
              <a:noFill/>
              <a:ln w="9525" cap="flat" cmpd="sng">
                <a:solidFill>
                  <a:srgbClr val="183D6E"/>
                </a:solidFill>
                <a:prstDash val="solid"/>
                <a:round/>
                <a:headEnd type="none" w="sm" len="sm"/>
                <a:tailEnd type="none" w="sm" len="sm"/>
              </a:ln>
            </p:spPr>
          </p:pic>
        </p:grpSp>
        <p:pic>
          <p:nvPicPr>
            <p:cNvPr id="60" name="Google Shape;60;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61" name="Google Shape;61;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62" name="Google Shape;62;p1"/>
            <p:cNvPicPr preferRelativeResize="0"/>
            <p:nvPr/>
          </p:nvPicPr>
          <p:blipFill rotWithShape="1">
            <a:blip r:embed="rId6">
              <a:alphaModFix/>
            </a:blip>
            <a:srcRect/>
            <a:stretch/>
          </p:blipFill>
          <p:spPr>
            <a:xfrm>
              <a:off x="311803" y="588736"/>
              <a:ext cx="1287276" cy="428085"/>
            </a:xfrm>
            <a:prstGeom prst="rect">
              <a:avLst/>
            </a:prstGeom>
            <a:noFill/>
            <a:ln>
              <a:noFill/>
            </a:ln>
          </p:spPr>
        </p:pic>
      </p:grpSp>
      <p:cxnSp>
        <p:nvCxnSpPr>
          <p:cNvPr id="63" name="Google Shape;63;p1"/>
          <p:cNvCxnSpPr/>
          <p:nvPr/>
        </p:nvCxnSpPr>
        <p:spPr>
          <a:xfrm>
            <a:off x="905164" y="6517176"/>
            <a:ext cx="10104800" cy="0"/>
          </a:xfrm>
          <a:prstGeom prst="straightConnector1">
            <a:avLst/>
          </a:prstGeom>
          <a:noFill/>
          <a:ln w="19050" cap="flat" cmpd="sng">
            <a:solidFill>
              <a:srgbClr val="CAC8C8"/>
            </a:solidFill>
            <a:prstDash val="solid"/>
            <a:miter lim="800000"/>
            <a:headEnd type="none" w="sm" len="sm"/>
            <a:tailEnd type="none" w="sm" len="sm"/>
          </a:ln>
        </p:spPr>
      </p:cxnSp>
      <p:sp>
        <p:nvSpPr>
          <p:cNvPr id="64" name="Google Shape;64;p1"/>
          <p:cNvSpPr txBox="1"/>
          <p:nvPr/>
        </p:nvSpPr>
        <p:spPr>
          <a:xfrm>
            <a:off x="367169" y="1141303"/>
            <a:ext cx="11180800" cy="5097958"/>
          </a:xfrm>
          <a:prstGeom prst="rect">
            <a:avLst/>
          </a:prstGeom>
          <a:noFill/>
          <a:ln>
            <a:noFill/>
          </a:ln>
        </p:spPr>
        <p:txBody>
          <a:bodyPr spcFirstLastPara="1" wrap="square" lIns="91433" tIns="45700" rIns="91433" bIns="45700" anchor="t" anchorCtr="0">
            <a:spAutoFit/>
          </a:bodyPr>
          <a:lstStyle/>
          <a:p>
            <a:pPr>
              <a:buClr>
                <a:srgbClr val="000000"/>
              </a:buClr>
              <a:buSzPts val="1800"/>
            </a:pPr>
            <a:r>
              <a:rPr lang="en" sz="2400" b="1" dirty="0">
                <a:solidFill>
                  <a:schemeClr val="dk1"/>
                </a:solidFill>
                <a:latin typeface="Avenir"/>
                <a:ea typeface="Avenir"/>
                <a:cs typeface="Avenir"/>
                <a:sym typeface="Avenir"/>
              </a:rPr>
              <a:t>Budget/Timeline for Abrasion Rig (assuming we have to build our own):</a:t>
            </a:r>
            <a:endParaRPr sz="2400" b="1" dirty="0">
              <a:solidFill>
                <a:schemeClr val="dk1"/>
              </a:solidFill>
              <a:latin typeface="Avenir"/>
              <a:ea typeface="Avenir"/>
              <a:cs typeface="Avenir"/>
              <a:sym typeface="Avenir"/>
            </a:endParaRPr>
          </a:p>
          <a:p>
            <a:pPr marL="795847" lvl="1" indent="-355591">
              <a:buClr>
                <a:schemeClr val="dk1"/>
              </a:buClr>
              <a:buSzPts val="1600"/>
              <a:buFont typeface="Courier New"/>
              <a:buChar char="o"/>
            </a:pPr>
            <a:r>
              <a:rPr lang="en" sz="2133" dirty="0">
                <a:solidFill>
                  <a:schemeClr val="dk1"/>
                </a:solidFill>
                <a:latin typeface="Avenir"/>
                <a:ea typeface="Avenir"/>
                <a:cs typeface="Avenir"/>
                <a:sym typeface="Avenir"/>
              </a:rPr>
              <a:t>Abrasion Rig Parts Needed and approximate cost:</a:t>
            </a:r>
            <a:endParaRPr sz="2133" dirty="0">
              <a:solidFill>
                <a:srgbClr val="000000"/>
              </a:solidFill>
              <a:latin typeface="Arial"/>
              <a:ea typeface="Arial"/>
              <a:cs typeface="Arial"/>
              <a:sym typeface="Arial"/>
            </a:endParaRPr>
          </a:p>
          <a:p>
            <a:pPr marL="1253035" lvl="2" indent="-355591">
              <a:buClr>
                <a:schemeClr val="dk1"/>
              </a:buClr>
              <a:buSzPts val="1600"/>
              <a:buFont typeface="Courier New"/>
              <a:buChar char="o"/>
            </a:pPr>
            <a:r>
              <a:rPr lang="en" sz="2133" dirty="0">
                <a:solidFill>
                  <a:schemeClr val="dk1"/>
                </a:solidFill>
                <a:latin typeface="Avenir"/>
                <a:ea typeface="Avenir"/>
                <a:cs typeface="Avenir"/>
                <a:sym typeface="Avenir"/>
              </a:rPr>
              <a:t>Motor, large wheel with rubber rim, metal frame, loading weight, abrasive dust simulant, tarp</a:t>
            </a:r>
            <a:endParaRPr sz="2133" dirty="0">
              <a:solidFill>
                <a:srgbClr val="000000"/>
              </a:solidFill>
              <a:latin typeface="Arial"/>
              <a:ea typeface="Arial"/>
              <a:cs typeface="Arial"/>
              <a:sym typeface="Arial"/>
            </a:endParaRPr>
          </a:p>
          <a:p>
            <a:pPr marL="1253035" lvl="2" indent="-355591">
              <a:buClr>
                <a:schemeClr val="dk1"/>
              </a:buClr>
              <a:buSzPts val="1600"/>
              <a:buFont typeface="Courier New"/>
              <a:buChar char="o"/>
            </a:pPr>
            <a:r>
              <a:rPr lang="en" sz="2133" dirty="0">
                <a:solidFill>
                  <a:schemeClr val="dk1"/>
                </a:solidFill>
                <a:latin typeface="Avenir"/>
                <a:ea typeface="Avenir"/>
                <a:cs typeface="Avenir"/>
                <a:sym typeface="Avenir"/>
              </a:rPr>
              <a:t>Main cost is the motor, all parts together should be $1500 max (prob closer to $1000)</a:t>
            </a:r>
            <a:endParaRPr sz="2133" dirty="0">
              <a:solidFill>
                <a:srgbClr val="000000"/>
              </a:solidFill>
              <a:latin typeface="Arial"/>
              <a:ea typeface="Arial"/>
              <a:cs typeface="Arial"/>
              <a:sym typeface="Arial"/>
            </a:endParaRPr>
          </a:p>
          <a:p>
            <a:pPr marL="1253035" lvl="2" indent="-355591">
              <a:buClr>
                <a:srgbClr val="000000"/>
              </a:buClr>
              <a:buSzPts val="1600"/>
              <a:buFont typeface="Avenir"/>
              <a:buChar char="o"/>
            </a:pPr>
            <a:r>
              <a:rPr lang="en" sz="2133" dirty="0">
                <a:solidFill>
                  <a:srgbClr val="000000"/>
                </a:solidFill>
                <a:latin typeface="Avenir"/>
                <a:ea typeface="Avenir"/>
                <a:cs typeface="Avenir"/>
                <a:sym typeface="Avenir"/>
              </a:rPr>
              <a:t>However this is a rough first-look estimate, will hash out details this weekend</a:t>
            </a:r>
            <a:endParaRPr sz="2133" dirty="0">
              <a:solidFill>
                <a:srgbClr val="000000"/>
              </a:solidFill>
              <a:latin typeface="Arial"/>
              <a:ea typeface="Arial"/>
              <a:cs typeface="Arial"/>
              <a:sym typeface="Arial"/>
            </a:endParaRPr>
          </a:p>
          <a:p>
            <a:pPr marL="795847" lvl="1" indent="-355591">
              <a:buClr>
                <a:schemeClr val="dk1"/>
              </a:buClr>
              <a:buSzPts val="1600"/>
              <a:buFont typeface="Courier New"/>
              <a:buChar char="o"/>
            </a:pPr>
            <a:r>
              <a:rPr lang="en" sz="2133" dirty="0">
                <a:solidFill>
                  <a:schemeClr val="dk1"/>
                </a:solidFill>
                <a:latin typeface="Avenir"/>
                <a:ea typeface="Avenir"/>
                <a:cs typeface="Avenir"/>
                <a:sym typeface="Avenir"/>
              </a:rPr>
              <a:t>Timeline</a:t>
            </a:r>
            <a:endParaRPr sz="2133" dirty="0">
              <a:solidFill>
                <a:srgbClr val="000000"/>
              </a:solidFill>
              <a:latin typeface="Arial"/>
              <a:ea typeface="Arial"/>
              <a:cs typeface="Arial"/>
              <a:sym typeface="Arial"/>
            </a:endParaRPr>
          </a:p>
          <a:p>
            <a:pPr marL="1253035" lvl="2" indent="-355591">
              <a:buClr>
                <a:schemeClr val="dk1"/>
              </a:buClr>
              <a:buSzPts val="1600"/>
              <a:buFont typeface="Courier New"/>
              <a:buChar char="o"/>
            </a:pPr>
            <a:r>
              <a:rPr lang="en" sz="2133" dirty="0">
                <a:solidFill>
                  <a:schemeClr val="dk1"/>
                </a:solidFill>
                <a:latin typeface="Avenir"/>
                <a:ea typeface="Avenir"/>
                <a:cs typeface="Avenir"/>
                <a:sym typeface="Avenir"/>
              </a:rPr>
              <a:t>Week 2 - Finalize parts list and design for abrasion rig </a:t>
            </a:r>
            <a:endParaRPr sz="2133" dirty="0">
              <a:solidFill>
                <a:srgbClr val="000000"/>
              </a:solidFill>
              <a:latin typeface="Arial"/>
              <a:ea typeface="Arial"/>
              <a:cs typeface="Arial"/>
              <a:sym typeface="Arial"/>
            </a:endParaRPr>
          </a:p>
          <a:p>
            <a:pPr marL="1253035" lvl="2" indent="-355591">
              <a:buClr>
                <a:schemeClr val="dk1"/>
              </a:buClr>
              <a:buSzPts val="1600"/>
              <a:buFont typeface="Courier New"/>
              <a:buChar char="o"/>
            </a:pPr>
            <a:r>
              <a:rPr lang="en" sz="2133" dirty="0">
                <a:solidFill>
                  <a:schemeClr val="dk1"/>
                </a:solidFill>
                <a:latin typeface="Avenir"/>
                <a:ea typeface="Avenir"/>
                <a:cs typeface="Avenir"/>
                <a:sym typeface="Avenir"/>
              </a:rPr>
              <a:t>Week 3 - Get quotes/ Order parts</a:t>
            </a:r>
            <a:endParaRPr sz="2133" dirty="0">
              <a:solidFill>
                <a:schemeClr val="dk1"/>
              </a:solidFill>
              <a:latin typeface="Avenir"/>
              <a:ea typeface="Avenir"/>
              <a:cs typeface="Avenir"/>
              <a:sym typeface="Avenir"/>
            </a:endParaRPr>
          </a:p>
          <a:p>
            <a:pPr marL="1253035" lvl="2" indent="-355591">
              <a:buClr>
                <a:schemeClr val="dk1"/>
              </a:buClr>
              <a:buSzPts val="1600"/>
              <a:buFont typeface="Avenir"/>
              <a:buChar char="o"/>
            </a:pPr>
            <a:r>
              <a:rPr lang="en" sz="2133" dirty="0">
                <a:solidFill>
                  <a:schemeClr val="dk1"/>
                </a:solidFill>
                <a:latin typeface="Avenir"/>
                <a:ea typeface="Avenir"/>
                <a:cs typeface="Avenir"/>
                <a:sym typeface="Avenir"/>
              </a:rPr>
              <a:t>Week 4 to Week 7 - Building the rig (somebody in Pasadena will have to do this as I am remote)) </a:t>
            </a:r>
            <a:endParaRPr sz="2133" dirty="0">
              <a:solidFill>
                <a:schemeClr val="dk1"/>
              </a:solidFill>
              <a:latin typeface="Avenir"/>
              <a:ea typeface="Avenir"/>
              <a:cs typeface="Avenir"/>
              <a:sym typeface="Avenir"/>
            </a:endParaRPr>
          </a:p>
          <a:p>
            <a:pPr marL="1828754" lvl="3" indent="-355591">
              <a:buClr>
                <a:schemeClr val="dk1"/>
              </a:buClr>
              <a:buSzPts val="1600"/>
              <a:buFont typeface="Avenir"/>
              <a:buChar char="●"/>
            </a:pPr>
            <a:r>
              <a:rPr lang="en" sz="2133" dirty="0">
                <a:solidFill>
                  <a:schemeClr val="dk1"/>
                </a:solidFill>
                <a:latin typeface="Avenir"/>
                <a:ea typeface="Avenir"/>
                <a:cs typeface="Avenir"/>
                <a:sym typeface="Avenir"/>
              </a:rPr>
              <a:t>This depends on when all parts come in</a:t>
            </a:r>
            <a:endParaRPr sz="2133" dirty="0">
              <a:solidFill>
                <a:schemeClr val="dk1"/>
              </a:solidFill>
              <a:latin typeface="Avenir"/>
              <a:ea typeface="Avenir"/>
              <a:cs typeface="Avenir"/>
              <a:sym typeface="Avenir"/>
            </a:endParaRPr>
          </a:p>
          <a:p>
            <a:pPr>
              <a:buClr>
                <a:srgbClr val="000000"/>
              </a:buClr>
              <a:buSzPts val="1800"/>
            </a:pPr>
            <a:r>
              <a:rPr lang="en" sz="2400" b="1" dirty="0">
                <a:solidFill>
                  <a:schemeClr val="dk1"/>
                </a:solidFill>
                <a:latin typeface="Avenir"/>
                <a:ea typeface="Avenir"/>
                <a:cs typeface="Avenir"/>
                <a:sym typeface="Avenir"/>
              </a:rPr>
              <a:t>Note about Validation: </a:t>
            </a:r>
            <a:endParaRPr sz="2400" b="1" dirty="0">
              <a:solidFill>
                <a:schemeClr val="dk1"/>
              </a:solidFill>
              <a:latin typeface="Avenir"/>
              <a:ea typeface="Avenir"/>
              <a:cs typeface="Avenir"/>
              <a:sym typeface="Avenir"/>
            </a:endParaRPr>
          </a:p>
          <a:p>
            <a:pPr marL="795847" lvl="1" indent="-355591">
              <a:buClr>
                <a:schemeClr val="dk1"/>
              </a:buClr>
              <a:buSzPts val="1600"/>
              <a:buFont typeface="Courier New"/>
              <a:buChar char="o"/>
            </a:pPr>
            <a:r>
              <a:rPr lang="en" sz="2133" dirty="0">
                <a:solidFill>
                  <a:schemeClr val="dk1"/>
                </a:solidFill>
                <a:latin typeface="Avenir"/>
                <a:ea typeface="Avenir"/>
                <a:cs typeface="Avenir"/>
                <a:sym typeface="Avenir"/>
              </a:rPr>
              <a:t>Next week: Collect parameters needed for thermal sims like strength constants for varying temperatures, read about thermal cycling sims to figure out best plan</a:t>
            </a:r>
            <a:endParaRPr sz="2400" dirty="0">
              <a:solidFill>
                <a:schemeClr val="dk1"/>
              </a:solidFill>
              <a:latin typeface="Avenir"/>
              <a:ea typeface="Avenir"/>
              <a:cs typeface="Avenir"/>
              <a:sym typeface="Avenir"/>
            </a:endParaRPr>
          </a:p>
        </p:txBody>
      </p:sp>
      <p:sp>
        <p:nvSpPr>
          <p:cNvPr id="65" name="Google Shape;65;p1"/>
          <p:cNvSpPr txBox="1"/>
          <p:nvPr/>
        </p:nvSpPr>
        <p:spPr>
          <a:xfrm>
            <a:off x="7519752" y="321425"/>
            <a:ext cx="4438400" cy="543826"/>
          </a:xfrm>
          <a:prstGeom prst="rect">
            <a:avLst/>
          </a:prstGeom>
          <a:noFill/>
          <a:ln>
            <a:noFill/>
          </a:ln>
        </p:spPr>
        <p:txBody>
          <a:bodyPr spcFirstLastPara="1" wrap="square" lIns="91433" tIns="45700" rIns="91433" bIns="45700" anchor="t" anchorCtr="0">
            <a:spAutoFit/>
          </a:bodyPr>
          <a:lstStyle/>
          <a:p>
            <a:pPr algn="r">
              <a:buClr>
                <a:srgbClr val="000000"/>
              </a:buClr>
              <a:buSzPts val="1100"/>
            </a:pPr>
            <a:r>
              <a:rPr lang="en" sz="1467">
                <a:solidFill>
                  <a:schemeClr val="dk1"/>
                </a:solidFill>
                <a:latin typeface="Avenir"/>
                <a:ea typeface="Avenir"/>
                <a:cs typeface="Avenir"/>
                <a:sym typeface="Avenir"/>
              </a:rPr>
              <a:t>4/9/21</a:t>
            </a:r>
            <a:endParaRPr sz="1467">
              <a:solidFill>
                <a:srgbClr val="000000"/>
              </a:solidFill>
              <a:latin typeface="Arial"/>
              <a:ea typeface="Arial"/>
              <a:cs typeface="Arial"/>
              <a:sym typeface="Arial"/>
            </a:endParaRPr>
          </a:p>
          <a:p>
            <a:pPr algn="r">
              <a:buClr>
                <a:srgbClr val="000000"/>
              </a:buClr>
              <a:buSzPts val="1100"/>
            </a:pPr>
            <a:r>
              <a:rPr lang="en" sz="1467">
                <a:solidFill>
                  <a:schemeClr val="dk1"/>
                </a:solidFill>
                <a:latin typeface="Avenir"/>
                <a:ea typeface="Avenir"/>
                <a:cs typeface="Avenir"/>
                <a:sym typeface="Avenir"/>
              </a:rPr>
              <a:t>Parul Singh</a:t>
            </a:r>
            <a:endParaRPr sz="1467">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Avenir"/>
                <a:ea typeface="Avenir"/>
                <a:cs typeface="Avenir"/>
                <a:sym typeface="Avenir"/>
              </a:rPr>
              <a:t>ELECTRICAL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WORK PLAN </a:t>
            </a:r>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91" name="Google Shape;91;p1"/>
          <p:cNvGrpSpPr/>
          <p:nvPr/>
        </p:nvGrpSpPr>
        <p:grpSpPr>
          <a:xfrm>
            <a:off x="311803" y="154806"/>
            <a:ext cx="3279515" cy="862015"/>
            <a:chOff x="311803" y="154806"/>
            <a:chExt cx="3279515" cy="862015"/>
          </a:xfrm>
        </p:grpSpPr>
        <p:grpSp>
          <p:nvGrpSpPr>
            <p:cNvPr id="92" name="Google Shape;92;p1"/>
            <p:cNvGrpSpPr/>
            <p:nvPr/>
          </p:nvGrpSpPr>
          <p:grpSpPr>
            <a:xfrm>
              <a:off x="2670163" y="154806"/>
              <a:ext cx="921155" cy="860842"/>
              <a:chOff x="9286613" y="0"/>
              <a:chExt cx="1409350" cy="1317072"/>
            </a:xfrm>
          </p:grpSpPr>
          <p:sp>
            <p:nvSpPr>
              <p:cNvPr id="93" name="Google Shape;93;p1"/>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95" name="Google Shape;95;p1"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96" name="Google Shape;96;p1"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97" name="Google Shape;97;p1"/>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98" name="Google Shape;98;p1"/>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99" name="Google Shape;99;p1"/>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Amrita Mayavaram</a:t>
            </a:r>
            <a:endParaRPr/>
          </a:p>
        </p:txBody>
      </p:sp>
      <p:graphicFrame>
        <p:nvGraphicFramePr>
          <p:cNvPr id="100" name="Google Shape;100;p1"/>
          <p:cNvGraphicFramePr/>
          <p:nvPr/>
        </p:nvGraphicFramePr>
        <p:xfrm>
          <a:off x="1040698" y="1442221"/>
          <a:ext cx="10199850" cy="3741915"/>
        </p:xfrm>
        <a:graphic>
          <a:graphicData uri="http://schemas.openxmlformats.org/drawingml/2006/table">
            <a:tbl>
              <a:tblPr>
                <a:noFill/>
              </a:tblPr>
              <a:tblGrid>
                <a:gridCol w="846000">
                  <a:extLst>
                    <a:ext uri="{9D8B030D-6E8A-4147-A177-3AD203B41FA5}">
                      <a16:colId xmlns:a16="http://schemas.microsoft.com/office/drawing/2014/main" val="20000"/>
                    </a:ext>
                  </a:extLst>
                </a:gridCol>
                <a:gridCol w="3503225">
                  <a:extLst>
                    <a:ext uri="{9D8B030D-6E8A-4147-A177-3AD203B41FA5}">
                      <a16:colId xmlns:a16="http://schemas.microsoft.com/office/drawing/2014/main" val="20001"/>
                    </a:ext>
                  </a:extLst>
                </a:gridCol>
                <a:gridCol w="3193425">
                  <a:extLst>
                    <a:ext uri="{9D8B030D-6E8A-4147-A177-3AD203B41FA5}">
                      <a16:colId xmlns:a16="http://schemas.microsoft.com/office/drawing/2014/main" val="20002"/>
                    </a:ext>
                  </a:extLst>
                </a:gridCol>
                <a:gridCol w="2657200">
                  <a:extLst>
                    <a:ext uri="{9D8B030D-6E8A-4147-A177-3AD203B41FA5}">
                      <a16:colId xmlns:a16="http://schemas.microsoft.com/office/drawing/2014/main" val="20003"/>
                    </a:ext>
                  </a:extLst>
                </a:gridCol>
              </a:tblGrid>
              <a:tr h="101450">
                <a:tc>
                  <a:txBody>
                    <a:bodyPr/>
                    <a:lstStyle/>
                    <a:p>
                      <a:pPr marL="0" marR="0" lvl="0" indent="0" algn="ctr" rtl="0">
                        <a:spcBef>
                          <a:spcPts val="0"/>
                        </a:spcBef>
                        <a:spcAft>
                          <a:spcPts val="0"/>
                        </a:spcAft>
                        <a:buNone/>
                      </a:pPr>
                      <a:endParaRPr sz="1200" u="none" strike="noStrike" cap="none">
                        <a:latin typeface="Avenir"/>
                        <a:ea typeface="Avenir"/>
                        <a:cs typeface="Avenir"/>
                        <a:sym typeface="Aveni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u="none" strike="noStrike" cap="none">
                          <a:latin typeface="Avenir"/>
                          <a:ea typeface="Avenir"/>
                          <a:cs typeface="Avenir"/>
                          <a:sym typeface="Avenir"/>
                        </a:rPr>
                        <a:t>EDS Design</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u="none" strike="noStrike" cap="none">
                          <a:latin typeface="Avenir"/>
                          <a:ea typeface="Avenir"/>
                          <a:cs typeface="Avenir"/>
                          <a:sym typeface="Avenir"/>
                        </a:rPr>
                        <a:t>Power Supply</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u="none" strike="noStrike" cap="none">
                          <a:latin typeface="Avenir"/>
                          <a:ea typeface="Avenir"/>
                          <a:cs typeface="Avenir"/>
                          <a:sym typeface="Avenir"/>
                        </a:rPr>
                        <a:t>Microcontroller</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4575">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4/2 - 4/8</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Design &amp; order test boards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Implement CDR feedback</a:t>
                      </a:r>
                      <a:br>
                        <a:rPr lang="en-US" sz="1200" u="none" strike="noStrike" cap="none">
                          <a:latin typeface="Avenir"/>
                          <a:ea typeface="Avenir"/>
                          <a:cs typeface="Avenir"/>
                          <a:sym typeface="Avenir"/>
                        </a:rPr>
                      </a:br>
                      <a:r>
                        <a:rPr lang="en-US" sz="1200" u="none" strike="noStrike" cap="none">
                          <a:latin typeface="Avenir"/>
                          <a:ea typeface="Avenir"/>
                          <a:cs typeface="Avenir"/>
                          <a:sym typeface="Avenir"/>
                        </a:rPr>
                        <a:t>Design PCB</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Get familiar with arduino</a:t>
                      </a:r>
                      <a:endParaRPr sz="1200" u="none" strike="noStrike" cap="none">
                        <a:latin typeface="Avenir"/>
                        <a:ea typeface="Avenir"/>
                        <a:cs typeface="Avenir"/>
                        <a:sym typeface="Aveni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22550">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4/9 - 4/15</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Contact companies for custom connectors</a:t>
                      </a:r>
                      <a:br>
                        <a:rPr lang="en-US" sz="1200" u="none" strike="noStrike" cap="none">
                          <a:latin typeface="Avenir"/>
                          <a:ea typeface="Avenir"/>
                          <a:cs typeface="Avenir"/>
                          <a:sym typeface="Avenir"/>
                        </a:rPr>
                      </a:br>
                      <a:r>
                        <a:rPr lang="en-US" sz="1200" u="none" strike="noStrike" cap="none">
                          <a:latin typeface="Avenir"/>
                          <a:ea typeface="Avenir"/>
                          <a:cs typeface="Avenir"/>
                          <a:sym typeface="Avenir"/>
                        </a:rPr>
                        <a:t>Revise large PCB design</a:t>
                      </a:r>
                      <a:br>
                        <a:rPr lang="en-US" sz="1200" u="none" strike="noStrike" cap="none">
                          <a:latin typeface="Avenir"/>
                          <a:ea typeface="Avenir"/>
                          <a:cs typeface="Avenir"/>
                          <a:sym typeface="Avenir"/>
                        </a:rPr>
                      </a:br>
                      <a:r>
                        <a:rPr lang="en-US" sz="1200" u="none" strike="noStrike" cap="none">
                          <a:latin typeface="Avenir"/>
                          <a:ea typeface="Avenir"/>
                          <a:cs typeface="Avenir"/>
                          <a:sym typeface="Avenir"/>
                        </a:rPr>
                        <a:t>Create test plan</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Bootstrap circuitry</a:t>
                      </a:r>
                      <a:endParaRPr/>
                    </a:p>
                    <a:p>
                      <a:pPr marL="0" marR="0" lvl="0" indent="0" algn="ctr" rtl="0">
                        <a:spcBef>
                          <a:spcPts val="0"/>
                        </a:spcBef>
                        <a:spcAft>
                          <a:spcPts val="0"/>
                        </a:spcAft>
                        <a:buNone/>
                      </a:pPr>
                      <a:r>
                        <a:rPr lang="en-US" sz="1200" u="none" strike="noStrike" cap="none">
                          <a:latin typeface="Avenir"/>
                          <a:ea typeface="Avenir"/>
                          <a:cs typeface="Avenir"/>
                          <a:sym typeface="Avenir"/>
                        </a:rPr>
                        <a:t>Order PCB</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Program phases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82825">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4/16 - 4/22</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Soldering/Help with tests</a:t>
                      </a:r>
                      <a:br>
                        <a:rPr lang="en-US" sz="1200" u="none" strike="noStrike" cap="none">
                          <a:latin typeface="Avenir"/>
                          <a:ea typeface="Avenir"/>
                          <a:cs typeface="Avenir"/>
                          <a:sym typeface="Avenir"/>
                        </a:rPr>
                      </a:br>
                      <a:r>
                        <a:rPr lang="en-US" sz="1200" u="none" strike="noStrike" cap="none">
                          <a:latin typeface="Avenir"/>
                          <a:ea typeface="Avenir"/>
                          <a:cs typeface="Avenir"/>
                          <a:sym typeface="Avenir"/>
                        </a:rPr>
                        <a:t>Continue design work</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Space grade components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Help with tests</a:t>
                      </a:r>
                      <a:br>
                        <a:rPr lang="en-US" sz="1200" u="none" strike="noStrike" cap="none">
                          <a:latin typeface="Avenir"/>
                          <a:ea typeface="Avenir"/>
                          <a:cs typeface="Avenir"/>
                          <a:sym typeface="Avenir"/>
                        </a:rPr>
                      </a:br>
                      <a:r>
                        <a:rPr lang="en-US" sz="1200" u="none" strike="noStrike" cap="none">
                          <a:latin typeface="Avenir"/>
                          <a:ea typeface="Avenir"/>
                          <a:cs typeface="Avenir"/>
                          <a:sym typeface="Avenir"/>
                        </a:rPr>
                        <a:t>Operational mode programming</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13225">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4/23 - 4/29</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Design and order PCB for single panel prototype</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Modify design and order new PCB if needed</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Operational mode programming</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12475">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4/30 - 5/6</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Contact rigid flex PCB manufacturers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Space grade components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Operational mode programming</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12475">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5/7 - 5/13</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Soldering/Help with tests </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Modify design based on tests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Soldering/ Help with tests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64150">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5/14 - 5/20</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Writing</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Writing</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Writing</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15825">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5/21 - 5/27</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Revise designs based on test results</a:t>
                      </a:r>
                      <a:br>
                        <a:rPr lang="en-US" sz="1200" u="none" strike="noStrike" cap="none">
                          <a:latin typeface="Avenir"/>
                          <a:ea typeface="Avenir"/>
                          <a:cs typeface="Avenir"/>
                          <a:sym typeface="Avenir"/>
                        </a:rPr>
                      </a:br>
                      <a:r>
                        <a:rPr lang="en-US" sz="1200" u="none" strike="noStrike" cap="none">
                          <a:latin typeface="Avenir"/>
                          <a:ea typeface="Avenir"/>
                          <a:cs typeface="Avenir"/>
                          <a:sym typeface="Avenir"/>
                        </a:rPr>
                        <a:t>Order rigid flex PCB</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Modify design and order PCB</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Look into more advanced controls</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364150">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5/28 - 6/3</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Finalize and order additional components </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Finalize and order additional components </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latin typeface="Avenir"/>
                          <a:ea typeface="Avenir"/>
                          <a:cs typeface="Avenir"/>
                          <a:sym typeface="Avenir"/>
                        </a:rPr>
                        <a:t>Controls design</a:t>
                      </a:r>
                      <a:endParaRPr/>
                    </a:p>
                  </a:txBody>
                  <a:tcPr marL="2125" marR="2125" marT="1400" marB="14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01" name="Google Shape;101;p1"/>
          <p:cNvSpPr txBox="1"/>
          <p:nvPr/>
        </p:nvSpPr>
        <p:spPr>
          <a:xfrm>
            <a:off x="768751" y="5296526"/>
            <a:ext cx="98680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venir"/>
                <a:ea typeface="Avenir"/>
                <a:cs typeface="Avenir"/>
                <a:sym typeface="Avenir"/>
              </a:rPr>
              <a:t>IMPORTANT TARGET DATES</a:t>
            </a:r>
            <a:endParaRPr/>
          </a:p>
        </p:txBody>
      </p:sp>
      <p:sp>
        <p:nvSpPr>
          <p:cNvPr id="102" name="Google Shape;102;p1"/>
          <p:cNvSpPr txBox="1"/>
          <p:nvPr/>
        </p:nvSpPr>
        <p:spPr>
          <a:xfrm>
            <a:off x="768751" y="5641854"/>
            <a:ext cx="578360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sng">
                <a:solidFill>
                  <a:schemeClr val="dk1"/>
                </a:solidFill>
                <a:latin typeface="Avenir"/>
                <a:ea typeface="Avenir"/>
                <a:cs typeface="Avenir"/>
                <a:sym typeface="Avenir"/>
              </a:rPr>
              <a:t>4/24</a:t>
            </a:r>
            <a:r>
              <a:rPr lang="en-US" sz="1600">
                <a:solidFill>
                  <a:schemeClr val="dk1"/>
                </a:solidFill>
                <a:latin typeface="Avenir"/>
                <a:ea typeface="Avenir"/>
                <a:cs typeface="Avenir"/>
                <a:sym typeface="Avenir"/>
              </a:rPr>
              <a:t> – Informal Design Review</a:t>
            </a:r>
            <a:endParaRPr/>
          </a:p>
          <a:p>
            <a:pPr marL="0" marR="0" lvl="0" indent="0" algn="l" rtl="0">
              <a:spcBef>
                <a:spcPts val="0"/>
              </a:spcBef>
              <a:spcAft>
                <a:spcPts val="0"/>
              </a:spcAft>
              <a:buNone/>
            </a:pPr>
            <a:r>
              <a:rPr lang="en-US" sz="1600" u="sng">
                <a:solidFill>
                  <a:schemeClr val="dk1"/>
                </a:solidFill>
                <a:latin typeface="Avenir"/>
                <a:ea typeface="Avenir"/>
                <a:cs typeface="Avenir"/>
                <a:sym typeface="Avenir"/>
              </a:rPr>
              <a:t>4/30</a:t>
            </a:r>
            <a:r>
              <a:rPr lang="en-US" sz="1600">
                <a:solidFill>
                  <a:schemeClr val="dk1"/>
                </a:solidFill>
                <a:latin typeface="Avenir"/>
                <a:ea typeface="Avenir"/>
                <a:cs typeface="Avenir"/>
                <a:sym typeface="Avenir"/>
              </a:rPr>
              <a:t> – Order Deadline for Mid-Project Report Prototype</a:t>
            </a:r>
            <a:endParaRPr/>
          </a:p>
        </p:txBody>
      </p:sp>
      <p:sp>
        <p:nvSpPr>
          <p:cNvPr id="103" name="Google Shape;103;p1"/>
          <p:cNvSpPr txBox="1"/>
          <p:nvPr/>
        </p:nvSpPr>
        <p:spPr>
          <a:xfrm>
            <a:off x="6046808" y="5665858"/>
            <a:ext cx="578360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sng">
                <a:solidFill>
                  <a:schemeClr val="dk1"/>
                </a:solidFill>
                <a:latin typeface="Avenir"/>
                <a:ea typeface="Avenir"/>
                <a:cs typeface="Avenir"/>
                <a:sym typeface="Avenir"/>
              </a:rPr>
              <a:t>5/10</a:t>
            </a:r>
            <a:r>
              <a:rPr lang="en-US" sz="1600">
                <a:solidFill>
                  <a:schemeClr val="dk1"/>
                </a:solidFill>
                <a:latin typeface="Avenir"/>
                <a:ea typeface="Avenir"/>
                <a:cs typeface="Avenir"/>
                <a:sym typeface="Avenir"/>
              </a:rPr>
              <a:t> – Complete Assembly of Electronics for MPR Prototype</a:t>
            </a:r>
            <a:endParaRPr/>
          </a:p>
          <a:p>
            <a:pPr marL="0" marR="0" lvl="0" indent="0" algn="l" rtl="0">
              <a:spcBef>
                <a:spcPts val="0"/>
              </a:spcBef>
              <a:spcAft>
                <a:spcPts val="0"/>
              </a:spcAft>
              <a:buNone/>
            </a:pPr>
            <a:r>
              <a:rPr lang="en-US" sz="1600" u="sng">
                <a:solidFill>
                  <a:schemeClr val="dk1"/>
                </a:solidFill>
                <a:latin typeface="Avenir"/>
                <a:ea typeface="Avenir"/>
                <a:cs typeface="Avenir"/>
                <a:sym typeface="Avenir"/>
              </a:rPr>
              <a:t>5/30</a:t>
            </a:r>
            <a:r>
              <a:rPr lang="en-US" sz="1600">
                <a:solidFill>
                  <a:schemeClr val="dk1"/>
                </a:solidFill>
                <a:latin typeface="Avenir"/>
                <a:ea typeface="Avenir"/>
                <a:cs typeface="Avenir"/>
                <a:sym typeface="Avenir"/>
              </a:rPr>
              <a:t> – Order Deadline for End-of-Term Prototype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cf5e0c8484_0_0"/>
          <p:cNvSpPr/>
          <p:nvPr/>
        </p:nvSpPr>
        <p:spPr>
          <a:xfrm>
            <a:off x="0" y="0"/>
            <a:ext cx="12192000" cy="1166100"/>
          </a:xfrm>
          <a:prstGeom prst="rect">
            <a:avLst/>
          </a:prstGeom>
          <a:gradFill>
            <a:gsLst>
              <a:gs pos="0">
                <a:srgbClr val="747272"/>
              </a:gs>
              <a:gs pos="50000">
                <a:srgbClr val="A8A6A6"/>
              </a:gs>
              <a:gs pos="100000">
                <a:srgbClr val="CAC7C7"/>
              </a:gs>
            </a:gsLst>
            <a:lin ang="13500032"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cf5e0c8484_0_0"/>
          <p:cNvSpPr txBox="1"/>
          <p:nvPr/>
        </p:nvSpPr>
        <p:spPr>
          <a:xfrm>
            <a:off x="3747047" y="75200"/>
            <a:ext cx="5785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VERIFICATION</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Long Term Effectiveness (LTE) Test</a:t>
            </a:r>
            <a:endParaRPr/>
          </a:p>
        </p:txBody>
      </p:sp>
      <p:sp>
        <p:nvSpPr>
          <p:cNvPr id="146" name="Google Shape;146;gcf5e0c8484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grpSp>
        <p:nvGrpSpPr>
          <p:cNvPr id="147" name="Google Shape;147;gcf5e0c8484_0_0"/>
          <p:cNvGrpSpPr/>
          <p:nvPr/>
        </p:nvGrpSpPr>
        <p:grpSpPr>
          <a:xfrm>
            <a:off x="311803" y="154806"/>
            <a:ext cx="3279519" cy="862015"/>
            <a:chOff x="311803" y="154806"/>
            <a:chExt cx="3279519" cy="862015"/>
          </a:xfrm>
        </p:grpSpPr>
        <p:grpSp>
          <p:nvGrpSpPr>
            <p:cNvPr id="148" name="Google Shape;148;gcf5e0c8484_0_0"/>
            <p:cNvGrpSpPr/>
            <p:nvPr/>
          </p:nvGrpSpPr>
          <p:grpSpPr>
            <a:xfrm>
              <a:off x="2670138" y="154806"/>
              <a:ext cx="921184" cy="860791"/>
              <a:chOff x="9286613" y="0"/>
              <a:chExt cx="1409400" cy="1317000"/>
            </a:xfrm>
          </p:grpSpPr>
          <p:sp>
            <p:nvSpPr>
              <p:cNvPr id="149" name="Google Shape;149;gcf5e0c8484_0_0"/>
              <p:cNvSpPr/>
              <p:nvPr/>
            </p:nvSpPr>
            <p:spPr>
              <a:xfrm>
                <a:off x="9286613" y="0"/>
                <a:ext cx="1409400" cy="1317000"/>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0" name="Google Shape;150;gcf5e0c8484_0_0"/>
              <p:cNvPicPr preferRelativeResize="0"/>
              <p:nvPr/>
            </p:nvPicPr>
            <p:blipFill rotWithShape="1">
              <a:blip r:embed="rId3">
                <a:alphaModFix/>
              </a:blip>
              <a:srcRect/>
              <a:stretch/>
            </p:blipFill>
            <p:spPr>
              <a:xfrm>
                <a:off x="9331879" y="108604"/>
                <a:ext cx="1318819" cy="1099865"/>
              </a:xfrm>
              <a:prstGeom prst="rect">
                <a:avLst/>
              </a:prstGeom>
              <a:noFill/>
              <a:ln w="9525" cap="flat" cmpd="sng">
                <a:solidFill>
                  <a:srgbClr val="183D6E"/>
                </a:solidFill>
                <a:prstDash val="solid"/>
                <a:round/>
                <a:headEnd type="none" w="sm" len="sm"/>
                <a:tailEnd type="none" w="sm" len="sm"/>
              </a:ln>
            </p:spPr>
          </p:pic>
        </p:grpSp>
        <p:pic>
          <p:nvPicPr>
            <p:cNvPr id="151" name="Google Shape;151;gcf5e0c8484_0_0"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52" name="Google Shape;152;gcf5e0c8484_0_0"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53" name="Google Shape;153;gcf5e0c8484_0_0"/>
            <p:cNvPicPr preferRelativeResize="0"/>
            <p:nvPr/>
          </p:nvPicPr>
          <p:blipFill rotWithShape="1">
            <a:blip r:embed="rId6">
              <a:alphaModFix/>
            </a:blip>
            <a:srcRect/>
            <a:stretch/>
          </p:blipFill>
          <p:spPr>
            <a:xfrm>
              <a:off x="311803" y="588736"/>
              <a:ext cx="1287276" cy="428085"/>
            </a:xfrm>
            <a:prstGeom prst="rect">
              <a:avLst/>
            </a:prstGeom>
            <a:noFill/>
            <a:ln>
              <a:noFill/>
            </a:ln>
          </p:spPr>
        </p:pic>
      </p:grpSp>
      <p:cxnSp>
        <p:nvCxnSpPr>
          <p:cNvPr id="154" name="Google Shape;154;gcf5e0c8484_0_0"/>
          <p:cNvCxnSpPr/>
          <p:nvPr/>
        </p:nvCxnSpPr>
        <p:spPr>
          <a:xfrm>
            <a:off x="905164" y="6517176"/>
            <a:ext cx="10104600" cy="0"/>
          </a:xfrm>
          <a:prstGeom prst="straightConnector1">
            <a:avLst/>
          </a:prstGeom>
          <a:noFill/>
          <a:ln w="19050" cap="flat" cmpd="sng">
            <a:solidFill>
              <a:srgbClr val="CAC8C8"/>
            </a:solidFill>
            <a:prstDash val="solid"/>
            <a:miter lim="800000"/>
            <a:headEnd type="none" w="sm" len="sm"/>
            <a:tailEnd type="none" w="sm" len="sm"/>
          </a:ln>
        </p:spPr>
      </p:cxnSp>
      <p:sp>
        <p:nvSpPr>
          <p:cNvPr id="155" name="Google Shape;155;gcf5e0c8484_0_0"/>
          <p:cNvSpPr txBox="1"/>
          <p:nvPr/>
        </p:nvSpPr>
        <p:spPr>
          <a:xfrm>
            <a:off x="641774" y="4717917"/>
            <a:ext cx="5231100" cy="166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latin typeface="Avenir"/>
                <a:ea typeface="Avenir"/>
                <a:cs typeface="Avenir"/>
                <a:sym typeface="Avenir"/>
              </a:rPr>
              <a:t>Additional Info:</a:t>
            </a:r>
            <a:endParaRPr/>
          </a:p>
          <a:p>
            <a:pPr marL="0" marR="0" lvl="0" indent="0" algn="l" rtl="0">
              <a:spcBef>
                <a:spcPts val="0"/>
              </a:spcBef>
              <a:spcAft>
                <a:spcPts val="0"/>
              </a:spcAft>
              <a:buNone/>
            </a:pPr>
            <a:r>
              <a:rPr lang="en-US" u="sng">
                <a:latin typeface="Avenir"/>
                <a:ea typeface="Avenir"/>
                <a:cs typeface="Avenir"/>
                <a:sym typeface="Avenir"/>
                <a:hlinkClick r:id="rId7"/>
              </a:rPr>
              <a:t>https://docs.google.com/document/d/1si6GRTnZiIqzqADaSfvcGlQJqSmV7rVR-7y3NoNxfhg/edit?usp=sharing</a:t>
            </a:r>
            <a:r>
              <a:rPr lang="en-US">
                <a:latin typeface="Avenir"/>
                <a:ea typeface="Avenir"/>
                <a:cs typeface="Avenir"/>
                <a:sym typeface="Avenir"/>
              </a:rPr>
              <a:t> </a:t>
            </a:r>
            <a:endParaRPr/>
          </a:p>
          <a:p>
            <a:pPr marL="0" marR="0" lvl="0" indent="0" algn="l" rtl="0">
              <a:spcBef>
                <a:spcPts val="0"/>
              </a:spcBef>
              <a:spcAft>
                <a:spcPts val="0"/>
              </a:spcAft>
              <a:buNone/>
            </a:pPr>
            <a:endParaRPr sz="1400">
              <a:latin typeface="Avenir"/>
              <a:ea typeface="Avenir"/>
              <a:cs typeface="Avenir"/>
              <a:sym typeface="Avenir"/>
            </a:endParaRPr>
          </a:p>
          <a:p>
            <a:pPr marL="0" marR="0" lvl="0" indent="0" algn="l" rtl="0">
              <a:spcBef>
                <a:spcPts val="0"/>
              </a:spcBef>
              <a:spcAft>
                <a:spcPts val="0"/>
              </a:spcAft>
              <a:buNone/>
            </a:pPr>
            <a:endParaRPr/>
          </a:p>
          <a:p>
            <a:pPr marL="0" marR="0" lvl="0" indent="0" algn="l" rtl="0">
              <a:spcBef>
                <a:spcPts val="0"/>
              </a:spcBef>
              <a:spcAft>
                <a:spcPts val="0"/>
              </a:spcAft>
              <a:buNone/>
            </a:pPr>
            <a:endParaRPr sz="1800">
              <a:latin typeface="Calibri"/>
              <a:ea typeface="Calibri"/>
              <a:cs typeface="Calibri"/>
              <a:sym typeface="Calibri"/>
            </a:endParaRPr>
          </a:p>
        </p:txBody>
      </p:sp>
      <p:sp>
        <p:nvSpPr>
          <p:cNvPr id="156" name="Google Shape;156;gcf5e0c8484_0_0"/>
          <p:cNvSpPr txBox="1"/>
          <p:nvPr/>
        </p:nvSpPr>
        <p:spPr>
          <a:xfrm>
            <a:off x="7519752" y="321424"/>
            <a:ext cx="4438200" cy="523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a:solidFill>
                  <a:schemeClr val="dk1"/>
                </a:solidFill>
                <a:latin typeface="Avenir"/>
                <a:ea typeface="Avenir"/>
                <a:cs typeface="Avenir"/>
                <a:sym typeface="Avenir"/>
              </a:rPr>
              <a:t>Kaila Coimbra</a:t>
            </a:r>
            <a:endParaRPr/>
          </a:p>
        </p:txBody>
      </p:sp>
      <p:sp>
        <p:nvSpPr>
          <p:cNvPr id="157" name="Google Shape;157;gcf5e0c8484_0_0"/>
          <p:cNvSpPr txBox="1"/>
          <p:nvPr/>
        </p:nvSpPr>
        <p:spPr>
          <a:xfrm>
            <a:off x="6528200" y="1496950"/>
            <a:ext cx="4374900" cy="206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Budget</a:t>
            </a:r>
            <a:endParaRPr/>
          </a:p>
          <a:p>
            <a:pPr marL="342900" marR="0" lvl="0" indent="-342900" algn="l" rtl="0">
              <a:lnSpc>
                <a:spcPct val="100000"/>
              </a:lnSpc>
              <a:spcBef>
                <a:spcPts val="0"/>
              </a:spcBef>
              <a:spcAft>
                <a:spcPts val="0"/>
              </a:spcAft>
              <a:buClr>
                <a:srgbClr val="000000"/>
              </a:buClr>
              <a:buSzPts val="2000"/>
              <a:buFont typeface="Arial"/>
              <a:buChar char="•"/>
            </a:pPr>
            <a:r>
              <a:rPr lang="en-US" sz="2000">
                <a:latin typeface="Avenir"/>
                <a:ea typeface="Avenir"/>
                <a:cs typeface="Avenir"/>
                <a:sym typeface="Avenir"/>
              </a:rPr>
              <a:t>Estimated budget of approximately $800 (rough upper estimate based on materials found)</a:t>
            </a:r>
            <a:endParaRPr sz="2000" b="0" i="0" u="none" strike="noStrike" cap="none">
              <a:solidFill>
                <a:srgbClr val="000000"/>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58" name="Google Shape;158;gcf5e0c8484_0_0"/>
          <p:cNvSpPr txBox="1"/>
          <p:nvPr/>
        </p:nvSpPr>
        <p:spPr>
          <a:xfrm>
            <a:off x="641774" y="1496950"/>
            <a:ext cx="5110200" cy="329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Schedule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2 – Determine necessary parts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3 – Place order for all needed parts and finish LTE rig design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4 – Begin assembly</a:t>
            </a:r>
            <a:endParaRPr sz="200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5/6 - Finish assembly and test if operational</a:t>
            </a:r>
            <a:endParaRPr sz="200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Week 7 – LTE rig is fully constructed and ready for use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59" name="Google Shape;159;gcf5e0c8484_0_0"/>
          <p:cNvSpPr txBox="1"/>
          <p:nvPr/>
        </p:nvSpPr>
        <p:spPr>
          <a:xfrm>
            <a:off x="6528813" y="4705432"/>
            <a:ext cx="5663100" cy="246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venir"/>
                <a:ea typeface="Avenir"/>
                <a:cs typeface="Avenir"/>
                <a:sym typeface="Avenir"/>
              </a:rPr>
              <a:t>Next Steps:</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venir"/>
                <a:ea typeface="Avenir"/>
                <a:cs typeface="Avenir"/>
                <a:sym typeface="Avenir"/>
              </a:rPr>
              <a:t>Finalize</a:t>
            </a:r>
            <a:r>
              <a:rPr lang="en-US" sz="2000">
                <a:latin typeface="Avenir"/>
                <a:ea typeface="Avenir"/>
                <a:cs typeface="Avenir"/>
                <a:sym typeface="Avenir"/>
              </a:rPr>
              <a:t> budget</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venir"/>
                <a:ea typeface="Avenir"/>
                <a:cs typeface="Avenir"/>
                <a:sym typeface="Avenir"/>
              </a:rPr>
              <a:t>Complete CAD of </a:t>
            </a:r>
            <a:r>
              <a:rPr lang="en-US" sz="2000">
                <a:latin typeface="Avenir"/>
                <a:ea typeface="Avenir"/>
                <a:cs typeface="Avenir"/>
                <a:sym typeface="Avenir"/>
              </a:rPr>
              <a:t>LTE rig</a:t>
            </a:r>
            <a:endParaRPr/>
          </a:p>
          <a:p>
            <a:pPr marL="342900" marR="0" lvl="0" indent="-342900" algn="l" rtl="0">
              <a:lnSpc>
                <a:spcPct val="100000"/>
              </a:lnSpc>
              <a:spcBef>
                <a:spcPts val="0"/>
              </a:spcBef>
              <a:spcAft>
                <a:spcPts val="0"/>
              </a:spcAft>
              <a:buClr>
                <a:srgbClr val="000000"/>
              </a:buClr>
              <a:buSzPts val="2000"/>
              <a:buFont typeface="Arial"/>
              <a:buChar char="•"/>
            </a:pPr>
            <a:r>
              <a:rPr lang="en-US" sz="2000">
                <a:solidFill>
                  <a:srgbClr val="000000"/>
                </a:solidFill>
                <a:latin typeface="Avenir"/>
                <a:ea typeface="Avenir"/>
                <a:cs typeface="Avenir"/>
                <a:sym typeface="Avenir"/>
              </a:rPr>
              <a:t>Place order of all parts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venir"/>
              <a:ea typeface="Avenir"/>
              <a:cs typeface="Avenir"/>
              <a:sym typeface="Avenir"/>
            </a:endParaRPr>
          </a:p>
          <a:p>
            <a:pPr marL="0" marR="0" lvl="0" indent="0" algn="l" rtl="0">
              <a:spcBef>
                <a:spcPts val="0"/>
              </a:spcBef>
              <a:spcAft>
                <a:spcPts val="0"/>
              </a:spcAft>
              <a:buNone/>
            </a:pPr>
            <a:endParaRPr sz="2800">
              <a:solidFill>
                <a:schemeClr val="dk1"/>
              </a:solidFill>
              <a:latin typeface="Avenir"/>
              <a:ea typeface="Avenir"/>
              <a:cs typeface="Avenir"/>
              <a:sym typeface="Aveni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941226" cy="1015663"/>
          </a:xfrm>
          <a:prstGeom prst="rect">
            <a:avLst/>
          </a:prstGeom>
          <a:noFill/>
        </p:spPr>
        <p:txBody>
          <a:bodyPr wrap="square" rtlCol="0">
            <a:spAutoFit/>
          </a:bodyPr>
          <a:lstStyle/>
          <a:p>
            <a:r>
              <a:rPr lang="en-US" sz="3600" dirty="0">
                <a:latin typeface="Avenir Next LT Pro" panose="020B0504020202020204" pitchFamily="34" charset="0"/>
              </a:rPr>
              <a:t>Admin / Documentation</a:t>
            </a:r>
          </a:p>
          <a:p>
            <a:r>
              <a:rPr lang="en-US" sz="2400" b="1" dirty="0">
                <a:latin typeface="Avenir Next LT Pro" panose="020B0504020202020204" pitchFamily="34" charset="0"/>
              </a:rPr>
              <a:t>Mid-Project Report</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41</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90169" y="1992030"/>
            <a:ext cx="10926917" cy="2769989"/>
          </a:xfrm>
          <a:prstGeom prst="rect">
            <a:avLst/>
          </a:prstGeom>
          <a:noFill/>
        </p:spPr>
        <p:txBody>
          <a:bodyPr wrap="square" rtlCol="0">
            <a:spAutoFit/>
          </a:bodyPr>
          <a:lstStyle/>
          <a:p>
            <a:r>
              <a:rPr lang="en-US" sz="5400" dirty="0">
                <a:latin typeface="Avenir Next LT Pro" panose="020B0504020202020204" pitchFamily="34" charset="0"/>
              </a:rPr>
              <a:t>Proposed Timeline for Report</a:t>
            </a:r>
          </a:p>
          <a:p>
            <a:r>
              <a:rPr lang="en-US" sz="2000" dirty="0">
                <a:latin typeface="Avenir Next LT Pro" panose="020B0504020202020204" pitchFamily="34" charset="0"/>
              </a:rPr>
              <a:t>April 22nd - outline report sections and sync up with main content creators </a:t>
            </a:r>
          </a:p>
          <a:p>
            <a:r>
              <a:rPr lang="en-US" sz="2000" dirty="0">
                <a:latin typeface="Avenir Next LT Pro" panose="020B0504020202020204" pitchFamily="34" charset="0"/>
              </a:rPr>
              <a:t>May 6th - internal deadline: first draft of report (feedback from team members)</a:t>
            </a:r>
          </a:p>
          <a:p>
            <a:r>
              <a:rPr lang="en-US" sz="2000" dirty="0">
                <a:latin typeface="Avenir Next LT Pro" panose="020B0504020202020204" pitchFamily="34" charset="0"/>
              </a:rPr>
              <a:t>May 10th - internal deadline: second draft of final report (feedback from external advisors)</a:t>
            </a:r>
          </a:p>
          <a:p>
            <a:r>
              <a:rPr lang="en-US" sz="2000" dirty="0">
                <a:latin typeface="Avenir Next LT Pro" panose="020B0504020202020204" pitchFamily="34" charset="0"/>
              </a:rPr>
              <a:t>May 17th - internal deadline: post feedback revisions</a:t>
            </a:r>
          </a:p>
          <a:p>
            <a:r>
              <a:rPr lang="en-US" sz="2000" dirty="0">
                <a:latin typeface="Avenir Next LT Pro" panose="020B0504020202020204" pitchFamily="34" charset="0"/>
              </a:rPr>
              <a:t>May 17th-May 20th: editing, formatting and visual design of the report</a:t>
            </a:r>
          </a:p>
          <a:p>
            <a:r>
              <a:rPr lang="en-US" sz="2000" dirty="0">
                <a:latin typeface="Avenir Next LT Pro" panose="020B0504020202020204" pitchFamily="34" charset="0"/>
              </a:rPr>
              <a:t>May 20th – External deadline (NASA): mid-project report due</a:t>
            </a: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Helen Wexler</a:t>
            </a:r>
          </a:p>
        </p:txBody>
      </p:sp>
    </p:spTree>
    <p:extLst>
      <p:ext uri="{BB962C8B-B14F-4D97-AF65-F5344CB8AC3E}">
        <p14:creationId xmlns:p14="http://schemas.microsoft.com/office/powerpoint/2010/main" val="4134965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5941226" cy="1015663"/>
          </a:xfrm>
          <a:prstGeom prst="rect">
            <a:avLst/>
          </a:prstGeom>
          <a:noFill/>
        </p:spPr>
        <p:txBody>
          <a:bodyPr wrap="square" rtlCol="0">
            <a:spAutoFit/>
          </a:bodyPr>
          <a:lstStyle/>
          <a:p>
            <a:r>
              <a:rPr lang="en-US" sz="3600" dirty="0">
                <a:latin typeface="Avenir Next LT Pro" panose="020B0504020202020204" pitchFamily="34" charset="0"/>
              </a:rPr>
              <a:t>Summary</a:t>
            </a:r>
          </a:p>
          <a:p>
            <a:r>
              <a:rPr lang="en-US" sz="2400" b="1" dirty="0">
                <a:latin typeface="Avenir Next LT Pro" panose="020B0504020202020204" pitchFamily="34" charset="0"/>
              </a:rPr>
              <a:t>Action Items</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fld id="{F883AC57-706E-45AD-A5F9-8311B03AAA02}" type="slidenum">
              <a:rPr lang="en-US" smtClean="0"/>
              <a:t>42</a:t>
            </a:fld>
            <a:endParaRPr lang="en-US"/>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311803" y="1487494"/>
            <a:ext cx="11456985" cy="4616648"/>
          </a:xfrm>
          <a:prstGeom prst="rect">
            <a:avLst/>
          </a:prstGeom>
          <a:noFill/>
        </p:spPr>
        <p:txBody>
          <a:bodyPr wrap="square" rtlCol="0">
            <a:spAutoFit/>
          </a:bodyPr>
          <a:lstStyle/>
          <a:p>
            <a:r>
              <a:rPr lang="en-US" sz="5400" dirty="0">
                <a:solidFill>
                  <a:srgbClr val="FF0000"/>
                </a:solidFill>
                <a:latin typeface="Avenir Next LT Pro" panose="020B0504020202020204" pitchFamily="34" charset="0"/>
              </a:rPr>
              <a:t>To Do</a:t>
            </a:r>
          </a:p>
          <a:p>
            <a:pPr marL="685800" indent="-685800">
              <a:buFont typeface="Wingdings" panose="05000000000000000000" pitchFamily="2" charset="2"/>
              <a:buChar char="v"/>
            </a:pPr>
            <a:r>
              <a:rPr lang="en-US" sz="4400" dirty="0">
                <a:latin typeface="Avenir Next LT Pro" panose="020B0504020202020204" pitchFamily="34" charset="0"/>
                <a:hlinkClick r:id="rId6"/>
              </a:rPr>
              <a:t>Complete Survey </a:t>
            </a:r>
            <a:endParaRPr lang="en-US" sz="4400" dirty="0">
              <a:latin typeface="Avenir Next LT Pro" panose="020B0504020202020204" pitchFamily="34" charset="0"/>
            </a:endParaRPr>
          </a:p>
          <a:p>
            <a:pPr marL="685800" indent="-685800">
              <a:buFont typeface="Wingdings" panose="05000000000000000000" pitchFamily="2" charset="2"/>
              <a:buChar char="v"/>
            </a:pPr>
            <a:r>
              <a:rPr lang="en-US" sz="4400" dirty="0">
                <a:latin typeface="Avenir Next LT Pro" panose="020B0504020202020204" pitchFamily="34" charset="0"/>
              </a:rPr>
              <a:t>Fill in </a:t>
            </a:r>
            <a:r>
              <a:rPr lang="en-US" sz="4400" dirty="0">
                <a:latin typeface="Avenir Next LT Pro" panose="020B0504020202020204" pitchFamily="34" charset="0"/>
                <a:hlinkClick r:id="rId7"/>
              </a:rPr>
              <a:t>Gantt Chart </a:t>
            </a:r>
            <a:r>
              <a:rPr lang="en-US" sz="4400" dirty="0">
                <a:latin typeface="Avenir Next LT Pro" panose="020B0504020202020204" pitchFamily="34" charset="0"/>
              </a:rPr>
              <a:t>for your Task</a:t>
            </a:r>
          </a:p>
          <a:p>
            <a:pPr marL="685800" indent="-685800">
              <a:buFont typeface="Wingdings" panose="05000000000000000000" pitchFamily="2" charset="2"/>
              <a:buChar char="v"/>
            </a:pPr>
            <a:r>
              <a:rPr lang="en-US" sz="4400" dirty="0">
                <a:latin typeface="Avenir Next LT Pro" panose="020B0504020202020204" pitchFamily="34" charset="0"/>
                <a:hlinkClick r:id="rId8"/>
              </a:rPr>
              <a:t>ORDERS</a:t>
            </a:r>
            <a:r>
              <a:rPr lang="en-US" sz="4400" dirty="0">
                <a:latin typeface="Avenir Next LT Pro" panose="020B0504020202020204" pitchFamily="34" charset="0"/>
              </a:rPr>
              <a:t> </a:t>
            </a:r>
            <a:r>
              <a:rPr lang="en-US" sz="4400" dirty="0" err="1">
                <a:latin typeface="Avenir Next LT Pro" panose="020B0504020202020204" pitchFamily="34" charset="0"/>
              </a:rPr>
              <a:t>ORDERS</a:t>
            </a:r>
            <a:r>
              <a:rPr lang="en-US" sz="4400" dirty="0">
                <a:latin typeface="Avenir Next LT Pro" panose="020B0504020202020204" pitchFamily="34" charset="0"/>
              </a:rPr>
              <a:t> </a:t>
            </a:r>
            <a:r>
              <a:rPr lang="en-US" sz="4400" dirty="0" err="1">
                <a:latin typeface="Avenir Next LT Pro" panose="020B0504020202020204" pitchFamily="34" charset="0"/>
              </a:rPr>
              <a:t>ORDERS</a:t>
            </a:r>
            <a:endParaRPr lang="en-US" sz="4400" dirty="0">
              <a:latin typeface="Avenir Next LT Pro" panose="020B0504020202020204" pitchFamily="34" charset="0"/>
            </a:endParaRPr>
          </a:p>
          <a:p>
            <a:pPr marL="685800" indent="-685800">
              <a:buFont typeface="Wingdings" panose="05000000000000000000" pitchFamily="2" charset="2"/>
              <a:buChar char="v"/>
            </a:pPr>
            <a:r>
              <a:rPr lang="en-US" sz="4400" dirty="0">
                <a:latin typeface="Avenir Next LT Pro" panose="020B0504020202020204" pitchFamily="34" charset="0"/>
              </a:rPr>
              <a:t>Sub-team Meetings and Technical Work</a:t>
            </a:r>
          </a:p>
          <a:p>
            <a:pPr marL="685800" indent="-685800">
              <a:buFont typeface="Wingdings" panose="05000000000000000000" pitchFamily="2" charset="2"/>
              <a:buChar char="v"/>
            </a:pPr>
            <a:r>
              <a:rPr lang="en-US" sz="4400" dirty="0">
                <a:latin typeface="Avenir Next LT Pro" panose="020B0504020202020204" pitchFamily="34" charset="0"/>
                <a:hlinkClick r:id="rId9"/>
              </a:rPr>
              <a:t>Upload</a:t>
            </a:r>
            <a:r>
              <a:rPr lang="en-US" sz="4400" dirty="0">
                <a:latin typeface="Avenir Next LT Pro" panose="020B0504020202020204" pitchFamily="34" charset="0"/>
              </a:rPr>
              <a:t> Week 3 Slides </a:t>
            </a:r>
          </a:p>
          <a:p>
            <a:endParaRPr lang="en-US" sz="2000" dirty="0">
              <a:latin typeface="Avenir Next LT Pro" panose="020B0504020202020204" pitchFamily="34" charset="0"/>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algn="r"/>
            <a:r>
              <a:rPr lang="en-US" sz="1400" dirty="0">
                <a:latin typeface="Avenir Next LT Pro Light" panose="020B0304020202020204" pitchFamily="34" charset="0"/>
              </a:rPr>
              <a:t>04/09/21</a:t>
            </a:r>
          </a:p>
          <a:p>
            <a:pPr algn="r"/>
            <a:r>
              <a:rPr lang="en-US" sz="1400" dirty="0">
                <a:latin typeface="Avenir Next LT Pro Light" panose="020B0304020202020204" pitchFamily="34" charset="0"/>
              </a:rPr>
              <a:t>Helen Wexler</a:t>
            </a:r>
          </a:p>
        </p:txBody>
      </p:sp>
    </p:spTree>
    <p:extLst>
      <p:ext uri="{BB962C8B-B14F-4D97-AF65-F5344CB8AC3E}">
        <p14:creationId xmlns:p14="http://schemas.microsoft.com/office/powerpoint/2010/main" val="411399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ELECTRICAL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BUDGET</a:t>
            </a:r>
            <a:endParaRPr/>
          </a:p>
        </p:txBody>
      </p:sp>
      <p:sp>
        <p:nvSpPr>
          <p:cNvPr id="110" name="Google Shape;1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pSp>
        <p:nvGrpSpPr>
          <p:cNvPr id="111" name="Google Shape;111;p2"/>
          <p:cNvGrpSpPr/>
          <p:nvPr/>
        </p:nvGrpSpPr>
        <p:grpSpPr>
          <a:xfrm>
            <a:off x="311803" y="154806"/>
            <a:ext cx="3279515" cy="862015"/>
            <a:chOff x="311803" y="154806"/>
            <a:chExt cx="3279515" cy="862015"/>
          </a:xfrm>
        </p:grpSpPr>
        <p:grpSp>
          <p:nvGrpSpPr>
            <p:cNvPr id="112" name="Google Shape;112;p2"/>
            <p:cNvGrpSpPr/>
            <p:nvPr/>
          </p:nvGrpSpPr>
          <p:grpSpPr>
            <a:xfrm>
              <a:off x="2670163" y="154806"/>
              <a:ext cx="921155" cy="860842"/>
              <a:chOff x="9286613" y="0"/>
              <a:chExt cx="1409350" cy="1317072"/>
            </a:xfrm>
          </p:grpSpPr>
          <p:sp>
            <p:nvSpPr>
              <p:cNvPr id="113" name="Google Shape;113;p2"/>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4" name="Google Shape;114;p2"/>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15" name="Google Shape;115;p2"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16" name="Google Shape;116;p2"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17" name="Google Shape;117;p2"/>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18" name="Google Shape;118;p2"/>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19" name="Google Shape;119;p2"/>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Amrita Mayavaram</a:t>
            </a:r>
            <a:endParaRPr/>
          </a:p>
        </p:txBody>
      </p:sp>
      <p:graphicFrame>
        <p:nvGraphicFramePr>
          <p:cNvPr id="120" name="Google Shape;120;p2"/>
          <p:cNvGraphicFramePr/>
          <p:nvPr/>
        </p:nvGraphicFramePr>
        <p:xfrm>
          <a:off x="1438117" y="1798604"/>
          <a:ext cx="9315750" cy="3860700"/>
        </p:xfrm>
        <a:graphic>
          <a:graphicData uri="http://schemas.openxmlformats.org/drawingml/2006/table">
            <a:tbl>
              <a:tblPr>
                <a:noFill/>
              </a:tblPr>
              <a:tblGrid>
                <a:gridCol w="2676025">
                  <a:extLst>
                    <a:ext uri="{9D8B030D-6E8A-4147-A177-3AD203B41FA5}">
                      <a16:colId xmlns:a16="http://schemas.microsoft.com/office/drawing/2014/main" val="20000"/>
                    </a:ext>
                  </a:extLst>
                </a:gridCol>
                <a:gridCol w="744450">
                  <a:extLst>
                    <a:ext uri="{9D8B030D-6E8A-4147-A177-3AD203B41FA5}">
                      <a16:colId xmlns:a16="http://schemas.microsoft.com/office/drawing/2014/main" val="20001"/>
                    </a:ext>
                  </a:extLst>
                </a:gridCol>
                <a:gridCol w="2796750">
                  <a:extLst>
                    <a:ext uri="{9D8B030D-6E8A-4147-A177-3AD203B41FA5}">
                      <a16:colId xmlns:a16="http://schemas.microsoft.com/office/drawing/2014/main" val="20002"/>
                    </a:ext>
                  </a:extLst>
                </a:gridCol>
                <a:gridCol w="965775">
                  <a:extLst>
                    <a:ext uri="{9D8B030D-6E8A-4147-A177-3AD203B41FA5}">
                      <a16:colId xmlns:a16="http://schemas.microsoft.com/office/drawing/2014/main" val="20003"/>
                    </a:ext>
                  </a:extLst>
                </a:gridCol>
                <a:gridCol w="1166975">
                  <a:extLst>
                    <a:ext uri="{9D8B030D-6E8A-4147-A177-3AD203B41FA5}">
                      <a16:colId xmlns:a16="http://schemas.microsoft.com/office/drawing/2014/main" val="20004"/>
                    </a:ext>
                  </a:extLst>
                </a:gridCol>
                <a:gridCol w="965775">
                  <a:extLst>
                    <a:ext uri="{9D8B030D-6E8A-4147-A177-3AD203B41FA5}">
                      <a16:colId xmlns:a16="http://schemas.microsoft.com/office/drawing/2014/main" val="20005"/>
                    </a:ext>
                  </a:extLst>
                </a:gridCol>
              </a:tblGrid>
              <a:tr h="382450">
                <a:tc gridSpan="2">
                  <a:txBody>
                    <a:bodyPr/>
                    <a:lstStyle/>
                    <a:p>
                      <a:pPr marL="0" marR="0" lvl="0" indent="0" algn="ctr" rtl="0">
                        <a:spcBef>
                          <a:spcPts val="0"/>
                        </a:spcBef>
                        <a:spcAft>
                          <a:spcPts val="0"/>
                        </a:spcAft>
                        <a:buNone/>
                      </a:pPr>
                      <a:r>
                        <a:rPr lang="en-US" sz="1400" b="1" u="none" strike="noStrike" cap="none">
                          <a:latin typeface="Avenir"/>
                          <a:ea typeface="Avenir"/>
                          <a:cs typeface="Avenir"/>
                          <a:sym typeface="Avenir"/>
                        </a:rPr>
                        <a:t>EDS Design</a:t>
                      </a:r>
                      <a:endParaRPr sz="1400" b="1"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gridSpan="2">
                  <a:txBody>
                    <a:bodyPr/>
                    <a:lstStyle/>
                    <a:p>
                      <a:pPr marL="0" marR="0" lvl="0" indent="0" algn="ctr" rtl="0">
                        <a:spcBef>
                          <a:spcPts val="0"/>
                        </a:spcBef>
                        <a:spcAft>
                          <a:spcPts val="0"/>
                        </a:spcAft>
                        <a:buNone/>
                      </a:pPr>
                      <a:r>
                        <a:rPr lang="en-US" sz="1400" b="1" u="none" strike="noStrike" cap="none">
                          <a:latin typeface="Avenir"/>
                          <a:ea typeface="Avenir"/>
                          <a:cs typeface="Avenir"/>
                          <a:sym typeface="Avenir"/>
                        </a:rPr>
                        <a:t>Power Supply</a:t>
                      </a:r>
                      <a:endParaRPr sz="1400" b="1"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gridSpan="2">
                  <a:txBody>
                    <a:bodyPr/>
                    <a:lstStyle/>
                    <a:p>
                      <a:pPr marL="0" marR="0" lvl="0" indent="0" algn="ctr" rtl="0">
                        <a:spcBef>
                          <a:spcPts val="0"/>
                        </a:spcBef>
                        <a:spcAft>
                          <a:spcPts val="0"/>
                        </a:spcAft>
                        <a:buNone/>
                      </a:pPr>
                      <a:r>
                        <a:rPr lang="en-US" sz="1400" b="1" u="none" strike="noStrike" cap="none">
                          <a:latin typeface="Avenir"/>
                          <a:ea typeface="Avenir"/>
                          <a:cs typeface="Avenir"/>
                          <a:sym typeface="Avenir"/>
                        </a:rPr>
                        <a:t>Microcontroller</a:t>
                      </a:r>
                      <a:endParaRPr sz="1400" b="1"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0"/>
                  </a:ext>
                </a:extLst>
              </a:tr>
              <a:tr h="382450">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Item</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Price</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Item</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Price</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Item</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Price</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8375">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Test Boards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$250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Earth Prototype Components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$1,000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 Arduino</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$25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2725">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HV Wire</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$30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Test PCB</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 Breadboard</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$10</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2450">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Rigid PCBs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$400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2nd Test PCB + Components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$1,100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2450">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Rigid Flex PCBs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$1,000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Breadboard (wood)</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$20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82450">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Connectors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$1,000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Space Grade Components</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$5,000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82450">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Acrylic Conformal Coating</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$25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Space Grade PCB</a:t>
                      </a: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$300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82450">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Subtotal</a:t>
                      </a:r>
                      <a:endParaRPr sz="1400" b="1" i="0" u="none" strike="noStrike" cap="none">
                        <a:solidFill>
                          <a:srgbClr val="000000"/>
                        </a:solidFill>
                        <a:latin typeface="Avenir"/>
                        <a:ea typeface="Avenir"/>
                        <a:cs typeface="Avenir"/>
                        <a:sym typeface="Avenir"/>
                      </a:endParaRPr>
                    </a:p>
                  </a:txBody>
                  <a:tcPr marL="3175" marR="3175" marT="3175" marB="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$2,705 </a:t>
                      </a:r>
                      <a:endParaRPr sz="1400" b="0" i="0" u="none" strike="noStrike" cap="none">
                        <a:solidFill>
                          <a:srgbClr val="000000"/>
                        </a:solidFill>
                        <a:latin typeface="Avenir"/>
                        <a:ea typeface="Avenir"/>
                        <a:cs typeface="Avenir"/>
                        <a:sym typeface="Avenir"/>
                      </a:endParaRPr>
                    </a:p>
                  </a:txBody>
                  <a:tcPr marL="3175" marR="3175" marT="31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31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$7,520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31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$35 </a:t>
                      </a: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82450">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400" b="0"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TOTAL</a:t>
                      </a:r>
                      <a:endParaRPr sz="1400" b="1" i="0" u="none" strike="noStrike" cap="none">
                        <a:solidFill>
                          <a:srgbClr val="000000"/>
                        </a:solidFill>
                        <a:latin typeface="Avenir"/>
                        <a:ea typeface="Avenir"/>
                        <a:cs typeface="Avenir"/>
                        <a:sym typeface="Avenir"/>
                      </a:endParaRPr>
                    </a:p>
                  </a:txBody>
                  <a:tcPr marL="3175" marR="3175" marT="6350" marB="63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2CC"/>
                    </a:solidFill>
                  </a:tcPr>
                </a:tc>
                <a:tc>
                  <a:txBody>
                    <a:bodyPr/>
                    <a:lstStyle/>
                    <a:p>
                      <a:pPr marL="0" marR="0" lvl="0" indent="0" algn="ctr" rtl="0">
                        <a:spcBef>
                          <a:spcPts val="0"/>
                        </a:spcBef>
                        <a:spcAft>
                          <a:spcPts val="0"/>
                        </a:spcAft>
                        <a:buNone/>
                      </a:pPr>
                      <a:r>
                        <a:rPr lang="en-US" sz="1400" u="none" strike="noStrike" cap="none">
                          <a:latin typeface="Avenir"/>
                          <a:ea typeface="Avenir"/>
                          <a:cs typeface="Avenir"/>
                          <a:sym typeface="Avenir"/>
                        </a:rPr>
                        <a:t>$10,260 </a:t>
                      </a:r>
                      <a:endParaRPr sz="1400" b="0" i="0" u="none" strike="noStrike" cap="none">
                        <a:solidFill>
                          <a:srgbClr val="000000"/>
                        </a:solidFill>
                        <a:latin typeface="Avenir"/>
                        <a:ea typeface="Avenir"/>
                        <a:cs typeface="Avenir"/>
                        <a:sym typeface="Avenir"/>
                      </a:endParaRPr>
                    </a:p>
                  </a:txBody>
                  <a:tcPr marL="3175" marR="3175" marT="3175"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0" y="0"/>
            <a:ext cx="12192000" cy="1166070"/>
          </a:xfrm>
          <a:prstGeom prst="rect">
            <a:avLst/>
          </a:prstGeom>
          <a:gradFill>
            <a:gsLst>
              <a:gs pos="0">
                <a:srgbClr val="747272"/>
              </a:gs>
              <a:gs pos="50000">
                <a:srgbClr val="A8A6A6"/>
              </a:gs>
              <a:gs pos="100000">
                <a:srgbClr val="CAC7C7"/>
              </a:gs>
            </a:gsLst>
            <a:lin ang="13500000" scaled="0"/>
          </a:gradFill>
          <a:ln w="12700" cap="flat" cmpd="sng">
            <a:solidFill>
              <a:srgbClr val="7677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3747060" y="75203"/>
            <a:ext cx="459949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Avenir"/>
                <a:ea typeface="Avenir"/>
                <a:cs typeface="Avenir"/>
                <a:sym typeface="Avenir"/>
              </a:rPr>
              <a:t>ELECTRICAL</a:t>
            </a:r>
            <a:endParaRPr/>
          </a:p>
          <a:p>
            <a:pPr marL="0" marR="0" lvl="0" indent="0" algn="l" rtl="0">
              <a:spcBef>
                <a:spcPts val="0"/>
              </a:spcBef>
              <a:spcAft>
                <a:spcPts val="0"/>
              </a:spcAft>
              <a:buNone/>
            </a:pPr>
            <a:r>
              <a:rPr lang="en-US" sz="2400" b="1">
                <a:solidFill>
                  <a:schemeClr val="dk1"/>
                </a:solidFill>
                <a:latin typeface="Avenir"/>
                <a:ea typeface="Avenir"/>
                <a:cs typeface="Avenir"/>
                <a:sym typeface="Avenir"/>
              </a:rPr>
              <a:t>EDS DESIGN</a:t>
            </a:r>
            <a:endParaRPr/>
          </a:p>
        </p:txBody>
      </p:sp>
      <p:sp>
        <p:nvSpPr>
          <p:cNvPr id="127" name="Google Shape;1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128" name="Google Shape;128;p3"/>
          <p:cNvGrpSpPr/>
          <p:nvPr/>
        </p:nvGrpSpPr>
        <p:grpSpPr>
          <a:xfrm>
            <a:off x="311803" y="154806"/>
            <a:ext cx="3279515" cy="862015"/>
            <a:chOff x="311803" y="154806"/>
            <a:chExt cx="3279515" cy="862015"/>
          </a:xfrm>
        </p:grpSpPr>
        <p:grpSp>
          <p:nvGrpSpPr>
            <p:cNvPr id="129" name="Google Shape;129;p3"/>
            <p:cNvGrpSpPr/>
            <p:nvPr/>
          </p:nvGrpSpPr>
          <p:grpSpPr>
            <a:xfrm>
              <a:off x="2670163" y="154806"/>
              <a:ext cx="921155" cy="860842"/>
              <a:chOff x="9286613" y="0"/>
              <a:chExt cx="1409350" cy="1317072"/>
            </a:xfrm>
          </p:grpSpPr>
          <p:sp>
            <p:nvSpPr>
              <p:cNvPr id="130" name="Google Shape;130;p3"/>
              <p:cNvSpPr/>
              <p:nvPr/>
            </p:nvSpPr>
            <p:spPr>
              <a:xfrm>
                <a:off x="9286613" y="0"/>
                <a:ext cx="1409350" cy="1317072"/>
              </a:xfrm>
              <a:prstGeom prst="rect">
                <a:avLst/>
              </a:prstGeom>
              <a:solidFill>
                <a:srgbClr val="183D6E"/>
              </a:solidFill>
              <a:ln w="12700" cap="flat" cmpd="sng">
                <a:solidFill>
                  <a:srgbClr val="183D6E"/>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1" name="Google Shape;131;p3"/>
              <p:cNvPicPr preferRelativeResize="0"/>
              <p:nvPr/>
            </p:nvPicPr>
            <p:blipFill rotWithShape="1">
              <a:blip r:embed="rId3">
                <a:alphaModFix/>
              </a:blip>
              <a:srcRect/>
              <a:stretch/>
            </p:blipFill>
            <p:spPr>
              <a:xfrm>
                <a:off x="9331879" y="108604"/>
                <a:ext cx="1318819" cy="1099864"/>
              </a:xfrm>
              <a:prstGeom prst="rect">
                <a:avLst/>
              </a:prstGeom>
              <a:noFill/>
              <a:ln w="9525" cap="flat" cmpd="sng">
                <a:solidFill>
                  <a:srgbClr val="183D6E"/>
                </a:solidFill>
                <a:prstDash val="solid"/>
                <a:round/>
                <a:headEnd type="none" w="sm" len="sm"/>
                <a:tailEnd type="none" w="sm" len="sm"/>
              </a:ln>
            </p:spPr>
          </p:pic>
        </p:grpSp>
        <p:pic>
          <p:nvPicPr>
            <p:cNvPr id="132" name="Google Shape;132;p3" descr="Logo, company name&#10;&#10;Description automatically generated"/>
            <p:cNvPicPr preferRelativeResize="0"/>
            <p:nvPr/>
          </p:nvPicPr>
          <p:blipFill rotWithShape="1">
            <a:blip r:embed="rId4">
              <a:alphaModFix/>
            </a:blip>
            <a:srcRect/>
            <a:stretch/>
          </p:blipFill>
          <p:spPr>
            <a:xfrm>
              <a:off x="1702219" y="155980"/>
              <a:ext cx="860841" cy="860841"/>
            </a:xfrm>
            <a:prstGeom prst="rect">
              <a:avLst/>
            </a:prstGeom>
            <a:noFill/>
            <a:ln>
              <a:noFill/>
            </a:ln>
            <a:effectLst>
              <a:outerShdw blurRad="50800" dist="38100" dir="5400000" algn="t" rotWithShape="0">
                <a:srgbClr val="000000">
                  <a:alpha val="40000"/>
                </a:srgbClr>
              </a:outerShdw>
            </a:effectLst>
          </p:spPr>
        </p:pic>
        <p:pic>
          <p:nvPicPr>
            <p:cNvPr id="133" name="Google Shape;133;p3" descr="Logo&#10;&#10;Description automatically generated"/>
            <p:cNvPicPr preferRelativeResize="0"/>
            <p:nvPr/>
          </p:nvPicPr>
          <p:blipFill rotWithShape="1">
            <a:blip r:embed="rId5">
              <a:alphaModFix/>
            </a:blip>
            <a:srcRect/>
            <a:stretch/>
          </p:blipFill>
          <p:spPr>
            <a:xfrm>
              <a:off x="311803" y="154806"/>
              <a:ext cx="1287274" cy="311856"/>
            </a:xfrm>
            <a:prstGeom prst="rect">
              <a:avLst/>
            </a:prstGeom>
            <a:noFill/>
            <a:ln>
              <a:noFill/>
            </a:ln>
          </p:spPr>
        </p:pic>
        <p:pic>
          <p:nvPicPr>
            <p:cNvPr id="134" name="Google Shape;134;p3"/>
            <p:cNvPicPr preferRelativeResize="0"/>
            <p:nvPr/>
          </p:nvPicPr>
          <p:blipFill rotWithShape="1">
            <a:blip r:embed="rId6">
              <a:alphaModFix/>
            </a:blip>
            <a:srcRect/>
            <a:stretch/>
          </p:blipFill>
          <p:spPr>
            <a:xfrm>
              <a:off x="311803" y="588736"/>
              <a:ext cx="1287274" cy="428085"/>
            </a:xfrm>
            <a:prstGeom prst="rect">
              <a:avLst/>
            </a:prstGeom>
            <a:noFill/>
            <a:ln>
              <a:noFill/>
            </a:ln>
          </p:spPr>
        </p:pic>
      </p:grpSp>
      <p:cxnSp>
        <p:nvCxnSpPr>
          <p:cNvPr id="135" name="Google Shape;135;p3"/>
          <p:cNvCxnSpPr/>
          <p:nvPr/>
        </p:nvCxnSpPr>
        <p:spPr>
          <a:xfrm>
            <a:off x="905164" y="6517176"/>
            <a:ext cx="10104584" cy="0"/>
          </a:xfrm>
          <a:prstGeom prst="straightConnector1">
            <a:avLst/>
          </a:prstGeom>
          <a:noFill/>
          <a:ln w="19050" cap="flat" cmpd="sng">
            <a:solidFill>
              <a:srgbClr val="CAC8C8"/>
            </a:solidFill>
            <a:prstDash val="solid"/>
            <a:miter lim="800000"/>
            <a:headEnd type="none" w="sm" len="sm"/>
            <a:tailEnd type="none" w="sm" len="sm"/>
          </a:ln>
        </p:spPr>
      </p:cxnSp>
      <p:sp>
        <p:nvSpPr>
          <p:cNvPr id="136" name="Google Shape;136;p3"/>
          <p:cNvSpPr txBox="1"/>
          <p:nvPr/>
        </p:nvSpPr>
        <p:spPr>
          <a:xfrm>
            <a:off x="7519752" y="321424"/>
            <a:ext cx="4438073"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venir"/>
                <a:ea typeface="Avenir"/>
                <a:cs typeface="Avenir"/>
                <a:sym typeface="Avenir"/>
              </a:rPr>
              <a:t>04/09/21</a:t>
            </a:r>
            <a:endParaRPr/>
          </a:p>
          <a:p>
            <a:pPr marL="0" marR="0" lvl="0" indent="0" algn="r" rtl="0">
              <a:spcBef>
                <a:spcPts val="0"/>
              </a:spcBef>
              <a:spcAft>
                <a:spcPts val="0"/>
              </a:spcAft>
              <a:buNone/>
            </a:pPr>
            <a:r>
              <a:rPr lang="en-US" sz="1400">
                <a:solidFill>
                  <a:schemeClr val="dk1"/>
                </a:solidFill>
                <a:latin typeface="Avenir"/>
                <a:ea typeface="Avenir"/>
                <a:cs typeface="Avenir"/>
                <a:sym typeface="Avenir"/>
              </a:rPr>
              <a:t>Amrita Mayavaram, Hope Arnett, Jules Pénot   </a:t>
            </a:r>
            <a:endParaRPr/>
          </a:p>
        </p:txBody>
      </p:sp>
      <p:sp>
        <p:nvSpPr>
          <p:cNvPr id="137" name="Google Shape;137;p3"/>
          <p:cNvSpPr txBox="1"/>
          <p:nvPr/>
        </p:nvSpPr>
        <p:spPr>
          <a:xfrm>
            <a:off x="2670163" y="1441162"/>
            <a:ext cx="16065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venir"/>
                <a:ea typeface="Avenir"/>
                <a:cs typeface="Avenir"/>
                <a:sym typeface="Avenir"/>
              </a:rPr>
              <a:t>Test Board 1</a:t>
            </a:r>
            <a:endParaRPr sz="1800" b="1">
              <a:solidFill>
                <a:schemeClr val="dk1"/>
              </a:solidFill>
              <a:latin typeface="Avenir"/>
              <a:ea typeface="Avenir"/>
              <a:cs typeface="Avenir"/>
              <a:sym typeface="Avenir"/>
            </a:endParaRPr>
          </a:p>
        </p:txBody>
      </p:sp>
      <p:sp>
        <p:nvSpPr>
          <p:cNvPr id="138" name="Google Shape;138;p3"/>
          <p:cNvSpPr txBox="1"/>
          <p:nvPr/>
        </p:nvSpPr>
        <p:spPr>
          <a:xfrm>
            <a:off x="8015197" y="1425824"/>
            <a:ext cx="16065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venir"/>
                <a:ea typeface="Avenir"/>
                <a:cs typeface="Avenir"/>
                <a:sym typeface="Avenir"/>
              </a:rPr>
              <a:t>Test Board 2</a:t>
            </a:r>
            <a:endParaRPr sz="1800" b="1">
              <a:solidFill>
                <a:schemeClr val="dk1"/>
              </a:solidFill>
              <a:latin typeface="Avenir"/>
              <a:ea typeface="Avenir"/>
              <a:cs typeface="Avenir"/>
              <a:sym typeface="Avenir"/>
            </a:endParaRPr>
          </a:p>
        </p:txBody>
      </p:sp>
      <p:pic>
        <p:nvPicPr>
          <p:cNvPr id="139" name="Google Shape;139;p3"/>
          <p:cNvPicPr preferRelativeResize="0"/>
          <p:nvPr/>
        </p:nvPicPr>
        <p:blipFill rotWithShape="1">
          <a:blip r:embed="rId7">
            <a:alphaModFix/>
          </a:blip>
          <a:srcRect/>
          <a:stretch/>
        </p:blipFill>
        <p:spPr>
          <a:xfrm>
            <a:off x="1185773" y="2030415"/>
            <a:ext cx="4310731" cy="4082060"/>
          </a:xfrm>
          <a:prstGeom prst="rect">
            <a:avLst/>
          </a:prstGeom>
          <a:noFill/>
          <a:ln>
            <a:noFill/>
          </a:ln>
        </p:spPr>
      </p:pic>
      <p:pic>
        <p:nvPicPr>
          <p:cNvPr id="140" name="Google Shape;140;p3"/>
          <p:cNvPicPr preferRelativeResize="0"/>
          <p:nvPr/>
        </p:nvPicPr>
        <p:blipFill rotWithShape="1">
          <a:blip r:embed="rId8">
            <a:alphaModFix/>
          </a:blip>
          <a:srcRect l="14823" t="12145" r="29157" b="17224"/>
          <a:stretch/>
        </p:blipFill>
        <p:spPr>
          <a:xfrm>
            <a:off x="6888509" y="2039031"/>
            <a:ext cx="4041939" cy="40734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rPr>
              <a:t>Electrical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rPr>
              <a:t>Power Supply and Switching</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83AC57-706E-45AD-A5F9-8311B03AAA0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68019" y="1197624"/>
            <a:ext cx="11055961" cy="3385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Avenir Next LT Pro" panose="020B0504020202020204" pitchFamily="34" charset="0"/>
              </a:rPr>
              <a:t>Technical Updates</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rPr>
              <a:t>Received advice from James Phillips regarding circuit</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rPr>
              <a:t>In its current state, the MOSFETs would fail</a:t>
            </a:r>
          </a:p>
          <a:p>
            <a:pPr marL="800100" lvl="1" indent="-342900">
              <a:buFont typeface="Arial" panose="020B0604020202020204" pitchFamily="34" charset="0"/>
              <a:buChar char="•"/>
              <a:defRPr/>
            </a:pPr>
            <a:r>
              <a:rPr lang="en-US" sz="2000" dirty="0">
                <a:solidFill>
                  <a:prstClr val="black"/>
                </a:solidFill>
                <a:latin typeface="Avenir Next LT Pro" panose="020B0504020202020204" pitchFamily="34" charset="0"/>
              </a:rPr>
              <a:t>Recommends bootstrap circuitry for switching high voltages, which I am reading up on to put in the circuit. </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rPr>
              <a:t>Circuit Board for Electronics – Discussed how to design it (</a:t>
            </a:r>
            <a:r>
              <a:rPr kumimoji="0" lang="en-US" sz="2000" b="0" i="0" u="none" strike="noStrike" kern="1200" cap="none" spc="0" normalizeH="0" baseline="0" noProof="0" dirty="0" err="1">
                <a:ln>
                  <a:noFill/>
                </a:ln>
                <a:solidFill>
                  <a:prstClr val="black"/>
                </a:solidFill>
                <a:effectLst/>
                <a:uLnTx/>
                <a:uFillTx/>
                <a:latin typeface="Avenir Next LT Pro" panose="020B0504020202020204" pitchFamily="34" charset="0"/>
              </a:rPr>
              <a:t>KiCAD</a:t>
            </a:r>
            <a:r>
              <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rPr>
              <a:t>), standards for doing so (IPC-2221), and safety working with high voltage. Still need to implement bootstrap circuitry to finish design</a:t>
            </a: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rPr>
              <a:t>04/09/21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rPr>
              <a:t>Kemal Pulungan</a:t>
            </a:r>
          </a:p>
        </p:txBody>
      </p:sp>
      <p:pic>
        <p:nvPicPr>
          <p:cNvPr id="3" name="Picture 2">
            <a:extLst>
              <a:ext uri="{FF2B5EF4-FFF2-40B4-BE49-F238E27FC236}">
                <a16:creationId xmlns:a16="http://schemas.microsoft.com/office/drawing/2014/main" id="{B25C1784-FC26-4D1B-9495-F97C82A7F8C5}"/>
              </a:ext>
            </a:extLst>
          </p:cNvPr>
          <p:cNvPicPr>
            <a:picLocks noChangeAspect="1"/>
          </p:cNvPicPr>
          <p:nvPr/>
        </p:nvPicPr>
        <p:blipFill>
          <a:blip r:embed="rId6"/>
          <a:stretch>
            <a:fillRect/>
          </a:stretch>
        </p:blipFill>
        <p:spPr>
          <a:xfrm>
            <a:off x="8346557" y="1283033"/>
            <a:ext cx="2358607" cy="1688791"/>
          </a:xfrm>
          <a:prstGeom prst="rect">
            <a:avLst/>
          </a:prstGeom>
        </p:spPr>
      </p:pic>
    </p:spTree>
    <p:extLst>
      <p:ext uri="{BB962C8B-B14F-4D97-AF65-F5344CB8AC3E}">
        <p14:creationId xmlns:p14="http://schemas.microsoft.com/office/powerpoint/2010/main" val="238814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rPr>
              <a:t>Electrical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rPr>
              <a:t>Power Supply and Switching</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83AC57-706E-45AD-A5F9-8311B03AAA0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568019" y="1197624"/>
            <a:ext cx="11055961" cy="57554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olidFill>
                  <a:prstClr val="black"/>
                </a:solidFill>
                <a:latin typeface="Avenir Next LT Pro" panose="020B0504020202020204" pitchFamily="34" charset="0"/>
              </a:rPr>
              <a:t>Work Plan</a:t>
            </a:r>
            <a:endParaRPr kumimoji="0" lang="en-US" sz="54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rPr>
              <a:t>4-9 to 4-16: Finishing bootstrap circuitry and PCB design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Next LT Pro" panose="020B0504020202020204" pitchFamily="34" charset="0"/>
              </a:rPr>
              <a:t>4-16 to 4-23,30: Overseeing construction of the first board (will not be in-person)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Next LT Pro" panose="020B0504020202020204" pitchFamily="34" charset="0"/>
              </a:rPr>
              <a:t>Afterwards up to mid-May: Testing of electronics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latin typeface="Avenir Next LT Pro"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olidFill>
                  <a:prstClr val="black"/>
                </a:solidFill>
                <a:latin typeface="Avenir Next LT Pro" panose="020B0504020202020204" pitchFamily="34" charset="0"/>
              </a:rPr>
              <a:t>Budget</a:t>
            </a:r>
            <a:endParaRPr kumimoji="0" lang="en-US" sz="54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Next LT Pro" panose="020B0504020202020204" pitchFamily="34" charset="0"/>
              </a:rPr>
              <a:t>Around $1000, maximum $2000 for one electronics box</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venir Next LT Pro" panose="020B0504020202020204" pitchFamily="34" charset="0"/>
              </a:rPr>
              <a:t>Current list below, still subject to changes from James’s recommendations:</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hlinkClick r:id="rId6"/>
              </a:rPr>
              <a:t>https://docs.google.com/document/d/1OB4kSlLJixkQM1dVFev7hlX4f0RqRDF6c5C8Sh-qFfM/edit</a:t>
            </a:r>
            <a:endPar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venir Next LT Pro" panose="020B0504020202020204" pitchFamily="34" charset="0"/>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rPr>
              <a:t>04/09/21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rPr>
              <a:t>Kemal Pulungan</a:t>
            </a:r>
          </a:p>
        </p:txBody>
      </p:sp>
    </p:spTree>
    <p:extLst>
      <p:ext uri="{BB962C8B-B14F-4D97-AF65-F5344CB8AC3E}">
        <p14:creationId xmlns:p14="http://schemas.microsoft.com/office/powerpoint/2010/main" val="403002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F55B47-8A73-4CB1-95D4-A79A5FC070F8}"/>
              </a:ext>
            </a:extLst>
          </p:cNvPr>
          <p:cNvSpPr/>
          <p:nvPr/>
        </p:nvSpPr>
        <p:spPr>
          <a:xfrm>
            <a:off x="0" y="0"/>
            <a:ext cx="12192000" cy="1166070"/>
          </a:xfrm>
          <a:prstGeom prst="rect">
            <a:avLst/>
          </a:prstGeom>
          <a:gradFill flip="none" rotWithShape="1">
            <a:gsLst>
              <a:gs pos="0">
                <a:srgbClr val="CAC8C8">
                  <a:shade val="30000"/>
                  <a:satMod val="115000"/>
                </a:srgbClr>
              </a:gs>
              <a:gs pos="50000">
                <a:srgbClr val="CAC8C8">
                  <a:shade val="67500"/>
                  <a:satMod val="115000"/>
                </a:srgbClr>
              </a:gs>
              <a:gs pos="100000">
                <a:srgbClr val="CAC8C8">
                  <a:shade val="100000"/>
                  <a:satMod val="115000"/>
                </a:srgbClr>
              </a:gs>
            </a:gsLst>
            <a:lin ang="13500000" scaled="1"/>
            <a:tileRect/>
          </a:gradFill>
          <a:ln>
            <a:solidFill>
              <a:srgbClr val="76777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48E9B72-5C4D-491E-921B-1ACD309A346B}"/>
              </a:ext>
            </a:extLst>
          </p:cNvPr>
          <p:cNvSpPr txBox="1"/>
          <p:nvPr/>
        </p:nvSpPr>
        <p:spPr>
          <a:xfrm>
            <a:off x="3747060" y="75203"/>
            <a:ext cx="459949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rPr>
              <a:t>Electrical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venir Next LT Pro" panose="020B0504020202020204" pitchFamily="34" charset="0"/>
                <a:ea typeface="+mn-ea"/>
                <a:cs typeface="+mn-cs"/>
              </a:rPr>
              <a:t>EDS and Power Supply </a:t>
            </a:r>
          </a:p>
        </p:txBody>
      </p:sp>
      <p:sp>
        <p:nvSpPr>
          <p:cNvPr id="21" name="Slide Number Placeholder 20">
            <a:extLst>
              <a:ext uri="{FF2B5EF4-FFF2-40B4-BE49-F238E27FC236}">
                <a16:creationId xmlns:a16="http://schemas.microsoft.com/office/drawing/2014/main" id="{5E475F38-61F5-408A-80F6-3F5E94E2A7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83AC57-706E-45AD-A5F9-8311B03AAA0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2212ED06-0D45-4303-82A3-DB0342C4E57E}"/>
              </a:ext>
            </a:extLst>
          </p:cNvPr>
          <p:cNvGrpSpPr/>
          <p:nvPr/>
        </p:nvGrpSpPr>
        <p:grpSpPr>
          <a:xfrm>
            <a:off x="311803" y="154806"/>
            <a:ext cx="3279515" cy="862015"/>
            <a:chOff x="311803" y="154806"/>
            <a:chExt cx="3279515" cy="862015"/>
          </a:xfrm>
        </p:grpSpPr>
        <p:grpSp>
          <p:nvGrpSpPr>
            <p:cNvPr id="12" name="Group 11">
              <a:extLst>
                <a:ext uri="{FF2B5EF4-FFF2-40B4-BE49-F238E27FC236}">
                  <a16:creationId xmlns:a16="http://schemas.microsoft.com/office/drawing/2014/main" id="{BD63AF79-AC61-4A1B-A247-E0411BA49C6C}"/>
                </a:ext>
              </a:extLst>
            </p:cNvPr>
            <p:cNvGrpSpPr/>
            <p:nvPr/>
          </p:nvGrpSpPr>
          <p:grpSpPr>
            <a:xfrm>
              <a:off x="2670163" y="154806"/>
              <a:ext cx="921155" cy="860842"/>
              <a:chOff x="9286613" y="0"/>
              <a:chExt cx="1409350" cy="1317072"/>
            </a:xfrm>
            <a:solidFill>
              <a:srgbClr val="183D6E"/>
            </a:solidFill>
          </p:grpSpPr>
          <p:sp>
            <p:nvSpPr>
              <p:cNvPr id="11" name="Rectangle 10">
                <a:extLst>
                  <a:ext uri="{FF2B5EF4-FFF2-40B4-BE49-F238E27FC236}">
                    <a16:creationId xmlns:a16="http://schemas.microsoft.com/office/drawing/2014/main" id="{D2B64CAB-9E1B-4B2E-81E5-BAA52D9FEE84}"/>
                  </a:ext>
                </a:extLst>
              </p:cNvPr>
              <p:cNvSpPr/>
              <p:nvPr/>
            </p:nvSpPr>
            <p:spPr>
              <a:xfrm>
                <a:off x="9286613" y="0"/>
                <a:ext cx="1409350" cy="1317072"/>
              </a:xfrm>
              <a:prstGeom prst="rect">
                <a:avLst/>
              </a:prstGeom>
              <a:grpFill/>
              <a:ln>
                <a:solidFill>
                  <a:srgbClr val="183D6E"/>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3146A8-4CE7-4878-83E8-1392306A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879" y="108604"/>
                <a:ext cx="1318819" cy="1099864"/>
              </a:xfrm>
              <a:prstGeom prst="rect">
                <a:avLst/>
              </a:prstGeom>
              <a:grpFill/>
              <a:ln>
                <a:solidFill>
                  <a:srgbClr val="183D6E"/>
                </a:solidFill>
              </a:ln>
            </p:spPr>
          </p:pic>
        </p:grpSp>
        <p:pic>
          <p:nvPicPr>
            <p:cNvPr id="14" name="Picture 13" descr="Logo, company name&#10;&#10;Description automatically generated">
              <a:extLst>
                <a:ext uri="{FF2B5EF4-FFF2-40B4-BE49-F238E27FC236}">
                  <a16:creationId xmlns:a16="http://schemas.microsoft.com/office/drawing/2014/main" id="{05A17D7D-ADE4-49F0-B2D6-4E7B2ADC2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19" y="155980"/>
              <a:ext cx="860841" cy="860841"/>
            </a:xfrm>
            <a:prstGeom prst="rect">
              <a:avLst/>
            </a:prstGeom>
            <a:effectLst>
              <a:outerShdw blurRad="50800" dist="38100" dir="5400000" algn="t" rotWithShape="0">
                <a:prstClr val="black">
                  <a:alpha val="40000"/>
                </a:prstClr>
              </a:outerShdw>
            </a:effectLst>
          </p:spPr>
        </p:pic>
        <p:pic>
          <p:nvPicPr>
            <p:cNvPr id="17" name="Picture 16" descr="Logo&#10;&#10;Description automatically generated">
              <a:extLst>
                <a:ext uri="{FF2B5EF4-FFF2-40B4-BE49-F238E27FC236}">
                  <a16:creationId xmlns:a16="http://schemas.microsoft.com/office/drawing/2014/main" id="{19DD8A09-B375-46DA-8327-6BA46D0DC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03" y="154806"/>
              <a:ext cx="1287274" cy="311856"/>
            </a:xfrm>
            <a:prstGeom prst="rect">
              <a:avLst/>
            </a:prstGeom>
          </p:spPr>
        </p:pic>
        <p:pic>
          <p:nvPicPr>
            <p:cNvPr id="1028" name="Picture 4">
              <a:extLst>
                <a:ext uri="{FF2B5EF4-FFF2-40B4-BE49-F238E27FC236}">
                  <a16:creationId xmlns:a16="http://schemas.microsoft.com/office/drawing/2014/main" id="{79FB0C64-88C6-486D-83BA-C60475321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03" y="588736"/>
              <a:ext cx="1287274" cy="4280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 name="Straight Connector 28">
            <a:extLst>
              <a:ext uri="{FF2B5EF4-FFF2-40B4-BE49-F238E27FC236}">
                <a16:creationId xmlns:a16="http://schemas.microsoft.com/office/drawing/2014/main" id="{4D8005A7-1C55-4A6C-BD23-24CD7599F3F7}"/>
              </a:ext>
            </a:extLst>
          </p:cNvPr>
          <p:cNvCxnSpPr>
            <a:cxnSpLocks/>
          </p:cNvCxnSpPr>
          <p:nvPr/>
        </p:nvCxnSpPr>
        <p:spPr>
          <a:xfrm>
            <a:off x="905164" y="6517176"/>
            <a:ext cx="10104584" cy="0"/>
          </a:xfrm>
          <a:prstGeom prst="line">
            <a:avLst/>
          </a:prstGeom>
          <a:ln w="19050">
            <a:solidFill>
              <a:srgbClr val="CAC8C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0E13B03-FD13-49C6-82CE-F875BE9F1E84}"/>
              </a:ext>
            </a:extLst>
          </p:cNvPr>
          <p:cNvSpPr txBox="1"/>
          <p:nvPr/>
        </p:nvSpPr>
        <p:spPr>
          <a:xfrm>
            <a:off x="181108" y="1444517"/>
            <a:ext cx="6761249" cy="563231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Avenir Next LT Pro" panose="020B0504020202020204" pitchFamily="34" charset="0"/>
              </a:rPr>
              <a:t>Figured out a way to develop fast and automatic EDS test PCBs using </a:t>
            </a:r>
            <a:r>
              <a:rPr lang="en-US" sz="2400" dirty="0" err="1">
                <a:solidFill>
                  <a:prstClr val="black"/>
                </a:solidFill>
                <a:latin typeface="Avenir Next LT Pro" panose="020B0504020202020204" pitchFamily="34" charset="0"/>
              </a:rPr>
              <a:t>KiCAD</a:t>
            </a:r>
            <a:r>
              <a:rPr lang="en-US" sz="2400" dirty="0">
                <a:solidFill>
                  <a:prstClr val="black"/>
                </a:solidFill>
                <a:latin typeface="Avenir Next LT Pro" panose="020B0504020202020204" pitchFamily="34" charset="0"/>
              </a:rPr>
              <a:t> and Python and advised the EDS team on future steps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Avenir Next LT Pro" panose="020B0504020202020204" pitchFamily="34" charset="0"/>
              </a:rPr>
              <a:t>Met the Power </a:t>
            </a:r>
            <a:r>
              <a:rPr lang="en-US" sz="2400" dirty="0" err="1">
                <a:solidFill>
                  <a:prstClr val="black"/>
                </a:solidFill>
                <a:latin typeface="Avenir Next LT Pro" panose="020B0504020202020204" pitchFamily="34" charset="0"/>
              </a:rPr>
              <a:t>SubSystem</a:t>
            </a:r>
            <a:r>
              <a:rPr lang="en-US" sz="2400" dirty="0">
                <a:solidFill>
                  <a:prstClr val="black"/>
                </a:solidFill>
                <a:latin typeface="Avenir Next LT Pro" panose="020B0504020202020204" pitchFamily="34" charset="0"/>
              </a:rPr>
              <a:t> team and discussed design considerations and safety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Avenir Next LT Pro" panose="020B0504020202020204" pitchFamily="34" charset="0"/>
              </a:rPr>
              <a:t>Developed a High Voltage PCB Best Practices &amp; Safety Presentation (maybe present it next time?)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black"/>
              </a:solidFill>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Avenir Next LT Pro" panose="020B0504020202020204" pitchFamily="34" charset="0"/>
              </a:rPr>
              <a:t>Next week: bootstrapping circuit (</a:t>
            </a:r>
            <a:r>
              <a:rPr lang="en-US" sz="2400" dirty="0" err="1">
                <a:solidFill>
                  <a:prstClr val="black"/>
                </a:solidFill>
                <a:latin typeface="Avenir Next LT Pro" panose="020B0504020202020204" pitchFamily="34" charset="0"/>
              </a:rPr>
              <a:t>todo</a:t>
            </a:r>
            <a:r>
              <a:rPr lang="en-US" sz="2400" dirty="0">
                <a:solidFill>
                  <a:prstClr val="black"/>
                </a:solidFill>
                <a:latin typeface="Avenir Next LT Pro" panose="020B0504020202020204" pitchFamily="34" charset="0"/>
              </a:rPr>
              <a:t> help design), discuss the arcing problem for the EDS board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venir Next LT Pro" panose="020B05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venir Next LT Pro" panose="020B0504020202020204" pitchFamily="34" charset="0"/>
            </a:endParaRPr>
          </a:p>
        </p:txBody>
      </p:sp>
      <p:sp>
        <p:nvSpPr>
          <p:cNvPr id="31" name="TextBox 30">
            <a:extLst>
              <a:ext uri="{FF2B5EF4-FFF2-40B4-BE49-F238E27FC236}">
                <a16:creationId xmlns:a16="http://schemas.microsoft.com/office/drawing/2014/main" id="{1C586263-690F-437D-B8D2-BFE2576C3E17}"/>
              </a:ext>
            </a:extLst>
          </p:cNvPr>
          <p:cNvSpPr txBox="1"/>
          <p:nvPr/>
        </p:nvSpPr>
        <p:spPr>
          <a:xfrm>
            <a:off x="7519752" y="321424"/>
            <a:ext cx="4438073"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rPr>
              <a:t>04/09/21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venir Next LT Pro Light" panose="020B0304020202020204" pitchFamily="34" charset="0"/>
                <a:ea typeface="+mn-ea"/>
                <a:cs typeface="+mn-cs"/>
              </a:rPr>
              <a:t>Sorina Lupu</a:t>
            </a:r>
          </a:p>
        </p:txBody>
      </p:sp>
      <p:pic>
        <p:nvPicPr>
          <p:cNvPr id="5" name="Picture 4">
            <a:extLst>
              <a:ext uri="{FF2B5EF4-FFF2-40B4-BE49-F238E27FC236}">
                <a16:creationId xmlns:a16="http://schemas.microsoft.com/office/drawing/2014/main" id="{A5C9B738-F24E-4A30-BE40-530688E977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2756" y="2073359"/>
            <a:ext cx="4629458" cy="354785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0C95E02-D9F8-4505-A59A-81BAE40DE0C4}"/>
              </a:ext>
            </a:extLst>
          </p:cNvPr>
          <p:cNvSpPr txBox="1"/>
          <p:nvPr/>
        </p:nvSpPr>
        <p:spPr>
          <a:xfrm>
            <a:off x="6928104" y="5621214"/>
            <a:ext cx="6108192" cy="369332"/>
          </a:xfrm>
          <a:prstGeom prst="rect">
            <a:avLst/>
          </a:prstGeom>
          <a:noFill/>
        </p:spPr>
        <p:txBody>
          <a:bodyPr wrap="square">
            <a:spAutoFit/>
          </a:bodyPr>
          <a:lstStyle/>
          <a:p>
            <a:r>
              <a:rPr lang="en-US" dirty="0" err="1"/>
              <a:t>KiCAD</a:t>
            </a:r>
            <a:r>
              <a:rPr lang="en-US" dirty="0"/>
              <a:t> board EDS with 3 electrodes</a:t>
            </a:r>
          </a:p>
        </p:txBody>
      </p:sp>
    </p:spTree>
    <p:extLst>
      <p:ext uri="{BB962C8B-B14F-4D97-AF65-F5344CB8AC3E}">
        <p14:creationId xmlns:p14="http://schemas.microsoft.com/office/powerpoint/2010/main" val="276877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3600</Words>
  <Application>Microsoft Office PowerPoint</Application>
  <PresentationFormat>Widescreen</PresentationFormat>
  <Paragraphs>750</Paragraphs>
  <Slides>42</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MS Gothic</vt:lpstr>
      <vt:lpstr>Arial</vt:lpstr>
      <vt:lpstr>Arial,Sans-Serif</vt:lpstr>
      <vt:lpstr>Avenir</vt:lpstr>
      <vt:lpstr>Avenir Next LT Pro</vt:lpstr>
      <vt:lpstr>Avenir Next LT Pro Light</vt:lpstr>
      <vt:lpstr>Calibri</vt:lpstr>
      <vt:lpstr>Calibri Light</vt:lpstr>
      <vt:lpstr>Cambria Math</vt:lpstr>
      <vt:lpstr>Courier New</vt:lpstr>
      <vt:lpstr>Tisa Offc Serif Pro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Malcolm Tisdale</dc:creator>
  <cp:lastModifiedBy>Malcolm Tisdale</cp:lastModifiedBy>
  <cp:revision>3</cp:revision>
  <dcterms:created xsi:type="dcterms:W3CDTF">2020-11-16T00:51:58Z</dcterms:created>
  <dcterms:modified xsi:type="dcterms:W3CDTF">2021-04-16T15:45:02Z</dcterms:modified>
</cp:coreProperties>
</file>