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Oiqa9GtkeBg7gAcQ/AyLlc7C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A88F0B-6318-4C7E-BCFB-E67D94C7B7C0}">
  <a:tblStyle styleId="{13A88F0B-6318-4C7E-BCFB-E67D94C7B7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C1AB8E-CBC4-412E-BC56-D899D106C0F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 PLAN 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Google Shape;98;p1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Amrita Mayavaram</a:t>
            </a:r>
            <a:endParaRPr/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1040698" y="14422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{13A88F0B-6318-4C7E-BCFB-E67D94C7B7C0}</a:tableStyleId>
              </a:tblPr>
              <a:tblGrid>
                <a:gridCol w="846000"/>
                <a:gridCol w="3503225"/>
                <a:gridCol w="3193425"/>
                <a:gridCol w="2657200"/>
              </a:tblGrid>
              <a:tr h="1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EDS Design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Power Supply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Microcontroller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4/2 - 4/8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Design &amp; order test boards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Implement CDR feedback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Design PCB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Get familiar with arduino</a:t>
                      </a:r>
                      <a:endParaRPr sz="12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4/9 - 4/15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Contact companies for custom connectors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Revise large PCB design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Create test plan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Bootstrap circuitry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 PCB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Program phases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4/16 - 4/22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Soldering/Help with tests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 design work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Space grade components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Help with tests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Operational mode programming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4/23 - 4/29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Design and order PCB for single panel prototype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Modify design and order new PCB if needed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Operational mode programming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4/30 - 5/6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Contact rigid flex PCB manufacturers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Space grade components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Operational mode programming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5/7 - 5/13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Soldering/Help with tests 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Modify design based on tests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Soldering/ Help with tests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5/14 - 5/20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Writing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Writing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Writing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5/21 - 5/27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Revise designs based on test results</a:t>
                      </a:r>
                      <a:b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</a:b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Order rigid flex PCB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Modify design and order PCB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Look into more advanced controls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5/28 - 6/3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Finalize and order additional components 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Finalize and order additional components 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Controls design</a:t>
                      </a:r>
                      <a:endParaRPr/>
                    </a:p>
                  </a:txBody>
                  <a:tcPr marT="1400" marB="1400" marR="2125" marL="21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768751" y="5296526"/>
            <a:ext cx="9868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IMPORTANT TARGET DATES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768751" y="5641854"/>
            <a:ext cx="5783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4/24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Informal Design 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4/30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Order Deadline for Mid-Project Report Prototype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6046808" y="5665858"/>
            <a:ext cx="5783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5/10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Complete Assembly of Electronics for MPR Prototype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5/30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Order Deadline for End-of-Term 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BUDGET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4" name="Google Shape;11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15" name="Google Shape;11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16" name="Google Shape;11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" name="Google Shape;118;p2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Amrita Mayavaram</a:t>
            </a:r>
            <a:endParaRPr/>
          </a:p>
        </p:txBody>
      </p:sp>
      <p:graphicFrame>
        <p:nvGraphicFramePr>
          <p:cNvPr id="120" name="Google Shape;120;p2"/>
          <p:cNvGraphicFramePr/>
          <p:nvPr/>
        </p:nvGraphicFramePr>
        <p:xfrm>
          <a:off x="1438117" y="1798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{01C1AB8E-CBC4-412E-BC56-D899D106C0F0}</a:tableStyleId>
              </a:tblPr>
              <a:tblGrid>
                <a:gridCol w="2676025"/>
                <a:gridCol w="744450"/>
                <a:gridCol w="2796750"/>
                <a:gridCol w="965775"/>
                <a:gridCol w="1166975"/>
                <a:gridCol w="965775"/>
              </a:tblGrid>
              <a:tr h="382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EDS Design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Power Supply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Microcontroller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Item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Price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Item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Price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Item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Price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Test Boards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$250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Earth Prototype Components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$1,000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 Arduino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$25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HV Wire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$30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Test PCB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 Breadboard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Rigid PCBs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$400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2nd Test PCB + Components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$1,100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Rigid Flex PCBs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$1,000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Breadboard (wood)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$20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Connectors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$1,000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Space Grade Components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$5,000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Acrylic Conformal Coating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$25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Space Grade PCB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$300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Subtotal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3175" marB="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$2,705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3175" marB="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3175" marB="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$7,520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3175" marB="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$35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6350" marB="635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$10,260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3175" marB="0" marR="3175" marL="3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>
            <a:gsLst>
              <a:gs pos="0">
                <a:srgbClr val="747272"/>
              </a:gs>
              <a:gs pos="50000">
                <a:srgbClr val="A8A6A6"/>
              </a:gs>
              <a:gs pos="100000">
                <a:srgbClr val="CAC7C7"/>
              </a:gs>
            </a:gsLst>
            <a:lin ang="13500000" scaled="0"/>
          </a:gradFill>
          <a:ln cap="flat" cmpd="sng" w="12700">
            <a:solidFill>
              <a:srgbClr val="7677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ELECTRICAL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EDS DESIGN</a:t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311803" y="154806"/>
            <a:ext cx="3279515" cy="862015"/>
            <a:chOff x="311803" y="154806"/>
            <a:chExt cx="3279515" cy="862015"/>
          </a:xfrm>
        </p:grpSpPr>
        <p:grpSp>
          <p:nvGrpSpPr>
            <p:cNvPr id="129" name="Google Shape;129;p3"/>
            <p:cNvGrpSpPr/>
            <p:nvPr/>
          </p:nvGrpSpPr>
          <p:grpSpPr>
            <a:xfrm>
              <a:off x="2670163" y="154806"/>
              <a:ext cx="921155" cy="860842"/>
              <a:chOff x="9286613" y="0"/>
              <a:chExt cx="1409350" cy="1317072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9286613" y="0"/>
                <a:ext cx="1409350" cy="1317072"/>
              </a:xfrm>
              <a:prstGeom prst="rect">
                <a:avLst/>
              </a:prstGeom>
              <a:solidFill>
                <a:srgbClr val="183D6E"/>
              </a:solidFill>
              <a:ln cap="flat" cmpd="sng" w="12700">
                <a:solidFill>
                  <a:srgbClr val="183D6E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1" name="Google Shape;13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331879" y="108604"/>
                <a:ext cx="1318819" cy="1099864"/>
              </a:xfrm>
              <a:prstGeom prst="rect">
                <a:avLst/>
              </a:prstGeom>
              <a:noFill/>
              <a:ln cap="flat" cmpd="sng" w="9525">
                <a:solidFill>
                  <a:srgbClr val="183D6E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descr="Logo, company name&#10;&#10;Description automatically generated" id="132" name="Google Shape;13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219" y="155980"/>
              <a:ext cx="860841" cy="860841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descr="Logo&#10;&#10;Description automatically generated" id="133" name="Google Shape;13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803" y="154806"/>
              <a:ext cx="1287274" cy="31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803" y="588736"/>
              <a:ext cx="1287274" cy="4280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5" name="Google Shape;135;p3"/>
          <p:cNvCxnSpPr/>
          <p:nvPr/>
        </p:nvCxnSpPr>
        <p:spPr>
          <a:xfrm>
            <a:off x="905164" y="6517176"/>
            <a:ext cx="10104584" cy="0"/>
          </a:xfrm>
          <a:prstGeom prst="straightConnector1">
            <a:avLst/>
          </a:prstGeom>
          <a:noFill/>
          <a:ln cap="flat" cmpd="sng" w="19050">
            <a:solidFill>
              <a:srgbClr val="CAC8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3"/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04/09/21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Amrita Mayavaram, Hope Arnett, Jules Pénot   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2670163" y="1441162"/>
            <a:ext cx="1606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 Board 1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8015197" y="1425824"/>
            <a:ext cx="1606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Test Board 2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5773" y="2030415"/>
            <a:ext cx="4310731" cy="408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8">
            <a:alphaModFix/>
          </a:blip>
          <a:srcRect b="17224" l="14823" r="29157" t="12145"/>
          <a:stretch/>
        </p:blipFill>
        <p:spPr>
          <a:xfrm>
            <a:off x="6888509" y="2039031"/>
            <a:ext cx="4041939" cy="407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