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colm Tisdale" initials="MT" lastIdx="2" clrIdx="0">
    <p:extLst>
      <p:ext uri="{19B8F6BF-5375-455C-9EA6-DF929625EA0E}">
        <p15:presenceInfo xmlns:p15="http://schemas.microsoft.com/office/powerpoint/2012/main" userId="c5247ef6d71c34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77B"/>
    <a:srgbClr val="183D6E"/>
    <a:srgbClr val="CAC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3060F0-FF8B-4E81-A936-AEE95A7A65A0}" v="36" dt="2021-04-09T14:37:24.733"/>
    <p1510:client id="{B1423E35-0175-4518-BA97-9081A4621A87}" v="1627" dt="2021-04-09T06:27:24.0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39" y="624"/>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1D6E3-8995-4DAD-979D-5F9188263896}" type="datetimeFigureOut">
              <a:rPr lang="en-US" smtClean="0"/>
              <a:t>4/8/2021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0A8B0-6A8D-4DF3-AE1A-34A35FD6BB20}" type="slidenum">
              <a:rPr lang="en-US" smtClean="0"/>
              <a:t>‹#›</a:t>
            </a:fld>
            <a:endParaRPr lang="en-US"/>
          </a:p>
        </p:txBody>
      </p:sp>
    </p:spTree>
    <p:extLst>
      <p:ext uri="{BB962C8B-B14F-4D97-AF65-F5344CB8AC3E}">
        <p14:creationId xmlns:p14="http://schemas.microsoft.com/office/powerpoint/2010/main" val="1510895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6AF-21E5-4265-B4D3-663C2C7D5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2EED1D-F4D6-43FB-8960-91D9324E74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7E108B-1A9C-4EB7-BA03-78AA39DA038A}"/>
              </a:ext>
            </a:extLst>
          </p:cNvPr>
          <p:cNvSpPr>
            <a:spLocks noGrp="1"/>
          </p:cNvSpPr>
          <p:nvPr>
            <p:ph type="dt" sz="half" idx="10"/>
          </p:nvPr>
        </p:nvSpPr>
        <p:spPr/>
        <p:txBody>
          <a:bodyPr/>
          <a:lstStyle/>
          <a:p>
            <a:fld id="{38C82824-5D75-4D5D-A279-F40AC1885D82}" type="datetime1">
              <a:rPr lang="en-US" smtClean="0"/>
              <a:t>4/8/2021</a:t>
            </a:fld>
            <a:endParaRPr lang="en-US"/>
          </a:p>
        </p:txBody>
      </p:sp>
      <p:sp>
        <p:nvSpPr>
          <p:cNvPr id="5" name="Footer Placeholder 4">
            <a:extLst>
              <a:ext uri="{FF2B5EF4-FFF2-40B4-BE49-F238E27FC236}">
                <a16:creationId xmlns:a16="http://schemas.microsoft.com/office/drawing/2014/main" id="{E87BDF5B-C233-45F0-9C14-754CC4384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C3487-E504-4E15-8F9C-A35D94E45E3F}"/>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2156215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E61B-08B5-417F-B1F8-BE791D7C84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5616CB-A1EF-4768-9E80-2C4DE2B6A7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48838-2A1E-44D2-BC28-F179BD7471B0}"/>
              </a:ext>
            </a:extLst>
          </p:cNvPr>
          <p:cNvSpPr>
            <a:spLocks noGrp="1"/>
          </p:cNvSpPr>
          <p:nvPr>
            <p:ph type="dt" sz="half" idx="10"/>
          </p:nvPr>
        </p:nvSpPr>
        <p:spPr/>
        <p:txBody>
          <a:bodyPr/>
          <a:lstStyle/>
          <a:p>
            <a:fld id="{AD85C730-B54D-457D-9AE7-76E2E1A18903}" type="datetime1">
              <a:rPr lang="en-US" smtClean="0"/>
              <a:t>4/8/2021</a:t>
            </a:fld>
            <a:endParaRPr lang="en-US"/>
          </a:p>
        </p:txBody>
      </p:sp>
      <p:sp>
        <p:nvSpPr>
          <p:cNvPr id="5" name="Footer Placeholder 4">
            <a:extLst>
              <a:ext uri="{FF2B5EF4-FFF2-40B4-BE49-F238E27FC236}">
                <a16:creationId xmlns:a16="http://schemas.microsoft.com/office/drawing/2014/main" id="{B3EDCAED-EBC9-47E7-836B-0894DE5CC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950AD-9472-4310-A01B-64E88738E649}"/>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180466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7EAA6F-B593-4CFB-9154-CEBC126F3A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AD3A77-0407-40F3-9834-F83E7EAFA8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E813C-12FD-48FF-AFB8-986EC202825F}"/>
              </a:ext>
            </a:extLst>
          </p:cNvPr>
          <p:cNvSpPr>
            <a:spLocks noGrp="1"/>
          </p:cNvSpPr>
          <p:nvPr>
            <p:ph type="dt" sz="half" idx="10"/>
          </p:nvPr>
        </p:nvSpPr>
        <p:spPr/>
        <p:txBody>
          <a:bodyPr/>
          <a:lstStyle/>
          <a:p>
            <a:fld id="{791423F9-7599-45EC-BC62-CA9AB544FF3E}" type="datetime1">
              <a:rPr lang="en-US" smtClean="0"/>
              <a:t>4/8/2021</a:t>
            </a:fld>
            <a:endParaRPr lang="en-US"/>
          </a:p>
        </p:txBody>
      </p:sp>
      <p:sp>
        <p:nvSpPr>
          <p:cNvPr id="5" name="Footer Placeholder 4">
            <a:extLst>
              <a:ext uri="{FF2B5EF4-FFF2-40B4-BE49-F238E27FC236}">
                <a16:creationId xmlns:a16="http://schemas.microsoft.com/office/drawing/2014/main" id="{A3B39F5B-2A8A-40C0-B7FC-02FF1E686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034E6-2482-4465-9C36-586D47C25478}"/>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1724821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7955-7E40-4A8E-B9FD-0AB50DFA8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AAA62C-F1AE-4266-A85A-4744E15E2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6F576-1A38-4A6A-8C07-DC004AB002A5}"/>
              </a:ext>
            </a:extLst>
          </p:cNvPr>
          <p:cNvSpPr>
            <a:spLocks noGrp="1"/>
          </p:cNvSpPr>
          <p:nvPr>
            <p:ph type="dt" sz="half" idx="10"/>
          </p:nvPr>
        </p:nvSpPr>
        <p:spPr/>
        <p:txBody>
          <a:bodyPr/>
          <a:lstStyle/>
          <a:p>
            <a:fld id="{479BDD9C-470F-466D-AC2F-E01C344084F3}" type="datetime1">
              <a:rPr lang="en-US" smtClean="0"/>
              <a:t>4/8/2021</a:t>
            </a:fld>
            <a:endParaRPr lang="en-US"/>
          </a:p>
        </p:txBody>
      </p:sp>
      <p:sp>
        <p:nvSpPr>
          <p:cNvPr id="5" name="Footer Placeholder 4">
            <a:extLst>
              <a:ext uri="{FF2B5EF4-FFF2-40B4-BE49-F238E27FC236}">
                <a16:creationId xmlns:a16="http://schemas.microsoft.com/office/drawing/2014/main" id="{70B0D7AD-F517-4FCF-ABC1-0CDA7C6F8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02D40-CCBF-4DC6-AB7E-254CB09EC973}"/>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145132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CE34-4688-43F8-8A00-575805E7DB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7F442C-6F00-435D-B607-D638F9BDB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1BFF1C-11BB-4FD7-B3E5-F80AF48E9A8C}"/>
              </a:ext>
            </a:extLst>
          </p:cNvPr>
          <p:cNvSpPr>
            <a:spLocks noGrp="1"/>
          </p:cNvSpPr>
          <p:nvPr>
            <p:ph type="dt" sz="half" idx="10"/>
          </p:nvPr>
        </p:nvSpPr>
        <p:spPr/>
        <p:txBody>
          <a:bodyPr/>
          <a:lstStyle/>
          <a:p>
            <a:fld id="{4B455E6E-A051-4FC3-9E4E-115F52021718}" type="datetime1">
              <a:rPr lang="en-US" smtClean="0"/>
              <a:t>4/8/2021</a:t>
            </a:fld>
            <a:endParaRPr lang="en-US"/>
          </a:p>
        </p:txBody>
      </p:sp>
      <p:sp>
        <p:nvSpPr>
          <p:cNvPr id="5" name="Footer Placeholder 4">
            <a:extLst>
              <a:ext uri="{FF2B5EF4-FFF2-40B4-BE49-F238E27FC236}">
                <a16:creationId xmlns:a16="http://schemas.microsoft.com/office/drawing/2014/main" id="{53003BB7-9F2D-48C2-8AC2-6F167192F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99A74-C411-4741-A109-B9B682700249}"/>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1506512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E1BD7-E3C4-4C32-8DF8-4B12ACCC6D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F60309-9B71-4E27-AF76-C16B3C1E1A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E98B1B-3BBC-43F6-AB9B-21A201C262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92B00C-FFEB-42ED-8F57-13244D9B61D1}"/>
              </a:ext>
            </a:extLst>
          </p:cNvPr>
          <p:cNvSpPr>
            <a:spLocks noGrp="1"/>
          </p:cNvSpPr>
          <p:nvPr>
            <p:ph type="dt" sz="half" idx="10"/>
          </p:nvPr>
        </p:nvSpPr>
        <p:spPr/>
        <p:txBody>
          <a:bodyPr/>
          <a:lstStyle/>
          <a:p>
            <a:fld id="{69571CC8-AFD8-43F6-9AC4-B28C10E682B7}" type="datetime1">
              <a:rPr lang="en-US" smtClean="0"/>
              <a:t>4/8/2021</a:t>
            </a:fld>
            <a:endParaRPr lang="en-US"/>
          </a:p>
        </p:txBody>
      </p:sp>
      <p:sp>
        <p:nvSpPr>
          <p:cNvPr id="6" name="Footer Placeholder 5">
            <a:extLst>
              <a:ext uri="{FF2B5EF4-FFF2-40B4-BE49-F238E27FC236}">
                <a16:creationId xmlns:a16="http://schemas.microsoft.com/office/drawing/2014/main" id="{259A38AC-2B5B-49E5-9BA9-939E4A147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6874E2-3DF1-442C-9681-2DBAA05A1D83}"/>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394634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828D-0E50-415E-A6AB-3FF91B905D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49BF92-FCE1-4709-B8D8-5DD1C655B8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FF662B-DFD4-48D2-B48A-AF3B6FADA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263CE1-E782-469D-AE41-CD863514FB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372A9F-A5BD-4548-9ECC-2C683F252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73A0C1-9900-4079-BB3B-0221A9A41AE0}"/>
              </a:ext>
            </a:extLst>
          </p:cNvPr>
          <p:cNvSpPr>
            <a:spLocks noGrp="1"/>
          </p:cNvSpPr>
          <p:nvPr>
            <p:ph type="dt" sz="half" idx="10"/>
          </p:nvPr>
        </p:nvSpPr>
        <p:spPr/>
        <p:txBody>
          <a:bodyPr/>
          <a:lstStyle/>
          <a:p>
            <a:fld id="{7944A17F-35E3-4F9C-95AD-5BB00A10E17B}" type="datetime1">
              <a:rPr lang="en-US" smtClean="0"/>
              <a:t>4/8/2021</a:t>
            </a:fld>
            <a:endParaRPr lang="en-US"/>
          </a:p>
        </p:txBody>
      </p:sp>
      <p:sp>
        <p:nvSpPr>
          <p:cNvPr id="8" name="Footer Placeholder 7">
            <a:extLst>
              <a:ext uri="{FF2B5EF4-FFF2-40B4-BE49-F238E27FC236}">
                <a16:creationId xmlns:a16="http://schemas.microsoft.com/office/drawing/2014/main" id="{65E4D4A9-1F84-48A2-803B-2D4E13432E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03C1A0-2E2B-497D-8FEA-51A90DE98356}"/>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1201643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6FF6-AC8E-4E82-A362-3DAFEE16A2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8AD2AF-59F4-4897-B2BC-3D24AB39D081}"/>
              </a:ext>
            </a:extLst>
          </p:cNvPr>
          <p:cNvSpPr>
            <a:spLocks noGrp="1"/>
          </p:cNvSpPr>
          <p:nvPr>
            <p:ph type="dt" sz="half" idx="10"/>
          </p:nvPr>
        </p:nvSpPr>
        <p:spPr/>
        <p:txBody>
          <a:bodyPr/>
          <a:lstStyle/>
          <a:p>
            <a:fld id="{197FCBBF-D185-442F-BE1C-D8F93145A8A0}" type="datetime1">
              <a:rPr lang="en-US" smtClean="0"/>
              <a:t>4/8/2021</a:t>
            </a:fld>
            <a:endParaRPr lang="en-US"/>
          </a:p>
        </p:txBody>
      </p:sp>
      <p:sp>
        <p:nvSpPr>
          <p:cNvPr id="4" name="Footer Placeholder 3">
            <a:extLst>
              <a:ext uri="{FF2B5EF4-FFF2-40B4-BE49-F238E27FC236}">
                <a16:creationId xmlns:a16="http://schemas.microsoft.com/office/drawing/2014/main" id="{CF887E2C-D6BF-4427-B4B9-BBC79A8765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05276B-DAB8-4BD4-A1D6-E4F9E732AF37}"/>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284919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90177-77C2-4222-9116-0E20A55F8918}"/>
              </a:ext>
            </a:extLst>
          </p:cNvPr>
          <p:cNvSpPr>
            <a:spLocks noGrp="1"/>
          </p:cNvSpPr>
          <p:nvPr>
            <p:ph type="dt" sz="half" idx="10"/>
          </p:nvPr>
        </p:nvSpPr>
        <p:spPr/>
        <p:txBody>
          <a:bodyPr/>
          <a:lstStyle/>
          <a:p>
            <a:fld id="{B9935F7B-5AAE-4ACC-A56B-972C2CA9002D}" type="datetime1">
              <a:rPr lang="en-US" smtClean="0"/>
              <a:t>4/8/2021</a:t>
            </a:fld>
            <a:endParaRPr lang="en-US"/>
          </a:p>
        </p:txBody>
      </p:sp>
      <p:sp>
        <p:nvSpPr>
          <p:cNvPr id="3" name="Footer Placeholder 2">
            <a:extLst>
              <a:ext uri="{FF2B5EF4-FFF2-40B4-BE49-F238E27FC236}">
                <a16:creationId xmlns:a16="http://schemas.microsoft.com/office/drawing/2014/main" id="{53BEF27A-84D6-4795-9B46-62B9706EF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642E65-43D8-4051-BF49-F8735C9A03EF}"/>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2808114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EA7E6-9279-49ED-952C-A0C934C88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BF28BA-3A35-499F-81F4-03FD00A92E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B80894-A05F-4D8B-BFDC-0AF2CE26C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76E01-1DE4-481E-8B33-5E5A5D9E8065}"/>
              </a:ext>
            </a:extLst>
          </p:cNvPr>
          <p:cNvSpPr>
            <a:spLocks noGrp="1"/>
          </p:cNvSpPr>
          <p:nvPr>
            <p:ph type="dt" sz="half" idx="10"/>
          </p:nvPr>
        </p:nvSpPr>
        <p:spPr/>
        <p:txBody>
          <a:bodyPr/>
          <a:lstStyle/>
          <a:p>
            <a:fld id="{285991B8-421C-44DC-9983-8E1D6D5F17C9}" type="datetime1">
              <a:rPr lang="en-US" smtClean="0"/>
              <a:t>4/8/2021</a:t>
            </a:fld>
            <a:endParaRPr lang="en-US"/>
          </a:p>
        </p:txBody>
      </p:sp>
      <p:sp>
        <p:nvSpPr>
          <p:cNvPr id="6" name="Footer Placeholder 5">
            <a:extLst>
              <a:ext uri="{FF2B5EF4-FFF2-40B4-BE49-F238E27FC236}">
                <a16:creationId xmlns:a16="http://schemas.microsoft.com/office/drawing/2014/main" id="{28258FF1-1641-47CF-B96D-670B2109B2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FD3BF0-DB71-4853-96DD-9550D5A4F52F}"/>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276715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852F-6885-42F1-97EB-A04B80A78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AA2948-F37C-4A5C-8AC8-54F373D201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8B9EA3-1CB8-4ECE-8E31-E1AF5F0E0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2CE00-ECB7-4197-9691-425769993600}"/>
              </a:ext>
            </a:extLst>
          </p:cNvPr>
          <p:cNvSpPr>
            <a:spLocks noGrp="1"/>
          </p:cNvSpPr>
          <p:nvPr>
            <p:ph type="dt" sz="half" idx="10"/>
          </p:nvPr>
        </p:nvSpPr>
        <p:spPr/>
        <p:txBody>
          <a:bodyPr/>
          <a:lstStyle/>
          <a:p>
            <a:fld id="{5E841A53-C61A-461B-8677-E4F8759547EF}" type="datetime1">
              <a:rPr lang="en-US" smtClean="0"/>
              <a:t>4/8/2021</a:t>
            </a:fld>
            <a:endParaRPr lang="en-US"/>
          </a:p>
        </p:txBody>
      </p:sp>
      <p:sp>
        <p:nvSpPr>
          <p:cNvPr id="6" name="Footer Placeholder 5">
            <a:extLst>
              <a:ext uri="{FF2B5EF4-FFF2-40B4-BE49-F238E27FC236}">
                <a16:creationId xmlns:a16="http://schemas.microsoft.com/office/drawing/2014/main" id="{FCEBFA48-4B93-4EE4-8865-3D4528F95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EC07ED-AC9D-4D14-9771-C5BA1E659AE2}"/>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1713567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52793-E6BE-4EFC-96C4-E65D7CBEE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4688C1-2E33-4CB8-8545-8AF3F7DB5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A584D-BB8D-4722-82B6-F38FDB60E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0D15B-29BC-4E36-BFDC-DFCDEED3960E}" type="datetime1">
              <a:rPr lang="en-US" smtClean="0"/>
              <a:t>4/8/2021</a:t>
            </a:fld>
            <a:endParaRPr lang="en-US"/>
          </a:p>
        </p:txBody>
      </p:sp>
      <p:sp>
        <p:nvSpPr>
          <p:cNvPr id="5" name="Footer Placeholder 4">
            <a:extLst>
              <a:ext uri="{FF2B5EF4-FFF2-40B4-BE49-F238E27FC236}">
                <a16:creationId xmlns:a16="http://schemas.microsoft.com/office/drawing/2014/main" id="{3108BE81-D2AB-4371-8818-F66E98AC0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B21990-8881-4073-B78F-E6300A0DD9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3AC57-706E-45AD-A5F9-8311B03AAA02}" type="slidenum">
              <a:rPr lang="en-US" smtClean="0"/>
              <a:t>‹#›</a:t>
            </a:fld>
            <a:endParaRPr lang="en-US"/>
          </a:p>
        </p:txBody>
      </p:sp>
    </p:spTree>
    <p:extLst>
      <p:ext uri="{BB962C8B-B14F-4D97-AF65-F5344CB8AC3E}">
        <p14:creationId xmlns:p14="http://schemas.microsoft.com/office/powerpoint/2010/main" val="1495027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4599497" cy="1015663"/>
          </a:xfrm>
          <a:prstGeom prst="rect">
            <a:avLst/>
          </a:prstGeom>
          <a:noFill/>
        </p:spPr>
        <p:txBody>
          <a:bodyPr wrap="square" lIns="91440" tIns="45720" rIns="91440" bIns="45720" rtlCol="0" anchor="t">
            <a:spAutoFit/>
          </a:bodyPr>
          <a:lstStyle/>
          <a:p>
            <a:r>
              <a:rPr lang="en-US" sz="3600" dirty="0">
                <a:latin typeface="Avenir Next LT Pro"/>
              </a:rPr>
              <a:t>Validation</a:t>
            </a:r>
            <a:endParaRPr lang="en-US" sz="3600" dirty="0">
              <a:latin typeface="Avenir Next LT Pro" panose="020B0504020202020204" pitchFamily="34" charset="0"/>
            </a:endParaRPr>
          </a:p>
          <a:p>
            <a:r>
              <a:rPr lang="en-US" sz="2400" b="1" dirty="0">
                <a:latin typeface="Avenir Next LT Pro"/>
              </a:rPr>
              <a:t>Simulations</a:t>
            </a:r>
            <a:endParaRPr lang="en-US" sz="2400" b="1" dirty="0">
              <a:latin typeface="Avenir Next LT Pro" panose="020B0504020202020204" pitchFamily="34" charset="0"/>
            </a:endParaRP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1</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349256" y="1337072"/>
            <a:ext cx="11395103" cy="1508105"/>
          </a:xfrm>
          <a:prstGeom prst="rect">
            <a:avLst/>
          </a:prstGeom>
          <a:noFill/>
        </p:spPr>
        <p:txBody>
          <a:bodyPr wrap="square" lIns="91440" tIns="45720" rIns="91440" bIns="45720" rtlCol="0" anchor="t">
            <a:spAutoFit/>
          </a:bodyPr>
          <a:lstStyle/>
          <a:p>
            <a:pPr algn="ctr"/>
            <a:r>
              <a:rPr lang="en-US" sz="4000" b="1" dirty="0">
                <a:latin typeface="Avenir Next LT Pro" panose="020B0504020202020204" pitchFamily="34" charset="0"/>
              </a:rPr>
              <a:t>Simulation Timeline and Objectives</a:t>
            </a:r>
          </a:p>
          <a:p>
            <a:r>
              <a:rPr lang="en-US" sz="1600" u="sng" dirty="0">
                <a:latin typeface="Avenir Next LT Pro" panose="020B0504020202020204" pitchFamily="34" charset="0"/>
              </a:rPr>
              <a:t>O1</a:t>
            </a:r>
            <a:r>
              <a:rPr lang="en-US" sz="1600" dirty="0">
                <a:latin typeface="Avenir Next LT Pro" panose="020B0504020202020204" pitchFamily="34" charset="0"/>
              </a:rPr>
              <a:t>: Create a robust and flexible model that can represent the dynamic electric fields in HOMES. The model should further validate results from other simulations and be open to changing various parameters to optimize in later steps. </a:t>
            </a:r>
            <a:endParaRPr lang="en-US" sz="1600" dirty="0"/>
          </a:p>
          <a:p>
            <a:endParaRPr lang="en-US" sz="2000" dirty="0"/>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lIns="91440" tIns="45720" rIns="91440" bIns="45720" rtlCol="0" anchor="t">
            <a:spAutoFit/>
          </a:bodyPr>
          <a:lstStyle/>
          <a:p>
            <a:pPr algn="r"/>
            <a:r>
              <a:rPr lang="en-US" sz="1400" dirty="0">
                <a:latin typeface="Avenir Next LT Pro Light"/>
              </a:rPr>
              <a:t>04/08/21</a:t>
            </a:r>
          </a:p>
          <a:p>
            <a:pPr algn="r"/>
            <a:r>
              <a:rPr lang="en-US" sz="1400" dirty="0">
                <a:latin typeface="Avenir Next LT Pro Light"/>
              </a:rPr>
              <a:t>Isabella Dula, Sarah Yun </a:t>
            </a:r>
          </a:p>
        </p:txBody>
      </p:sp>
      <p:graphicFrame>
        <p:nvGraphicFramePr>
          <p:cNvPr id="3" name="Table 3">
            <a:extLst>
              <a:ext uri="{FF2B5EF4-FFF2-40B4-BE49-F238E27FC236}">
                <a16:creationId xmlns:a16="http://schemas.microsoft.com/office/drawing/2014/main" id="{FEF25901-747F-433F-B7D1-38E8F848F9CB}"/>
              </a:ext>
            </a:extLst>
          </p:cNvPr>
          <p:cNvGraphicFramePr>
            <a:graphicFrameLocks noGrp="1"/>
          </p:cNvGraphicFramePr>
          <p:nvPr>
            <p:extLst>
              <p:ext uri="{D42A27DB-BD31-4B8C-83A1-F6EECF244321}">
                <p14:modId xmlns:p14="http://schemas.microsoft.com/office/powerpoint/2010/main" val="4238308498"/>
              </p:ext>
            </p:extLst>
          </p:nvPr>
        </p:nvGraphicFramePr>
        <p:xfrm>
          <a:off x="460922" y="2676128"/>
          <a:ext cx="11171770" cy="2844800"/>
        </p:xfrm>
        <a:graphic>
          <a:graphicData uri="http://schemas.openxmlformats.org/drawingml/2006/table">
            <a:tbl>
              <a:tblPr firstRow="1" bandRow="1">
                <a:tableStyleId>{073A0DAA-6AF3-43AB-8588-CEC1D06C72B9}</a:tableStyleId>
              </a:tblPr>
              <a:tblGrid>
                <a:gridCol w="5585885">
                  <a:extLst>
                    <a:ext uri="{9D8B030D-6E8A-4147-A177-3AD203B41FA5}">
                      <a16:colId xmlns:a16="http://schemas.microsoft.com/office/drawing/2014/main" val="3397482172"/>
                    </a:ext>
                  </a:extLst>
                </a:gridCol>
                <a:gridCol w="5585885">
                  <a:extLst>
                    <a:ext uri="{9D8B030D-6E8A-4147-A177-3AD203B41FA5}">
                      <a16:colId xmlns:a16="http://schemas.microsoft.com/office/drawing/2014/main" val="2412156346"/>
                    </a:ext>
                  </a:extLst>
                </a:gridCol>
              </a:tblGrid>
              <a:tr h="370840">
                <a:tc>
                  <a:txBody>
                    <a:bodyPr/>
                    <a:lstStyle/>
                    <a:p>
                      <a:r>
                        <a:rPr lang="en-US" dirty="0"/>
                        <a:t>Week:</a:t>
                      </a:r>
                    </a:p>
                  </a:txBody>
                  <a:tcPr/>
                </a:tc>
                <a:tc>
                  <a:txBody>
                    <a:bodyPr/>
                    <a:lstStyle/>
                    <a:p>
                      <a:r>
                        <a:rPr lang="en-US" dirty="0"/>
                        <a:t>Goal:</a:t>
                      </a:r>
                    </a:p>
                  </a:txBody>
                  <a:tcPr/>
                </a:tc>
                <a:extLst>
                  <a:ext uri="{0D108BD9-81ED-4DB2-BD59-A6C34878D82A}">
                    <a16:rowId xmlns:a16="http://schemas.microsoft.com/office/drawing/2014/main" val="1106734780"/>
                  </a:ext>
                </a:extLst>
              </a:tr>
              <a:tr h="370840">
                <a:tc>
                  <a:txBody>
                    <a:bodyPr/>
                    <a:lstStyle/>
                    <a:p>
                      <a:r>
                        <a:rPr lang="en-US" dirty="0"/>
                        <a:t>1 (Current status)</a:t>
                      </a:r>
                    </a:p>
                  </a:txBody>
                  <a:tcPr/>
                </a:tc>
                <a:tc>
                  <a:txBody>
                    <a:bodyPr/>
                    <a:lstStyle/>
                    <a:p>
                      <a:r>
                        <a:rPr lang="en-US" dirty="0"/>
                        <a:t>Researched methodology and identified key references; higher level code design; created documentation framework</a:t>
                      </a:r>
                    </a:p>
                  </a:txBody>
                  <a:tcPr/>
                </a:tc>
                <a:extLst>
                  <a:ext uri="{0D108BD9-81ED-4DB2-BD59-A6C34878D82A}">
                    <a16:rowId xmlns:a16="http://schemas.microsoft.com/office/drawing/2014/main" val="1086134398"/>
                  </a:ext>
                </a:extLst>
              </a:tr>
              <a:tr h="370840">
                <a:tc>
                  <a:txBody>
                    <a:bodyPr/>
                    <a:lstStyle/>
                    <a:p>
                      <a:r>
                        <a:rPr lang="en-US" dirty="0"/>
                        <a:t>2</a:t>
                      </a:r>
                    </a:p>
                  </a:txBody>
                  <a:tcPr/>
                </a:tc>
                <a:tc>
                  <a:txBody>
                    <a:bodyPr/>
                    <a:lstStyle/>
                    <a:p>
                      <a:r>
                        <a:rPr lang="en-US" dirty="0"/>
                        <a:t>Define spatial-temporal domain, boundary conditions, initial conditions, physical parameters, and iteration structure; write out pseudocode and begin preliminary scripting; meet with an expert?</a:t>
                      </a:r>
                    </a:p>
                  </a:txBody>
                  <a:tcPr/>
                </a:tc>
                <a:extLst>
                  <a:ext uri="{0D108BD9-81ED-4DB2-BD59-A6C34878D82A}">
                    <a16:rowId xmlns:a16="http://schemas.microsoft.com/office/drawing/2014/main" val="136589407"/>
                  </a:ext>
                </a:extLst>
              </a:tr>
              <a:tr h="370840">
                <a:tc>
                  <a:txBody>
                    <a:bodyPr/>
                    <a:lstStyle/>
                    <a:p>
                      <a:r>
                        <a:rPr lang="en-US" dirty="0"/>
                        <a:t>3</a:t>
                      </a:r>
                    </a:p>
                  </a:txBody>
                  <a:tcPr/>
                </a:tc>
                <a:tc>
                  <a:txBody>
                    <a:bodyPr/>
                    <a:lstStyle/>
                    <a:p>
                      <a:r>
                        <a:rPr lang="en-US" dirty="0"/>
                        <a:t>Write out code; begin debugging and testing to meet O1</a:t>
                      </a:r>
                    </a:p>
                  </a:txBody>
                  <a:tcPr/>
                </a:tc>
                <a:extLst>
                  <a:ext uri="{0D108BD9-81ED-4DB2-BD59-A6C34878D82A}">
                    <a16:rowId xmlns:a16="http://schemas.microsoft.com/office/drawing/2014/main" val="2853872683"/>
                  </a:ext>
                </a:extLst>
              </a:tr>
            </a:tbl>
          </a:graphicData>
        </a:graphic>
      </p:graphicFrame>
      <p:sp>
        <p:nvSpPr>
          <p:cNvPr id="16" name="TextBox 15">
            <a:extLst>
              <a:ext uri="{FF2B5EF4-FFF2-40B4-BE49-F238E27FC236}">
                <a16:creationId xmlns:a16="http://schemas.microsoft.com/office/drawing/2014/main" id="{37B0F7F4-97F2-47A8-B7AA-569565A0717E}"/>
              </a:ext>
            </a:extLst>
          </p:cNvPr>
          <p:cNvSpPr txBox="1"/>
          <p:nvPr/>
        </p:nvSpPr>
        <p:spPr>
          <a:xfrm>
            <a:off x="460922" y="5739658"/>
            <a:ext cx="11395103" cy="892552"/>
          </a:xfrm>
          <a:prstGeom prst="rect">
            <a:avLst/>
          </a:prstGeom>
          <a:noFill/>
        </p:spPr>
        <p:txBody>
          <a:bodyPr wrap="square" lIns="91440" tIns="45720" rIns="91440" bIns="45720" rtlCol="0" anchor="t">
            <a:spAutoFit/>
          </a:bodyPr>
          <a:lstStyle/>
          <a:p>
            <a:r>
              <a:rPr lang="en-US" sz="1600" u="sng" dirty="0">
                <a:latin typeface="Avenir Next LT Pro" panose="020B0504020202020204" pitchFamily="34" charset="0"/>
              </a:rPr>
              <a:t>Next Steps:</a:t>
            </a:r>
            <a:r>
              <a:rPr lang="en-US" sz="1600" dirty="0">
                <a:latin typeface="Avenir Next LT Pro" panose="020B0504020202020204" pitchFamily="34" charset="0"/>
              </a:rPr>
              <a:t> Talk to electronics team to determine which parameters are best to be considered for optimization. This could include modifying voltage, particle tracing, top plate thickness, electrode spacing, and electrode width</a:t>
            </a:r>
            <a:endParaRPr lang="en-US" sz="1600" dirty="0"/>
          </a:p>
          <a:p>
            <a:endParaRPr lang="en-US" sz="2000" dirty="0"/>
          </a:p>
        </p:txBody>
      </p:sp>
    </p:spTree>
    <p:extLst>
      <p:ext uri="{BB962C8B-B14F-4D97-AF65-F5344CB8AC3E}">
        <p14:creationId xmlns:p14="http://schemas.microsoft.com/office/powerpoint/2010/main" val="208724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4599497" cy="1015663"/>
          </a:xfrm>
          <a:prstGeom prst="rect">
            <a:avLst/>
          </a:prstGeom>
          <a:noFill/>
        </p:spPr>
        <p:txBody>
          <a:bodyPr wrap="square" lIns="91440" tIns="45720" rIns="91440" bIns="45720" rtlCol="0" anchor="t">
            <a:spAutoFit/>
          </a:bodyPr>
          <a:lstStyle/>
          <a:p>
            <a:r>
              <a:rPr lang="en-US" sz="3600" dirty="0">
                <a:latin typeface="Avenir Next LT Pro"/>
              </a:rPr>
              <a:t>Validation</a:t>
            </a:r>
            <a:endParaRPr lang="en-US" sz="3600" dirty="0">
              <a:latin typeface="Avenir Next LT Pro" panose="020B0504020202020204" pitchFamily="34" charset="0"/>
            </a:endParaRPr>
          </a:p>
          <a:p>
            <a:r>
              <a:rPr lang="en-US" sz="2400" b="1" dirty="0">
                <a:latin typeface="Avenir Next LT Pro"/>
              </a:rPr>
              <a:t>Simulations</a:t>
            </a:r>
            <a:endParaRPr lang="en-US" sz="2400" b="1" dirty="0">
              <a:latin typeface="Avenir Next LT Pro" panose="020B0504020202020204" pitchFamily="34" charset="0"/>
            </a:endParaRP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2</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228475" y="1212940"/>
            <a:ext cx="11636665" cy="830997"/>
          </a:xfrm>
          <a:prstGeom prst="rect">
            <a:avLst/>
          </a:prstGeom>
          <a:noFill/>
        </p:spPr>
        <p:txBody>
          <a:bodyPr wrap="square" lIns="91440" tIns="45720" rIns="91440" bIns="45720" rtlCol="0" anchor="t">
            <a:spAutoFit/>
          </a:bodyPr>
          <a:lstStyle/>
          <a:p>
            <a:pPr algn="ctr"/>
            <a:r>
              <a:rPr lang="en-US" sz="2800" b="1" dirty="0">
                <a:latin typeface="Avenir Next LT Pro" panose="020B0504020202020204" pitchFamily="34" charset="0"/>
              </a:rPr>
              <a:t>Physics and the Finite Difference Time Domain Method</a:t>
            </a:r>
            <a:endParaRPr lang="en-US" sz="1200" b="1" dirty="0"/>
          </a:p>
          <a:p>
            <a:endParaRPr lang="en-US" sz="2000" dirty="0"/>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lIns="91440" tIns="45720" rIns="91440" bIns="45720" rtlCol="0" anchor="t">
            <a:spAutoFit/>
          </a:bodyPr>
          <a:lstStyle/>
          <a:p>
            <a:pPr algn="r"/>
            <a:r>
              <a:rPr lang="en-US" sz="1400" dirty="0">
                <a:latin typeface="Avenir Next LT Pro Light"/>
              </a:rPr>
              <a:t>04/08/21</a:t>
            </a:r>
          </a:p>
          <a:p>
            <a:pPr algn="r"/>
            <a:r>
              <a:rPr lang="en-US" sz="1400" dirty="0">
                <a:latin typeface="Avenir Next LT Pro Light"/>
              </a:rPr>
              <a:t>Isabella Dula, Sarah Yun </a:t>
            </a:r>
          </a:p>
        </p:txBody>
      </p:sp>
      <p:sp>
        <p:nvSpPr>
          <p:cNvPr id="4" name="Rectangle 3">
            <a:extLst>
              <a:ext uri="{FF2B5EF4-FFF2-40B4-BE49-F238E27FC236}">
                <a16:creationId xmlns:a16="http://schemas.microsoft.com/office/drawing/2014/main" id="{4EA95E30-B617-48C3-867A-B618DDECAA6D}"/>
              </a:ext>
            </a:extLst>
          </p:cNvPr>
          <p:cNvSpPr/>
          <p:nvPr/>
        </p:nvSpPr>
        <p:spPr>
          <a:xfrm>
            <a:off x="1272743" y="2447422"/>
            <a:ext cx="1521444" cy="15308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C03FE2-D748-424D-BCB5-18836EAFB69D}"/>
              </a:ext>
            </a:extLst>
          </p:cNvPr>
          <p:cNvSpPr/>
          <p:nvPr/>
        </p:nvSpPr>
        <p:spPr>
          <a:xfrm>
            <a:off x="1128341" y="2661970"/>
            <a:ext cx="1521444" cy="15308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01C85B-0A95-4AC9-A164-0DFE8542F428}"/>
              </a:ext>
            </a:extLst>
          </p:cNvPr>
          <p:cNvSpPr/>
          <p:nvPr/>
        </p:nvSpPr>
        <p:spPr>
          <a:xfrm>
            <a:off x="956131" y="2876518"/>
            <a:ext cx="1521444" cy="15308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CFB82B4-9943-4339-81D0-74108450FC7B}"/>
              </a:ext>
            </a:extLst>
          </p:cNvPr>
          <p:cNvSpPr/>
          <p:nvPr/>
        </p:nvSpPr>
        <p:spPr>
          <a:xfrm>
            <a:off x="783921" y="3067484"/>
            <a:ext cx="1521444" cy="15308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43AC46C-6A9D-4DC9-9BE0-AB48058EAFD3}"/>
              </a:ext>
            </a:extLst>
          </p:cNvPr>
          <p:cNvSpPr txBox="1"/>
          <p:nvPr/>
        </p:nvSpPr>
        <p:spPr>
          <a:xfrm>
            <a:off x="852244" y="2026881"/>
            <a:ext cx="2073637" cy="615553"/>
          </a:xfrm>
          <a:prstGeom prst="rect">
            <a:avLst/>
          </a:prstGeom>
          <a:noFill/>
        </p:spPr>
        <p:txBody>
          <a:bodyPr wrap="square" lIns="91440" tIns="45720" rIns="91440" bIns="45720" rtlCol="0" anchor="t">
            <a:spAutoFit/>
          </a:bodyPr>
          <a:lstStyle/>
          <a:p>
            <a:pPr algn="ctr"/>
            <a:r>
              <a:rPr lang="en-US" sz="1400" u="sng" dirty="0">
                <a:latin typeface="Avenir Next LT Pro" panose="020B0504020202020204" pitchFamily="34" charset="0"/>
              </a:rPr>
              <a:t>Physical domain</a:t>
            </a:r>
            <a:endParaRPr lang="en-US" sz="1400" u="sng" dirty="0"/>
          </a:p>
          <a:p>
            <a:endParaRPr lang="en-US" sz="2000" dirty="0"/>
          </a:p>
        </p:txBody>
      </p:sp>
      <p:sp>
        <p:nvSpPr>
          <p:cNvPr id="5" name="Left Brace 4">
            <a:extLst>
              <a:ext uri="{FF2B5EF4-FFF2-40B4-BE49-F238E27FC236}">
                <a16:creationId xmlns:a16="http://schemas.microsoft.com/office/drawing/2014/main" id="{4CD37493-C7C5-4ABF-B252-E41DB1D207AD}"/>
              </a:ext>
            </a:extLst>
          </p:cNvPr>
          <p:cNvSpPr/>
          <p:nvPr/>
        </p:nvSpPr>
        <p:spPr>
          <a:xfrm rot="16200000">
            <a:off x="1427891" y="4099797"/>
            <a:ext cx="204823" cy="15090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F40BF1DB-163E-4451-8946-3DA5BE3A7BB9}"/>
              </a:ext>
            </a:extLst>
          </p:cNvPr>
          <p:cNvSpPr/>
          <p:nvPr/>
        </p:nvSpPr>
        <p:spPr>
          <a:xfrm rot="13092033">
            <a:off x="2671535" y="3860860"/>
            <a:ext cx="147707" cy="9855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7E31427B-C059-4358-BFCD-7AB05D5B9E6E}"/>
              </a:ext>
            </a:extLst>
          </p:cNvPr>
          <p:cNvSpPr txBox="1"/>
          <p:nvPr/>
        </p:nvSpPr>
        <p:spPr>
          <a:xfrm>
            <a:off x="1272743" y="4910253"/>
            <a:ext cx="734937" cy="400110"/>
          </a:xfrm>
          <a:prstGeom prst="rect">
            <a:avLst/>
          </a:prstGeom>
          <a:noFill/>
        </p:spPr>
        <p:txBody>
          <a:bodyPr wrap="square" lIns="91440" tIns="45720" rIns="91440" bIns="45720" rtlCol="0" anchor="t">
            <a:spAutoFit/>
          </a:bodyPr>
          <a:lstStyle/>
          <a:p>
            <a:r>
              <a:rPr lang="en-US" sz="2000" dirty="0">
                <a:latin typeface="Avenir Next LT Pro" panose="020B0504020202020204" pitchFamily="34" charset="0"/>
              </a:rPr>
              <a:t>dx</a:t>
            </a:r>
          </a:p>
        </p:txBody>
      </p:sp>
      <p:sp>
        <p:nvSpPr>
          <p:cNvPr id="32" name="TextBox 31">
            <a:extLst>
              <a:ext uri="{FF2B5EF4-FFF2-40B4-BE49-F238E27FC236}">
                <a16:creationId xmlns:a16="http://schemas.microsoft.com/office/drawing/2014/main" id="{D2E6D522-516D-4DF6-8C8F-812EDDF0D07D}"/>
              </a:ext>
            </a:extLst>
          </p:cNvPr>
          <p:cNvSpPr txBox="1"/>
          <p:nvPr/>
        </p:nvSpPr>
        <p:spPr>
          <a:xfrm rot="18407743">
            <a:off x="2662616" y="4207287"/>
            <a:ext cx="734937" cy="400110"/>
          </a:xfrm>
          <a:prstGeom prst="rect">
            <a:avLst/>
          </a:prstGeom>
          <a:noFill/>
        </p:spPr>
        <p:txBody>
          <a:bodyPr wrap="square" lIns="91440" tIns="45720" rIns="91440" bIns="45720" rtlCol="0" anchor="t">
            <a:spAutoFit/>
          </a:bodyPr>
          <a:lstStyle/>
          <a:p>
            <a:r>
              <a:rPr lang="en-US" sz="2000" dirty="0">
                <a:latin typeface="Avenir Next LT Pro" panose="020B0504020202020204" pitchFamily="34" charset="0"/>
              </a:rPr>
              <a:t>dt</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9ED0374-2FAD-46F4-B62D-2F93D8AD5B5E}"/>
                  </a:ext>
                </a:extLst>
              </p:cNvPr>
              <p:cNvSpPr txBox="1"/>
              <p:nvPr/>
            </p:nvSpPr>
            <p:spPr>
              <a:xfrm>
                <a:off x="1081525" y="5468719"/>
                <a:ext cx="897553"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f>
                        <m:fPr>
                          <m:ctrlPr>
                            <a:rPr lang="en-US" b="0" i="1" smtClean="0">
                              <a:latin typeface="Cambria Math" panose="02040503050406030204" pitchFamily="18" charset="0"/>
                            </a:rPr>
                          </m:ctrlPr>
                        </m:fPr>
                        <m:num>
                          <m:r>
                            <a:rPr lang="en-US" b="0" i="1" smtClean="0">
                              <a:latin typeface="Cambria Math" panose="02040503050406030204" pitchFamily="18" charset="0"/>
                            </a:rPr>
                            <m:t>𝑑𝑡</m:t>
                          </m:r>
                        </m:num>
                        <m:den>
                          <m:r>
                            <a:rPr lang="en-US" b="0" i="1" smtClean="0">
                              <a:latin typeface="Cambria Math" panose="02040503050406030204" pitchFamily="18" charset="0"/>
                            </a:rPr>
                            <m:t>𝑑𝑥</m:t>
                          </m:r>
                        </m:den>
                      </m:f>
                      <m:r>
                        <a:rPr lang="en-US" b="0" i="1" smtClean="0">
                          <a:latin typeface="Cambria Math" panose="02040503050406030204" pitchFamily="18" charset="0"/>
                        </a:rPr>
                        <m:t>=1</m:t>
                      </m:r>
                    </m:oMath>
                  </m:oMathPara>
                </a14:m>
                <a:endParaRPr lang="en-US" dirty="0"/>
              </a:p>
            </p:txBody>
          </p:sp>
        </mc:Choice>
        <mc:Fallback>
          <p:sp>
            <p:nvSpPr>
              <p:cNvPr id="6" name="TextBox 5">
                <a:extLst>
                  <a:ext uri="{FF2B5EF4-FFF2-40B4-BE49-F238E27FC236}">
                    <a16:creationId xmlns:a16="http://schemas.microsoft.com/office/drawing/2014/main" id="{A9ED0374-2FAD-46F4-B62D-2F93D8AD5B5E}"/>
                  </a:ext>
                </a:extLst>
              </p:cNvPr>
              <p:cNvSpPr txBox="1">
                <a:spLocks noRot="1" noChangeAspect="1" noMove="1" noResize="1" noEditPoints="1" noAdjustHandles="1" noChangeArrowheads="1" noChangeShapeType="1" noTextEdit="1"/>
              </p:cNvSpPr>
              <p:nvPr/>
            </p:nvSpPr>
            <p:spPr>
              <a:xfrm>
                <a:off x="1081525" y="5468719"/>
                <a:ext cx="897553" cy="525913"/>
              </a:xfrm>
              <a:prstGeom prst="rect">
                <a:avLst/>
              </a:prstGeom>
              <a:blipFill>
                <a:blip r:embed="rId6"/>
                <a:stretch>
                  <a:fillRect/>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7985C0DF-0F7D-464C-A6CC-4E59B8C63F05}"/>
              </a:ext>
            </a:extLst>
          </p:cNvPr>
          <p:cNvSpPr txBox="1"/>
          <p:nvPr/>
        </p:nvSpPr>
        <p:spPr>
          <a:xfrm>
            <a:off x="3735155" y="2022306"/>
            <a:ext cx="2073637" cy="615553"/>
          </a:xfrm>
          <a:prstGeom prst="rect">
            <a:avLst/>
          </a:prstGeom>
          <a:noFill/>
        </p:spPr>
        <p:txBody>
          <a:bodyPr wrap="square" lIns="91440" tIns="45720" rIns="91440" bIns="45720" rtlCol="0" anchor="t">
            <a:spAutoFit/>
          </a:bodyPr>
          <a:lstStyle/>
          <a:p>
            <a:pPr algn="ctr"/>
            <a:r>
              <a:rPr lang="en-US" sz="1400" u="sng" dirty="0">
                <a:latin typeface="Avenir Next LT Pro" panose="020B0504020202020204" pitchFamily="34" charset="0"/>
              </a:rPr>
              <a:t>Boundary Conditions</a:t>
            </a:r>
            <a:endParaRPr lang="en-US" sz="1400" u="sng" dirty="0"/>
          </a:p>
          <a:p>
            <a:endParaRPr lang="en-US" sz="2000" dirty="0"/>
          </a:p>
        </p:txBody>
      </p:sp>
      <p:pic>
        <p:nvPicPr>
          <p:cNvPr id="8" name="Picture 7">
            <a:extLst>
              <a:ext uri="{FF2B5EF4-FFF2-40B4-BE49-F238E27FC236}">
                <a16:creationId xmlns:a16="http://schemas.microsoft.com/office/drawing/2014/main" id="{31D488BB-A62A-4624-9BDB-3F0744CC7D2E}"/>
              </a:ext>
            </a:extLst>
          </p:cNvPr>
          <p:cNvPicPr>
            <a:picLocks noChangeAspect="1"/>
          </p:cNvPicPr>
          <p:nvPr/>
        </p:nvPicPr>
        <p:blipFill>
          <a:blip r:embed="rId7"/>
          <a:stretch>
            <a:fillRect/>
          </a:stretch>
        </p:blipFill>
        <p:spPr>
          <a:xfrm>
            <a:off x="3410385" y="2448248"/>
            <a:ext cx="2723179" cy="2312907"/>
          </a:xfrm>
          <a:prstGeom prst="rect">
            <a:avLst/>
          </a:prstGeom>
        </p:spPr>
      </p:pic>
      <p:cxnSp>
        <p:nvCxnSpPr>
          <p:cNvPr id="13" name="Straight Arrow Connector 12">
            <a:extLst>
              <a:ext uri="{FF2B5EF4-FFF2-40B4-BE49-F238E27FC236}">
                <a16:creationId xmlns:a16="http://schemas.microsoft.com/office/drawing/2014/main" id="{A1012AB4-9AAA-4841-AEFA-2C57264EEEE8}"/>
              </a:ext>
            </a:extLst>
          </p:cNvPr>
          <p:cNvCxnSpPr>
            <a:cxnSpLocks/>
            <a:stCxn id="36" idx="0"/>
          </p:cNvCxnSpPr>
          <p:nvPr/>
        </p:nvCxnSpPr>
        <p:spPr>
          <a:xfrm flipV="1">
            <a:off x="4754975" y="4003292"/>
            <a:ext cx="208153" cy="8906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A8C3663-E5AE-4687-A291-6D2C38BF6376}"/>
              </a:ext>
            </a:extLst>
          </p:cNvPr>
          <p:cNvSpPr txBox="1"/>
          <p:nvPr/>
        </p:nvSpPr>
        <p:spPr>
          <a:xfrm>
            <a:off x="3342936" y="4893972"/>
            <a:ext cx="2824078" cy="1200329"/>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US" sz="1200" dirty="0">
                <a:latin typeface="Avenir Next LT Pro" panose="020B0504020202020204" pitchFamily="34" charset="0"/>
              </a:rPr>
              <a:t>Electrodes modeled as perfect electrical conductors (E-field = 0)</a:t>
            </a:r>
          </a:p>
          <a:p>
            <a:pPr marL="171450" indent="-171450">
              <a:buFont typeface="Arial" panose="020B0604020202020204" pitchFamily="34" charset="0"/>
              <a:buChar char="•"/>
            </a:pPr>
            <a:r>
              <a:rPr lang="en-US" sz="1200" dirty="0">
                <a:latin typeface="Avenir Next LT Pro" panose="020B0504020202020204" pitchFamily="34" charset="0"/>
              </a:rPr>
              <a:t>Implement 2</a:t>
            </a:r>
            <a:r>
              <a:rPr lang="en-US" sz="1200" baseline="30000" dirty="0">
                <a:latin typeface="Avenir Next LT Pro" panose="020B0504020202020204" pitchFamily="34" charset="0"/>
              </a:rPr>
              <a:t>nd</a:t>
            </a:r>
            <a:r>
              <a:rPr lang="en-US" sz="1200" dirty="0">
                <a:latin typeface="Avenir Next LT Pro" panose="020B0504020202020204" pitchFamily="34" charset="0"/>
              </a:rPr>
              <a:t> Order Absorbing Boundary Conditions at ‘edges’ of physical domain</a:t>
            </a:r>
          </a:p>
          <a:p>
            <a:endParaRPr lang="en-US" sz="1200" dirty="0">
              <a:latin typeface="Avenir Next LT Pro" panose="020B0504020202020204" pitchFamily="34" charset="0"/>
            </a:endParaRPr>
          </a:p>
        </p:txBody>
      </p:sp>
      <p:sp>
        <p:nvSpPr>
          <p:cNvPr id="40" name="TextBox 39">
            <a:extLst>
              <a:ext uri="{FF2B5EF4-FFF2-40B4-BE49-F238E27FC236}">
                <a16:creationId xmlns:a16="http://schemas.microsoft.com/office/drawing/2014/main" id="{6CB3153A-4246-443F-B9DB-AC1A4033841E}"/>
              </a:ext>
            </a:extLst>
          </p:cNvPr>
          <p:cNvSpPr txBox="1"/>
          <p:nvPr/>
        </p:nvSpPr>
        <p:spPr>
          <a:xfrm>
            <a:off x="6383210" y="2043937"/>
            <a:ext cx="2073637" cy="615553"/>
          </a:xfrm>
          <a:prstGeom prst="rect">
            <a:avLst/>
          </a:prstGeom>
          <a:noFill/>
        </p:spPr>
        <p:txBody>
          <a:bodyPr wrap="square" lIns="91440" tIns="45720" rIns="91440" bIns="45720" rtlCol="0" anchor="t">
            <a:spAutoFit/>
          </a:bodyPr>
          <a:lstStyle/>
          <a:p>
            <a:pPr algn="ctr"/>
            <a:r>
              <a:rPr lang="en-US" sz="1400" u="sng" dirty="0">
                <a:latin typeface="Avenir Next LT Pro" panose="020B0504020202020204" pitchFamily="34" charset="0"/>
              </a:rPr>
              <a:t>Iteration Structure</a:t>
            </a:r>
            <a:endParaRPr lang="en-US" sz="1400" u="sng" dirty="0"/>
          </a:p>
          <a:p>
            <a:endParaRPr lang="en-US" sz="2000" dirty="0"/>
          </a:p>
        </p:txBody>
      </p:sp>
      <p:sp>
        <p:nvSpPr>
          <p:cNvPr id="41" name="TextBox 40">
            <a:extLst>
              <a:ext uri="{FF2B5EF4-FFF2-40B4-BE49-F238E27FC236}">
                <a16:creationId xmlns:a16="http://schemas.microsoft.com/office/drawing/2014/main" id="{5D5AD0EA-A00A-40A9-834B-9A6807DD7E7F}"/>
              </a:ext>
            </a:extLst>
          </p:cNvPr>
          <p:cNvSpPr txBox="1"/>
          <p:nvPr/>
        </p:nvSpPr>
        <p:spPr>
          <a:xfrm>
            <a:off x="6618066" y="2447422"/>
            <a:ext cx="5339759" cy="3847207"/>
          </a:xfrm>
          <a:prstGeom prst="rect">
            <a:avLst/>
          </a:prstGeom>
          <a:noFill/>
        </p:spPr>
        <p:txBody>
          <a:bodyPr wrap="square" lIns="91440" tIns="45720" rIns="91440" bIns="45720" rtlCol="0" anchor="t">
            <a:spAutoFit/>
          </a:bodyPr>
          <a:lstStyle/>
          <a:p>
            <a:r>
              <a:rPr lang="en-US" sz="1400" dirty="0">
                <a:latin typeface="MS Gothic" panose="020B0609070205080204" pitchFamily="49" charset="-128"/>
                <a:ea typeface="MS Gothic" panose="020B0609070205080204" pitchFamily="49" charset="-128"/>
              </a:rPr>
              <a:t>-Define Parameters/structures: dx, dt, total dimensions, spatially-dependent properties</a:t>
            </a:r>
          </a:p>
          <a:p>
            <a:r>
              <a:rPr lang="en-US" sz="1400" dirty="0">
                <a:latin typeface="MS Gothic" panose="020B0609070205080204" pitchFamily="49" charset="-128"/>
                <a:ea typeface="MS Gothic" panose="020B0609070205080204" pitchFamily="49" charset="-128"/>
              </a:rPr>
              <a:t>-Initialize electric field based on charge of electrodes</a:t>
            </a:r>
          </a:p>
          <a:p>
            <a:r>
              <a:rPr lang="en-US" sz="1400" b="1" dirty="0">
                <a:latin typeface="MS Gothic" panose="020B0609070205080204" pitchFamily="49" charset="-128"/>
                <a:ea typeface="MS Gothic" panose="020B0609070205080204" pitchFamily="49" charset="-128"/>
              </a:rPr>
              <a:t>-for </a:t>
            </a:r>
            <a:r>
              <a:rPr lang="en-US" sz="1400" b="1" dirty="0" err="1">
                <a:latin typeface="MS Gothic" panose="020B0609070205080204" pitchFamily="49" charset="-128"/>
                <a:ea typeface="MS Gothic" panose="020B0609070205080204" pitchFamily="49" charset="-128"/>
              </a:rPr>
              <a:t>i</a:t>
            </a:r>
            <a:r>
              <a:rPr lang="en-US" sz="1400" b="1" dirty="0">
                <a:latin typeface="MS Gothic" panose="020B0609070205080204" pitchFamily="49" charset="-128"/>
                <a:ea typeface="MS Gothic" panose="020B0609070205080204" pitchFamily="49" charset="-128"/>
              </a:rPr>
              <a:t> in time domain</a:t>
            </a:r>
          </a:p>
          <a:p>
            <a:r>
              <a:rPr lang="en-US" sz="1400" dirty="0">
                <a:latin typeface="MS Gothic" panose="020B0609070205080204" pitchFamily="49" charset="-128"/>
                <a:ea typeface="MS Gothic" panose="020B0609070205080204" pitchFamily="49" charset="-128"/>
              </a:rPr>
              <a:t>	-Update time dependent state of 	electrodes</a:t>
            </a:r>
          </a:p>
          <a:p>
            <a:r>
              <a:rPr lang="en-US" sz="1400" dirty="0">
                <a:latin typeface="MS Gothic" panose="020B0609070205080204" pitchFamily="49" charset="-128"/>
                <a:ea typeface="MS Gothic" panose="020B0609070205080204" pitchFamily="49" charset="-128"/>
              </a:rPr>
              <a:t>	-Apply electrodynamic iteration 	equation:</a:t>
            </a:r>
          </a:p>
          <a:p>
            <a:endParaRPr lang="en-US" sz="1400" dirty="0">
              <a:latin typeface="MS Gothic" panose="020B0609070205080204" pitchFamily="49" charset="-128"/>
              <a:ea typeface="MS Gothic" panose="020B0609070205080204" pitchFamily="49" charset="-128"/>
            </a:endParaRPr>
          </a:p>
          <a:p>
            <a:endParaRPr lang="en-US" sz="1400" dirty="0">
              <a:latin typeface="MS Gothic" panose="020B0609070205080204" pitchFamily="49" charset="-128"/>
              <a:ea typeface="MS Gothic" panose="020B0609070205080204" pitchFamily="49" charset="-128"/>
            </a:endParaRPr>
          </a:p>
          <a:p>
            <a:endParaRPr lang="en-US" sz="1400" dirty="0">
              <a:latin typeface="MS Gothic" panose="020B0609070205080204" pitchFamily="49" charset="-128"/>
              <a:ea typeface="MS Gothic" panose="020B0609070205080204" pitchFamily="49" charset="-128"/>
            </a:endParaRPr>
          </a:p>
          <a:p>
            <a:endParaRPr lang="en-US" sz="1400" dirty="0">
              <a:latin typeface="MS Gothic" panose="020B0609070205080204" pitchFamily="49" charset="-128"/>
              <a:ea typeface="MS Gothic" panose="020B0609070205080204" pitchFamily="49" charset="-128"/>
            </a:endParaRPr>
          </a:p>
          <a:p>
            <a:endParaRPr lang="en-US" sz="1400" dirty="0">
              <a:latin typeface="MS Gothic" panose="020B0609070205080204" pitchFamily="49" charset="-128"/>
              <a:ea typeface="MS Gothic" panose="020B0609070205080204" pitchFamily="49" charset="-128"/>
            </a:endParaRPr>
          </a:p>
          <a:p>
            <a:r>
              <a:rPr lang="en-US" sz="1400" dirty="0">
                <a:latin typeface="MS Gothic" panose="020B0609070205080204" pitchFamily="49" charset="-128"/>
                <a:ea typeface="MS Gothic" panose="020B0609070205080204" pitchFamily="49" charset="-128"/>
              </a:rPr>
              <a:t>	-Reinforce boundary conditions</a:t>
            </a:r>
          </a:p>
          <a:p>
            <a:r>
              <a:rPr lang="en-US" sz="1400" b="1" dirty="0">
                <a:latin typeface="MS Gothic" panose="020B0609070205080204" pitchFamily="49" charset="-128"/>
                <a:ea typeface="MS Gothic" panose="020B0609070205080204" pitchFamily="49" charset="-128"/>
              </a:rPr>
              <a:t>-end</a:t>
            </a:r>
          </a:p>
          <a:p>
            <a:r>
              <a:rPr lang="en-US" sz="1400" dirty="0">
                <a:latin typeface="MS Gothic" panose="020B0609070205080204" pitchFamily="49" charset="-128"/>
                <a:ea typeface="MS Gothic" panose="020B0609070205080204" pitchFamily="49" charset="-128"/>
              </a:rPr>
              <a:t>-Data visualization</a:t>
            </a:r>
          </a:p>
          <a:p>
            <a:endParaRPr lang="en-US" sz="2000" dirty="0">
              <a:latin typeface="Tisa Offc Serif Pro Thin" panose="020B0604020202020204" pitchFamily="2" charset="0"/>
            </a:endParaRPr>
          </a:p>
        </p:txBody>
      </p:sp>
      <p:pic>
        <p:nvPicPr>
          <p:cNvPr id="38" name="Picture 37">
            <a:extLst>
              <a:ext uri="{FF2B5EF4-FFF2-40B4-BE49-F238E27FC236}">
                <a16:creationId xmlns:a16="http://schemas.microsoft.com/office/drawing/2014/main" id="{B4D50652-3CB5-46ED-9EAF-6E96B098B4F1}"/>
              </a:ext>
            </a:extLst>
          </p:cNvPr>
          <p:cNvPicPr>
            <a:picLocks noChangeAspect="1"/>
          </p:cNvPicPr>
          <p:nvPr/>
        </p:nvPicPr>
        <p:blipFill>
          <a:blip r:embed="rId8"/>
          <a:stretch>
            <a:fillRect/>
          </a:stretch>
        </p:blipFill>
        <p:spPr>
          <a:xfrm>
            <a:off x="9144897" y="4211411"/>
            <a:ext cx="3047103" cy="1078866"/>
          </a:xfrm>
          <a:prstGeom prst="rect">
            <a:avLst/>
          </a:prstGeom>
        </p:spPr>
      </p:pic>
      <p:pic>
        <p:nvPicPr>
          <p:cNvPr id="43" name="Picture 42">
            <a:extLst>
              <a:ext uri="{FF2B5EF4-FFF2-40B4-BE49-F238E27FC236}">
                <a16:creationId xmlns:a16="http://schemas.microsoft.com/office/drawing/2014/main" id="{244D3133-9487-4A3E-AD6B-DEA2A15C8527}"/>
              </a:ext>
            </a:extLst>
          </p:cNvPr>
          <p:cNvPicPr>
            <a:picLocks noChangeAspect="1"/>
          </p:cNvPicPr>
          <p:nvPr/>
        </p:nvPicPr>
        <p:blipFill>
          <a:blip r:embed="rId9"/>
          <a:stretch>
            <a:fillRect/>
          </a:stretch>
        </p:blipFill>
        <p:spPr>
          <a:xfrm>
            <a:off x="6096000" y="4311247"/>
            <a:ext cx="3099670" cy="830997"/>
          </a:xfrm>
          <a:prstGeom prst="rect">
            <a:avLst/>
          </a:prstGeom>
        </p:spPr>
      </p:pic>
      <p:sp>
        <p:nvSpPr>
          <p:cNvPr id="46" name="TextBox 45">
            <a:extLst>
              <a:ext uri="{FF2B5EF4-FFF2-40B4-BE49-F238E27FC236}">
                <a16:creationId xmlns:a16="http://schemas.microsoft.com/office/drawing/2014/main" id="{45915276-D45E-447B-8A6A-430426426C99}"/>
              </a:ext>
            </a:extLst>
          </p:cNvPr>
          <p:cNvSpPr txBox="1"/>
          <p:nvPr/>
        </p:nvSpPr>
        <p:spPr>
          <a:xfrm>
            <a:off x="52292" y="6579669"/>
            <a:ext cx="4465043" cy="261610"/>
          </a:xfrm>
          <a:prstGeom prst="rect">
            <a:avLst/>
          </a:prstGeom>
          <a:noFill/>
        </p:spPr>
        <p:txBody>
          <a:bodyPr wrap="square" lIns="91440" tIns="45720" rIns="91440" bIns="45720" rtlCol="0" anchor="t">
            <a:spAutoFit/>
          </a:bodyPr>
          <a:lstStyle/>
          <a:p>
            <a:r>
              <a:rPr lang="en-US" sz="1100" dirty="0"/>
              <a:t>Many thanks to this resource: https://eecs.wsu.edu/~schneidj/ufdtd/</a:t>
            </a:r>
          </a:p>
        </p:txBody>
      </p:sp>
    </p:spTree>
    <p:extLst>
      <p:ext uri="{BB962C8B-B14F-4D97-AF65-F5344CB8AC3E}">
        <p14:creationId xmlns:p14="http://schemas.microsoft.com/office/powerpoint/2010/main" val="2889292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4599497" cy="1015663"/>
          </a:xfrm>
          <a:prstGeom prst="rect">
            <a:avLst/>
          </a:prstGeom>
          <a:noFill/>
        </p:spPr>
        <p:txBody>
          <a:bodyPr wrap="square" lIns="91440" tIns="45720" rIns="91440" bIns="45720" rtlCol="0" anchor="t">
            <a:spAutoFit/>
          </a:bodyPr>
          <a:lstStyle/>
          <a:p>
            <a:r>
              <a:rPr lang="en-US" sz="3600" dirty="0">
                <a:latin typeface="Avenir Next LT Pro"/>
              </a:rPr>
              <a:t>Validation</a:t>
            </a:r>
            <a:endParaRPr lang="en-US" sz="3600" dirty="0">
              <a:latin typeface="Avenir Next LT Pro" panose="020B0504020202020204" pitchFamily="34" charset="0"/>
            </a:endParaRPr>
          </a:p>
          <a:p>
            <a:r>
              <a:rPr lang="en-US" sz="2400" b="1" dirty="0">
                <a:latin typeface="Avenir Next LT Pro"/>
              </a:rPr>
              <a:t>Simulations</a:t>
            </a:r>
            <a:endParaRPr lang="en-US" sz="2400" b="1" dirty="0">
              <a:latin typeface="Avenir Next LT Pro" panose="020B0504020202020204" pitchFamily="34" charset="0"/>
            </a:endParaRP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3</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61843" y="1245672"/>
            <a:ext cx="11969930" cy="9325630"/>
          </a:xfrm>
          <a:prstGeom prst="rect">
            <a:avLst/>
          </a:prstGeom>
          <a:noFill/>
        </p:spPr>
        <p:txBody>
          <a:bodyPr wrap="square" lIns="91440" tIns="45720" rIns="91440" bIns="45720" rtlCol="0" anchor="t">
            <a:spAutoFit/>
          </a:bodyPr>
          <a:lstStyle/>
          <a:p>
            <a:pPr algn="ctr"/>
            <a:r>
              <a:rPr lang="en-US" sz="2800" b="1" dirty="0">
                <a:latin typeface="Avenir Next LT Pro"/>
              </a:rPr>
              <a:t>Code</a:t>
            </a:r>
            <a:endParaRPr lang="en-US" sz="1200" b="1" dirty="0">
              <a:latin typeface="Avenir Next LT Pro"/>
              <a:cs typeface="Calibri"/>
            </a:endParaRPr>
          </a:p>
          <a:p>
            <a:pPr marL="342900" indent="-342900">
              <a:buFont typeface="Arial" panose="020B0604020202020204" pitchFamily="34" charset="0"/>
              <a:buChar char="•"/>
            </a:pPr>
            <a:r>
              <a:rPr lang="en-US" sz="2000" dirty="0">
                <a:latin typeface="Avenir Next LT Pro"/>
                <a:cs typeface="Calibri"/>
              </a:rPr>
              <a:t>Considering either C or Python for the simulations </a:t>
            </a:r>
            <a:endParaRPr lang="en-US" dirty="0">
              <a:latin typeface="Avenir Next LT Pro"/>
              <a:ea typeface="+mn-lt"/>
              <a:cs typeface="+mn-lt"/>
            </a:endParaRPr>
          </a:p>
          <a:p>
            <a:pPr marL="800100" lvl="1" indent="-342900">
              <a:buFont typeface="Arial" panose="020B0604020202020204" pitchFamily="34" charset="0"/>
              <a:buChar char="•"/>
            </a:pPr>
            <a:r>
              <a:rPr lang="en-US" sz="1600" i="1" dirty="0">
                <a:latin typeface="Avenir Next LT Pro"/>
                <a:ea typeface="+mn-lt"/>
                <a:cs typeface="+mn-lt"/>
              </a:rPr>
              <a:t>The book we referenced used C for FDTD simulations</a:t>
            </a:r>
          </a:p>
          <a:p>
            <a:pPr marL="800100" lvl="1" indent="-342900">
              <a:buFont typeface="Arial" panose="020B0604020202020204" pitchFamily="34" charset="0"/>
              <a:buChar char="•"/>
            </a:pPr>
            <a:r>
              <a:rPr lang="en-US" sz="1600" i="1" dirty="0">
                <a:latin typeface="Avenir Next LT Pro"/>
                <a:ea typeface="+mn-lt"/>
                <a:cs typeface="+mn-lt"/>
              </a:rPr>
              <a:t>Maybe C would have more flexibility since we can define our own data types with specific elements for each type?</a:t>
            </a:r>
            <a:endParaRPr lang="en-US" sz="1600" dirty="0">
              <a:latin typeface="Avenir Next LT Pro"/>
            </a:endParaRPr>
          </a:p>
          <a:p>
            <a:pPr marL="800100" lvl="1" indent="-342900">
              <a:buFont typeface="Arial" panose="020B0604020202020204" pitchFamily="34" charset="0"/>
              <a:buChar char="•"/>
            </a:pPr>
            <a:r>
              <a:rPr lang="en-US" sz="1600" i="1" dirty="0">
                <a:latin typeface="Avenir Next LT Pro"/>
                <a:ea typeface="+mn-lt"/>
                <a:cs typeface="+mn-lt"/>
              </a:rPr>
              <a:t>However, Python may be easier to read, use, debug</a:t>
            </a:r>
          </a:p>
          <a:p>
            <a:pPr lvl="1"/>
            <a:endParaRPr lang="en-US" sz="1600" i="1" dirty="0">
              <a:latin typeface="Avenir Next LT Pro"/>
              <a:ea typeface="+mn-lt"/>
              <a:cs typeface="+mn-lt"/>
            </a:endParaRPr>
          </a:p>
          <a:p>
            <a:pPr marL="342900" indent="-342900">
              <a:buFont typeface="Arial" panose="020B0604020202020204" pitchFamily="34" charset="0"/>
              <a:buChar char="•"/>
            </a:pPr>
            <a:r>
              <a:rPr lang="en-US" sz="2000" dirty="0">
                <a:latin typeface="Avenir Next LT Pro"/>
                <a:ea typeface="+mn-lt"/>
                <a:cs typeface="+mn-lt"/>
              </a:rPr>
              <a:t>Could represent physical aspects of HOMES in code as objects and give relevant attributes to the object</a:t>
            </a:r>
          </a:p>
          <a:p>
            <a:pPr marL="800100" lvl="1" indent="-342900">
              <a:buFont typeface="Arial" panose="020B0604020202020204" pitchFamily="34" charset="0"/>
              <a:buChar char="•"/>
            </a:pPr>
            <a:r>
              <a:rPr lang="en-US" sz="1600" dirty="0">
                <a:ea typeface="+mn-lt"/>
                <a:cs typeface="+mn-lt"/>
              </a:rPr>
              <a:t>Ex) a node class with position, charge density, electric field, and </a:t>
            </a:r>
            <a:r>
              <a:rPr lang="en-US" sz="1600" dirty="0" err="1">
                <a:ea typeface="+mn-lt"/>
                <a:cs typeface="+mn-lt"/>
              </a:rPr>
              <a:t>etc</a:t>
            </a:r>
            <a:r>
              <a:rPr lang="en-US" sz="1600" dirty="0">
                <a:ea typeface="+mn-lt"/>
                <a:cs typeface="+mn-lt"/>
              </a:rPr>
              <a:t> as attributes</a:t>
            </a:r>
            <a:endParaRPr lang="en-US" sz="1600" dirty="0">
              <a:latin typeface="Avenir Next LT Pro"/>
              <a:ea typeface="+mn-lt"/>
              <a:cs typeface="+mn-lt"/>
            </a:endParaRPr>
          </a:p>
          <a:p>
            <a:pPr marL="1257300" lvl="2" indent="-342900">
              <a:buFont typeface="Arial" panose="020B0604020202020204" pitchFamily="34" charset="0"/>
              <a:buChar char="•"/>
            </a:pPr>
            <a:r>
              <a:rPr lang="en-US" sz="1600" dirty="0">
                <a:latin typeface="Calibri"/>
                <a:ea typeface="+mn-lt"/>
                <a:cs typeface="+mn-lt"/>
              </a:rPr>
              <a:t>Represent the individual nodes on the grid</a:t>
            </a:r>
          </a:p>
          <a:p>
            <a:pPr marL="800100" lvl="1" indent="-342900">
              <a:buFont typeface="Arial" panose="020B0604020202020204" pitchFamily="34" charset="0"/>
              <a:buChar char="•"/>
            </a:pPr>
            <a:r>
              <a:rPr lang="en-US" sz="1600" dirty="0">
                <a:latin typeface="Calibri"/>
                <a:ea typeface="+mn-lt"/>
                <a:cs typeface="+mn-lt"/>
              </a:rPr>
              <a:t>Already have some python code with various physical parts set up as classes</a:t>
            </a:r>
          </a:p>
          <a:p>
            <a:pPr marL="800100" lvl="1" indent="-342900">
              <a:buFont typeface="Arial" panose="020B0604020202020204" pitchFamily="34" charset="0"/>
              <a:buChar char="•"/>
            </a:pPr>
            <a:r>
              <a:rPr lang="en-US" sz="1600" dirty="0">
                <a:latin typeface="Calibri"/>
                <a:ea typeface="+mn-lt"/>
                <a:cs typeface="+mn-lt"/>
              </a:rPr>
              <a:t>Create classes for various parts of HOMES </a:t>
            </a:r>
          </a:p>
          <a:p>
            <a:pPr lvl="1"/>
            <a:endParaRPr lang="en-US" sz="1600" i="1" dirty="0">
              <a:latin typeface="Calibri"/>
              <a:ea typeface="+mn-lt"/>
              <a:cs typeface="+mn-lt"/>
            </a:endParaRPr>
          </a:p>
          <a:p>
            <a:pPr marL="342900" indent="-342900">
              <a:buFont typeface="Arial" panose="020B0604020202020204" pitchFamily="34" charset="0"/>
              <a:buChar char="•"/>
            </a:pPr>
            <a:r>
              <a:rPr lang="en-US" sz="2000" dirty="0">
                <a:latin typeface="Avenir Next LT Pro"/>
                <a:ea typeface="+mn-lt"/>
                <a:cs typeface="+mn-lt"/>
              </a:rPr>
              <a:t>Represent grid as matrix </a:t>
            </a:r>
          </a:p>
          <a:p>
            <a:pPr marL="800100" lvl="1" indent="-342900">
              <a:buFont typeface="Arial" panose="020B0604020202020204" pitchFamily="34" charset="0"/>
              <a:buChar char="•"/>
            </a:pPr>
            <a:r>
              <a:rPr lang="en-US" sz="1600" dirty="0">
                <a:latin typeface="Avenir Next LT Pro"/>
                <a:ea typeface="+mn-lt"/>
                <a:cs typeface="+mn-lt"/>
              </a:rPr>
              <a:t>Array of arrays </a:t>
            </a:r>
          </a:p>
          <a:p>
            <a:endParaRPr lang="en-US" sz="2000" dirty="0">
              <a:latin typeface="Avenir Next LT Pro"/>
              <a:ea typeface="+mn-lt"/>
              <a:cs typeface="+mn-lt"/>
            </a:endParaRPr>
          </a:p>
          <a:p>
            <a:pPr marL="342900" indent="-342900">
              <a:buFont typeface="Arial" panose="020B0604020202020204" pitchFamily="34" charset="0"/>
              <a:buChar char="•"/>
            </a:pPr>
            <a:endParaRPr lang="en-US" sz="2000" dirty="0">
              <a:latin typeface="Avenir Next LT Pro"/>
              <a:ea typeface="+mn-lt"/>
              <a:cs typeface="+mn-lt"/>
            </a:endParaRPr>
          </a:p>
          <a:p>
            <a:pPr marL="800100" lvl="1" indent="-342900">
              <a:buFont typeface="Arial,Sans-Serif" panose="020B0604020202020204" pitchFamily="34" charset="0"/>
              <a:buChar char="•"/>
            </a:pPr>
            <a:endParaRPr lang="en-US" sz="2000" dirty="0">
              <a:latin typeface="Calibri" panose="020F0502020204030204"/>
              <a:ea typeface="+mn-lt"/>
              <a:cs typeface="+mn-lt"/>
            </a:endParaRPr>
          </a:p>
          <a:p>
            <a:pPr marL="342900" indent="-342900">
              <a:buFont typeface="Arial" panose="020B0604020202020204" pitchFamily="34" charset="0"/>
              <a:buChar char="•"/>
            </a:pPr>
            <a:endParaRPr lang="en-US" sz="2000" dirty="0">
              <a:latin typeface="Avenir Next LT Pro"/>
              <a:cs typeface="Calibri" panose="020F0502020204030204"/>
            </a:endParaRPr>
          </a:p>
          <a:p>
            <a:pPr lvl="1"/>
            <a:endParaRPr lang="en-US" sz="1600" dirty="0">
              <a:latin typeface="Calibri" panose="020F0502020204030204"/>
              <a:cs typeface="Calibri" panose="020F0502020204030204"/>
            </a:endParaRPr>
          </a:p>
          <a:p>
            <a:pPr marL="800100" lvl="1" indent="-342900">
              <a:buFont typeface="Arial" panose="020B0604020202020204" pitchFamily="34" charset="0"/>
              <a:buChar char="•"/>
            </a:pPr>
            <a:endParaRPr lang="en-US" sz="2000" dirty="0">
              <a:latin typeface="Avenir Next LT Pro"/>
              <a:cs typeface="Calibri" panose="020F0502020204030204"/>
            </a:endParaRPr>
          </a:p>
          <a:p>
            <a:pPr marL="800100" lvl="1" indent="-342900">
              <a:buFont typeface="Arial" panose="020B0604020202020204" pitchFamily="34" charset="0"/>
              <a:buChar char="•"/>
            </a:pPr>
            <a:endParaRPr lang="en-US" sz="2000" dirty="0">
              <a:latin typeface="Avenir Next LT Pro"/>
              <a:cs typeface="Calibri" panose="020F0502020204030204"/>
            </a:endParaRPr>
          </a:p>
          <a:p>
            <a:pPr lvl="1"/>
            <a:endParaRPr lang="en-US" sz="1600" i="1" dirty="0">
              <a:latin typeface="Avenir Next LT Pro Light" panose="020B0304020202020204" pitchFamily="34" charset="0"/>
              <a:cs typeface="Calibri" panose="020F0502020204030204"/>
            </a:endParaRPr>
          </a:p>
          <a:p>
            <a:pPr lvl="1"/>
            <a:br>
              <a:rPr lang="en-US" sz="1600" i="1" dirty="0">
                <a:latin typeface="Avenir Next LT Pro Light" panose="020B0304020202020204" pitchFamily="34" charset="0"/>
                <a:cs typeface="Calibri" panose="020F0502020204030204"/>
              </a:rPr>
            </a:br>
            <a:br>
              <a:rPr lang="en-US" sz="1600" i="1" dirty="0">
                <a:latin typeface="Avenir Next LT Pro Light" panose="020B0304020202020204" pitchFamily="34" charset="0"/>
                <a:cs typeface="Calibri" panose="020F0502020204030204"/>
              </a:rPr>
            </a:br>
            <a:endParaRPr lang="en-US" sz="1600" i="1" dirty="0">
              <a:latin typeface="Avenir Next LT Pro Light" panose="020B0304020202020204" pitchFamily="34" charset="0"/>
              <a:cs typeface="Calibri" panose="020F0502020204030204"/>
            </a:endParaRPr>
          </a:p>
          <a:p>
            <a:pPr marL="800100" lvl="1" indent="-342900">
              <a:buFont typeface="Arial" panose="020B0604020202020204" pitchFamily="34" charset="0"/>
              <a:buChar char="•"/>
            </a:pPr>
            <a:endParaRPr lang="en-US" sz="1600" i="1" dirty="0">
              <a:latin typeface="Avenir Next LT Pro Light"/>
              <a:cs typeface="Calibri" panose="020F0502020204030204"/>
            </a:endParaRPr>
          </a:p>
          <a:p>
            <a:pPr marL="800100" lvl="1" indent="-342900">
              <a:buFont typeface="Arial" panose="020B0604020202020204" pitchFamily="34" charset="0"/>
              <a:buChar char="•"/>
            </a:pPr>
            <a:endParaRPr lang="en-US" sz="1600" i="1" dirty="0">
              <a:latin typeface="Avenir Next LT Pro Light"/>
              <a:cs typeface="Calibri" panose="020F0502020204030204"/>
            </a:endParaRPr>
          </a:p>
          <a:p>
            <a:pPr marL="1257300" lvl="2" indent="-342900">
              <a:buFont typeface="Arial" panose="020B0604020202020204" pitchFamily="34" charset="0"/>
              <a:buChar char="•"/>
            </a:pPr>
            <a:endParaRPr lang="en-US" sz="1600" i="1" dirty="0">
              <a:latin typeface="Avenir Next LT Pro Light"/>
              <a:cs typeface="Calibri" panose="020F0502020204030204"/>
            </a:endParaRPr>
          </a:p>
          <a:p>
            <a:pPr marL="1257300" lvl="2" indent="-342900">
              <a:buFont typeface="Arial" panose="020B0604020202020204" pitchFamily="34" charset="0"/>
              <a:buChar char="•"/>
            </a:pPr>
            <a:br>
              <a:rPr lang="en-US" sz="1600" i="1" dirty="0">
                <a:latin typeface="Avenir Next LT Pro Light"/>
                <a:cs typeface="Calibri" panose="020F0502020204030204"/>
              </a:rPr>
            </a:br>
            <a:br>
              <a:rPr lang="en-US" sz="1600" i="1" dirty="0">
                <a:latin typeface="Avenir Next LT Pro Light"/>
                <a:cs typeface="Calibri" panose="020F0502020204030204"/>
              </a:rPr>
            </a:br>
            <a:endParaRPr lang="en-US" sz="1600" i="1" dirty="0">
              <a:latin typeface="Avenir Next LT Pro Light"/>
              <a:cs typeface="Calibri" panose="020F0502020204030204"/>
            </a:endParaRPr>
          </a:p>
          <a:p>
            <a:pPr lvl="1"/>
            <a:endParaRPr lang="en-US" sz="1600" i="1" dirty="0">
              <a:latin typeface="Avenir Next LT Pro Light"/>
              <a:cs typeface="Calibri" panose="020F0502020204030204"/>
            </a:endParaRPr>
          </a:p>
          <a:p>
            <a:pPr marL="342900" indent="-342900">
              <a:buFont typeface="Arial" panose="020B0604020202020204" pitchFamily="34" charset="0"/>
              <a:buChar char="•"/>
            </a:pPr>
            <a:endParaRPr lang="en-US" sz="2000" dirty="0">
              <a:latin typeface="Calibri" panose="020F0502020204030204"/>
              <a:cs typeface="Calibri" panose="020F0502020204030204"/>
            </a:endParaRPr>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lIns="91440" tIns="45720" rIns="91440" bIns="45720" rtlCol="0" anchor="t">
            <a:spAutoFit/>
          </a:bodyPr>
          <a:lstStyle/>
          <a:p>
            <a:pPr algn="r"/>
            <a:r>
              <a:rPr lang="en-US" sz="1400" dirty="0">
                <a:latin typeface="Avenir Next LT Pro Light"/>
              </a:rPr>
              <a:t>04/08/21</a:t>
            </a:r>
          </a:p>
          <a:p>
            <a:pPr algn="r"/>
            <a:r>
              <a:rPr lang="en-US" sz="1400" dirty="0">
                <a:latin typeface="Avenir Next LT Pro Light"/>
              </a:rPr>
              <a:t>Isabella Dula, Sarah Yun </a:t>
            </a:r>
          </a:p>
        </p:txBody>
      </p:sp>
    </p:spTree>
    <p:extLst>
      <p:ext uri="{BB962C8B-B14F-4D97-AF65-F5344CB8AC3E}">
        <p14:creationId xmlns:p14="http://schemas.microsoft.com/office/powerpoint/2010/main" val="2249850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Words>
  <Application>Microsoft Office PowerPoint</Application>
  <PresentationFormat>Widescreen</PresentationFormat>
  <Paragraphs>76</Paragraphs>
  <Slides>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MS Gothic</vt:lpstr>
      <vt:lpstr>Arial</vt:lpstr>
      <vt:lpstr>Arial,Sans-Serif</vt:lpstr>
      <vt:lpstr>Avenir Next LT Pro</vt:lpstr>
      <vt:lpstr>Avenir Next LT Pro Light</vt:lpstr>
      <vt:lpstr>Calibri</vt:lpstr>
      <vt:lpstr>Calibri Light</vt:lpstr>
      <vt:lpstr>Cambria Math</vt:lpstr>
      <vt:lpstr>Tisa Offc Serif Pro Thin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Malcolm Tisdale</dc:creator>
  <cp:lastModifiedBy>Isabella Dula</cp:lastModifiedBy>
  <cp:revision>4</cp:revision>
  <dcterms:created xsi:type="dcterms:W3CDTF">2020-11-16T00:51:58Z</dcterms:created>
  <dcterms:modified xsi:type="dcterms:W3CDTF">2021-04-09T15:49:21Z</dcterms:modified>
</cp:coreProperties>
</file>