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64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8" roundtripDataSignature="AMtx7mgdXgLk5++wlo7JRjSBg3fEVGHw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6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0"/>
            <a:ext cx="12192000" cy="1166070"/>
          </a:xfrm>
          <a:prstGeom prst="rect">
            <a:avLst/>
          </a:prstGeom>
          <a:gradFill>
            <a:gsLst>
              <a:gs pos="0">
                <a:srgbClr val="747272"/>
              </a:gs>
              <a:gs pos="50000">
                <a:srgbClr val="A8A6A6"/>
              </a:gs>
              <a:gs pos="100000">
                <a:srgbClr val="CAC7C7"/>
              </a:gs>
            </a:gsLst>
            <a:lin ang="13500000" scaled="0"/>
          </a:gradFill>
          <a:ln cap="flat" cmpd="sng" w="12700">
            <a:solidFill>
              <a:srgbClr val="76777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3747060" y="75203"/>
            <a:ext cx="4599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MECHANICAL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Panel Materials</a:t>
            </a:r>
            <a:endParaRPr/>
          </a:p>
        </p:txBody>
      </p:sp>
      <p:sp>
        <p:nvSpPr>
          <p:cNvPr id="90" name="Google Shape;9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91" name="Google Shape;91;p1"/>
          <p:cNvGrpSpPr/>
          <p:nvPr/>
        </p:nvGrpSpPr>
        <p:grpSpPr>
          <a:xfrm>
            <a:off x="311803" y="154806"/>
            <a:ext cx="3279515" cy="862015"/>
            <a:chOff x="311803" y="154806"/>
            <a:chExt cx="3279515" cy="862015"/>
          </a:xfrm>
        </p:grpSpPr>
        <p:grpSp>
          <p:nvGrpSpPr>
            <p:cNvPr id="92" name="Google Shape;92;p1"/>
            <p:cNvGrpSpPr/>
            <p:nvPr/>
          </p:nvGrpSpPr>
          <p:grpSpPr>
            <a:xfrm>
              <a:off x="2670163" y="154806"/>
              <a:ext cx="921155" cy="860842"/>
              <a:chOff x="9286613" y="0"/>
              <a:chExt cx="1409350" cy="1317072"/>
            </a:xfrm>
          </p:grpSpPr>
          <p:sp>
            <p:nvSpPr>
              <p:cNvPr id="93" name="Google Shape;93;p1"/>
              <p:cNvSpPr/>
              <p:nvPr/>
            </p:nvSpPr>
            <p:spPr>
              <a:xfrm>
                <a:off x="9286613" y="0"/>
                <a:ext cx="1409350" cy="1317072"/>
              </a:xfrm>
              <a:prstGeom prst="rect">
                <a:avLst/>
              </a:prstGeom>
              <a:solidFill>
                <a:srgbClr val="183D6E"/>
              </a:solidFill>
              <a:ln cap="flat" cmpd="sng" w="12700">
                <a:solidFill>
                  <a:srgbClr val="183D6E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94" name="Google Shape;94;p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9331879" y="108604"/>
                <a:ext cx="1318819" cy="1099864"/>
              </a:xfrm>
              <a:prstGeom prst="rect">
                <a:avLst/>
              </a:prstGeom>
              <a:noFill/>
              <a:ln cap="flat" cmpd="sng" w="9525">
                <a:solidFill>
                  <a:srgbClr val="183D6E"/>
                </a:solidFill>
                <a:prstDash val="solid"/>
                <a:round/>
                <a:headEnd len="sm" w="sm" type="none"/>
                <a:tailEnd len="sm" w="sm" type="none"/>
              </a:ln>
            </p:spPr>
          </p:pic>
        </p:grpSp>
        <p:pic>
          <p:nvPicPr>
            <p:cNvPr descr="Logo, company name&#10;&#10;Description automatically generated" id="95" name="Google Shape;95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702219" y="155980"/>
              <a:ext cx="860841" cy="860841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</p:pic>
        <p:pic>
          <p:nvPicPr>
            <p:cNvPr descr="Logo&#10;&#10;Description automatically generated" id="96" name="Google Shape;96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11803" y="154806"/>
              <a:ext cx="1287274" cy="3118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" name="Google Shape;97;p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11803" y="588736"/>
              <a:ext cx="1287274" cy="42808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98" name="Google Shape;98;p1"/>
          <p:cNvCxnSpPr/>
          <p:nvPr/>
        </p:nvCxnSpPr>
        <p:spPr>
          <a:xfrm>
            <a:off x="905164" y="6517176"/>
            <a:ext cx="10104584" cy="0"/>
          </a:xfrm>
          <a:prstGeom prst="straightConnector1">
            <a:avLst/>
          </a:prstGeom>
          <a:noFill/>
          <a:ln cap="flat" cmpd="sng" w="19050">
            <a:solidFill>
              <a:srgbClr val="CAC8C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9" name="Google Shape;99;p1"/>
          <p:cNvSpPr txBox="1"/>
          <p:nvPr/>
        </p:nvSpPr>
        <p:spPr>
          <a:xfrm>
            <a:off x="489375" y="1633812"/>
            <a:ext cx="5110200" cy="3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Schedule</a:t>
            </a:r>
            <a:endParaRPr/>
          </a:p>
          <a:p>
            <a:pPr indent="-3683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Week 2 – Reached out to Professor Faber about Macor and Potential Silicon use, awaiting response</a:t>
            </a:r>
            <a:endParaRPr sz="2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683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Week 3 – Decide on </a:t>
            </a:r>
            <a:r>
              <a:rPr lang="en-US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manufacturers</a:t>
            </a:r>
            <a:r>
              <a:rPr lang="en-US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and place orders </a:t>
            </a:r>
            <a:endParaRPr sz="2400"/>
          </a:p>
          <a:p>
            <a:pPr indent="-3683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Week 8 – Earliest Macor comes in, start panel assembly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7519752" y="321424"/>
            <a:ext cx="443807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04/09/21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Athena Kolli</a:t>
            </a:r>
            <a:endParaRPr/>
          </a:p>
        </p:txBody>
      </p:sp>
      <p:sp>
        <p:nvSpPr>
          <p:cNvPr id="101" name="Google Shape;101;p1"/>
          <p:cNvSpPr txBox="1"/>
          <p:nvPr/>
        </p:nvSpPr>
        <p:spPr>
          <a:xfrm>
            <a:off x="6700309" y="1633812"/>
            <a:ext cx="44817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Budget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~$2,000 per macor panel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$200 for adhesive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$</a:t>
            </a:r>
            <a:r>
              <a:rPr lang="en-US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?? Alumina (have to find the quote)</a:t>
            </a: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nir"/>
              <a:buChar char="•"/>
            </a:pPr>
            <a:r>
              <a:rPr lang="en-US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$?? Finger Joints</a:t>
            </a: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6294725" y="4101053"/>
            <a:ext cx="5663100" cy="30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Next Steps: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Decide on use of Silicon</a:t>
            </a:r>
            <a:endParaRPr sz="2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nir"/>
              <a:buChar char="•"/>
            </a:pPr>
            <a:r>
              <a:rPr lang="en-US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What will finger joints be made of? Get quote</a:t>
            </a:r>
            <a:endParaRPr sz="2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Order materials </a:t>
            </a:r>
            <a:endParaRPr sz="2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/>
          <p:nvPr/>
        </p:nvSpPr>
        <p:spPr>
          <a:xfrm>
            <a:off x="0" y="0"/>
            <a:ext cx="12192000" cy="1166070"/>
          </a:xfrm>
          <a:prstGeom prst="rect">
            <a:avLst/>
          </a:prstGeom>
          <a:gradFill>
            <a:gsLst>
              <a:gs pos="0">
                <a:srgbClr val="747272"/>
              </a:gs>
              <a:gs pos="50000">
                <a:srgbClr val="A8A6A6"/>
              </a:gs>
              <a:gs pos="100000">
                <a:srgbClr val="CAC7C7"/>
              </a:gs>
            </a:gsLst>
            <a:lin ang="13500000" scaled="0"/>
          </a:gradFill>
          <a:ln cap="flat" cmpd="sng" w="12700">
            <a:solidFill>
              <a:srgbClr val="76777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"/>
          <p:cNvSpPr txBox="1"/>
          <p:nvPr/>
        </p:nvSpPr>
        <p:spPr>
          <a:xfrm>
            <a:off x="3747060" y="75203"/>
            <a:ext cx="4599497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MECHANICAL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Testing Assembly</a:t>
            </a:r>
            <a:endParaRPr/>
          </a:p>
        </p:txBody>
      </p:sp>
      <p:sp>
        <p:nvSpPr>
          <p:cNvPr id="109" name="Google Shape;109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10" name="Google Shape;110;p2"/>
          <p:cNvGrpSpPr/>
          <p:nvPr/>
        </p:nvGrpSpPr>
        <p:grpSpPr>
          <a:xfrm>
            <a:off x="311803" y="154806"/>
            <a:ext cx="3279515" cy="862015"/>
            <a:chOff x="311803" y="154806"/>
            <a:chExt cx="3279515" cy="862015"/>
          </a:xfrm>
        </p:grpSpPr>
        <p:grpSp>
          <p:nvGrpSpPr>
            <p:cNvPr id="111" name="Google Shape;111;p2"/>
            <p:cNvGrpSpPr/>
            <p:nvPr/>
          </p:nvGrpSpPr>
          <p:grpSpPr>
            <a:xfrm>
              <a:off x="2670163" y="154806"/>
              <a:ext cx="921155" cy="860842"/>
              <a:chOff x="9286613" y="0"/>
              <a:chExt cx="1409350" cy="1317072"/>
            </a:xfrm>
          </p:grpSpPr>
          <p:sp>
            <p:nvSpPr>
              <p:cNvPr id="112" name="Google Shape;112;p2"/>
              <p:cNvSpPr/>
              <p:nvPr/>
            </p:nvSpPr>
            <p:spPr>
              <a:xfrm>
                <a:off x="9286613" y="0"/>
                <a:ext cx="1409350" cy="1317072"/>
              </a:xfrm>
              <a:prstGeom prst="rect">
                <a:avLst/>
              </a:prstGeom>
              <a:solidFill>
                <a:srgbClr val="183D6E"/>
              </a:solidFill>
              <a:ln cap="flat" cmpd="sng" w="12700">
                <a:solidFill>
                  <a:srgbClr val="183D6E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13" name="Google Shape;113;p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9331879" y="108604"/>
                <a:ext cx="1318819" cy="1099864"/>
              </a:xfrm>
              <a:prstGeom prst="rect">
                <a:avLst/>
              </a:prstGeom>
              <a:noFill/>
              <a:ln cap="flat" cmpd="sng" w="9525">
                <a:solidFill>
                  <a:srgbClr val="183D6E"/>
                </a:solidFill>
                <a:prstDash val="solid"/>
                <a:round/>
                <a:headEnd len="sm" w="sm" type="none"/>
                <a:tailEnd len="sm" w="sm" type="none"/>
              </a:ln>
            </p:spPr>
          </p:pic>
        </p:grpSp>
        <p:pic>
          <p:nvPicPr>
            <p:cNvPr descr="Logo, company name&#10;&#10;Description automatically generated" id="114" name="Google Shape;114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702219" y="155980"/>
              <a:ext cx="860841" cy="860841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</p:pic>
        <p:pic>
          <p:nvPicPr>
            <p:cNvPr descr="Logo&#10;&#10;Description automatically generated" id="115" name="Google Shape;115;p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11803" y="154806"/>
              <a:ext cx="1287274" cy="3118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11803" y="588736"/>
              <a:ext cx="1287274" cy="42808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17" name="Google Shape;117;p2"/>
          <p:cNvCxnSpPr/>
          <p:nvPr/>
        </p:nvCxnSpPr>
        <p:spPr>
          <a:xfrm>
            <a:off x="905164" y="6517176"/>
            <a:ext cx="10104584" cy="0"/>
          </a:xfrm>
          <a:prstGeom prst="straightConnector1">
            <a:avLst/>
          </a:prstGeom>
          <a:noFill/>
          <a:ln cap="flat" cmpd="sng" w="19050">
            <a:solidFill>
              <a:srgbClr val="CAC8C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8" name="Google Shape;118;p2"/>
          <p:cNvSpPr txBox="1"/>
          <p:nvPr/>
        </p:nvSpPr>
        <p:spPr>
          <a:xfrm>
            <a:off x="641774" y="4489317"/>
            <a:ext cx="523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"/>
          <p:cNvSpPr txBox="1"/>
          <p:nvPr/>
        </p:nvSpPr>
        <p:spPr>
          <a:xfrm>
            <a:off x="7519752" y="321424"/>
            <a:ext cx="443807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04/09/21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Athena Kolli</a:t>
            </a:r>
            <a:endParaRPr/>
          </a:p>
        </p:txBody>
      </p:sp>
      <p:sp>
        <p:nvSpPr>
          <p:cNvPr id="120" name="Google Shape;120;p2"/>
          <p:cNvSpPr txBox="1"/>
          <p:nvPr/>
        </p:nvSpPr>
        <p:spPr>
          <a:xfrm>
            <a:off x="6528188" y="1496950"/>
            <a:ext cx="448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"/>
          <p:cNvSpPr txBox="1"/>
          <p:nvPr/>
        </p:nvSpPr>
        <p:spPr>
          <a:xfrm>
            <a:off x="641774" y="1496950"/>
            <a:ext cx="51102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Schedule</a:t>
            </a:r>
            <a:endParaRPr/>
          </a:p>
          <a:p>
            <a:pPr indent="-3683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Week 2 – Determine action items for testing assembly </a:t>
            </a:r>
            <a:endParaRPr sz="2400"/>
          </a:p>
          <a:p>
            <a:pPr indent="-3683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Week 4 – Begin writing procedures for panel assembly</a:t>
            </a:r>
            <a:endParaRPr sz="2400"/>
          </a:p>
          <a:p>
            <a:pPr indent="-3683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Week 5 – Design 3D print for </a:t>
            </a:r>
            <a:r>
              <a:rPr lang="en-US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initial</a:t>
            </a:r>
            <a:r>
              <a:rPr lang="en-US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panel testing with PCB</a:t>
            </a:r>
            <a:endParaRPr sz="2400"/>
          </a:p>
          <a:p>
            <a:pPr indent="-3683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Week 7 - Begin testing PCB with 3D </a:t>
            </a:r>
            <a:r>
              <a:rPr lang="en-US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printed panel</a:t>
            </a:r>
            <a:endParaRPr sz="2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2" name="Google Shape;122;p2"/>
          <p:cNvSpPr txBox="1"/>
          <p:nvPr/>
        </p:nvSpPr>
        <p:spPr>
          <a:xfrm>
            <a:off x="6367225" y="1765500"/>
            <a:ext cx="51102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Next Steps: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Write panel assembly procedure</a:t>
            </a:r>
            <a:endParaRPr sz="2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Talk to Malcolm/verification team to clarify my role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2020-11-16T00:51:58Z</dcterms:created>
  <dc:creator>Malcolm Tisdale</dc:creator>
</cp:coreProperties>
</file>