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yqY5PMS5ESQDeZr7CJje4pc3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C8283-D2B6-4C35-8C4C-69AC8E27BBAC}">
  <a:tblStyle styleId="{B47C8283-D2B6-4C35-8C4C-69AC8E27BB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59" y="75203"/>
            <a:ext cx="53826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 ENCLOSURE DESIGN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575641" y="1479275"/>
            <a:ext cx="10763630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of the art: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Electronics enclosures serve to shield sensitive components from the space environment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common structural material for electronics enclosures is 6061-T651 aluminum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Fastened with screws and shear pins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enclosure weighs about 4 kg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Potting of electronics to resist shock and vibration (need to research more about this)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 thermal management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finishes: solar reflectors (quartz, aluminized Teflon), white paint (ex: Z98), black paint (3M Black Velvet), aluminized Kapton, metallic finishes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Aluminum has decent IR IR absorptivity and emissivity already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black paint inside electronics box for temperature control inside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Inserts: MLI, Aerogel, Kapton, Beta cloth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CubeSats tend to use MLI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thermal management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Louvers (vents) (maybe??)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Pumps (this is too much for us)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519752" y="321424"/>
            <a:ext cx="44380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Polina Verkhovodova, Tanmay Gupta,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Kristine Chelakkat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 BOX DESIGN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" name="Google Shape;11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2" name="Google Shape;11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3" name="Google Shape;11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5" name="Google Shape;115;p2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575641" y="1487494"/>
            <a:ext cx="10763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Thermal Control System Design process: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Polina Verkhovodova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2381693" y="2142782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Determine design requirements and constraints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798828" y="2142781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Determine thermal environment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01696" y="2142781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Identify challenges and problem areas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381693" y="4071415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Identify applicable thermal control techniques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798828" y="4071417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Determine radiator and heat requirements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201696" y="4071416"/>
            <a:ext cx="1881042" cy="13662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6: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Determine thermal control system mass and power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2"/>
          <p:cNvCxnSpPr>
            <a:stCxn id="118" idx="3"/>
            <a:endCxn id="119" idx="1"/>
          </p:cNvCxnSpPr>
          <p:nvPr/>
        </p:nvCxnSpPr>
        <p:spPr>
          <a:xfrm>
            <a:off x="4262735" y="2825923"/>
            <a:ext cx="53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>
            <a:stCxn id="119" idx="3"/>
            <a:endCxn id="120" idx="1"/>
          </p:cNvCxnSpPr>
          <p:nvPr/>
        </p:nvCxnSpPr>
        <p:spPr>
          <a:xfrm>
            <a:off x="6679870" y="2825922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120" idx="3"/>
          </p:cNvCxnSpPr>
          <p:nvPr/>
        </p:nvCxnSpPr>
        <p:spPr>
          <a:xfrm>
            <a:off x="9082738" y="2825922"/>
            <a:ext cx="59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9696893" y="2825922"/>
            <a:ext cx="0" cy="9699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/>
          <p:nvPr/>
        </p:nvCxnSpPr>
        <p:spPr>
          <a:xfrm rot="10800000">
            <a:off x="1828800" y="3795823"/>
            <a:ext cx="78468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2"/>
          <p:cNvCxnSpPr/>
          <p:nvPr/>
        </p:nvCxnSpPr>
        <p:spPr>
          <a:xfrm>
            <a:off x="1828800" y="3795823"/>
            <a:ext cx="0" cy="9587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>
            <a:endCxn id="121" idx="1"/>
          </p:cNvCxnSpPr>
          <p:nvPr/>
        </p:nvCxnSpPr>
        <p:spPr>
          <a:xfrm>
            <a:off x="1828793" y="4754555"/>
            <a:ext cx="55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2"/>
          <p:cNvCxnSpPr/>
          <p:nvPr/>
        </p:nvCxnSpPr>
        <p:spPr>
          <a:xfrm flipH="1" rot="10800000">
            <a:off x="4279534" y="4790386"/>
            <a:ext cx="536093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2"/>
          <p:cNvCxnSpPr/>
          <p:nvPr/>
        </p:nvCxnSpPr>
        <p:spPr>
          <a:xfrm flipH="1" rot="10800000">
            <a:off x="6679870" y="4789323"/>
            <a:ext cx="536093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 BOX DESIGN</a:t>
            </a:r>
            <a:endParaRPr/>
          </a:p>
        </p:txBody>
      </p:sp>
      <p:sp>
        <p:nvSpPr>
          <p:cNvPr id="139" name="Google Shape;13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41" name="Google Shape;141;p3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3" name="Google Shape;14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44" name="Google Shape;14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45" name="Google Shape;14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7" name="Google Shape;147;p3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3"/>
          <p:cNvSpPr txBox="1"/>
          <p:nvPr/>
        </p:nvSpPr>
        <p:spPr>
          <a:xfrm>
            <a:off x="575641" y="1487494"/>
            <a:ext cx="10763630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Electronics Enclosure design requirements (high level):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 to keep sufficient internal charging rate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structural elements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Conductive path for circuitry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Thermal protection (consider extreme temperature range and thermal cycling)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Vibration tolerance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and ionizing radiation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confirm components for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lunar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(not earth-based prototype). Will use these to determine temperature ranges.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Usually, the component with the tightest temperature tolerance is the power supply. A power supply typically has an operational temperature range of 0 to 15 °C and a survival temperature range of -10 to 25 °C. 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Polina Verkhovodova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 BOX DESIGN</a:t>
            </a:r>
            <a:endParaRPr/>
          </a:p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60" name="Google Shape;16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62" name="Google Shape;16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4" name="Google Shape;164;p4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4"/>
          <p:cNvSpPr txBox="1"/>
          <p:nvPr/>
        </p:nvSpPr>
        <p:spPr>
          <a:xfrm>
            <a:off x="575641" y="1487494"/>
            <a:ext cx="10763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Lunar conditions summary (work in progress):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Polina Verkhovodova</a:t>
            </a:r>
            <a:endParaRPr/>
          </a:p>
        </p:txBody>
      </p:sp>
      <p:graphicFrame>
        <p:nvGraphicFramePr>
          <p:cNvPr id="167" name="Google Shape;167;p4"/>
          <p:cNvGraphicFramePr/>
          <p:nvPr/>
        </p:nvGraphicFramePr>
        <p:xfrm>
          <a:off x="1893456" y="2235074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{B47C8283-D2B6-4C35-8C4C-69AC8E27BBAC}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Temperature Range [°C]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-232 to 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Geometric Albedo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Orbit-Average IR [W/m^2]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430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p4"/>
          <p:cNvSpPr txBox="1"/>
          <p:nvPr/>
        </p:nvSpPr>
        <p:spPr>
          <a:xfrm>
            <a:off x="575641" y="3479115"/>
            <a:ext cx="10763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from Space Mission Analysis and Design textbook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looking for information regarding conditions at the south pole specifically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 BOX DESIGN</a:t>
            </a:r>
            <a:endParaRPr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77" name="Google Shape;177;p5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78" name="Google Shape;178;p5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9" name="Google Shape;17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80" name="Google Shape;18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81" name="Google Shape;18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3" name="Google Shape;183;p5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5"/>
          <p:cNvSpPr txBox="1"/>
          <p:nvPr/>
        </p:nvSpPr>
        <p:spPr>
          <a:xfrm>
            <a:off x="575641" y="1487494"/>
            <a:ext cx="10763630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radiation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aluminum is resistant to UV radiation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too big of a concern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Corrosion (WIP)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Corrosion is a concern! Some studies show that metals exposed to radiation are more susceptible to corrosion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coatings to mitigate this: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Barrier coatings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coatings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Sacrificial coatings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Polina Verkhovodova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