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2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1BE9F-608D-B000-DCFB-2942642C8037}" v="3" dt="2021-04-16T18:14:45.854"/>
    <p1510:client id="{3ADDD59E-6AF7-4F69-B783-168E6A09FD08}" v="832" dt="2021-04-16T17:32:19.595"/>
    <p1510:client id="{764548B9-CCCB-496A-9CE8-79C34C4ECF69}" v="1" dt="2021-04-16T18:55:42.099"/>
    <p1510:client id="{B0BF339F-C635-D4C3-73A9-C1B7016CBA5B}" v="925" dt="2021-04-16T17:30:17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44" y="28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Tisdale" userId="c5247ef6d71c34c7" providerId="LiveId" clId="{764548B9-CCCB-496A-9CE8-79C34C4ECF69}"/>
    <pc:docChg chg="undo custSel modSld">
      <pc:chgData name="Malcolm Tisdale" userId="c5247ef6d71c34c7" providerId="LiveId" clId="{764548B9-CCCB-496A-9CE8-79C34C4ECF69}" dt="2021-04-16T18:55:42.098" v="4" actId="1076"/>
      <pc:docMkLst>
        <pc:docMk/>
      </pc:docMkLst>
      <pc:sldChg chg="modSp mod">
        <pc:chgData name="Malcolm Tisdale" userId="c5247ef6d71c34c7" providerId="LiveId" clId="{764548B9-CCCB-496A-9CE8-79C34C4ECF69}" dt="2021-04-16T18:55:42.098" v="4" actId="1076"/>
        <pc:sldMkLst>
          <pc:docMk/>
          <pc:sldMk cId="2955808475" sldId="262"/>
        </pc:sldMkLst>
        <pc:spChg chg="mod">
          <ac:chgData name="Malcolm Tisdale" userId="c5247ef6d71c34c7" providerId="LiveId" clId="{764548B9-CCCB-496A-9CE8-79C34C4ECF69}" dt="2021-04-16T18:55:42.098" v="4" actId="1076"/>
          <ac:spMkLst>
            <pc:docMk/>
            <pc:sldMk cId="2955808475" sldId="262"/>
            <ac:spMk id="10" creationId="{90F55B47-8A73-4CB1-95D4-A79A5FC070F8}"/>
          </ac:spMkLst>
        </pc:spChg>
        <pc:spChg chg="mod">
          <ac:chgData name="Malcolm Tisdale" userId="c5247ef6d71c34c7" providerId="LiveId" clId="{764548B9-CCCB-496A-9CE8-79C34C4ECF69}" dt="2021-04-16T18:55:42.098" v="4" actId="1076"/>
          <ac:spMkLst>
            <pc:docMk/>
            <pc:sldMk cId="2955808475" sldId="262"/>
            <ac:spMk id="11" creationId="{D2B64CAB-9E1B-4B2E-81E5-BAA52D9FEE84}"/>
          </ac:spMkLst>
        </pc:spChg>
        <pc:spChg chg="mod">
          <ac:chgData name="Malcolm Tisdale" userId="c5247ef6d71c34c7" providerId="LiveId" clId="{764548B9-CCCB-496A-9CE8-79C34C4ECF69}" dt="2021-04-16T18:55:42.098" v="4" actId="1076"/>
          <ac:spMkLst>
            <pc:docMk/>
            <pc:sldMk cId="2955808475" sldId="262"/>
            <ac:spMk id="18" creationId="{148E9B72-5C4D-491E-921B-1ACD309A346B}"/>
          </ac:spMkLst>
        </pc:spChg>
        <pc:spChg chg="mod">
          <ac:chgData name="Malcolm Tisdale" userId="c5247ef6d71c34c7" providerId="LiveId" clId="{764548B9-CCCB-496A-9CE8-79C34C4ECF69}" dt="2021-04-16T18:55:42.098" v="4" actId="1076"/>
          <ac:spMkLst>
            <pc:docMk/>
            <pc:sldMk cId="2955808475" sldId="262"/>
            <ac:spMk id="31" creationId="{1C586263-690F-437D-B8D2-BFE2576C3E17}"/>
          </ac:spMkLst>
        </pc:spChg>
        <pc:grpChg chg="mod">
          <ac:chgData name="Malcolm Tisdale" userId="c5247ef6d71c34c7" providerId="LiveId" clId="{764548B9-CCCB-496A-9CE8-79C34C4ECF69}" dt="2021-04-16T18:55:42.098" v="4" actId="1076"/>
          <ac:grpSpMkLst>
            <pc:docMk/>
            <pc:sldMk cId="2955808475" sldId="262"/>
            <ac:grpSpMk id="2" creationId="{2212ED06-0D45-4303-82A3-DB0342C4E57E}"/>
          </ac:grpSpMkLst>
        </pc:grpChg>
        <pc:grpChg chg="mod">
          <ac:chgData name="Malcolm Tisdale" userId="c5247ef6d71c34c7" providerId="LiveId" clId="{764548B9-CCCB-496A-9CE8-79C34C4ECF69}" dt="2021-04-16T18:55:42.098" v="4" actId="1076"/>
          <ac:grpSpMkLst>
            <pc:docMk/>
            <pc:sldMk cId="2955808475" sldId="262"/>
            <ac:grpSpMk id="12" creationId="{BD63AF79-AC61-4A1B-A247-E0411BA49C6C}"/>
          </ac:grpSpMkLst>
        </pc:grpChg>
        <pc:picChg chg="mod">
          <ac:chgData name="Malcolm Tisdale" userId="c5247ef6d71c34c7" providerId="LiveId" clId="{764548B9-CCCB-496A-9CE8-79C34C4ECF69}" dt="2021-04-16T18:55:42.098" v="4" actId="1076"/>
          <ac:picMkLst>
            <pc:docMk/>
            <pc:sldMk cId="2955808475" sldId="262"/>
            <ac:picMk id="14" creationId="{05A17D7D-ADE4-49F0-B2D6-4E7B2ADC2CE8}"/>
          </ac:picMkLst>
        </pc:picChg>
        <pc:picChg chg="mod">
          <ac:chgData name="Malcolm Tisdale" userId="c5247ef6d71c34c7" providerId="LiveId" clId="{764548B9-CCCB-496A-9CE8-79C34C4ECF69}" dt="2021-04-16T18:55:42.098" v="4" actId="1076"/>
          <ac:picMkLst>
            <pc:docMk/>
            <pc:sldMk cId="2955808475" sldId="262"/>
            <ac:picMk id="17" creationId="{19DD8A09-B375-46DA-8327-6BA46D0DCD73}"/>
          </ac:picMkLst>
        </pc:picChg>
        <pc:picChg chg="mod">
          <ac:chgData name="Malcolm Tisdale" userId="c5247ef6d71c34c7" providerId="LiveId" clId="{764548B9-CCCB-496A-9CE8-79C34C4ECF69}" dt="2021-04-16T18:55:42.098" v="4" actId="1076"/>
          <ac:picMkLst>
            <pc:docMk/>
            <pc:sldMk cId="2955808475" sldId="262"/>
            <ac:picMk id="1026" creationId="{BC3146A8-4CE7-4878-83E8-1392306AE0EA}"/>
          </ac:picMkLst>
        </pc:picChg>
        <pc:picChg chg="mod">
          <ac:chgData name="Malcolm Tisdale" userId="c5247ef6d71c34c7" providerId="LiveId" clId="{764548B9-CCCB-496A-9CE8-79C34C4ECF69}" dt="2021-04-16T18:55:42.098" v="4" actId="1076"/>
          <ac:picMkLst>
            <pc:docMk/>
            <pc:sldMk cId="2955808475" sldId="262"/>
            <ac:picMk id="1028" creationId="{79FB0C64-88C6-486D-83BA-C6047532120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8213A-BB32-4CDE-A60C-2B3CEAEA16E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B4B56-7514-44CD-9B88-AC608308909A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Initialize Electric Field Domain</a:t>
          </a:r>
        </a:p>
      </dgm:t>
    </dgm:pt>
    <dgm:pt modelId="{4AC641AE-EFD1-48EA-8394-0F4B88058D72}" type="parTrans" cxnId="{5A0BB216-4ED5-4790-A54E-8442AC051810}">
      <dgm:prSet/>
      <dgm:spPr/>
      <dgm:t>
        <a:bodyPr/>
        <a:lstStyle/>
        <a:p>
          <a:endParaRPr lang="en-US"/>
        </a:p>
      </dgm:t>
    </dgm:pt>
    <dgm:pt modelId="{1A23F34B-4A87-47CA-8659-B29E5D6E3EFF}" type="sibTrans" cxnId="{5A0BB216-4ED5-4790-A54E-8442AC051810}">
      <dgm:prSet/>
      <dgm:spPr/>
      <dgm:t>
        <a:bodyPr/>
        <a:lstStyle/>
        <a:p>
          <a:endParaRPr lang="en-US"/>
        </a:p>
      </dgm:t>
    </dgm:pt>
    <dgm:pt modelId="{D433808A-BE27-4551-B79B-DB8C166A083E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E(t=0)=0; H(t=0)=0</a:t>
          </a:r>
        </a:p>
      </dgm:t>
    </dgm:pt>
    <dgm:pt modelId="{DC222554-764C-4CF5-BCE2-327753B67C7A}" type="parTrans" cxnId="{B2A45A33-B0E5-4B15-97F6-CC10A8C932D3}">
      <dgm:prSet/>
      <dgm:spPr/>
      <dgm:t>
        <a:bodyPr/>
        <a:lstStyle/>
        <a:p>
          <a:endParaRPr lang="en-US"/>
        </a:p>
      </dgm:t>
    </dgm:pt>
    <dgm:pt modelId="{F037F59F-8A5A-4F47-BAFC-A1D9BFABD60D}" type="sibTrans" cxnId="{B2A45A33-B0E5-4B15-97F6-CC10A8C932D3}">
      <dgm:prSet/>
      <dgm:spPr/>
      <dgm:t>
        <a:bodyPr/>
        <a:lstStyle/>
        <a:p>
          <a:endParaRPr lang="en-US"/>
        </a:p>
      </dgm:t>
    </dgm:pt>
    <dgm:pt modelId="{C0A4D416-D8B5-4CD9-8737-AC7E63F1B040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Set initial electrode charges</a:t>
          </a:r>
        </a:p>
      </dgm:t>
    </dgm:pt>
    <dgm:pt modelId="{9DEC9097-2575-4916-9770-58BA79D4B199}" type="parTrans" cxnId="{4E1E9942-0DB5-457C-ABC4-0570F735CAC7}">
      <dgm:prSet/>
      <dgm:spPr/>
      <dgm:t>
        <a:bodyPr/>
        <a:lstStyle/>
        <a:p>
          <a:endParaRPr lang="en-US"/>
        </a:p>
      </dgm:t>
    </dgm:pt>
    <dgm:pt modelId="{B6CB0464-F110-4837-894F-BFF450002D80}" type="sibTrans" cxnId="{4E1E9942-0DB5-457C-ABC4-0570F735CAC7}">
      <dgm:prSet/>
      <dgm:spPr/>
      <dgm:t>
        <a:bodyPr/>
        <a:lstStyle/>
        <a:p>
          <a:endParaRPr lang="en-US"/>
        </a:p>
      </dgm:t>
    </dgm:pt>
    <dgm:pt modelId="{671511FF-165E-4490-A040-945390BCA984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Iterate Maxwells Equation</a:t>
          </a:r>
        </a:p>
      </dgm:t>
    </dgm:pt>
    <dgm:pt modelId="{9628BDF3-9B13-4203-ADD9-6B881EF0E1B7}" type="parTrans" cxnId="{CE3852D9-6877-4AB0-B386-B2F9AD613DB1}">
      <dgm:prSet/>
      <dgm:spPr/>
      <dgm:t>
        <a:bodyPr/>
        <a:lstStyle/>
        <a:p>
          <a:endParaRPr lang="en-US"/>
        </a:p>
      </dgm:t>
    </dgm:pt>
    <dgm:pt modelId="{B672464A-5D55-4A6B-A369-5CED800B43F6}" type="sibTrans" cxnId="{CE3852D9-6877-4AB0-B386-B2F9AD613DB1}">
      <dgm:prSet/>
      <dgm:spPr/>
      <dgm:t>
        <a:bodyPr/>
        <a:lstStyle/>
        <a:p>
          <a:endParaRPr lang="en-US"/>
        </a:p>
      </dgm:t>
    </dgm:pt>
    <dgm:pt modelId="{F04EB9D4-2E05-4CF6-9A36-36E4A99DD9AA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Update electrode charges</a:t>
          </a:r>
        </a:p>
      </dgm:t>
    </dgm:pt>
    <dgm:pt modelId="{7A3F7D92-EE8B-4267-8B70-240E5F67F7AF}" type="parTrans" cxnId="{04D116CE-725D-483D-878F-01C2AAC0FB8B}">
      <dgm:prSet/>
      <dgm:spPr/>
      <dgm:t>
        <a:bodyPr/>
        <a:lstStyle/>
        <a:p>
          <a:endParaRPr lang="en-US"/>
        </a:p>
      </dgm:t>
    </dgm:pt>
    <dgm:pt modelId="{334CB94C-C839-4089-AF05-DE7AC8703B8D}" type="sibTrans" cxnId="{04D116CE-725D-483D-878F-01C2AAC0FB8B}">
      <dgm:prSet/>
      <dgm:spPr/>
      <dgm:t>
        <a:bodyPr/>
        <a:lstStyle/>
        <a:p>
          <a:endParaRPr lang="en-US"/>
        </a:p>
      </dgm:t>
    </dgm:pt>
    <dgm:pt modelId="{C1952137-A98E-45C3-9C13-D559E147009F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Update finite difference equations (can’t fit here)</a:t>
          </a:r>
        </a:p>
      </dgm:t>
    </dgm:pt>
    <dgm:pt modelId="{75BC4B76-8326-4A30-BEBB-B0D3CBD1E968}" type="parTrans" cxnId="{60CE207E-0DF6-4239-91C5-2030674347DD}">
      <dgm:prSet/>
      <dgm:spPr/>
      <dgm:t>
        <a:bodyPr/>
        <a:lstStyle/>
        <a:p>
          <a:endParaRPr lang="en-US"/>
        </a:p>
      </dgm:t>
    </dgm:pt>
    <dgm:pt modelId="{4031B6A6-C1DC-443A-AE06-9FE3112C7581}" type="sibTrans" cxnId="{60CE207E-0DF6-4239-91C5-2030674347DD}">
      <dgm:prSet/>
      <dgm:spPr/>
      <dgm:t>
        <a:bodyPr/>
        <a:lstStyle/>
        <a:p>
          <a:endParaRPr lang="en-US"/>
        </a:p>
      </dgm:t>
    </dgm:pt>
    <dgm:pt modelId="{C8C81982-6FF2-44C5-A105-B523DA56EBA0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Apply Boundary Conditions</a:t>
          </a:r>
        </a:p>
      </dgm:t>
    </dgm:pt>
    <dgm:pt modelId="{CECD1FCB-5A7C-40DD-9C80-87DDD9383D5F}" type="parTrans" cxnId="{22BCD02C-76E8-4722-8FAC-AA3E425B1846}">
      <dgm:prSet/>
      <dgm:spPr/>
      <dgm:t>
        <a:bodyPr/>
        <a:lstStyle/>
        <a:p>
          <a:endParaRPr lang="en-US"/>
        </a:p>
      </dgm:t>
    </dgm:pt>
    <dgm:pt modelId="{047EAA2B-736E-43D4-A85A-9A00744D00D8}" type="sibTrans" cxnId="{22BCD02C-76E8-4722-8FAC-AA3E425B1846}">
      <dgm:prSet/>
      <dgm:spPr/>
      <dgm:t>
        <a:bodyPr/>
        <a:lstStyle/>
        <a:p>
          <a:endParaRPr lang="en-US"/>
        </a:p>
      </dgm:t>
    </dgm:pt>
    <dgm:pt modelId="{A67F3F9C-54DC-425A-A7EE-A64C15FEB4E2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PEC Boundary Condition:</a:t>
          </a:r>
        </a:p>
      </dgm:t>
    </dgm:pt>
    <dgm:pt modelId="{01A45955-7117-419E-879E-31DFE1711DA3}" type="parTrans" cxnId="{7AE269C1-9AA3-48AC-AD63-197F7888B388}">
      <dgm:prSet/>
      <dgm:spPr/>
      <dgm:t>
        <a:bodyPr/>
        <a:lstStyle/>
        <a:p>
          <a:endParaRPr lang="en-US"/>
        </a:p>
      </dgm:t>
    </dgm:pt>
    <dgm:pt modelId="{2AFDCF98-7C26-48FC-9836-CD1B0594A95F}" type="sibTrans" cxnId="{7AE269C1-9AA3-48AC-AD63-197F7888B388}">
      <dgm:prSet/>
      <dgm:spPr/>
      <dgm:t>
        <a:bodyPr/>
        <a:lstStyle/>
        <a:p>
          <a:endParaRPr lang="en-US"/>
        </a:p>
      </dgm:t>
    </dgm:pt>
    <dgm:pt modelId="{1772B44B-85EF-4D76-BB72-3447A745D7F3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2</a:t>
          </a:r>
          <a:r>
            <a:rPr lang="en-US" baseline="30000">
              <a:latin typeface="Courier Std" panose="02070409020205020404" pitchFamily="49" charset="0"/>
            </a:rPr>
            <a:t>nd</a:t>
          </a:r>
          <a:r>
            <a:rPr lang="en-US">
              <a:latin typeface="Courier Std" panose="02070409020205020404" pitchFamily="49" charset="0"/>
            </a:rPr>
            <a:t> order absorbing boundary conditions:</a:t>
          </a:r>
        </a:p>
      </dgm:t>
    </dgm:pt>
    <dgm:pt modelId="{8BE1094F-3F0A-4402-B585-AC465368CDEF}" type="sibTrans" cxnId="{4A0C6052-7EA5-40FC-982E-E48D5E31537C}">
      <dgm:prSet/>
      <dgm:spPr/>
      <dgm:t>
        <a:bodyPr/>
        <a:lstStyle/>
        <a:p>
          <a:endParaRPr lang="en-US"/>
        </a:p>
      </dgm:t>
    </dgm:pt>
    <dgm:pt modelId="{9BCE0CEE-482D-4AC0-88B4-021D7C443D2F}" type="parTrans" cxnId="{4A0C6052-7EA5-40FC-982E-E48D5E31537C}">
      <dgm:prSet/>
      <dgm:spPr/>
      <dgm:t>
        <a:bodyPr/>
        <a:lstStyle/>
        <a:p>
          <a:endParaRPr lang="en-US"/>
        </a:p>
      </dgm:t>
    </dgm:pt>
    <dgm:pt modelId="{726F1E8F-8AE8-464E-85EF-2AE2C428D45B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if E(</a:t>
          </a:r>
          <a:r>
            <a:rPr lang="en-US" err="1">
              <a:latin typeface="Courier Std" panose="02070409020205020404" pitchFamily="49" charset="0"/>
            </a:rPr>
            <a:t>i,j</a:t>
          </a:r>
          <a:r>
            <a:rPr lang="en-US">
              <a:latin typeface="Courier Std" panose="02070409020205020404" pitchFamily="49" charset="0"/>
            </a:rPr>
            <a:t>) = electron; E(</a:t>
          </a:r>
          <a:r>
            <a:rPr lang="en-US" err="1">
              <a:latin typeface="Courier Std" panose="02070409020205020404" pitchFamily="49" charset="0"/>
            </a:rPr>
            <a:t>i,j</a:t>
          </a:r>
          <a:r>
            <a:rPr lang="en-US">
              <a:latin typeface="Courier Std" panose="02070409020205020404" pitchFamily="49" charset="0"/>
            </a:rPr>
            <a:t>) = 0</a:t>
          </a:r>
        </a:p>
      </dgm:t>
    </dgm:pt>
    <dgm:pt modelId="{4FFAADB4-01D6-429F-9559-729F75C6C86A}" type="parTrans" cxnId="{7CA563A9-B759-4309-B309-19E944093C52}">
      <dgm:prSet/>
      <dgm:spPr/>
      <dgm:t>
        <a:bodyPr/>
        <a:lstStyle/>
        <a:p>
          <a:endParaRPr lang="en-US"/>
        </a:p>
      </dgm:t>
    </dgm:pt>
    <dgm:pt modelId="{E7AF9A05-12A6-4E7E-BB44-A5A6170DF325}" type="sibTrans" cxnId="{7CA563A9-B759-4309-B309-19E944093C52}">
      <dgm:prSet/>
      <dgm:spPr/>
      <dgm:t>
        <a:bodyPr/>
        <a:lstStyle/>
        <a:p>
          <a:endParaRPr lang="en-US"/>
        </a:p>
      </dgm:t>
    </dgm:pt>
    <dgm:pt modelId="{E7FA3072-3033-49EB-A5CE-61B5540A33E5}">
      <dgm:prSet phldrT="[Text]"/>
      <dgm:spPr/>
      <dgm:t>
        <a:bodyPr/>
        <a:lstStyle/>
        <a:p>
          <a:endParaRPr lang="en-US">
            <a:latin typeface="Courier Std" panose="02070409020205020404" pitchFamily="49" charset="0"/>
          </a:endParaRPr>
        </a:p>
      </dgm:t>
    </dgm:pt>
    <dgm:pt modelId="{BAF8A922-19FA-481A-9E30-5D67A5B2C8D4}" type="parTrans" cxnId="{C42A603B-F252-471D-9FA9-E13DB4FCC10D}">
      <dgm:prSet/>
      <dgm:spPr/>
      <dgm:t>
        <a:bodyPr/>
        <a:lstStyle/>
        <a:p>
          <a:endParaRPr lang="en-US"/>
        </a:p>
      </dgm:t>
    </dgm:pt>
    <dgm:pt modelId="{8D710073-9B34-410C-9FEC-795614689592}" type="sibTrans" cxnId="{C42A603B-F252-471D-9FA9-E13DB4FCC10D}">
      <dgm:prSet/>
      <dgm:spPr/>
      <dgm:t>
        <a:bodyPr/>
        <a:lstStyle/>
        <a:p>
          <a:endParaRPr lang="en-US"/>
        </a:p>
      </dgm:t>
    </dgm:pt>
    <dgm:pt modelId="{6CC4DE76-85FF-4D59-B96A-D4DC0F9DEC6F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E(boundary, t=n+1) = E(pseudonodes outside boundary, t=n) + E(boundary, t=n)</a:t>
          </a:r>
        </a:p>
      </dgm:t>
    </dgm:pt>
    <dgm:pt modelId="{9091A7C7-C043-4045-9018-C13C6F25FD33}" type="parTrans" cxnId="{680DA1F9-875B-4664-96C0-3D1FC60ABBD0}">
      <dgm:prSet/>
      <dgm:spPr/>
      <dgm:t>
        <a:bodyPr/>
        <a:lstStyle/>
        <a:p>
          <a:endParaRPr lang="en-US"/>
        </a:p>
      </dgm:t>
    </dgm:pt>
    <dgm:pt modelId="{EDE97238-11A8-4FCC-9079-58E0155E2892}" type="sibTrans" cxnId="{680DA1F9-875B-4664-96C0-3D1FC60ABBD0}">
      <dgm:prSet/>
      <dgm:spPr/>
      <dgm:t>
        <a:bodyPr/>
        <a:lstStyle/>
        <a:p>
          <a:endParaRPr lang="en-US"/>
        </a:p>
      </dgm:t>
    </dgm:pt>
    <dgm:pt modelId="{9EEFCA02-3A03-4FEF-846B-10F58DDDBA77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Charge(t) = </a:t>
          </a:r>
          <a:r>
            <a:rPr lang="en-US" err="1">
              <a:latin typeface="Courier Std" panose="02070409020205020404" pitchFamily="49" charset="0"/>
            </a:rPr>
            <a:t>scipy.square</a:t>
          </a:r>
          <a:r>
            <a:rPr lang="en-US">
              <a:latin typeface="Courier Std" panose="02070409020205020404" pitchFamily="49" charset="0"/>
            </a:rPr>
            <a:t>(2*pi*10); evaluate at time step</a:t>
          </a:r>
        </a:p>
      </dgm:t>
    </dgm:pt>
    <dgm:pt modelId="{694518C1-B30C-4316-841E-41CD3E11F4D3}" type="parTrans" cxnId="{405919C6-A1AB-467F-87AF-562374127197}">
      <dgm:prSet/>
      <dgm:spPr/>
    </dgm:pt>
    <dgm:pt modelId="{8F3EC622-FE74-4209-9AFC-E3898FEA0299}" type="sibTrans" cxnId="{405919C6-A1AB-467F-87AF-562374127197}">
      <dgm:prSet/>
      <dgm:spPr/>
    </dgm:pt>
    <dgm:pt modelId="{1DCBD484-59B9-4ED1-A967-D17357161115}">
      <dgm:prSet phldrT="[Text]"/>
      <dgm:spPr/>
      <dgm:t>
        <a:bodyPr/>
        <a:lstStyle/>
        <a:p>
          <a:r>
            <a:rPr lang="en-US">
              <a:latin typeface="Courier Std" panose="02070409020205020404" pitchFamily="49" charset="0"/>
            </a:rPr>
            <a:t>Constants evaluated at point; e.g. updating electric field in alumina uses dielectric constant of alumina </a:t>
          </a:r>
        </a:p>
      </dgm:t>
    </dgm:pt>
    <dgm:pt modelId="{5A5A373A-EB17-469C-913E-A93D5A5F5475}" type="parTrans" cxnId="{6BB74816-25CC-4541-8E8C-0565888977D0}">
      <dgm:prSet/>
      <dgm:spPr/>
    </dgm:pt>
    <dgm:pt modelId="{BB7AE320-10B2-4A0E-8B4F-2AE23C6506F5}" type="sibTrans" cxnId="{6BB74816-25CC-4541-8E8C-0565888977D0}">
      <dgm:prSet/>
      <dgm:spPr/>
    </dgm:pt>
    <dgm:pt modelId="{B99A7B46-9392-4227-AE0D-919684D04264}" type="pres">
      <dgm:prSet presAssocID="{6548213A-BB32-4CDE-A60C-2B3CEAEA16E4}" presName="linearFlow" presStyleCnt="0">
        <dgm:presLayoutVars>
          <dgm:dir/>
          <dgm:animLvl val="lvl"/>
          <dgm:resizeHandles val="exact"/>
        </dgm:presLayoutVars>
      </dgm:prSet>
      <dgm:spPr/>
    </dgm:pt>
    <dgm:pt modelId="{80F155F2-E10C-40A1-ABE5-4C1B87DF44D0}" type="pres">
      <dgm:prSet presAssocID="{577B4B56-7514-44CD-9B88-AC608308909A}" presName="composite" presStyleCnt="0"/>
      <dgm:spPr/>
    </dgm:pt>
    <dgm:pt modelId="{B94DB6C8-3CC3-4674-BE57-144B4204DE46}" type="pres">
      <dgm:prSet presAssocID="{577B4B56-7514-44CD-9B88-AC608308909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CAB9D58-E340-4E6C-AF20-1EBF2B998884}" type="pres">
      <dgm:prSet presAssocID="{577B4B56-7514-44CD-9B88-AC608308909A}" presName="descendantText" presStyleLbl="alignAcc1" presStyleIdx="0" presStyleCnt="3">
        <dgm:presLayoutVars>
          <dgm:bulletEnabled val="1"/>
        </dgm:presLayoutVars>
      </dgm:prSet>
      <dgm:spPr/>
    </dgm:pt>
    <dgm:pt modelId="{2F3045C3-1E93-45AB-A44D-CDF2A7DD4823}" type="pres">
      <dgm:prSet presAssocID="{1A23F34B-4A87-47CA-8659-B29E5D6E3EFF}" presName="sp" presStyleCnt="0"/>
      <dgm:spPr/>
    </dgm:pt>
    <dgm:pt modelId="{5528E7AA-0BFC-4442-AD13-0F147C3E269E}" type="pres">
      <dgm:prSet presAssocID="{671511FF-165E-4490-A040-945390BCA984}" presName="composite" presStyleCnt="0"/>
      <dgm:spPr/>
    </dgm:pt>
    <dgm:pt modelId="{4C25FFCB-7C6A-469F-BF2A-45D8347AE766}" type="pres">
      <dgm:prSet presAssocID="{671511FF-165E-4490-A040-945390BCA98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1BE74AA-6049-4795-B16D-6EBAB9171A2D}" type="pres">
      <dgm:prSet presAssocID="{671511FF-165E-4490-A040-945390BCA984}" presName="descendantText" presStyleLbl="alignAcc1" presStyleIdx="1" presStyleCnt="3" custLinFactNeighborX="0" custLinFactNeighborY="1458">
        <dgm:presLayoutVars>
          <dgm:bulletEnabled val="1"/>
        </dgm:presLayoutVars>
      </dgm:prSet>
      <dgm:spPr/>
    </dgm:pt>
    <dgm:pt modelId="{91D6E648-B28F-4886-8BA3-368B347918C1}" type="pres">
      <dgm:prSet presAssocID="{B672464A-5D55-4A6B-A369-5CED800B43F6}" presName="sp" presStyleCnt="0"/>
      <dgm:spPr/>
    </dgm:pt>
    <dgm:pt modelId="{3A25622C-0124-40F9-9C32-2157328CEBD6}" type="pres">
      <dgm:prSet presAssocID="{C8C81982-6FF2-44C5-A105-B523DA56EBA0}" presName="composite" presStyleCnt="0"/>
      <dgm:spPr/>
    </dgm:pt>
    <dgm:pt modelId="{36FD7D09-0C9A-48ED-B1C2-10BF831CCA29}" type="pres">
      <dgm:prSet presAssocID="{C8C81982-6FF2-44C5-A105-B523DA56EBA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81F2A54-1F09-43B7-8E46-34728A6B09FB}" type="pres">
      <dgm:prSet presAssocID="{C8C81982-6FF2-44C5-A105-B523DA56EBA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BB74816-25CC-4541-8E8C-0565888977D0}" srcId="{C1952137-A98E-45C3-9C13-D559E147009F}" destId="{1DCBD484-59B9-4ED1-A967-D17357161115}" srcOrd="0" destOrd="0" parTransId="{5A5A373A-EB17-469C-913E-A93D5A5F5475}" sibTransId="{BB7AE320-10B2-4A0E-8B4F-2AE23C6506F5}"/>
    <dgm:cxn modelId="{5A0BB216-4ED5-4790-A54E-8442AC051810}" srcId="{6548213A-BB32-4CDE-A60C-2B3CEAEA16E4}" destId="{577B4B56-7514-44CD-9B88-AC608308909A}" srcOrd="0" destOrd="0" parTransId="{4AC641AE-EFD1-48EA-8394-0F4B88058D72}" sibTransId="{1A23F34B-4A87-47CA-8659-B29E5D6E3EFF}"/>
    <dgm:cxn modelId="{D0E4AE1A-7FB2-414B-9999-16A07196ACA3}" type="presOf" srcId="{C0A4D416-D8B5-4CD9-8737-AC7E63F1B040}" destId="{CCAB9D58-E340-4E6C-AF20-1EBF2B998884}" srcOrd="0" destOrd="1" presId="urn:microsoft.com/office/officeart/2005/8/layout/chevron2"/>
    <dgm:cxn modelId="{BDDBC621-9DCD-4D87-900D-E682EED4E9DF}" type="presOf" srcId="{726F1E8F-8AE8-464E-85EF-2AE2C428D45B}" destId="{D81F2A54-1F09-43B7-8E46-34728A6B09FB}" srcOrd="0" destOrd="1" presId="urn:microsoft.com/office/officeart/2005/8/layout/chevron2"/>
    <dgm:cxn modelId="{E63E622C-202A-4B77-8998-B7EB3C3FF031}" type="presOf" srcId="{9EEFCA02-3A03-4FEF-846B-10F58DDDBA77}" destId="{31BE74AA-6049-4795-B16D-6EBAB9171A2D}" srcOrd="0" destOrd="1" presId="urn:microsoft.com/office/officeart/2005/8/layout/chevron2"/>
    <dgm:cxn modelId="{22BCD02C-76E8-4722-8FAC-AA3E425B1846}" srcId="{6548213A-BB32-4CDE-A60C-2B3CEAEA16E4}" destId="{C8C81982-6FF2-44C5-A105-B523DA56EBA0}" srcOrd="2" destOrd="0" parTransId="{CECD1FCB-5A7C-40DD-9C80-87DDD9383D5F}" sibTransId="{047EAA2B-736E-43D4-A85A-9A00744D00D8}"/>
    <dgm:cxn modelId="{B2A45A33-B0E5-4B15-97F6-CC10A8C932D3}" srcId="{577B4B56-7514-44CD-9B88-AC608308909A}" destId="{D433808A-BE27-4551-B79B-DB8C166A083E}" srcOrd="0" destOrd="0" parTransId="{DC222554-764C-4CF5-BCE2-327753B67C7A}" sibTransId="{F037F59F-8A5A-4F47-BAFC-A1D9BFABD60D}"/>
    <dgm:cxn modelId="{0FF26034-185F-4003-8E0E-6912D02F1D03}" type="presOf" srcId="{A67F3F9C-54DC-425A-A7EE-A64C15FEB4E2}" destId="{D81F2A54-1F09-43B7-8E46-34728A6B09FB}" srcOrd="0" destOrd="0" presId="urn:microsoft.com/office/officeart/2005/8/layout/chevron2"/>
    <dgm:cxn modelId="{C42A603B-F252-471D-9FA9-E13DB4FCC10D}" srcId="{1772B44B-85EF-4D76-BB72-3447A745D7F3}" destId="{E7FA3072-3033-49EB-A5CE-61B5540A33E5}" srcOrd="1" destOrd="0" parTransId="{BAF8A922-19FA-481A-9E30-5D67A5B2C8D4}" sibTransId="{8D710073-9B34-410C-9FEC-795614689592}"/>
    <dgm:cxn modelId="{0D57345B-CAE6-4039-ABA5-3F89A27D2755}" type="presOf" srcId="{577B4B56-7514-44CD-9B88-AC608308909A}" destId="{B94DB6C8-3CC3-4674-BE57-144B4204DE46}" srcOrd="0" destOrd="0" presId="urn:microsoft.com/office/officeart/2005/8/layout/chevron2"/>
    <dgm:cxn modelId="{4E1E9942-0DB5-457C-ABC4-0570F735CAC7}" srcId="{577B4B56-7514-44CD-9B88-AC608308909A}" destId="{C0A4D416-D8B5-4CD9-8737-AC7E63F1B040}" srcOrd="1" destOrd="0" parTransId="{9DEC9097-2575-4916-9770-58BA79D4B199}" sibTransId="{B6CB0464-F110-4837-894F-BFF450002D80}"/>
    <dgm:cxn modelId="{7D7FDF65-42B2-4655-95C4-D19C403563AC}" type="presOf" srcId="{D433808A-BE27-4551-B79B-DB8C166A083E}" destId="{CCAB9D58-E340-4E6C-AF20-1EBF2B998884}" srcOrd="0" destOrd="0" presId="urn:microsoft.com/office/officeart/2005/8/layout/chevron2"/>
    <dgm:cxn modelId="{2E2A9969-32EE-4971-87D1-91FAE7A53CC4}" type="presOf" srcId="{1772B44B-85EF-4D76-BB72-3447A745D7F3}" destId="{D81F2A54-1F09-43B7-8E46-34728A6B09FB}" srcOrd="0" destOrd="2" presId="urn:microsoft.com/office/officeart/2005/8/layout/chevron2"/>
    <dgm:cxn modelId="{D87B304D-9C85-40F9-8AE9-D76E6C77D398}" type="presOf" srcId="{F04EB9D4-2E05-4CF6-9A36-36E4A99DD9AA}" destId="{31BE74AA-6049-4795-B16D-6EBAB9171A2D}" srcOrd="0" destOrd="0" presId="urn:microsoft.com/office/officeart/2005/8/layout/chevron2"/>
    <dgm:cxn modelId="{5CD8E16E-B1EE-4475-9DCB-14C6BB788CE6}" type="presOf" srcId="{C8C81982-6FF2-44C5-A105-B523DA56EBA0}" destId="{36FD7D09-0C9A-48ED-B1C2-10BF831CCA29}" srcOrd="0" destOrd="0" presId="urn:microsoft.com/office/officeart/2005/8/layout/chevron2"/>
    <dgm:cxn modelId="{4A0C6052-7EA5-40FC-982E-E48D5E31537C}" srcId="{C8C81982-6FF2-44C5-A105-B523DA56EBA0}" destId="{1772B44B-85EF-4D76-BB72-3447A745D7F3}" srcOrd="1" destOrd="0" parTransId="{9BCE0CEE-482D-4AC0-88B4-021D7C443D2F}" sibTransId="{8BE1094F-3F0A-4402-B585-AC465368CDEF}"/>
    <dgm:cxn modelId="{60CE207E-0DF6-4239-91C5-2030674347DD}" srcId="{671511FF-165E-4490-A040-945390BCA984}" destId="{C1952137-A98E-45C3-9C13-D559E147009F}" srcOrd="1" destOrd="0" parTransId="{75BC4B76-8326-4A30-BEBB-B0D3CBD1E968}" sibTransId="{4031B6A6-C1DC-443A-AE06-9FE3112C7581}"/>
    <dgm:cxn modelId="{96E64284-3357-46D5-81B1-C8D3B5FF99A2}" type="presOf" srcId="{6CC4DE76-85FF-4D59-B96A-D4DC0F9DEC6F}" destId="{D81F2A54-1F09-43B7-8E46-34728A6B09FB}" srcOrd="0" destOrd="3" presId="urn:microsoft.com/office/officeart/2005/8/layout/chevron2"/>
    <dgm:cxn modelId="{7CA563A9-B759-4309-B309-19E944093C52}" srcId="{A67F3F9C-54DC-425A-A7EE-A64C15FEB4E2}" destId="{726F1E8F-8AE8-464E-85EF-2AE2C428D45B}" srcOrd="0" destOrd="0" parTransId="{4FFAADB4-01D6-429F-9559-729F75C6C86A}" sibTransId="{E7AF9A05-12A6-4E7E-BB44-A5A6170DF325}"/>
    <dgm:cxn modelId="{AF868BBF-B89D-4E75-9790-E227152559CA}" type="presOf" srcId="{E7FA3072-3033-49EB-A5CE-61B5540A33E5}" destId="{D81F2A54-1F09-43B7-8E46-34728A6B09FB}" srcOrd="0" destOrd="4" presId="urn:microsoft.com/office/officeart/2005/8/layout/chevron2"/>
    <dgm:cxn modelId="{7AE269C1-9AA3-48AC-AD63-197F7888B388}" srcId="{C8C81982-6FF2-44C5-A105-B523DA56EBA0}" destId="{A67F3F9C-54DC-425A-A7EE-A64C15FEB4E2}" srcOrd="0" destOrd="0" parTransId="{01A45955-7117-419E-879E-31DFE1711DA3}" sibTransId="{2AFDCF98-7C26-48FC-9836-CD1B0594A95F}"/>
    <dgm:cxn modelId="{405919C6-A1AB-467F-87AF-562374127197}" srcId="{F04EB9D4-2E05-4CF6-9A36-36E4A99DD9AA}" destId="{9EEFCA02-3A03-4FEF-846B-10F58DDDBA77}" srcOrd="0" destOrd="0" parTransId="{694518C1-B30C-4316-841E-41CD3E11F4D3}" sibTransId="{8F3EC622-FE74-4209-9AFC-E3898FEA0299}"/>
    <dgm:cxn modelId="{04D116CE-725D-483D-878F-01C2AAC0FB8B}" srcId="{671511FF-165E-4490-A040-945390BCA984}" destId="{F04EB9D4-2E05-4CF6-9A36-36E4A99DD9AA}" srcOrd="0" destOrd="0" parTransId="{7A3F7D92-EE8B-4267-8B70-240E5F67F7AF}" sibTransId="{334CB94C-C839-4089-AF05-DE7AC8703B8D}"/>
    <dgm:cxn modelId="{CE3852D9-6877-4AB0-B386-B2F9AD613DB1}" srcId="{6548213A-BB32-4CDE-A60C-2B3CEAEA16E4}" destId="{671511FF-165E-4490-A040-945390BCA984}" srcOrd="1" destOrd="0" parTransId="{9628BDF3-9B13-4203-ADD9-6B881EF0E1B7}" sibTransId="{B672464A-5D55-4A6B-A369-5CED800B43F6}"/>
    <dgm:cxn modelId="{7B0B4BE4-A5A3-4DFF-8626-1DFE5F399A22}" type="presOf" srcId="{C1952137-A98E-45C3-9C13-D559E147009F}" destId="{31BE74AA-6049-4795-B16D-6EBAB9171A2D}" srcOrd="0" destOrd="2" presId="urn:microsoft.com/office/officeart/2005/8/layout/chevron2"/>
    <dgm:cxn modelId="{36CF6FE8-D0F3-4845-87E0-C208FD7C453B}" type="presOf" srcId="{6548213A-BB32-4CDE-A60C-2B3CEAEA16E4}" destId="{B99A7B46-9392-4227-AE0D-919684D04264}" srcOrd="0" destOrd="0" presId="urn:microsoft.com/office/officeart/2005/8/layout/chevron2"/>
    <dgm:cxn modelId="{C7CB41E9-21AC-47FB-BF68-63BDAD917DF6}" type="presOf" srcId="{1DCBD484-59B9-4ED1-A967-D17357161115}" destId="{31BE74AA-6049-4795-B16D-6EBAB9171A2D}" srcOrd="0" destOrd="3" presId="urn:microsoft.com/office/officeart/2005/8/layout/chevron2"/>
    <dgm:cxn modelId="{5A6A24ED-CF6D-452B-B4FE-7C6E845CA2B5}" type="presOf" srcId="{671511FF-165E-4490-A040-945390BCA984}" destId="{4C25FFCB-7C6A-469F-BF2A-45D8347AE766}" srcOrd="0" destOrd="0" presId="urn:microsoft.com/office/officeart/2005/8/layout/chevron2"/>
    <dgm:cxn modelId="{680DA1F9-875B-4664-96C0-3D1FC60ABBD0}" srcId="{1772B44B-85EF-4D76-BB72-3447A745D7F3}" destId="{6CC4DE76-85FF-4D59-B96A-D4DC0F9DEC6F}" srcOrd="0" destOrd="0" parTransId="{9091A7C7-C043-4045-9018-C13C6F25FD33}" sibTransId="{EDE97238-11A8-4FCC-9079-58E0155E2892}"/>
    <dgm:cxn modelId="{1159D8FD-78A5-4873-8D37-1F1B31955455}" type="presParOf" srcId="{B99A7B46-9392-4227-AE0D-919684D04264}" destId="{80F155F2-E10C-40A1-ABE5-4C1B87DF44D0}" srcOrd="0" destOrd="0" presId="urn:microsoft.com/office/officeart/2005/8/layout/chevron2"/>
    <dgm:cxn modelId="{4266C7EF-CF86-4354-A5DF-E3A703B21F11}" type="presParOf" srcId="{80F155F2-E10C-40A1-ABE5-4C1B87DF44D0}" destId="{B94DB6C8-3CC3-4674-BE57-144B4204DE46}" srcOrd="0" destOrd="0" presId="urn:microsoft.com/office/officeart/2005/8/layout/chevron2"/>
    <dgm:cxn modelId="{E1B491F2-B7BC-4FD0-BC9E-192E2AAF0326}" type="presParOf" srcId="{80F155F2-E10C-40A1-ABE5-4C1B87DF44D0}" destId="{CCAB9D58-E340-4E6C-AF20-1EBF2B998884}" srcOrd="1" destOrd="0" presId="urn:microsoft.com/office/officeart/2005/8/layout/chevron2"/>
    <dgm:cxn modelId="{853D4B45-2157-49C2-839A-B9E89B25EDF4}" type="presParOf" srcId="{B99A7B46-9392-4227-AE0D-919684D04264}" destId="{2F3045C3-1E93-45AB-A44D-CDF2A7DD4823}" srcOrd="1" destOrd="0" presId="urn:microsoft.com/office/officeart/2005/8/layout/chevron2"/>
    <dgm:cxn modelId="{549BF2C7-BB92-4EF2-8A74-2F1D62DE00BD}" type="presParOf" srcId="{B99A7B46-9392-4227-AE0D-919684D04264}" destId="{5528E7AA-0BFC-4442-AD13-0F147C3E269E}" srcOrd="2" destOrd="0" presId="urn:microsoft.com/office/officeart/2005/8/layout/chevron2"/>
    <dgm:cxn modelId="{A1B8CA73-4649-43C1-809B-E06EDE09DC73}" type="presParOf" srcId="{5528E7AA-0BFC-4442-AD13-0F147C3E269E}" destId="{4C25FFCB-7C6A-469F-BF2A-45D8347AE766}" srcOrd="0" destOrd="0" presId="urn:microsoft.com/office/officeart/2005/8/layout/chevron2"/>
    <dgm:cxn modelId="{836DE029-06F3-4163-8C35-D1B610F9F007}" type="presParOf" srcId="{5528E7AA-0BFC-4442-AD13-0F147C3E269E}" destId="{31BE74AA-6049-4795-B16D-6EBAB9171A2D}" srcOrd="1" destOrd="0" presId="urn:microsoft.com/office/officeart/2005/8/layout/chevron2"/>
    <dgm:cxn modelId="{48BB785F-199E-4783-9486-D43DFB1D2BA8}" type="presParOf" srcId="{B99A7B46-9392-4227-AE0D-919684D04264}" destId="{91D6E648-B28F-4886-8BA3-368B347918C1}" srcOrd="3" destOrd="0" presId="urn:microsoft.com/office/officeart/2005/8/layout/chevron2"/>
    <dgm:cxn modelId="{ED708CB6-793E-4BF5-8C99-8860FA93AD24}" type="presParOf" srcId="{B99A7B46-9392-4227-AE0D-919684D04264}" destId="{3A25622C-0124-40F9-9C32-2157328CEBD6}" srcOrd="4" destOrd="0" presId="urn:microsoft.com/office/officeart/2005/8/layout/chevron2"/>
    <dgm:cxn modelId="{AE2A1CEF-69BF-4627-BDE9-2C21275339D9}" type="presParOf" srcId="{3A25622C-0124-40F9-9C32-2157328CEBD6}" destId="{36FD7D09-0C9A-48ED-B1C2-10BF831CCA29}" srcOrd="0" destOrd="0" presId="urn:microsoft.com/office/officeart/2005/8/layout/chevron2"/>
    <dgm:cxn modelId="{2D2B5E0C-516C-4843-93D9-7AA6E3F315CA}" type="presParOf" srcId="{3A25622C-0124-40F9-9C32-2157328CEBD6}" destId="{D81F2A54-1F09-43B7-8E46-34728A6B09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DB6C8-3CC3-4674-BE57-144B4204DE46}">
      <dsp:nvSpPr>
        <dsp:cNvPr id="0" name=""/>
        <dsp:cNvSpPr/>
      </dsp:nvSpPr>
      <dsp:spPr>
        <a:xfrm rot="5400000">
          <a:off x="-235912" y="236035"/>
          <a:ext cx="1572750" cy="1100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ourier Std" panose="02070409020205020404" pitchFamily="49" charset="0"/>
            </a:rPr>
            <a:t>Initialize Electric Field Domain</a:t>
          </a:r>
        </a:p>
      </dsp:txBody>
      <dsp:txXfrm rot="-5400000">
        <a:off x="1" y="550586"/>
        <a:ext cx="1100925" cy="471825"/>
      </dsp:txXfrm>
    </dsp:sp>
    <dsp:sp modelId="{CCAB9D58-E340-4E6C-AF20-1EBF2B998884}">
      <dsp:nvSpPr>
        <dsp:cNvPr id="0" name=""/>
        <dsp:cNvSpPr/>
      </dsp:nvSpPr>
      <dsp:spPr>
        <a:xfrm rot="5400000">
          <a:off x="4948420" y="-3847372"/>
          <a:ext cx="1022287" cy="8717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E(t=0)=0; H(t=0)=0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Set initial electrode charges</a:t>
          </a:r>
        </a:p>
      </dsp:txBody>
      <dsp:txXfrm rot="-5400000">
        <a:off x="1100925" y="50027"/>
        <a:ext cx="8667374" cy="922479"/>
      </dsp:txXfrm>
    </dsp:sp>
    <dsp:sp modelId="{4C25FFCB-7C6A-469F-BF2A-45D8347AE766}">
      <dsp:nvSpPr>
        <dsp:cNvPr id="0" name=""/>
        <dsp:cNvSpPr/>
      </dsp:nvSpPr>
      <dsp:spPr>
        <a:xfrm rot="5400000">
          <a:off x="-235912" y="1614182"/>
          <a:ext cx="1572750" cy="1100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ourier Std" panose="02070409020205020404" pitchFamily="49" charset="0"/>
            </a:rPr>
            <a:t>Iterate Maxwells Equation</a:t>
          </a:r>
        </a:p>
      </dsp:txBody>
      <dsp:txXfrm rot="-5400000">
        <a:off x="1" y="1928733"/>
        <a:ext cx="1100925" cy="471825"/>
      </dsp:txXfrm>
    </dsp:sp>
    <dsp:sp modelId="{31BE74AA-6049-4795-B16D-6EBAB9171A2D}">
      <dsp:nvSpPr>
        <dsp:cNvPr id="0" name=""/>
        <dsp:cNvSpPr/>
      </dsp:nvSpPr>
      <dsp:spPr>
        <a:xfrm rot="5400000">
          <a:off x="4948420" y="-2454320"/>
          <a:ext cx="1022287" cy="8717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Update electrode charges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Charge(t) = </a:t>
          </a:r>
          <a:r>
            <a:rPr lang="en-US" sz="1200" kern="1200" err="1">
              <a:latin typeface="Courier Std" panose="02070409020205020404" pitchFamily="49" charset="0"/>
            </a:rPr>
            <a:t>scipy.square</a:t>
          </a:r>
          <a:r>
            <a:rPr lang="en-US" sz="1200" kern="1200">
              <a:latin typeface="Courier Std" panose="02070409020205020404" pitchFamily="49" charset="0"/>
            </a:rPr>
            <a:t>(2*pi*10); evaluate at time step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Update finite difference equations (can’t fit here)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Constants evaluated at point; e.g. updating electric field in alumina uses dielectric constant of alumina </a:t>
          </a:r>
        </a:p>
      </dsp:txBody>
      <dsp:txXfrm rot="-5400000">
        <a:off x="1100925" y="1443079"/>
        <a:ext cx="8667374" cy="922479"/>
      </dsp:txXfrm>
    </dsp:sp>
    <dsp:sp modelId="{36FD7D09-0C9A-48ED-B1C2-10BF831CCA29}">
      <dsp:nvSpPr>
        <dsp:cNvPr id="0" name=""/>
        <dsp:cNvSpPr/>
      </dsp:nvSpPr>
      <dsp:spPr>
        <a:xfrm rot="5400000">
          <a:off x="-235912" y="2992330"/>
          <a:ext cx="1572750" cy="1100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ourier Std" panose="02070409020205020404" pitchFamily="49" charset="0"/>
            </a:rPr>
            <a:t>Apply Boundary Conditions</a:t>
          </a:r>
        </a:p>
      </dsp:txBody>
      <dsp:txXfrm rot="-5400000">
        <a:off x="1" y="3306881"/>
        <a:ext cx="1100925" cy="471825"/>
      </dsp:txXfrm>
    </dsp:sp>
    <dsp:sp modelId="{D81F2A54-1F09-43B7-8E46-34728A6B09FB}">
      <dsp:nvSpPr>
        <dsp:cNvPr id="0" name=""/>
        <dsp:cNvSpPr/>
      </dsp:nvSpPr>
      <dsp:spPr>
        <a:xfrm rot="5400000">
          <a:off x="4948420" y="-1091077"/>
          <a:ext cx="1022287" cy="8717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PEC Boundary Condition: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if E(</a:t>
          </a:r>
          <a:r>
            <a:rPr lang="en-US" sz="1200" kern="1200" err="1">
              <a:latin typeface="Courier Std" panose="02070409020205020404" pitchFamily="49" charset="0"/>
            </a:rPr>
            <a:t>i,j</a:t>
          </a:r>
          <a:r>
            <a:rPr lang="en-US" sz="1200" kern="1200">
              <a:latin typeface="Courier Std" panose="02070409020205020404" pitchFamily="49" charset="0"/>
            </a:rPr>
            <a:t>) = electron; E(</a:t>
          </a:r>
          <a:r>
            <a:rPr lang="en-US" sz="1200" kern="1200" err="1">
              <a:latin typeface="Courier Std" panose="02070409020205020404" pitchFamily="49" charset="0"/>
            </a:rPr>
            <a:t>i,j</a:t>
          </a:r>
          <a:r>
            <a:rPr lang="en-US" sz="1200" kern="1200">
              <a:latin typeface="Courier Std" panose="02070409020205020404" pitchFamily="49" charset="0"/>
            </a:rPr>
            <a:t>) = 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2</a:t>
          </a:r>
          <a:r>
            <a:rPr lang="en-US" sz="1200" kern="1200" baseline="30000">
              <a:latin typeface="Courier Std" panose="02070409020205020404" pitchFamily="49" charset="0"/>
            </a:rPr>
            <a:t>nd</a:t>
          </a:r>
          <a:r>
            <a:rPr lang="en-US" sz="1200" kern="1200">
              <a:latin typeface="Courier Std" panose="02070409020205020404" pitchFamily="49" charset="0"/>
            </a:rPr>
            <a:t> order absorbing boundary conditions: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ourier Std" panose="02070409020205020404" pitchFamily="49" charset="0"/>
            </a:rPr>
            <a:t>E(boundary, t=n+1) = E(pseudonodes outside boundary, t=n) + E(boundary, t=n)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Courier Std" panose="02070409020205020404" pitchFamily="49" charset="0"/>
          </a:endParaRPr>
        </a:p>
      </dsp:txBody>
      <dsp:txXfrm rot="-5400000">
        <a:off x="1100925" y="2806322"/>
        <a:ext cx="8667374" cy="922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-6487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68716"/>
            <a:ext cx="459949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venir Next LT Pro"/>
              </a:rPr>
              <a:t>Validation</a:t>
            </a:r>
            <a:endParaRPr lang="en-US" sz="3600">
              <a:latin typeface="Avenir Next LT Pro" panose="020B0504020202020204" pitchFamily="34" charset="0"/>
            </a:endParaRPr>
          </a:p>
          <a:p>
            <a:r>
              <a:rPr lang="en-US" sz="2400" b="1">
                <a:latin typeface="Avenir Next LT Pro"/>
              </a:rPr>
              <a:t>Simulations</a:t>
            </a:r>
            <a:endParaRPr lang="en-US" sz="2400" b="1">
              <a:latin typeface="Avenir Next LT Pro" panose="020B05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069" y="6356350"/>
            <a:ext cx="2743200" cy="365125"/>
          </a:xfrm>
        </p:spPr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48319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354037" y="656086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14937"/>
            <a:ext cx="44380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latin typeface="Avenir Next LT Pro Light"/>
              </a:rPr>
              <a:t>4/16/21</a:t>
            </a:r>
          </a:p>
          <a:p>
            <a:pPr algn="r"/>
            <a:r>
              <a:rPr lang="en-US" sz="1400">
                <a:latin typeface="Avenir Next LT Pro Light"/>
              </a:rPr>
              <a:t>Isabella Dula, Sarah Yun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8198-57F9-4554-BF67-1174F621C723}"/>
              </a:ext>
            </a:extLst>
          </p:cNvPr>
          <p:cNvSpPr txBox="1"/>
          <p:nvPr/>
        </p:nvSpPr>
        <p:spPr>
          <a:xfrm>
            <a:off x="-578636" y="1314769"/>
            <a:ext cx="11969930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Avenir Next LT Pro"/>
              </a:rPr>
              <a:t>Finite Difference Parameter Selection</a:t>
            </a:r>
            <a:endParaRPr lang="en-US" sz="2000">
              <a:latin typeface="Avenir Next LT Pro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800100" lvl="1" indent="-342900">
              <a:buFont typeface="Arial,Sans-Serif" panose="020B0604020202020204" pitchFamily="34" charset="0"/>
              <a:buChar char="•"/>
            </a:pPr>
            <a:endParaRPr lang="en-US" sz="2000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lvl="1"/>
            <a:endParaRPr lang="en-US" sz="1600">
              <a:latin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lvl="1"/>
            <a:endParaRPr lang="en-US" sz="1600" i="1">
              <a:latin typeface="Avenir Next LT Pro Light" panose="020B0304020202020204" pitchFamily="34" charset="0"/>
              <a:cs typeface="Calibri" panose="020F0502020204030204"/>
            </a:endParaRPr>
          </a:p>
          <a:p>
            <a:pPr lvl="1"/>
            <a:br>
              <a:rPr lang="en-US" sz="1600" i="1">
                <a:latin typeface="Avenir Next LT Pro Light" panose="020B0304020202020204" pitchFamily="34" charset="0"/>
                <a:cs typeface="Calibri" panose="020F0502020204030204"/>
              </a:rPr>
            </a:br>
            <a:br>
              <a:rPr lang="en-US" sz="1600" i="1">
                <a:latin typeface="Avenir Next LT Pro Light" panose="020B0304020202020204" pitchFamily="34" charset="0"/>
                <a:cs typeface="Calibri" panose="020F0502020204030204"/>
              </a:rPr>
            </a:br>
            <a:endParaRPr lang="en-US" sz="1600" i="1">
              <a:latin typeface="Avenir Next LT Pro Light" panose="020B0304020202020204" pitchFamily="34" charset="0"/>
              <a:cs typeface="Calibri" panose="020F0502020204030204"/>
            </a:endParaRPr>
          </a:p>
          <a:p>
            <a:pPr lvl="2"/>
            <a:br>
              <a:rPr lang="en-US" sz="1600" i="1">
                <a:latin typeface="Avenir Next LT Pro Light"/>
                <a:cs typeface="Calibri" panose="020F0502020204030204"/>
              </a:rPr>
            </a:br>
            <a:br>
              <a:rPr lang="en-US" sz="1600" i="1">
                <a:latin typeface="Avenir Next LT Pro Light"/>
                <a:cs typeface="Calibri" panose="020F0502020204030204"/>
              </a:rPr>
            </a:br>
            <a:endParaRPr lang="en-US" sz="1600" i="1">
              <a:latin typeface="Avenir Next LT Pro Light"/>
              <a:cs typeface="Calibri" panose="020F0502020204030204"/>
            </a:endParaRPr>
          </a:p>
          <a:p>
            <a:pPr lvl="1"/>
            <a:endParaRPr lang="en-US" sz="1600" i="1">
              <a:latin typeface="Avenir Next LT Pro Light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DD5663-41DF-49D6-8EAF-267863DE7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33351"/>
              </p:ext>
            </p:extLst>
          </p:nvPr>
        </p:nvGraphicFramePr>
        <p:xfrm>
          <a:off x="2995202" y="1931088"/>
          <a:ext cx="5130249" cy="4220964"/>
        </p:xfrm>
        <a:graphic>
          <a:graphicData uri="http://schemas.openxmlformats.org/drawingml/2006/table">
            <a:tbl>
              <a:tblPr/>
              <a:tblGrid>
                <a:gridCol w="1710083">
                  <a:extLst>
                    <a:ext uri="{9D8B030D-6E8A-4147-A177-3AD203B41FA5}">
                      <a16:colId xmlns:a16="http://schemas.microsoft.com/office/drawing/2014/main" val="3993751562"/>
                    </a:ext>
                  </a:extLst>
                </a:gridCol>
                <a:gridCol w="1710083">
                  <a:extLst>
                    <a:ext uri="{9D8B030D-6E8A-4147-A177-3AD203B41FA5}">
                      <a16:colId xmlns:a16="http://schemas.microsoft.com/office/drawing/2014/main" val="324312077"/>
                    </a:ext>
                  </a:extLst>
                </a:gridCol>
                <a:gridCol w="1710083">
                  <a:extLst>
                    <a:ext uri="{9D8B030D-6E8A-4147-A177-3AD203B41FA5}">
                      <a16:colId xmlns:a16="http://schemas.microsoft.com/office/drawing/2014/main" val="3773718371"/>
                    </a:ext>
                  </a:extLst>
                </a:gridCol>
              </a:tblGrid>
              <a:tr h="3948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Parameter:</a:t>
                      </a:r>
                      <a:endParaRPr lang="en-US" b="1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Value:</a:t>
                      </a:r>
                      <a:endParaRPr lang="en-US" b="1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Notes:</a:t>
                      </a:r>
                      <a:endParaRPr lang="en-US" b="1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254"/>
                  </a:ext>
                </a:extLst>
              </a:tr>
              <a:tr h="5342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Spatial res: dx=</a:t>
                      </a:r>
                      <a:r>
                        <a:rPr 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dy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10^-4 m 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&lt;electrode size (.25 mm (x) x .035 mm (y)), dust particle size (100 um) 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779884"/>
                  </a:ext>
                </a:extLst>
              </a:tr>
              <a:tr h="2555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Time step: dt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3.33*10^-13 s 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Chose to match S_c=1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420897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Stability (S_c=c*dt/dx, Courant Number)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  <a:latin typeface="Avenir Next LT Pro" panose="020B0504020202020204" pitchFamily="34" charset="0"/>
                        </a:rPr>
                      </a:b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104837"/>
                  </a:ext>
                </a:extLst>
              </a:tr>
              <a:tr h="6736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Total spatial domain (X)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.25 m x .25 m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x-domain size matches width of panel, y-domain matches x-domain for simplicity of applying stability parameter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568393"/>
                  </a:ext>
                </a:extLst>
              </a:tr>
              <a:tr h="3948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nx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 (matrix size/number of spatial steps)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2500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=X/dx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25257"/>
                  </a:ext>
                </a:extLst>
              </a:tr>
              <a:tr h="5342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Total time domain (T)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.1 s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Based off of single period of panel frequency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990345"/>
                  </a:ext>
                </a:extLst>
              </a:tr>
              <a:tr h="3948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nt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 (Number of time steps over which to iterate)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3*10^13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= T/dt</a:t>
                      </a:r>
                      <a:endParaRPr lang="en-US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62647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513216C-4F09-4FE8-83C3-6A3AC5ACE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669" y="20201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E443-C1B4-4885-B1F1-9BCB52459A6E}"/>
              </a:ext>
            </a:extLst>
          </p:cNvPr>
          <p:cNvSpPr/>
          <p:nvPr/>
        </p:nvSpPr>
        <p:spPr>
          <a:xfrm>
            <a:off x="4745935" y="2912165"/>
            <a:ext cx="894522" cy="2644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6002D9-5D97-4842-9D9B-7E5F528702CB}"/>
              </a:ext>
            </a:extLst>
          </p:cNvPr>
          <p:cNvSpPr/>
          <p:nvPr/>
        </p:nvSpPr>
        <p:spPr>
          <a:xfrm>
            <a:off x="4745935" y="5734926"/>
            <a:ext cx="894522" cy="2644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B4E76-A2E9-43CC-953E-029FFF69DB07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>
            <a:off x="5640457" y="4014471"/>
            <a:ext cx="3836504" cy="18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5F7C72-D86E-4B4F-BD05-FACF4432A575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 flipV="1">
            <a:off x="5640457" y="3044373"/>
            <a:ext cx="3836504" cy="97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84810-5CEA-43F0-BD9A-97C1B9161F4A}"/>
              </a:ext>
            </a:extLst>
          </p:cNvPr>
          <p:cNvSpPr txBox="1"/>
          <p:nvPr/>
        </p:nvSpPr>
        <p:spPr>
          <a:xfrm>
            <a:off x="9476961" y="3414306"/>
            <a:ext cx="1862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" panose="020B0504020202020204" pitchFamily="34" charset="0"/>
              </a:rPr>
              <a:t>Indicate computationally intensive simulation</a:t>
            </a:r>
          </a:p>
        </p:txBody>
      </p:sp>
    </p:spTree>
    <p:extLst>
      <p:ext uri="{BB962C8B-B14F-4D97-AF65-F5344CB8AC3E}">
        <p14:creationId xmlns:p14="http://schemas.microsoft.com/office/powerpoint/2010/main" val="295580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venir Next LT Pro"/>
              </a:rPr>
              <a:t>Validation</a:t>
            </a:r>
            <a:endParaRPr lang="en-US" sz="3600">
              <a:latin typeface="Avenir Next LT Pro" panose="020B0504020202020204" pitchFamily="34" charset="0"/>
            </a:endParaRPr>
          </a:p>
          <a:p>
            <a:r>
              <a:rPr lang="en-US" sz="2400" b="1">
                <a:latin typeface="Avenir Next LT Pro"/>
              </a:rPr>
              <a:t>Simulations</a:t>
            </a:r>
            <a:endParaRPr lang="en-US" sz="2400" b="1">
              <a:latin typeface="Avenir Next LT Pro" panose="020B05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5719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latin typeface="Avenir Next LT Pro Light"/>
              </a:rPr>
              <a:t>4/16/21</a:t>
            </a:r>
          </a:p>
          <a:p>
            <a:pPr algn="r"/>
            <a:r>
              <a:rPr lang="en-US" sz="1400">
                <a:latin typeface="Avenir Next LT Pro Light"/>
              </a:rPr>
              <a:t>Isabella Dula, Sarah Yun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8198-57F9-4554-BF67-1174F621C723}"/>
              </a:ext>
            </a:extLst>
          </p:cNvPr>
          <p:cNvSpPr txBox="1"/>
          <p:nvPr/>
        </p:nvSpPr>
        <p:spPr>
          <a:xfrm>
            <a:off x="61843" y="1245672"/>
            <a:ext cx="11969930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Avenir Next LT Pro"/>
              </a:rPr>
              <a:t>Domain Mapping and Class Organization</a:t>
            </a:r>
            <a:endParaRPr lang="en-US" sz="1200" b="1">
              <a:latin typeface="Avenir Next LT Pro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800100" lvl="1" indent="-342900">
              <a:buFont typeface="Arial,Sans-Serif" panose="020B0604020202020204" pitchFamily="34" charset="0"/>
              <a:buChar char="•"/>
            </a:pPr>
            <a:endParaRPr lang="en-US" sz="2000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lvl="1"/>
            <a:endParaRPr lang="en-US" sz="1600">
              <a:latin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lvl="1"/>
            <a:endParaRPr lang="en-US" sz="1600" i="1">
              <a:latin typeface="Avenir Next LT Pro Light" panose="020B0304020202020204" pitchFamily="34" charset="0"/>
              <a:cs typeface="Calibri" panose="020F0502020204030204"/>
            </a:endParaRPr>
          </a:p>
          <a:p>
            <a:pPr lvl="1"/>
            <a:br>
              <a:rPr lang="en-US" sz="1600" i="1">
                <a:latin typeface="Avenir Next LT Pro Light" panose="020B0304020202020204" pitchFamily="34" charset="0"/>
                <a:cs typeface="Calibri" panose="020F0502020204030204"/>
              </a:rPr>
            </a:br>
            <a:br>
              <a:rPr lang="en-US" sz="1600" i="1">
                <a:latin typeface="Avenir Next LT Pro Light" panose="020B0304020202020204" pitchFamily="34" charset="0"/>
                <a:cs typeface="Calibri" panose="020F0502020204030204"/>
              </a:rPr>
            </a:br>
            <a:endParaRPr lang="en-US" sz="1600" i="1">
              <a:latin typeface="Avenir Next LT Pro Light" panose="020B0304020202020204" pitchFamily="34" charset="0"/>
              <a:cs typeface="Calibri" panose="020F0502020204030204"/>
            </a:endParaRPr>
          </a:p>
          <a:p>
            <a:pPr lvl="2"/>
            <a:br>
              <a:rPr lang="en-US" sz="1600" i="1">
                <a:latin typeface="Avenir Next LT Pro Light"/>
                <a:cs typeface="Calibri" panose="020F0502020204030204"/>
              </a:rPr>
            </a:br>
            <a:br>
              <a:rPr lang="en-US" sz="1600" i="1">
                <a:latin typeface="Avenir Next LT Pro Light"/>
                <a:cs typeface="Calibri" panose="020F0502020204030204"/>
              </a:rPr>
            </a:br>
            <a:endParaRPr lang="en-US" sz="1600" i="1">
              <a:latin typeface="Avenir Next LT Pro Light"/>
              <a:cs typeface="Calibri" panose="020F0502020204030204"/>
            </a:endParaRPr>
          </a:p>
          <a:p>
            <a:pPr lvl="1"/>
            <a:endParaRPr lang="en-US" sz="1600" i="1">
              <a:latin typeface="Avenir Next LT Pro Light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2801C-9CE3-4740-9ADF-E388CCCF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2" y="1922261"/>
            <a:ext cx="3198523" cy="20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5FBD81B-26D7-4DED-AF98-5A325D37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28" y="3430824"/>
            <a:ext cx="4235004" cy="2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9B403-21FF-4400-B3CC-848F07999F55}"/>
              </a:ext>
            </a:extLst>
          </p:cNvPr>
          <p:cNvSpPr txBox="1"/>
          <p:nvPr/>
        </p:nvSpPr>
        <p:spPr>
          <a:xfrm>
            <a:off x="3861823" y="3057230"/>
            <a:ext cx="1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" panose="020B0504020202020204" pitchFamily="34" charset="0"/>
              </a:rPr>
              <a:t>Panel Closeup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B21C7-98D4-4AE4-A14D-56015F2498A3}"/>
              </a:ext>
            </a:extLst>
          </p:cNvPr>
          <p:cNvSpPr txBox="1"/>
          <p:nvPr/>
        </p:nvSpPr>
        <p:spPr>
          <a:xfrm>
            <a:off x="61843" y="1544404"/>
            <a:ext cx="15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" panose="020B0504020202020204" pitchFamily="34" charset="0"/>
              </a:rPr>
              <a:t>Full Domain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5C80C70-44B5-467C-B1CD-2D14E83BE3E0}"/>
              </a:ext>
            </a:extLst>
          </p:cNvPr>
          <p:cNvSpPr/>
          <p:nvPr/>
        </p:nvSpPr>
        <p:spPr>
          <a:xfrm rot="5400000">
            <a:off x="2981192" y="4193766"/>
            <a:ext cx="457348" cy="3728125"/>
          </a:xfrm>
          <a:prstGeom prst="rightBrace">
            <a:avLst>
              <a:gd name="adj1" fmla="val 8333"/>
              <a:gd name="adj2" fmla="val 50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03612-3521-497A-AB88-CF97088B8066}"/>
              </a:ext>
            </a:extLst>
          </p:cNvPr>
          <p:cNvSpPr txBox="1"/>
          <p:nvPr/>
        </p:nvSpPr>
        <p:spPr>
          <a:xfrm>
            <a:off x="2894998" y="6250593"/>
            <a:ext cx="18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venir Next LT Pro" panose="020B0504020202020204" pitchFamily="34" charset="0"/>
              </a:rPr>
              <a:t>.25 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57A2F-7DE6-492F-8BCD-4202DEAEE3A1}"/>
              </a:ext>
            </a:extLst>
          </p:cNvPr>
          <p:cNvSpPr txBox="1"/>
          <p:nvPr/>
        </p:nvSpPr>
        <p:spPr>
          <a:xfrm rot="16200000">
            <a:off x="-702406" y="2065698"/>
            <a:ext cx="18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venir Next LT Pro" panose="020B0504020202020204" pitchFamily="34" charset="0"/>
              </a:rPr>
              <a:t>.25 m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3C5FF65-7858-47E5-B5DD-9FA2169E83B7}"/>
              </a:ext>
            </a:extLst>
          </p:cNvPr>
          <p:cNvSpPr/>
          <p:nvPr/>
        </p:nvSpPr>
        <p:spPr>
          <a:xfrm rot="10800000">
            <a:off x="351012" y="1988306"/>
            <a:ext cx="457348" cy="1813704"/>
          </a:xfrm>
          <a:prstGeom prst="rightBrace">
            <a:avLst>
              <a:gd name="adj1" fmla="val 2900"/>
              <a:gd name="adj2" fmla="val 50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18C19-0179-482C-9500-2B0D1F3283D5}"/>
              </a:ext>
            </a:extLst>
          </p:cNvPr>
          <p:cNvSpPr txBox="1"/>
          <p:nvPr/>
        </p:nvSpPr>
        <p:spPr>
          <a:xfrm>
            <a:off x="1363655" y="3571676"/>
            <a:ext cx="1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Vacuum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07F999-D06D-44FA-8B95-FC0652030BAF}"/>
              </a:ext>
            </a:extLst>
          </p:cNvPr>
          <p:cNvSpPr txBox="1"/>
          <p:nvPr/>
        </p:nvSpPr>
        <p:spPr>
          <a:xfrm>
            <a:off x="1339911" y="5159820"/>
            <a:ext cx="1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Alumina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971EE5-E3EA-4D72-8C26-04EFBB930BE3}"/>
              </a:ext>
            </a:extLst>
          </p:cNvPr>
          <p:cNvSpPr txBox="1"/>
          <p:nvPr/>
        </p:nvSpPr>
        <p:spPr>
          <a:xfrm>
            <a:off x="3385166" y="4282707"/>
            <a:ext cx="186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Kapton + Electrodes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751581-9E3C-461A-821D-A04936FC19DD}"/>
              </a:ext>
            </a:extLst>
          </p:cNvPr>
          <p:cNvCxnSpPr>
            <a:cxnSpLocks/>
          </p:cNvCxnSpPr>
          <p:nvPr/>
        </p:nvCxnSpPr>
        <p:spPr>
          <a:xfrm flipH="1">
            <a:off x="3491963" y="4919479"/>
            <a:ext cx="369860" cy="83623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7F7F5E-DF12-4338-B01A-7301965A4735}"/>
              </a:ext>
            </a:extLst>
          </p:cNvPr>
          <p:cNvSpPr txBox="1"/>
          <p:nvPr/>
        </p:nvSpPr>
        <p:spPr>
          <a:xfrm>
            <a:off x="6554812" y="2603701"/>
            <a:ext cx="441234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venir Next LT Pro"/>
              </a:rPr>
              <a:t>- Kapton </a:t>
            </a:r>
          </a:p>
          <a:p>
            <a:r>
              <a:rPr lang="en-US">
                <a:latin typeface="Avenir Next LT Pro"/>
              </a:rPr>
              <a:t>- Electrodes</a:t>
            </a:r>
          </a:p>
          <a:p>
            <a:r>
              <a:rPr lang="en-US">
                <a:latin typeface="Avenir Next LT Pro"/>
              </a:rPr>
              <a:t>- Alumina </a:t>
            </a:r>
          </a:p>
          <a:p>
            <a:r>
              <a:rPr lang="en-US">
                <a:latin typeface="Avenir Next LT Pro"/>
              </a:rPr>
              <a:t>- Vacuum </a:t>
            </a:r>
          </a:p>
          <a:p>
            <a:endParaRPr lang="en-US">
              <a:latin typeface="Avenir Next LT Pro"/>
            </a:endParaRPr>
          </a:p>
          <a:p>
            <a:r>
              <a:rPr lang="en-US">
                <a:latin typeface="Avenir Next LT Pro"/>
              </a:rPr>
              <a:t>- Considering creating a Node class with these types as attributes vs creating a separate class for each type </a:t>
            </a:r>
          </a:p>
        </p:txBody>
      </p:sp>
    </p:spTree>
    <p:extLst>
      <p:ext uri="{BB962C8B-B14F-4D97-AF65-F5344CB8AC3E}">
        <p14:creationId xmlns:p14="http://schemas.microsoft.com/office/powerpoint/2010/main" val="267530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venir Next LT Pro"/>
              </a:rPr>
              <a:t>Validation</a:t>
            </a:r>
            <a:endParaRPr lang="en-US" sz="3600">
              <a:latin typeface="Avenir Next LT Pro" panose="020B0504020202020204" pitchFamily="34" charset="0"/>
            </a:endParaRPr>
          </a:p>
          <a:p>
            <a:r>
              <a:rPr lang="en-US" sz="2400" b="1">
                <a:latin typeface="Avenir Next LT Pro"/>
              </a:rPr>
              <a:t>Simulations</a:t>
            </a:r>
            <a:endParaRPr lang="en-US" sz="2400" b="1">
              <a:latin typeface="Avenir Next LT Pro" panose="020B05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5719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latin typeface="Avenir Next LT Pro Light"/>
              </a:rPr>
              <a:t>4/16/21</a:t>
            </a:r>
          </a:p>
          <a:p>
            <a:pPr algn="r"/>
            <a:r>
              <a:rPr lang="en-US" sz="1400">
                <a:latin typeface="Avenir Next LT Pro Light"/>
              </a:rPr>
              <a:t>Isabella Dula, Sarah Yun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8198-57F9-4554-BF67-1174F621C723}"/>
              </a:ext>
            </a:extLst>
          </p:cNvPr>
          <p:cNvSpPr txBox="1"/>
          <p:nvPr/>
        </p:nvSpPr>
        <p:spPr>
          <a:xfrm>
            <a:off x="-26855" y="1221482"/>
            <a:ext cx="1196993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Avenir Next LT Pro"/>
              </a:rPr>
              <a:t>Domain Mapping and Class Organization</a:t>
            </a:r>
            <a:endParaRPr lang="en-US" sz="1200" b="1">
              <a:latin typeface="Avenir Next LT Pro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800100" lvl="1" indent="-342900">
              <a:buFont typeface="Arial,Sans-Serif" panose="020B0604020202020204" pitchFamily="34" charset="0"/>
              <a:buChar char="•"/>
            </a:pPr>
            <a:endParaRPr lang="en-US" sz="2000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lvl="1"/>
            <a:endParaRPr lang="en-US" sz="1600">
              <a:latin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i="1">
              <a:latin typeface="Avenir Next LT Pro Light"/>
              <a:cs typeface="Calibri" panose="020F0502020204030204"/>
            </a:endParaRPr>
          </a:p>
          <a:p>
            <a:pPr lvl="1"/>
            <a:endParaRPr lang="en-US" sz="1600" i="1">
              <a:latin typeface="Avenir Next LT Pro Light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03612-3521-497A-AB88-CF97088B8066}"/>
              </a:ext>
            </a:extLst>
          </p:cNvPr>
          <p:cNvSpPr txBox="1"/>
          <p:nvPr/>
        </p:nvSpPr>
        <p:spPr>
          <a:xfrm>
            <a:off x="2894998" y="6250593"/>
            <a:ext cx="186288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>
              <a:latin typeface="Avenir Next LT Pr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57A2F-7DE6-492F-8BCD-4202DEAEE3A1}"/>
              </a:ext>
            </a:extLst>
          </p:cNvPr>
          <p:cNvSpPr txBox="1"/>
          <p:nvPr/>
        </p:nvSpPr>
        <p:spPr>
          <a:xfrm rot="16200000">
            <a:off x="-702406" y="2065698"/>
            <a:ext cx="186288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>
              <a:latin typeface="Avenir Next LT Pro" panose="020B05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18C19-0179-482C-9500-2B0D1F3283D5}"/>
              </a:ext>
            </a:extLst>
          </p:cNvPr>
          <p:cNvSpPr txBox="1"/>
          <p:nvPr/>
        </p:nvSpPr>
        <p:spPr>
          <a:xfrm>
            <a:off x="8757877" y="3487009"/>
            <a:ext cx="1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Vacuum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07F999-D06D-44FA-8B95-FC0652030BAF}"/>
              </a:ext>
            </a:extLst>
          </p:cNvPr>
          <p:cNvSpPr txBox="1"/>
          <p:nvPr/>
        </p:nvSpPr>
        <p:spPr>
          <a:xfrm>
            <a:off x="1339911" y="5159820"/>
            <a:ext cx="1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Alumina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971EE5-E3EA-4D72-8C26-04EFBB930BE3}"/>
              </a:ext>
            </a:extLst>
          </p:cNvPr>
          <p:cNvSpPr txBox="1"/>
          <p:nvPr/>
        </p:nvSpPr>
        <p:spPr>
          <a:xfrm>
            <a:off x="3385166" y="4282707"/>
            <a:ext cx="186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Kapton + Electrodes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751581-9E3C-461A-821D-A04936FC19DD}"/>
              </a:ext>
            </a:extLst>
          </p:cNvPr>
          <p:cNvCxnSpPr>
            <a:cxnSpLocks/>
          </p:cNvCxnSpPr>
          <p:nvPr/>
        </p:nvCxnSpPr>
        <p:spPr>
          <a:xfrm flipH="1">
            <a:off x="3491963" y="4919479"/>
            <a:ext cx="369860" cy="83623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3595171D-148A-4142-AF87-4EDDBF005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482" y="1962360"/>
            <a:ext cx="4932855" cy="4395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8822C-73BB-44D7-AB9B-94FD45B728F8}"/>
              </a:ext>
            </a:extLst>
          </p:cNvPr>
          <p:cNvSpPr txBox="1"/>
          <p:nvPr/>
        </p:nvSpPr>
        <p:spPr>
          <a:xfrm>
            <a:off x="6441924" y="2248907"/>
            <a:ext cx="488002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Row of 2500 nodes, column of 2500 nodes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First, we create a blank matrix of zeros of our given size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Electrodes and Kapton placed in the last 2 rows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Alumina placed in next 10 rows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Vaccuum placed everywhere else 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05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-566531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180529" y="75203"/>
            <a:ext cx="459949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venir Next LT Pro"/>
              </a:rPr>
              <a:t>Validation</a:t>
            </a:r>
            <a:endParaRPr lang="en-US" sz="3600">
              <a:latin typeface="Avenir Next LT Pro" panose="020B0504020202020204" pitchFamily="34" charset="0"/>
            </a:endParaRPr>
          </a:p>
          <a:p>
            <a:r>
              <a:rPr lang="en-US" sz="2400" b="1">
                <a:latin typeface="Avenir Next LT Pro"/>
              </a:rPr>
              <a:t>Simulations</a:t>
            </a:r>
            <a:endParaRPr lang="en-US" sz="2400" b="1">
              <a:latin typeface="Avenir Next LT Pro" panose="020B05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069" y="6356350"/>
            <a:ext cx="2743200" cy="365125"/>
          </a:xfrm>
        </p:spPr>
        <p:txBody>
          <a:bodyPr/>
          <a:lstStyle/>
          <a:p>
            <a:fld id="{F883AC57-706E-45AD-A5F9-8311B03AAA02}" type="slidenum">
              <a:rPr lang="en-US" smtClean="0"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-254728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354037" y="656086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6953221" y="321424"/>
            <a:ext cx="44380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latin typeface="Avenir Next LT Pro Light"/>
              </a:rPr>
              <a:t>4/16/21</a:t>
            </a:r>
          </a:p>
          <a:p>
            <a:pPr algn="r"/>
            <a:r>
              <a:rPr lang="en-US" sz="1400">
                <a:latin typeface="Avenir Next LT Pro Light"/>
              </a:rPr>
              <a:t>Isabella Dula, Sarah Yun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8198-57F9-4554-BF67-1174F621C723}"/>
              </a:ext>
            </a:extLst>
          </p:cNvPr>
          <p:cNvSpPr txBox="1"/>
          <p:nvPr/>
        </p:nvSpPr>
        <p:spPr>
          <a:xfrm>
            <a:off x="-578636" y="1314769"/>
            <a:ext cx="11969930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Avenir Next LT Pro"/>
              </a:rPr>
              <a:t>Finite Difference Time Domain Iteration Pseudocode</a:t>
            </a:r>
            <a:endParaRPr lang="en-US" sz="2000">
              <a:latin typeface="Avenir Next LT Pro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800100" lvl="1" indent="-342900">
              <a:buFont typeface="Arial,Sans-Serif" panose="020B0604020202020204" pitchFamily="34" charset="0"/>
              <a:buChar char="•"/>
            </a:pPr>
            <a:endParaRPr lang="en-US" sz="2000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lvl="1"/>
            <a:endParaRPr lang="en-US" sz="1600">
              <a:latin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Avenir Next LT Pro"/>
              <a:cs typeface="Calibri" panose="020F0502020204030204"/>
            </a:endParaRPr>
          </a:p>
          <a:p>
            <a:pPr lvl="1"/>
            <a:endParaRPr lang="en-US" sz="1600" i="1">
              <a:latin typeface="Avenir Next LT Pro Light" panose="020B0304020202020204" pitchFamily="34" charset="0"/>
              <a:cs typeface="Calibri" panose="020F0502020204030204"/>
            </a:endParaRPr>
          </a:p>
          <a:p>
            <a:pPr lvl="1"/>
            <a:br>
              <a:rPr lang="en-US" sz="1600" i="1">
                <a:latin typeface="Avenir Next LT Pro Light" panose="020B0304020202020204" pitchFamily="34" charset="0"/>
                <a:cs typeface="Calibri" panose="020F0502020204030204"/>
              </a:rPr>
            </a:br>
            <a:br>
              <a:rPr lang="en-US" sz="1600" i="1">
                <a:latin typeface="Avenir Next LT Pro Light" panose="020B0304020202020204" pitchFamily="34" charset="0"/>
                <a:cs typeface="Calibri" panose="020F0502020204030204"/>
              </a:rPr>
            </a:br>
            <a:endParaRPr lang="en-US" sz="1600" i="1">
              <a:latin typeface="Avenir Next LT Pro Light" panose="020B0304020202020204" pitchFamily="34" charset="0"/>
              <a:cs typeface="Calibri" panose="020F0502020204030204"/>
            </a:endParaRPr>
          </a:p>
          <a:p>
            <a:pPr lvl="2"/>
            <a:br>
              <a:rPr lang="en-US" sz="1600" i="1">
                <a:latin typeface="Avenir Next LT Pro Light"/>
                <a:cs typeface="Calibri" panose="020F0502020204030204"/>
              </a:rPr>
            </a:br>
            <a:br>
              <a:rPr lang="en-US" sz="1600" i="1">
                <a:latin typeface="Avenir Next LT Pro Light"/>
                <a:cs typeface="Calibri" panose="020F0502020204030204"/>
              </a:rPr>
            </a:br>
            <a:endParaRPr lang="en-US" sz="1600" i="1">
              <a:latin typeface="Avenir Next LT Pro Light"/>
              <a:cs typeface="Calibri" panose="020F0502020204030204"/>
            </a:endParaRPr>
          </a:p>
          <a:p>
            <a:pPr lvl="1"/>
            <a:endParaRPr lang="en-US" sz="1600" i="1">
              <a:latin typeface="Avenir Next LT Pro Light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13216C-4F09-4FE8-83C3-6A3AC5ACE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669" y="20201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3E598E-8499-4139-8FA4-C2760E716C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355657"/>
              </p:ext>
            </p:extLst>
          </p:nvPr>
        </p:nvGraphicFramePr>
        <p:xfrm>
          <a:off x="969065" y="1939955"/>
          <a:ext cx="9818204" cy="432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3029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6FCC610A09314BB492C225BCB31D2A" ma:contentTypeVersion="10" ma:contentTypeDescription="Create a new document." ma:contentTypeScope="" ma:versionID="5198082f7128282ca1960faee92c7d6d">
  <xsd:schema xmlns:xsd="http://www.w3.org/2001/XMLSchema" xmlns:xs="http://www.w3.org/2001/XMLSchema" xmlns:p="http://schemas.microsoft.com/office/2006/metadata/properties" xmlns:ns3="283e5443-2bae-4ddc-b3bc-4660c54a4a06" xmlns:ns4="b35daaa8-dbf1-49aa-a44a-45ba618b6ceb" targetNamespace="http://schemas.microsoft.com/office/2006/metadata/properties" ma:root="true" ma:fieldsID="df3b8fbf4d7c3dcbb2bce7812185614e" ns3:_="" ns4:_="">
    <xsd:import namespace="283e5443-2bae-4ddc-b3bc-4660c54a4a06"/>
    <xsd:import namespace="b35daaa8-dbf1-49aa-a44a-45ba618b6c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e5443-2bae-4ddc-b3bc-4660c54a4a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daaa8-dbf1-49aa-a44a-45ba618b6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97425E-D670-4599-8679-61413168B101}">
  <ds:schemaRefs>
    <ds:schemaRef ds:uri="283e5443-2bae-4ddc-b3bc-4660c54a4a06"/>
    <ds:schemaRef ds:uri="b35daaa8-dbf1-49aa-a44a-45ba618b6c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8DCCE9-F340-4FF2-A0AD-8E462D5B263C}">
  <ds:schemaRefs>
    <ds:schemaRef ds:uri="283e5443-2bae-4ddc-b3bc-4660c54a4a06"/>
    <ds:schemaRef ds:uri="b35daaa8-dbf1-49aa-a44a-45ba618b6c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8C487D-4780-491B-B15E-426A12F28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Arial,Sans-Serif</vt:lpstr>
      <vt:lpstr>Avenir Next LT Pro</vt:lpstr>
      <vt:lpstr>Avenir Next LT Pro Light</vt:lpstr>
      <vt:lpstr>Calibri</vt:lpstr>
      <vt:lpstr>Calibri Light</vt:lpstr>
      <vt:lpstr>Courier Std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Malcolm Tisdale</cp:lastModifiedBy>
  <cp:revision>4</cp:revision>
  <dcterms:created xsi:type="dcterms:W3CDTF">2020-11-16T00:51:58Z</dcterms:created>
  <dcterms:modified xsi:type="dcterms:W3CDTF">2021-04-16T18:55:43Z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0x010100246FCC610A09314BB492C225BCB31D2A</vt:lpwstr>
  </property>
</Properties>
</file>