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C0C"/>
    <a:srgbClr val="3A3A3C"/>
    <a:srgbClr val="76777B"/>
    <a:srgbClr val="183D6E"/>
    <a:srgbClr val="CA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EECB24-5168-D04F-BBE7-E7FD5C8DE666}" v="49" dt="2021-04-16T06:15:03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719"/>
  </p:normalViewPr>
  <p:slideViewPr>
    <p:cSldViewPr snapToGrid="0">
      <p:cViewPr varScale="1">
        <p:scale>
          <a:sx n="120" d="100"/>
          <a:sy n="120" d="100"/>
        </p:scale>
        <p:origin x="240" y="184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36.839" idx="2">
    <p:pos x="4217" y="1296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36.839" idx="2">
    <p:pos x="4217" y="1296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36.839" idx="2">
    <p:pos x="4217" y="1296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D6E3-8995-4DAD-979D-5F9188263896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A8B0-6A8D-4DF3-AE1A-34A35FD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4/15/21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4/15/21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4/15/21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docs.google.com/spreadsheets/d/1SRdgIzr0eQlMM9T25OKU-A--Nxs_NGrMlaElXOYmgNM/edit?usp=sharing" TargetMode="External"/><Relationship Id="rId7" Type="http://schemas.microsoft.com/office/2007/relationships/hdphoto" Target="../media/hdphoto1.wdp"/><Relationship Id="rId12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8.jpeg"/><Relationship Id="rId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602641" y="1243597"/>
            <a:ext cx="115078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A3A3C"/>
                </a:solidFill>
              </a:rPr>
              <a:t>Meeting with Dr. Keith Novak (JPL)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A3A3C"/>
                </a:solidFill>
              </a:rPr>
              <a:t>High level discussion of thermal design process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A3A3C"/>
                </a:solidFill>
              </a:rPr>
              <a:t>New information: consider thermal response at junctions, consider thermal response in operating and non operating modes, think about power draw and power dissipation, dust is a problem for thermal radiators, thermally isolated part vs connected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A3A3C"/>
                </a:solidFill>
              </a:rPr>
              <a:t>Components needed: MLI, heat pipe radiators, white paints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A3A3C"/>
                </a:solidFill>
              </a:rPr>
              <a:t>*Just* got in contact with a few experts at JPL (thanks to Keith) who can tell us more about where to purchase materials and for design validation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A3A3C"/>
                </a:solidFill>
              </a:rPr>
              <a:t>Keith said heat pipes may be expensive :/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602641" y="173625"/>
            <a:ext cx="459949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indent="-12700"/>
            <a:r>
              <a:rPr lang="en-US" sz="2500" dirty="0">
                <a:solidFill>
                  <a:srgbClr val="3A3A3C"/>
                </a:solidFill>
                <a:latin typeface="Avenir Next LT Pro" panose="020B0504020202020204" pitchFamily="34" charset="0"/>
              </a:rPr>
              <a:t>MECHANICAL</a:t>
            </a:r>
          </a:p>
          <a:p>
            <a:r>
              <a:rPr lang="en-US" sz="1600" dirty="0">
                <a:solidFill>
                  <a:srgbClr val="3A3A3C"/>
                </a:solidFill>
                <a:latin typeface="Avenir Next LT Pro" panose="020B0504020202020204" pitchFamily="34" charset="0"/>
              </a:rPr>
              <a:t>WBS 2.5.1: Electrical Box Thermal Design 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886" y="6294279"/>
            <a:ext cx="723900" cy="365125"/>
          </a:xfrm>
        </p:spPr>
        <p:txBody>
          <a:bodyPr/>
          <a:lstStyle/>
          <a:p>
            <a:r>
              <a:rPr lang="en-US" sz="2500" dirty="0">
                <a:solidFill>
                  <a:schemeClr val="bg1"/>
                </a:solidFill>
                <a:latin typeface="Avenir Book" panose="02000503020000020003" pitchFamily="2" charset="0"/>
              </a:rPr>
              <a:t>#</a:t>
            </a: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19DD8A09-B375-46DA-8327-6BA46D0DC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95" y="6164985"/>
            <a:ext cx="1649091" cy="39951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169643"/>
            <a:ext cx="443807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rgbClr val="3A3A3C"/>
                </a:solidFill>
                <a:latin typeface="Avenir Next LT Pro Light" panose="020B0304020202020204" pitchFamily="34" charset="0"/>
              </a:rPr>
              <a:t>Polina Verkhovodova</a:t>
            </a:r>
          </a:p>
          <a:p>
            <a:pPr algn="r"/>
            <a:r>
              <a:rPr lang="en-US" sz="1600" dirty="0">
                <a:solidFill>
                  <a:srgbClr val="3A3A3C"/>
                </a:solidFill>
                <a:latin typeface="Avenir Next LT Pro Light" panose="020B0304020202020204" pitchFamily="34" charset="0"/>
              </a:rPr>
              <a:t>04/16/21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3C1F2F4C-7254-FE48-8DCD-4384C8346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06" y="6140014"/>
            <a:ext cx="1561833" cy="51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ig Idea | NASA's Breakthrough, Innovative, and Game-changing (BIG) Idea  Challenge">
            <a:extLst>
              <a:ext uri="{FF2B5EF4-FFF2-40B4-BE49-F238E27FC236}">
                <a16:creationId xmlns:a16="http://schemas.microsoft.com/office/drawing/2014/main" id="{F1E312C0-0AB0-2444-AD02-D48BEB2FF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4" y="6061088"/>
            <a:ext cx="826118" cy="6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18A1A7-475C-4C47-82F4-C4BD4DB463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20" y="6065520"/>
            <a:ext cx="670560" cy="6705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267A6D-AE61-AB46-AB98-813B03397749}"/>
              </a:ext>
            </a:extLst>
          </p:cNvPr>
          <p:cNvCxnSpPr/>
          <p:nvPr/>
        </p:nvCxnSpPr>
        <p:spPr>
          <a:xfrm>
            <a:off x="0" y="933703"/>
            <a:ext cx="12192000" cy="0"/>
          </a:xfrm>
          <a:prstGeom prst="line">
            <a:avLst/>
          </a:prstGeom>
          <a:ln w="12700">
            <a:solidFill>
              <a:srgbClr val="FF6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2E6B9A-B32D-A843-ADED-D1D7D369D04F}"/>
              </a:ext>
            </a:extLst>
          </p:cNvPr>
          <p:cNvCxnSpPr/>
          <p:nvPr/>
        </p:nvCxnSpPr>
        <p:spPr>
          <a:xfrm>
            <a:off x="0" y="1048256"/>
            <a:ext cx="12192000" cy="0"/>
          </a:xfrm>
          <a:prstGeom prst="line">
            <a:avLst/>
          </a:prstGeom>
          <a:ln w="12700">
            <a:solidFill>
              <a:srgbClr val="FF6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24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EDC514-7591-454C-B89B-CE3FF31F7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089" y="1338633"/>
            <a:ext cx="1350739" cy="52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602641" y="1089332"/>
            <a:ext cx="11507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3A3C"/>
                </a:solidFill>
              </a:rPr>
              <a:t>Research: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3A3C"/>
                </a:solidFill>
              </a:rPr>
              <a:t>Relevant equations for MLI: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3A3C"/>
                </a:solidFill>
              </a:rPr>
              <a:t>Relevant equations for radiators: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3A3C"/>
                </a:solidFill>
              </a:rPr>
              <a:t>Started </a:t>
            </a:r>
            <a:r>
              <a:rPr lang="en-US" sz="2000" dirty="0">
                <a:solidFill>
                  <a:srgbClr val="3A3A3C"/>
                </a:solidFill>
                <a:hlinkClick r:id="rId3"/>
              </a:rPr>
              <a:t>spreadsheet</a:t>
            </a:r>
            <a:r>
              <a:rPr lang="en-US" sz="2000" dirty="0">
                <a:solidFill>
                  <a:srgbClr val="3A3A3C"/>
                </a:solidFill>
              </a:rPr>
              <a:t> to keep track of these numbers.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F5F0F55-8469-E449-AA04-F6DBF6EE82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18073" r="1"/>
          <a:stretch/>
        </p:blipFill>
        <p:spPr bwMode="auto">
          <a:xfrm>
            <a:off x="5761096" y="1375739"/>
            <a:ext cx="3000169" cy="41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602641" y="173625"/>
            <a:ext cx="459949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indent="-12700"/>
            <a:r>
              <a:rPr lang="en-US" sz="2500" dirty="0">
                <a:solidFill>
                  <a:srgbClr val="3A3A3C"/>
                </a:solidFill>
                <a:latin typeface="Avenir Next LT Pro" panose="020B0504020202020204" pitchFamily="34" charset="0"/>
              </a:rPr>
              <a:t>MECHANICAL</a:t>
            </a:r>
          </a:p>
          <a:p>
            <a:r>
              <a:rPr lang="en-US" sz="1600" dirty="0">
                <a:solidFill>
                  <a:srgbClr val="3A3A3C"/>
                </a:solidFill>
                <a:latin typeface="Avenir Next LT Pro" panose="020B0504020202020204" pitchFamily="34" charset="0"/>
              </a:rPr>
              <a:t>WBS 2.5.1: Electrical Box Thermal Design 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886" y="6294279"/>
            <a:ext cx="723900" cy="365125"/>
          </a:xfrm>
        </p:spPr>
        <p:txBody>
          <a:bodyPr/>
          <a:lstStyle/>
          <a:p>
            <a:r>
              <a:rPr lang="en-US" sz="2500" dirty="0">
                <a:solidFill>
                  <a:schemeClr val="bg1"/>
                </a:solidFill>
                <a:latin typeface="Avenir Book" panose="02000503020000020003" pitchFamily="2" charset="0"/>
              </a:rPr>
              <a:t>#</a:t>
            </a: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19DD8A09-B375-46DA-8327-6BA46D0DCD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95" y="6164985"/>
            <a:ext cx="1649091" cy="39951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169643"/>
            <a:ext cx="443807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rgbClr val="3A3A3C"/>
                </a:solidFill>
                <a:latin typeface="Avenir Next LT Pro Light" panose="020B0304020202020204" pitchFamily="34" charset="0"/>
              </a:rPr>
              <a:t>Polina Verkhovodova</a:t>
            </a:r>
          </a:p>
          <a:p>
            <a:pPr algn="r"/>
            <a:r>
              <a:rPr lang="en-US" sz="1600" dirty="0">
                <a:solidFill>
                  <a:srgbClr val="3A3A3C"/>
                </a:solidFill>
                <a:latin typeface="Avenir Next LT Pro Light" panose="020B0304020202020204" pitchFamily="34" charset="0"/>
              </a:rPr>
              <a:t>04/16/21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3C1F2F4C-7254-FE48-8DCD-4384C8346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06" y="6140014"/>
            <a:ext cx="1561833" cy="51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ig Idea | NASA's Breakthrough, Innovative, and Game-changing (BIG) Idea  Challenge">
            <a:extLst>
              <a:ext uri="{FF2B5EF4-FFF2-40B4-BE49-F238E27FC236}">
                <a16:creationId xmlns:a16="http://schemas.microsoft.com/office/drawing/2014/main" id="{F1E312C0-0AB0-2444-AD02-D48BEB2FF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4" y="6061088"/>
            <a:ext cx="826118" cy="6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18A1A7-475C-4C47-82F4-C4BD4DB463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20" y="6065520"/>
            <a:ext cx="670560" cy="6705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267A6D-AE61-AB46-AB98-813B03397749}"/>
              </a:ext>
            </a:extLst>
          </p:cNvPr>
          <p:cNvCxnSpPr/>
          <p:nvPr/>
        </p:nvCxnSpPr>
        <p:spPr>
          <a:xfrm>
            <a:off x="0" y="933703"/>
            <a:ext cx="12192000" cy="0"/>
          </a:xfrm>
          <a:prstGeom prst="line">
            <a:avLst/>
          </a:prstGeom>
          <a:ln w="12700">
            <a:solidFill>
              <a:srgbClr val="FF6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2E6B9A-B32D-A843-ADED-D1D7D369D04F}"/>
              </a:ext>
            </a:extLst>
          </p:cNvPr>
          <p:cNvCxnSpPr/>
          <p:nvPr/>
        </p:nvCxnSpPr>
        <p:spPr>
          <a:xfrm>
            <a:off x="0" y="1048256"/>
            <a:ext cx="12192000" cy="0"/>
          </a:xfrm>
          <a:prstGeom prst="line">
            <a:avLst/>
          </a:prstGeom>
          <a:ln w="12700">
            <a:solidFill>
              <a:srgbClr val="FF6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D0BC02B7-27DC-4E43-9996-1736279FB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842" y="1791467"/>
            <a:ext cx="826978" cy="27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DE354CD-4A21-A142-AED7-EE6F02DC5C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817" y="2429790"/>
            <a:ext cx="4792558" cy="33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2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602641" y="1089332"/>
            <a:ext cx="115078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3A3C"/>
                </a:solidFill>
              </a:rPr>
              <a:t>For TRL 5+, we should build and test the full thermal control system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3A3C"/>
                </a:solidFill>
              </a:rPr>
              <a:t>There are many models (Excel and other software, $) that we can use to model our thermal design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3A3C"/>
                </a:solidFill>
              </a:rPr>
              <a:t>Would like to discuss with Validation team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3A3C"/>
                </a:solidFill>
              </a:rPr>
              <a:t>Thermal radiator is a significant power draw (TBD on the numbers)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3A3C"/>
                </a:solidFill>
              </a:rPr>
              <a:t>Discussion for later: Do we really need to get a radiator system for the purposes of our project? If we don’t, HOMES will not be at TRL 5+?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3A3C"/>
                </a:solidFill>
              </a:rPr>
              <a:t>Haven’t actually confirmed whether we need radiators, but from discussion with Keith and own research I think we will need it (mainly </a:t>
            </a:r>
            <a:r>
              <a:rPr lang="en-US" sz="2000" dirty="0" err="1">
                <a:solidFill>
                  <a:srgbClr val="3A3A3C"/>
                </a:solidFill>
              </a:rPr>
              <a:t>bc</a:t>
            </a:r>
            <a:r>
              <a:rPr lang="en-US" sz="2000" dirty="0">
                <a:solidFill>
                  <a:srgbClr val="3A3A3C"/>
                </a:solidFill>
              </a:rPr>
              <a:t> of extreme temperature range)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3A3C"/>
                </a:solidFill>
              </a:rPr>
              <a:t>For TRL 4, we can just state that we propose to use </a:t>
            </a:r>
            <a:r>
              <a:rPr lang="en-US" sz="2000" dirty="0" err="1">
                <a:solidFill>
                  <a:srgbClr val="3A3A3C"/>
                </a:solidFill>
              </a:rPr>
              <a:t>xyz</a:t>
            </a:r>
            <a:r>
              <a:rPr lang="en-US" sz="2000" dirty="0">
                <a:solidFill>
                  <a:srgbClr val="3A3A3C"/>
                </a:solidFill>
              </a:rPr>
              <a:t> thermal control solutions but we can use a less involved system for the earth-bound prototypes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3A3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3A3C"/>
                </a:solidFill>
              </a:rPr>
              <a:t>Action: start to physically design the box, CONFIRM electrical components, get in touch with people at JPL regarding MLI and heat pipes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3A3C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602641" y="173625"/>
            <a:ext cx="459949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indent="-12700"/>
            <a:r>
              <a:rPr lang="en-US" sz="2500" dirty="0">
                <a:solidFill>
                  <a:srgbClr val="3A3A3C"/>
                </a:solidFill>
                <a:latin typeface="Avenir Next LT Pro" panose="020B0504020202020204" pitchFamily="34" charset="0"/>
              </a:rPr>
              <a:t>MECHANICAL</a:t>
            </a:r>
          </a:p>
          <a:p>
            <a:r>
              <a:rPr lang="en-US" sz="1600" dirty="0">
                <a:solidFill>
                  <a:srgbClr val="3A3A3C"/>
                </a:solidFill>
                <a:latin typeface="Avenir Next LT Pro" panose="020B0504020202020204" pitchFamily="34" charset="0"/>
              </a:rPr>
              <a:t>WBS 2.5.1: Electrical Box Thermal Design 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886" y="6294279"/>
            <a:ext cx="723900" cy="365125"/>
          </a:xfrm>
        </p:spPr>
        <p:txBody>
          <a:bodyPr/>
          <a:lstStyle/>
          <a:p>
            <a:r>
              <a:rPr lang="en-US" sz="2500" dirty="0">
                <a:solidFill>
                  <a:schemeClr val="bg1"/>
                </a:solidFill>
                <a:latin typeface="Avenir Book" panose="02000503020000020003" pitchFamily="2" charset="0"/>
              </a:rPr>
              <a:t>#</a:t>
            </a: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19DD8A09-B375-46DA-8327-6BA46D0DC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95" y="6164985"/>
            <a:ext cx="1649091" cy="39951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169643"/>
            <a:ext cx="443807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rgbClr val="3A3A3C"/>
                </a:solidFill>
                <a:latin typeface="Avenir Next LT Pro Light" panose="020B0304020202020204" pitchFamily="34" charset="0"/>
              </a:rPr>
              <a:t>Polina Verkhovodova</a:t>
            </a:r>
          </a:p>
          <a:p>
            <a:pPr algn="r"/>
            <a:r>
              <a:rPr lang="en-US" sz="1600" dirty="0">
                <a:solidFill>
                  <a:srgbClr val="3A3A3C"/>
                </a:solidFill>
                <a:latin typeface="Avenir Next LT Pro Light" panose="020B0304020202020204" pitchFamily="34" charset="0"/>
              </a:rPr>
              <a:t>04/16/21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3C1F2F4C-7254-FE48-8DCD-4384C8346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06" y="6140014"/>
            <a:ext cx="1561833" cy="51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ig Idea | NASA's Breakthrough, Innovative, and Game-changing (BIG) Idea  Challenge">
            <a:extLst>
              <a:ext uri="{FF2B5EF4-FFF2-40B4-BE49-F238E27FC236}">
                <a16:creationId xmlns:a16="http://schemas.microsoft.com/office/drawing/2014/main" id="{F1E312C0-0AB0-2444-AD02-D48BEB2FF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4" y="6061088"/>
            <a:ext cx="826118" cy="6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18A1A7-475C-4C47-82F4-C4BD4DB463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20" y="6065520"/>
            <a:ext cx="670560" cy="6705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267A6D-AE61-AB46-AB98-813B03397749}"/>
              </a:ext>
            </a:extLst>
          </p:cNvPr>
          <p:cNvCxnSpPr/>
          <p:nvPr/>
        </p:nvCxnSpPr>
        <p:spPr>
          <a:xfrm>
            <a:off x="0" y="933703"/>
            <a:ext cx="12192000" cy="0"/>
          </a:xfrm>
          <a:prstGeom prst="line">
            <a:avLst/>
          </a:prstGeom>
          <a:ln w="12700">
            <a:solidFill>
              <a:srgbClr val="FF6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2E6B9A-B32D-A843-ADED-D1D7D369D04F}"/>
              </a:ext>
            </a:extLst>
          </p:cNvPr>
          <p:cNvCxnSpPr/>
          <p:nvPr/>
        </p:nvCxnSpPr>
        <p:spPr>
          <a:xfrm>
            <a:off x="0" y="1048256"/>
            <a:ext cx="12192000" cy="0"/>
          </a:xfrm>
          <a:prstGeom prst="line">
            <a:avLst/>
          </a:prstGeom>
          <a:ln w="12700">
            <a:solidFill>
              <a:srgbClr val="FF6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10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333</Words>
  <Application>Microsoft Macintosh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Avenir Book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Verkhovodova, Polina A.</cp:lastModifiedBy>
  <cp:revision>8</cp:revision>
  <dcterms:created xsi:type="dcterms:W3CDTF">2020-11-16T00:51:58Z</dcterms:created>
  <dcterms:modified xsi:type="dcterms:W3CDTF">2021-04-16T06:16:17Z</dcterms:modified>
</cp:coreProperties>
</file>