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colm Tisdale" initials="MT" lastIdx="2" clrIdx="0">
    <p:extLst>
      <p:ext uri="{19B8F6BF-5375-455C-9EA6-DF929625EA0E}">
        <p15:presenceInfo xmlns:p15="http://schemas.microsoft.com/office/powerpoint/2012/main" userId="c5247ef6d71c3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77B"/>
    <a:srgbClr val="183D6E"/>
    <a:srgbClr val="CA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6" autoAdjust="0"/>
    <p:restoredTop sz="94724"/>
  </p:normalViewPr>
  <p:slideViewPr>
    <p:cSldViewPr snapToGrid="0">
      <p:cViewPr varScale="1">
        <p:scale>
          <a:sx n="78" d="100"/>
          <a:sy n="78" d="100"/>
        </p:scale>
        <p:origin x="184" y="14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4530" y="-502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1694" y="4504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5T18:19:09.730" idx="1">
    <p:pos x="7856" y="2633"/>
    <p:text>ALL CAPITALS</p:text>
    <p:extLst>
      <p:ext uri="{C676402C-5697-4E1C-873F-D02D1690AC5C}">
        <p15:threadingInfo xmlns:p15="http://schemas.microsoft.com/office/powerpoint/2012/main" timeZoneBias="480"/>
      </p:ext>
    </p:extLst>
  </p:cm>
  <p:cm authorId="1" dt="2020-11-15T18:19:36.839" idx="2">
    <p:pos x="70" y="4870"/>
    <p:text>Use these fonts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D6E3-8995-4DAD-979D-5F9188263896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A8B0-6A8D-4DF3-AE1A-34A35FD6B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A8B0-6A8D-4DF3-AE1A-34A35FD6B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6AF-21E5-4265-B4D3-663C2C7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ED1D-F4D6-43FB-8960-91D9324E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8B-1A9C-4EB7-BA03-78AA39D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2824-5D75-4D5D-A279-F40AC1885D82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DF5B-C233-45F0-9C14-754CC438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3487-E504-4E15-8F9C-A35D94E4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E61B-08B5-417F-B1F8-BE791D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16CB-A1EF-4768-9E80-2C4DE2B6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838-2A1E-44D2-BC28-F179BD7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730-B54D-457D-9AE7-76E2E1A1890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CAED-EBC9-47E7-836B-0894DE5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50AD-9472-4310-A01B-64E88738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AA6F-B593-4CFB-9154-CEBC126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3A77-0407-40F3-9834-F83E7EAF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813C-12FD-48FF-AFB8-986EC20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3F9-7599-45EC-BC62-CA9AB544FF3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9F5B-2A8A-40C0-B7FC-02FF1E6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34E6-2482-4465-9C36-586D47C2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7955-7E40-4A8E-B9FD-0AB50DFA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A62C-F1AE-4266-A85A-4744E15E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F576-1A38-4A6A-8C07-DC004AB0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DD9C-470F-466D-AC2F-E01C344084F3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D7AD-F517-4FCF-ABC1-0CDA7C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2D40-CCBF-4DC6-AB7E-254CB09E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CE34-4688-43F8-8A00-575805E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442C-6F00-435D-B607-D638F9BD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FF1C-11BB-4FD7-B3E5-F80AF48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5E6E-A051-4FC3-9E4E-115F52021718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3BB7-9F2D-48C2-8AC2-6F167192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9A74-C411-4741-A109-B9B6827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D7-E3C4-4C32-8DF8-4B12ACCC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309-9B71-4E27-AF76-C16B3C1E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B1B-3BBC-43F6-AB9B-21A201C2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B00C-FFEB-42ED-8F57-13244D9B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1CC8-AFD8-43F6-9AC4-B28C10E682B7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38AC-2B5B-49E5-9BA9-939E4A14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74E2-3DF1-442C-9681-2DBAA05A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828D-0E50-415E-A6AB-3FF91B90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BF92-FCE1-4709-B8D8-5DD1C655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F662B-DFD4-48D2-B48A-AF3B6FAD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3CE1-E782-469D-AE41-CD863514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2A9F-A5BD-4548-9ECC-2C683F252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3A0C1-9900-4079-BB3B-0221A9A4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A17F-35E3-4F9C-95AD-5BB00A10E17B}" type="datetime1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D4A9-1F84-48A2-803B-2D4E1343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3C1A0-2E2B-497D-8FEA-51A90DE9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4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6FF6-AC8E-4E82-A362-3DAFEE16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AD2AF-59F4-4897-B2BC-3D24AB39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CBBF-D185-442F-BE1C-D8F93145A8A0}" type="datetime1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87E2C-D6BF-4427-B4B9-BBC79A87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276B-DAB8-4BD4-A1D6-E4F9E73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90177-77C2-4222-9116-0E20A55F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5F7B-5AAE-4ACC-A56B-972C2CA9002D}" type="datetime1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F27A-84D6-4795-9B46-62B9706E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42E65-43D8-4051-BF49-F8735C9A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A7E6-9279-49ED-952C-A0C934C8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28BA-3A35-499F-81F4-03FD00A9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80894-A05F-4D8B-BFDC-0AF2CE2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6E01-1DE4-481E-8B33-5E5A5D9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1B8-421C-44DC-9983-8E1D6D5F17C9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58FF1-1641-47CF-B96D-670B210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3BF0-DB71-4853-96DD-9550D5A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852F-6885-42F1-97EB-A04B80A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A2948-F37C-4A5C-8AC8-54F373D20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9EA3-1CB8-4ECE-8E31-E1AF5F0E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CE00-ECB7-4197-9691-42576999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A53-C61A-461B-8677-E4F8759547EF}" type="datetime1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BFA48-4B93-4EE4-8865-3D4528F9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C07ED-AC9D-4D14-9771-C5BA1E6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2793-E6BE-4EFC-96C4-E65D7CB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688C1-2E33-4CB8-8545-8AF3F7DB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584D-BB8D-4722-82B6-F38FDB60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15B-29BC-4E36-BFDC-DFCDEED3960E}" type="datetime1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BE81-D2AB-4371-8818-F66E98AC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1990-8881-4073-B78F-E6300A0D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AC57-706E-45AD-A5F9-8311B03AA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9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TEST PROGRAM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DF8C8F9-C20C-684E-A5DE-FA0919D7008B}"/>
              </a:ext>
            </a:extLst>
          </p:cNvPr>
          <p:cNvSpPr/>
          <p:nvPr/>
        </p:nvSpPr>
        <p:spPr>
          <a:xfrm>
            <a:off x="4656174" y="1337818"/>
            <a:ext cx="3573988" cy="2752053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2943B6-A338-3243-A847-9F583A16EA1C}"/>
              </a:ext>
            </a:extLst>
          </p:cNvPr>
          <p:cNvSpPr/>
          <p:nvPr/>
        </p:nvSpPr>
        <p:spPr>
          <a:xfrm>
            <a:off x="3676137" y="4605145"/>
            <a:ext cx="2551248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Operational Test^*†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55067AA-83C2-954D-91F8-F8A6311946D4}"/>
              </a:ext>
            </a:extLst>
          </p:cNvPr>
          <p:cNvSpPr/>
          <p:nvPr/>
        </p:nvSpPr>
        <p:spPr>
          <a:xfrm>
            <a:off x="5114883" y="1501553"/>
            <a:ext cx="2656570" cy="595102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Vibration Test for Deployment †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279E17-DC22-464B-8070-F4D135CC66A9}"/>
              </a:ext>
            </a:extLst>
          </p:cNvPr>
          <p:cNvSpPr/>
          <p:nvPr/>
        </p:nvSpPr>
        <p:spPr>
          <a:xfrm>
            <a:off x="6853096" y="4605145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Mechanical Load Tests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F8988FB-3E55-C446-961D-AC1A296774BB}"/>
              </a:ext>
            </a:extLst>
          </p:cNvPr>
          <p:cNvSpPr/>
          <p:nvPr/>
        </p:nvSpPr>
        <p:spPr>
          <a:xfrm>
            <a:off x="9876245" y="4512526"/>
            <a:ext cx="2185882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600 N Pulsating Fatigue Test*!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8D312B-3C15-0446-A8DB-779E77795D82}"/>
              </a:ext>
            </a:extLst>
          </p:cNvPr>
          <p:cNvSpPr/>
          <p:nvPr/>
        </p:nvSpPr>
        <p:spPr>
          <a:xfrm>
            <a:off x="9851979" y="3558961"/>
            <a:ext cx="2210148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Maximum Load Test*!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D1C638-CA7B-294C-B208-33F0AFF94244}"/>
              </a:ext>
            </a:extLst>
          </p:cNvPr>
          <p:cNvSpPr/>
          <p:nvPr/>
        </p:nvSpPr>
        <p:spPr>
          <a:xfrm>
            <a:off x="9876244" y="5470435"/>
            <a:ext cx="2185882" cy="812048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Sharp Impact Test Simulating Micrometeorites*!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6DEBAF2-A073-3243-AD9C-4B342A6A77F2}"/>
              </a:ext>
            </a:extLst>
          </p:cNvPr>
          <p:cNvSpPr/>
          <p:nvPr/>
        </p:nvSpPr>
        <p:spPr>
          <a:xfrm>
            <a:off x="5114883" y="2262542"/>
            <a:ext cx="2656570" cy="595103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EMI Test for EDS System^*†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EC33EF-C3DF-2C48-9CCE-3F19A11C1528}"/>
              </a:ext>
            </a:extLst>
          </p:cNvPr>
          <p:cNvSpPr/>
          <p:nvPr/>
        </p:nvSpPr>
        <p:spPr>
          <a:xfrm>
            <a:off x="311803" y="4089877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Simulated Abrasion Test*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74A50E-9786-0D4D-BE49-C0904B269D12}"/>
              </a:ext>
            </a:extLst>
          </p:cNvPr>
          <p:cNvSpPr/>
          <p:nvPr/>
        </p:nvSpPr>
        <p:spPr>
          <a:xfrm>
            <a:off x="329540" y="5157030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Dust Exposure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D1C19-F9FE-704D-AA96-B3105AB5707A}"/>
              </a:ext>
            </a:extLst>
          </p:cNvPr>
          <p:cNvSpPr txBox="1"/>
          <p:nvPr/>
        </p:nvSpPr>
        <p:spPr>
          <a:xfrm>
            <a:off x="336429" y="1408193"/>
            <a:ext cx="515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venir Next LT Pro" panose="020B0504020202020204" pitchFamily="34" charset="0"/>
              </a:rPr>
              <a:t>Goal: </a:t>
            </a:r>
            <a:r>
              <a:rPr lang="en-US" sz="2800" dirty="0">
                <a:latin typeface="Avenir Next LT Pro" panose="020B0504020202020204" pitchFamily="34" charset="0"/>
              </a:rPr>
              <a:t>Validate to TRL4</a:t>
            </a:r>
          </a:p>
          <a:p>
            <a:endParaRPr lang="en-US" sz="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Implement safety factor of 1.2 – 1.5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056274-4892-E84A-B150-FF97338B993D}"/>
              </a:ext>
            </a:extLst>
          </p:cNvPr>
          <p:cNvSpPr txBox="1"/>
          <p:nvPr/>
        </p:nvSpPr>
        <p:spPr>
          <a:xfrm>
            <a:off x="6561358" y="3684479"/>
            <a:ext cx="16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Miscellaneous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42B2C4-7D6F-2243-B2B9-0F1B86802249}"/>
              </a:ext>
            </a:extLst>
          </p:cNvPr>
          <p:cNvCxnSpPr>
            <a:cxnSpLocks/>
          </p:cNvCxnSpPr>
          <p:nvPr/>
        </p:nvCxnSpPr>
        <p:spPr>
          <a:xfrm>
            <a:off x="3017606" y="4371009"/>
            <a:ext cx="544127" cy="438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26A09F-18B5-7B44-8098-D4B6EBB824AE}"/>
              </a:ext>
            </a:extLst>
          </p:cNvPr>
          <p:cNvCxnSpPr>
            <a:cxnSpLocks/>
          </p:cNvCxnSpPr>
          <p:nvPr/>
        </p:nvCxnSpPr>
        <p:spPr>
          <a:xfrm flipV="1">
            <a:off x="3052604" y="5013969"/>
            <a:ext cx="509129" cy="458837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986E12-DA2D-EB48-BD93-82C67AC73E61}"/>
              </a:ext>
            </a:extLst>
          </p:cNvPr>
          <p:cNvCxnSpPr>
            <a:cxnSpLocks/>
          </p:cNvCxnSpPr>
          <p:nvPr/>
        </p:nvCxnSpPr>
        <p:spPr>
          <a:xfrm flipV="1">
            <a:off x="9396475" y="3960642"/>
            <a:ext cx="344863" cy="565750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A0F560-341C-AC41-A356-EDC759389CBA}"/>
              </a:ext>
            </a:extLst>
          </p:cNvPr>
          <p:cNvCxnSpPr>
            <a:cxnSpLocks/>
          </p:cNvCxnSpPr>
          <p:nvPr/>
        </p:nvCxnSpPr>
        <p:spPr>
          <a:xfrm>
            <a:off x="9396475" y="5310708"/>
            <a:ext cx="342313" cy="59352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64B85-8AC8-EA4B-B898-0EEB03A0976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543365" y="4918550"/>
            <a:ext cx="332880" cy="1074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3341CE8-A6D7-8443-A878-8CD98B1B0A8D}"/>
              </a:ext>
            </a:extLst>
          </p:cNvPr>
          <p:cNvSpPr/>
          <p:nvPr/>
        </p:nvSpPr>
        <p:spPr>
          <a:xfrm>
            <a:off x="286089" y="3027722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Abrasion Test*!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C2B6D0-488C-6949-92E8-534E52D9B3EF}"/>
              </a:ext>
            </a:extLst>
          </p:cNvPr>
          <p:cNvSpPr/>
          <p:nvPr/>
        </p:nvSpPr>
        <p:spPr>
          <a:xfrm>
            <a:off x="5114883" y="3019503"/>
            <a:ext cx="2656570" cy="626810"/>
          </a:xfrm>
          <a:prstGeom prst="roundRect">
            <a:avLst>
              <a:gd name="adj" fmla="val 50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Electronic Life Test for 45 years^*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8307FF-3D95-7D49-8E32-35A1BDE4D468}"/>
              </a:ext>
            </a:extLst>
          </p:cNvPr>
          <p:cNvSpPr/>
          <p:nvPr/>
        </p:nvSpPr>
        <p:spPr>
          <a:xfrm>
            <a:off x="8844832" y="1335779"/>
            <a:ext cx="3174543" cy="1596624"/>
          </a:xfrm>
          <a:prstGeom prst="roundRect">
            <a:avLst>
              <a:gd name="adj" fmla="val 506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4F80E-4D73-594C-A268-7F01772976F1}"/>
              </a:ext>
            </a:extLst>
          </p:cNvPr>
          <p:cNvSpPr txBox="1"/>
          <p:nvPr/>
        </p:nvSpPr>
        <p:spPr>
          <a:xfrm>
            <a:off x="8887583" y="1363363"/>
            <a:ext cx="3174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Key: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^ Under vacuum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 * Under thermal conditions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 ! Destructive test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† Full prototype needed</a:t>
            </a:r>
          </a:p>
        </p:txBody>
      </p:sp>
    </p:spTree>
    <p:extLst>
      <p:ext uri="{BB962C8B-B14F-4D97-AF65-F5344CB8AC3E}">
        <p14:creationId xmlns:p14="http://schemas.microsoft.com/office/powerpoint/2010/main" val="34483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F55B47-8A73-4CB1-95D4-A79A5FC070F8}"/>
              </a:ext>
            </a:extLst>
          </p:cNvPr>
          <p:cNvSpPr/>
          <p:nvPr/>
        </p:nvSpPr>
        <p:spPr>
          <a:xfrm>
            <a:off x="0" y="0"/>
            <a:ext cx="12192000" cy="1166070"/>
          </a:xfrm>
          <a:prstGeom prst="rect">
            <a:avLst/>
          </a:prstGeom>
          <a:gradFill flip="none" rotWithShape="1">
            <a:gsLst>
              <a:gs pos="0">
                <a:srgbClr val="CAC8C8">
                  <a:shade val="30000"/>
                  <a:satMod val="115000"/>
                </a:srgbClr>
              </a:gs>
              <a:gs pos="50000">
                <a:srgbClr val="CAC8C8">
                  <a:shade val="67500"/>
                  <a:satMod val="115000"/>
                </a:srgbClr>
              </a:gs>
              <a:gs pos="100000">
                <a:srgbClr val="CAC8C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rgbClr val="7677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3AF79-AC61-4A1B-A247-E0411BA49C6C}"/>
              </a:ext>
            </a:extLst>
          </p:cNvPr>
          <p:cNvGrpSpPr/>
          <p:nvPr/>
        </p:nvGrpSpPr>
        <p:grpSpPr>
          <a:xfrm>
            <a:off x="2670163" y="154806"/>
            <a:ext cx="921155" cy="860842"/>
            <a:chOff x="9286613" y="0"/>
            <a:chExt cx="1409350" cy="1317072"/>
          </a:xfrm>
          <a:solidFill>
            <a:srgbClr val="183D6E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B64CAB-9E1B-4B2E-81E5-BAA52D9FEE84}"/>
                </a:ext>
              </a:extLst>
            </p:cNvPr>
            <p:cNvSpPr/>
            <p:nvPr/>
          </p:nvSpPr>
          <p:spPr>
            <a:xfrm>
              <a:off x="9286613" y="0"/>
              <a:ext cx="1409350" cy="1317072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3146A8-4CE7-4878-83E8-1392306AE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879" y="108604"/>
              <a:ext cx="1318819" cy="1099864"/>
            </a:xfrm>
            <a:prstGeom prst="rect">
              <a:avLst/>
            </a:prstGeom>
            <a:grpFill/>
            <a:ln>
              <a:solidFill>
                <a:srgbClr val="183D6E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8E9B72-5C4D-491E-921B-1ACD309A346B}"/>
              </a:ext>
            </a:extLst>
          </p:cNvPr>
          <p:cNvSpPr txBox="1"/>
          <p:nvPr/>
        </p:nvSpPr>
        <p:spPr>
          <a:xfrm>
            <a:off x="3747060" y="75203"/>
            <a:ext cx="5373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 LT Pro" panose="020B0504020202020204" pitchFamily="34" charset="0"/>
              </a:rPr>
              <a:t>VERIFICATION</a:t>
            </a:r>
          </a:p>
          <a:p>
            <a:r>
              <a:rPr lang="en-US" sz="2400" b="1" dirty="0">
                <a:latin typeface="Avenir Next LT Pro" panose="020B0504020202020204" pitchFamily="34" charset="0"/>
              </a:rPr>
              <a:t>TEST PROGRAM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E475F38-61F5-408A-80F6-3F5E94E2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AC57-706E-45AD-A5F9-8311B03AAA02}" type="slidenum">
              <a:rPr lang="en-US" smtClean="0"/>
              <a:t>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9C64D-6712-4FD4-BF68-E52392A78474}"/>
              </a:ext>
            </a:extLst>
          </p:cNvPr>
          <p:cNvGrpSpPr/>
          <p:nvPr/>
        </p:nvGrpSpPr>
        <p:grpSpPr>
          <a:xfrm>
            <a:off x="311803" y="154806"/>
            <a:ext cx="2202617" cy="862015"/>
            <a:chOff x="8702465" y="166345"/>
            <a:chExt cx="2202617" cy="862015"/>
          </a:xfrm>
        </p:grpSpPr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05A17D7D-ADE4-49F0-B2D6-4E7B2ADC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4241" y="167519"/>
              <a:ext cx="860841" cy="86084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19DD8A09-B375-46DA-8327-6BA46D0D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465" y="166345"/>
              <a:ext cx="1287274" cy="31185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FB0C64-88C6-486D-83BA-C60475321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465" y="600275"/>
              <a:ext cx="1287274" cy="42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005A7-1C55-4A6C-BD23-24CD7599F3F7}"/>
              </a:ext>
            </a:extLst>
          </p:cNvPr>
          <p:cNvCxnSpPr>
            <a:cxnSpLocks/>
          </p:cNvCxnSpPr>
          <p:nvPr/>
        </p:nvCxnSpPr>
        <p:spPr>
          <a:xfrm>
            <a:off x="905164" y="6517176"/>
            <a:ext cx="10104584" cy="0"/>
          </a:xfrm>
          <a:prstGeom prst="line">
            <a:avLst/>
          </a:prstGeom>
          <a:ln w="19050">
            <a:solidFill>
              <a:srgbClr val="CA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E13B03-FD13-49C6-82CE-F875BE9F1E84}"/>
              </a:ext>
            </a:extLst>
          </p:cNvPr>
          <p:cNvSpPr txBox="1"/>
          <p:nvPr/>
        </p:nvSpPr>
        <p:spPr>
          <a:xfrm>
            <a:off x="311803" y="1497914"/>
            <a:ext cx="958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venir Next LT Pro" panose="020B0504020202020204" pitchFamily="34" charset="0"/>
              </a:rPr>
              <a:t>Equipment and Testing Conditions </a:t>
            </a:r>
            <a:endParaRPr lang="en-US" sz="4000" dirty="0">
              <a:latin typeface="Avenir Next LT Pro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86263-690F-437D-B8D2-BFE2576C3E17}"/>
              </a:ext>
            </a:extLst>
          </p:cNvPr>
          <p:cNvSpPr txBox="1"/>
          <p:nvPr/>
        </p:nvSpPr>
        <p:spPr>
          <a:xfrm>
            <a:off x="7519752" y="321424"/>
            <a:ext cx="44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AIAA Caltech Student Branch – 11/18/20</a:t>
            </a:r>
          </a:p>
          <a:p>
            <a:pPr algn="r"/>
            <a:r>
              <a:rPr lang="en-US" sz="1400" dirty="0">
                <a:latin typeface="Avenir Next LT Pro Light" panose="020B0304020202020204" pitchFamily="34" charset="0"/>
              </a:rPr>
              <a:t>Preliminary Design Review – EASE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F0C8F2-8070-AE48-B183-A92673849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38586"/>
          <a:stretch/>
        </p:blipFill>
        <p:spPr bwMode="auto">
          <a:xfrm>
            <a:off x="252279" y="2366627"/>
            <a:ext cx="5812368" cy="27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16B76-78FE-C54E-A040-987CB863AF64}"/>
              </a:ext>
            </a:extLst>
          </p:cNvPr>
          <p:cNvSpPr txBox="1"/>
          <p:nvPr/>
        </p:nvSpPr>
        <p:spPr>
          <a:xfrm>
            <a:off x="905164" y="6026213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venir Next LT Pro Light" panose="020B0304020202020204" pitchFamily="34" charset="0"/>
              </a:rPr>
              <a:t>(Roy, 2008)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FEB5-3F4A-EF48-9B19-327415DCF29C}"/>
              </a:ext>
            </a:extLst>
          </p:cNvPr>
          <p:cNvSpPr txBox="1"/>
          <p:nvPr/>
        </p:nvSpPr>
        <p:spPr>
          <a:xfrm>
            <a:off x="1247550" y="5098659"/>
            <a:ext cx="38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Three-Body Abrasive Wear Test Rig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1A0D4-AC40-6F42-B523-AED20CFDE046}"/>
              </a:ext>
            </a:extLst>
          </p:cNvPr>
          <p:cNvSpPr txBox="1"/>
          <p:nvPr/>
        </p:nvSpPr>
        <p:spPr>
          <a:xfrm>
            <a:off x="6015659" y="2686669"/>
            <a:ext cx="5696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 will use NTS for thermal vacuum chamber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Lunar Simulant JSC-1A will be used for EDS-related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Lunar Simulants OB-1 and </a:t>
            </a:r>
            <a:r>
              <a:rPr lang="en-US" sz="2000" dirty="0" err="1">
                <a:latin typeface="Avenir Next LT Pro" panose="020B0504020202020204" pitchFamily="34" charset="0"/>
              </a:rPr>
              <a:t>Chenobi</a:t>
            </a:r>
            <a:r>
              <a:rPr lang="en-US" sz="2000" dirty="0">
                <a:latin typeface="Avenir Next LT Pro" panose="020B0504020202020204" pitchFamily="34" charset="0"/>
              </a:rPr>
              <a:t> are the most recommended simulants for abrasion and dust exposure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We will test from -260˚C to 140˚C to simulate lunar thermal conditions</a:t>
            </a:r>
            <a:endParaRPr lang="en-US" sz="2000" dirty="0">
              <a:latin typeface="Avenir Next LT Pro Light" panose="020B03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3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179</Words>
  <Application>Microsoft Macintosh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Coimbra, Kaila Y.</cp:lastModifiedBy>
  <cp:revision>43</cp:revision>
  <dcterms:created xsi:type="dcterms:W3CDTF">2020-11-16T00:51:58Z</dcterms:created>
  <dcterms:modified xsi:type="dcterms:W3CDTF">2020-11-18T18:54:37Z</dcterms:modified>
</cp:coreProperties>
</file>