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Tisdale" initials="MT" lastIdx="2" clrIdx="0">
    <p:extLst>
      <p:ext uri="{19B8F6BF-5375-455C-9EA6-DF929625EA0E}">
        <p15:presenceInfo xmlns:p15="http://schemas.microsoft.com/office/powerpoint/2012/main" userId="c5247ef6d71c3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77B"/>
    <a:srgbClr val="183D6E"/>
    <a:srgbClr val="CA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94654"/>
  </p:normalViewPr>
  <p:slideViewPr>
    <p:cSldViewPr snapToGrid="0">
      <p:cViewPr varScale="1">
        <p:scale>
          <a:sx n="104" d="100"/>
          <a:sy n="104" d="100"/>
        </p:scale>
        <p:origin x="872" y="19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1D6E3-8995-4DAD-979D-5F918826389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A8B0-6A8D-4DF3-AE1A-34A35FD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C6AF-21E5-4265-B4D3-663C2C7D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ED1D-F4D6-43FB-8960-91D9324E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108B-1A9C-4EB7-BA03-78AA39DA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2824-5D75-4D5D-A279-F40AC1885D82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DF5B-C233-45F0-9C14-754CC438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3487-E504-4E15-8F9C-A35D94E4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E61B-08B5-417F-B1F8-BE791D7C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16CB-A1EF-4768-9E80-2C4DE2B6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8838-2A1E-44D2-BC28-F179BD74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730-B54D-457D-9AE7-76E2E1A18903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CAED-EBC9-47E7-836B-0894DE5C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50AD-9472-4310-A01B-64E8873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EAA6F-B593-4CFB-9154-CEBC126F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3A77-0407-40F3-9834-F83E7EAF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13C-12FD-48FF-AFB8-986EC202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3F9-7599-45EC-BC62-CA9AB544FF3E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9F5B-2A8A-40C0-B7FC-02FF1E6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34E6-2482-4465-9C36-586D47C2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55-7E40-4A8E-B9FD-0AB50DFA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A62C-F1AE-4266-A85A-4744E15E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576-1A38-4A6A-8C07-DC004AB0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D9C-470F-466D-AC2F-E01C344084F3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D7AD-F517-4FCF-ABC1-0CDA7C6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2D40-CCBF-4DC6-AB7E-254CB09E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CE34-4688-43F8-8A00-575805E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442C-6F00-435D-B607-D638F9BD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FF1C-11BB-4FD7-B3E5-F80AF48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5E6E-A051-4FC3-9E4E-115F52021718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3BB7-9F2D-48C2-8AC2-6F167192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A74-C411-4741-A109-B9B6827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1BD7-E3C4-4C32-8DF8-4B12ACC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309-9B71-4E27-AF76-C16B3C1E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8B1B-3BBC-43F6-AB9B-21A201C2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2B00C-FFEB-42ED-8F57-13244D9B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1CC8-AFD8-43F6-9AC4-B28C10E682B7}" type="datetime1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38AC-2B5B-49E5-9BA9-939E4A1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74E2-3DF1-442C-9681-2DBAA05A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828D-0E50-415E-A6AB-3FF91B90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BF92-FCE1-4709-B8D8-5DD1C655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662B-DFD4-48D2-B48A-AF3B6FAD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63CE1-E782-469D-AE41-CD863514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72A9F-A5BD-4548-9ECC-2C683F252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3A0C1-9900-4079-BB3B-0221A9A4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A17F-35E3-4F9C-95AD-5BB00A10E17B}" type="datetime1">
              <a:rPr lang="en-US" smtClean="0"/>
              <a:t>11/16/20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D4A9-1F84-48A2-803B-2D4E1343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3C1A0-2E2B-497D-8FEA-51A90DE9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4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6FF6-AC8E-4E82-A362-3DAFEE16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AD2AF-59F4-4897-B2BC-3D24AB39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BBF-D185-442F-BE1C-D8F93145A8A0}" type="datetime1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87E2C-D6BF-4427-B4B9-BBC79A87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276B-DAB8-4BD4-A1D6-E4F9E73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90177-77C2-4222-9116-0E20A55F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5F7B-5AAE-4ACC-A56B-972C2CA9002D}" type="datetime1">
              <a:rPr lang="en-US" smtClean="0"/>
              <a:t>11/16/20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F27A-84D6-4795-9B46-62B9706E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42E65-43D8-4051-BF49-F8735C9A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A7E6-9279-49ED-952C-A0C934C8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28BA-3A35-499F-81F4-03FD00A9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80894-A05F-4D8B-BFDC-0AF2CE26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6E01-1DE4-481E-8B33-5E5A5D9E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91B8-421C-44DC-9983-8E1D6D5F17C9}" type="datetime1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8FF1-1641-47CF-B96D-670B210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3BF0-DB71-4853-96DD-9550D5A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852F-6885-42F1-97EB-A04B80A7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A2948-F37C-4A5C-8AC8-54F373D2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9EA3-1CB8-4ECE-8E31-E1AF5F0E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CE00-ECB7-4197-9691-42576999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A53-C61A-461B-8677-E4F8759547EF}" type="datetime1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FA48-4B93-4EE4-8865-3D4528F9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07ED-AC9D-4D14-9771-C5BA1E65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52793-E6BE-4EFC-96C4-E65D7CBE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688C1-2E33-4CB8-8545-8AF3F7DB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584D-BB8D-4722-82B6-F38FDB60E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D15B-29BC-4E36-BFDC-DFCDEED3960E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BE81-D2AB-4371-8818-F66E98AC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1990-8881-4073-B78F-E6300A0D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MECHANICAL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MATERIAL SELECTION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1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11/18/20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E.A.S.E.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5EB2216-47AE-1A47-A0CF-82394748E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705495"/>
              </p:ext>
            </p:extLst>
          </p:nvPr>
        </p:nvGraphicFramePr>
        <p:xfrm>
          <a:off x="1435927" y="1384181"/>
          <a:ext cx="9221761" cy="4608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0194">
                  <a:extLst>
                    <a:ext uri="{9D8B030D-6E8A-4147-A177-3AD203B41FA5}">
                      <a16:colId xmlns:a16="http://schemas.microsoft.com/office/drawing/2014/main" val="767476881"/>
                    </a:ext>
                  </a:extLst>
                </a:gridCol>
                <a:gridCol w="2014151">
                  <a:extLst>
                    <a:ext uri="{9D8B030D-6E8A-4147-A177-3AD203B41FA5}">
                      <a16:colId xmlns:a16="http://schemas.microsoft.com/office/drawing/2014/main" val="1021026839"/>
                    </a:ext>
                  </a:extLst>
                </a:gridCol>
                <a:gridCol w="1631092">
                  <a:extLst>
                    <a:ext uri="{9D8B030D-6E8A-4147-A177-3AD203B41FA5}">
                      <a16:colId xmlns:a16="http://schemas.microsoft.com/office/drawing/2014/main" val="2377639464"/>
                    </a:ext>
                  </a:extLst>
                </a:gridCol>
                <a:gridCol w="1767016">
                  <a:extLst>
                    <a:ext uri="{9D8B030D-6E8A-4147-A177-3AD203B41FA5}">
                      <a16:colId xmlns:a16="http://schemas.microsoft.com/office/drawing/2014/main" val="190297621"/>
                    </a:ext>
                  </a:extLst>
                </a:gridCol>
                <a:gridCol w="1569308">
                  <a:extLst>
                    <a:ext uri="{9D8B030D-6E8A-4147-A177-3AD203B41FA5}">
                      <a16:colId xmlns:a16="http://schemas.microsoft.com/office/drawing/2014/main" val="3886348285"/>
                    </a:ext>
                  </a:extLst>
                </a:gridCol>
              </a:tblGrid>
              <a:tr h="475626">
                <a:tc>
                  <a:txBody>
                    <a:bodyPr/>
                    <a:lstStyle/>
                    <a:p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Alumina Ceramic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Bolt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Beta-cloth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Kapton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686854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3.9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8.0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2.71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-3</a:t>
                      </a: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 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2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1.41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89578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Tensile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260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482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3,450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230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079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Flexural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379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290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13.4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120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175284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Compressive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2,600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170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758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172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82717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Coefficient of Thermal Expansion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8.6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-6</a:t>
                      </a: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/ºC)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10.3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-6</a:t>
                      </a: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/ºC)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9.3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-5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/ºC)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8.1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-5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/ºC)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7673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Dielectric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9.1 (at 1 MHz)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5.42 (at MHz)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4520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Dielectric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16.7 (kV/mm)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217 (kV/mm)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298978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Temperature 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-273.15 – 1,750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-252 – 871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-73 – 260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-267 – 398 (ºC)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3814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557929C-4D7D-5A40-837E-8E7166A5F791}"/>
              </a:ext>
            </a:extLst>
          </p:cNvPr>
          <p:cNvSpPr txBox="1"/>
          <p:nvPr/>
        </p:nvSpPr>
        <p:spPr>
          <a:xfrm>
            <a:off x="905164" y="6084598"/>
            <a:ext cx="92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venir Next LT Pro" panose="020B0504020202020204" pitchFamily="34" charset="77"/>
              </a:rPr>
              <a:t>Note: we will also put LOTUS coating on the top layer of the alumina sheet and use </a:t>
            </a:r>
            <a:r>
              <a:rPr lang="en-US" sz="1600" i="1" dirty="0" err="1">
                <a:latin typeface="Avenir Next LT Pro" panose="020B0504020202020204" pitchFamily="34" charset="77"/>
              </a:rPr>
              <a:t>Cicoil</a:t>
            </a:r>
            <a:r>
              <a:rPr lang="en-US" sz="1600" i="1" dirty="0">
                <a:latin typeface="Avenir Next LT Pro" panose="020B0504020202020204" pitchFamily="34" charset="77"/>
              </a:rPr>
              <a:t> wires</a:t>
            </a:r>
          </a:p>
        </p:txBody>
      </p:sp>
    </p:spTree>
    <p:extLst>
      <p:ext uri="{BB962C8B-B14F-4D97-AF65-F5344CB8AC3E}">
        <p14:creationId xmlns:p14="http://schemas.microsoft.com/office/powerpoint/2010/main" val="208724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MECHANICAL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MATERIAL SELECTION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2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11/18/20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E.A.S.E.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5EB2216-47AE-1A47-A0CF-82394748E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038690"/>
              </p:ext>
            </p:extLst>
          </p:nvPr>
        </p:nvGraphicFramePr>
        <p:xfrm>
          <a:off x="1435927" y="1384181"/>
          <a:ext cx="9221761" cy="4608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0194">
                  <a:extLst>
                    <a:ext uri="{9D8B030D-6E8A-4147-A177-3AD203B41FA5}">
                      <a16:colId xmlns:a16="http://schemas.microsoft.com/office/drawing/2014/main" val="767476881"/>
                    </a:ext>
                  </a:extLst>
                </a:gridCol>
                <a:gridCol w="2014151">
                  <a:extLst>
                    <a:ext uri="{9D8B030D-6E8A-4147-A177-3AD203B41FA5}">
                      <a16:colId xmlns:a16="http://schemas.microsoft.com/office/drawing/2014/main" val="1021026839"/>
                    </a:ext>
                  </a:extLst>
                </a:gridCol>
                <a:gridCol w="1631092">
                  <a:extLst>
                    <a:ext uri="{9D8B030D-6E8A-4147-A177-3AD203B41FA5}">
                      <a16:colId xmlns:a16="http://schemas.microsoft.com/office/drawing/2014/main" val="2377639464"/>
                    </a:ext>
                  </a:extLst>
                </a:gridCol>
                <a:gridCol w="1767016">
                  <a:extLst>
                    <a:ext uri="{9D8B030D-6E8A-4147-A177-3AD203B41FA5}">
                      <a16:colId xmlns:a16="http://schemas.microsoft.com/office/drawing/2014/main" val="190297621"/>
                    </a:ext>
                  </a:extLst>
                </a:gridCol>
                <a:gridCol w="1569308">
                  <a:extLst>
                    <a:ext uri="{9D8B030D-6E8A-4147-A177-3AD203B41FA5}">
                      <a16:colId xmlns:a16="http://schemas.microsoft.com/office/drawing/2014/main" val="3886348285"/>
                    </a:ext>
                  </a:extLst>
                </a:gridCol>
              </a:tblGrid>
              <a:tr h="475626">
                <a:tc>
                  <a:txBody>
                    <a:bodyPr/>
                    <a:lstStyle/>
                    <a:p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Alumina Ceramic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Bolt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Beta-cloth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Kapton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686854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3.9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8.0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2.71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-3</a:t>
                      </a: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 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2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1.41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89578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Tensile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260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482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3,450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230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079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Flexural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379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290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13.4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120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175284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Compressive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2,600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170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758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172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82717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Coefficient of Thermal Expansion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8.6 (10</a:t>
                      </a:r>
                      <a:r>
                        <a:rPr lang="en-US" sz="1600" baseline="300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-6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/ºC)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10.3 (10</a:t>
                      </a:r>
                      <a:r>
                        <a:rPr lang="en-US" sz="1600" baseline="300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-6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/ºC)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9.3 (10</a:t>
                      </a:r>
                      <a:r>
                        <a:rPr lang="en-US" sz="1600" baseline="300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-5</a:t>
                      </a:r>
                      <a:r>
                        <a:rPr lang="en-US" sz="16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/ºC)</a:t>
                      </a:r>
                      <a:endParaRPr lang="en-US" sz="1600" dirty="0">
                        <a:solidFill>
                          <a:srgbClr val="FF0000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8.1 (10</a:t>
                      </a:r>
                      <a:r>
                        <a:rPr lang="en-US" sz="1600" baseline="300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-5</a:t>
                      </a:r>
                      <a:r>
                        <a:rPr lang="en-US" sz="16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/ºC)</a:t>
                      </a:r>
                      <a:endParaRPr lang="en-US" sz="1600" dirty="0">
                        <a:solidFill>
                          <a:srgbClr val="FF0000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7673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Dielectric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9.1 (at 1 MHz)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5.42 (at MHz)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4520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Dielectric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16.7 (kV/mm)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217 (kV/mm)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298978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Temperature 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-273.15 – 1,750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-252 – 871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-73 – 260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-267 – 398 (ºC)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3814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557929C-4D7D-5A40-837E-8E7166A5F791}"/>
              </a:ext>
            </a:extLst>
          </p:cNvPr>
          <p:cNvSpPr txBox="1"/>
          <p:nvPr/>
        </p:nvSpPr>
        <p:spPr>
          <a:xfrm>
            <a:off x="905164" y="6084598"/>
            <a:ext cx="92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venir Next LT Pro" panose="020B0504020202020204" pitchFamily="34" charset="77"/>
              </a:rPr>
              <a:t>Note: we will also put LOTUS coating on the top layer of the alumina sheet and use </a:t>
            </a:r>
            <a:r>
              <a:rPr lang="en-US" sz="1600" i="1" dirty="0" err="1">
                <a:latin typeface="Avenir Next LT Pro" panose="020B0504020202020204" pitchFamily="34" charset="77"/>
              </a:rPr>
              <a:t>Cicoil</a:t>
            </a:r>
            <a:r>
              <a:rPr lang="en-US" sz="1600" i="1" dirty="0">
                <a:latin typeface="Avenir Next LT Pro" panose="020B0504020202020204" pitchFamily="34" charset="77"/>
              </a:rPr>
              <a:t> wires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3CF640E7-9DA7-9B47-92CE-D81675B4C710}"/>
              </a:ext>
            </a:extLst>
          </p:cNvPr>
          <p:cNvSpPr/>
          <p:nvPr/>
        </p:nvSpPr>
        <p:spPr>
          <a:xfrm>
            <a:off x="10879761" y="3892378"/>
            <a:ext cx="948077" cy="506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1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MECHANICAL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MATERIAL SELECTION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3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11/18/20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E.A.S.E.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5EB2216-47AE-1A47-A0CF-82394748E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797006"/>
              </p:ext>
            </p:extLst>
          </p:nvPr>
        </p:nvGraphicFramePr>
        <p:xfrm>
          <a:off x="1435927" y="1384181"/>
          <a:ext cx="9221761" cy="4608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0194">
                  <a:extLst>
                    <a:ext uri="{9D8B030D-6E8A-4147-A177-3AD203B41FA5}">
                      <a16:colId xmlns:a16="http://schemas.microsoft.com/office/drawing/2014/main" val="767476881"/>
                    </a:ext>
                  </a:extLst>
                </a:gridCol>
                <a:gridCol w="2014151">
                  <a:extLst>
                    <a:ext uri="{9D8B030D-6E8A-4147-A177-3AD203B41FA5}">
                      <a16:colId xmlns:a16="http://schemas.microsoft.com/office/drawing/2014/main" val="1021026839"/>
                    </a:ext>
                  </a:extLst>
                </a:gridCol>
                <a:gridCol w="1631092">
                  <a:extLst>
                    <a:ext uri="{9D8B030D-6E8A-4147-A177-3AD203B41FA5}">
                      <a16:colId xmlns:a16="http://schemas.microsoft.com/office/drawing/2014/main" val="2377639464"/>
                    </a:ext>
                  </a:extLst>
                </a:gridCol>
                <a:gridCol w="1767016">
                  <a:extLst>
                    <a:ext uri="{9D8B030D-6E8A-4147-A177-3AD203B41FA5}">
                      <a16:colId xmlns:a16="http://schemas.microsoft.com/office/drawing/2014/main" val="190297621"/>
                    </a:ext>
                  </a:extLst>
                </a:gridCol>
                <a:gridCol w="1569308">
                  <a:extLst>
                    <a:ext uri="{9D8B030D-6E8A-4147-A177-3AD203B41FA5}">
                      <a16:colId xmlns:a16="http://schemas.microsoft.com/office/drawing/2014/main" val="3886348285"/>
                    </a:ext>
                  </a:extLst>
                </a:gridCol>
              </a:tblGrid>
              <a:tr h="475626">
                <a:tc>
                  <a:txBody>
                    <a:bodyPr/>
                    <a:lstStyle/>
                    <a:p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Alumina Ceramic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Bolt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Beta-cloth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Kapton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686854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3.9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8.0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2.71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-3</a:t>
                      </a: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 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2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1.41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89578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Tensile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260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482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3,450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230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079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Flexural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379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290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13.4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120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175284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Compressive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2,600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170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758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172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82717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Coefficient of Thermal Expansion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8.6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-6</a:t>
                      </a: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/ºC)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10.3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-6</a:t>
                      </a: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/ºC)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9.3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-5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/ºC)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8.1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-5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/ºC)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7673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Dielectric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9.1 (at 1 MHz)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5.42 (at MHz)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4520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Dielectric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16.7 (kV/mm)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217 (kV/mm)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298978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Temperature 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-273.15 – 1,750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-252 – 871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-73 – 260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-267 – 398 (ºC)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3814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557929C-4D7D-5A40-837E-8E7166A5F791}"/>
              </a:ext>
            </a:extLst>
          </p:cNvPr>
          <p:cNvSpPr txBox="1"/>
          <p:nvPr/>
        </p:nvSpPr>
        <p:spPr>
          <a:xfrm>
            <a:off x="905164" y="6084598"/>
            <a:ext cx="92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venir Next LT Pro" panose="020B0504020202020204" pitchFamily="34" charset="77"/>
              </a:rPr>
              <a:t>Note: we will also put LOTUS coating on the top layer of the alumina sheet and use </a:t>
            </a:r>
            <a:r>
              <a:rPr lang="en-US" sz="1600" i="1" dirty="0" err="1">
                <a:latin typeface="Avenir Next LT Pro" panose="020B0504020202020204" pitchFamily="34" charset="77"/>
              </a:rPr>
              <a:t>Cicoil</a:t>
            </a:r>
            <a:r>
              <a:rPr lang="en-US" sz="1600" i="1" dirty="0">
                <a:latin typeface="Avenir Next LT Pro" panose="020B0504020202020204" pitchFamily="34" charset="77"/>
              </a:rPr>
              <a:t> wires</a:t>
            </a: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29FE0006-7347-5E44-8CF4-D2298821F014}"/>
              </a:ext>
            </a:extLst>
          </p:cNvPr>
          <p:cNvSpPr/>
          <p:nvPr/>
        </p:nvSpPr>
        <p:spPr>
          <a:xfrm>
            <a:off x="10879761" y="5414669"/>
            <a:ext cx="948077" cy="506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0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MECHANICAL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MATERIAL SELECTION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4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11/18/20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E.A.S.E.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5EB2216-47AE-1A47-A0CF-82394748E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422803"/>
              </p:ext>
            </p:extLst>
          </p:nvPr>
        </p:nvGraphicFramePr>
        <p:xfrm>
          <a:off x="1435927" y="1384181"/>
          <a:ext cx="9221761" cy="4608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0194">
                  <a:extLst>
                    <a:ext uri="{9D8B030D-6E8A-4147-A177-3AD203B41FA5}">
                      <a16:colId xmlns:a16="http://schemas.microsoft.com/office/drawing/2014/main" val="767476881"/>
                    </a:ext>
                  </a:extLst>
                </a:gridCol>
                <a:gridCol w="2014151">
                  <a:extLst>
                    <a:ext uri="{9D8B030D-6E8A-4147-A177-3AD203B41FA5}">
                      <a16:colId xmlns:a16="http://schemas.microsoft.com/office/drawing/2014/main" val="1021026839"/>
                    </a:ext>
                  </a:extLst>
                </a:gridCol>
                <a:gridCol w="1631092">
                  <a:extLst>
                    <a:ext uri="{9D8B030D-6E8A-4147-A177-3AD203B41FA5}">
                      <a16:colId xmlns:a16="http://schemas.microsoft.com/office/drawing/2014/main" val="2377639464"/>
                    </a:ext>
                  </a:extLst>
                </a:gridCol>
                <a:gridCol w="1767016">
                  <a:extLst>
                    <a:ext uri="{9D8B030D-6E8A-4147-A177-3AD203B41FA5}">
                      <a16:colId xmlns:a16="http://schemas.microsoft.com/office/drawing/2014/main" val="190297621"/>
                    </a:ext>
                  </a:extLst>
                </a:gridCol>
                <a:gridCol w="1569308">
                  <a:extLst>
                    <a:ext uri="{9D8B030D-6E8A-4147-A177-3AD203B41FA5}">
                      <a16:colId xmlns:a16="http://schemas.microsoft.com/office/drawing/2014/main" val="3886348285"/>
                    </a:ext>
                  </a:extLst>
                </a:gridCol>
              </a:tblGrid>
              <a:tr h="475626">
                <a:tc>
                  <a:txBody>
                    <a:bodyPr/>
                    <a:lstStyle/>
                    <a:p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Alumina Ceramic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Bolt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Beta-cloth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Kapton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686854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3.9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8.0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2.71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-3</a:t>
                      </a: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 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2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1.41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89578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Tensile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260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482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3,450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230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079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Flexural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379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290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13.4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120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175284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Compressive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2,600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170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758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172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82717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Coefficient of Thermal Expansion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8.6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-6</a:t>
                      </a: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/ºC)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10.3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-6</a:t>
                      </a: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/ºC)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9.3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-5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/ºC)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8.1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-5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/ºC)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7673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Dielectric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9.1 (at 1 MHz)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5.42 (at MHz)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4520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Dielectric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16.7 (kV/mm)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217 (kV/mm)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298978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Temperature 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-273.15 – 1,750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-252 – 871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-73 – 260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-267 – 398 (ºC)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3814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557929C-4D7D-5A40-837E-8E7166A5F791}"/>
              </a:ext>
            </a:extLst>
          </p:cNvPr>
          <p:cNvSpPr txBox="1"/>
          <p:nvPr/>
        </p:nvSpPr>
        <p:spPr>
          <a:xfrm>
            <a:off x="905164" y="6084598"/>
            <a:ext cx="92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venir Next LT Pro" panose="020B0504020202020204" pitchFamily="34" charset="77"/>
              </a:rPr>
              <a:t>Note: we will also put LOTUS coating on the top layer of the alumina sheet and use </a:t>
            </a:r>
            <a:r>
              <a:rPr lang="en-US" sz="1600" i="1" dirty="0" err="1">
                <a:latin typeface="Avenir Next LT Pro" panose="020B0504020202020204" pitchFamily="34" charset="77"/>
              </a:rPr>
              <a:t>Cicoil</a:t>
            </a:r>
            <a:r>
              <a:rPr lang="en-US" sz="1600" i="1" dirty="0">
                <a:latin typeface="Avenir Next LT Pro" panose="020B0504020202020204" pitchFamily="34" charset="77"/>
              </a:rPr>
              <a:t> wires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C6C782A3-29A9-9147-B16D-6E3DEFC9444F}"/>
              </a:ext>
            </a:extLst>
          </p:cNvPr>
          <p:cNvSpPr/>
          <p:nvPr/>
        </p:nvSpPr>
        <p:spPr>
          <a:xfrm>
            <a:off x="10879761" y="3372020"/>
            <a:ext cx="948077" cy="506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A431B62C-6575-4942-8A94-5B468D4089A3}"/>
              </a:ext>
            </a:extLst>
          </p:cNvPr>
          <p:cNvSpPr/>
          <p:nvPr/>
        </p:nvSpPr>
        <p:spPr>
          <a:xfrm>
            <a:off x="10879760" y="2865392"/>
            <a:ext cx="948077" cy="506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8E8E1E0B-437E-A84F-B9CB-BBF8C912D663}"/>
              </a:ext>
            </a:extLst>
          </p:cNvPr>
          <p:cNvSpPr/>
          <p:nvPr/>
        </p:nvSpPr>
        <p:spPr>
          <a:xfrm>
            <a:off x="10879759" y="2358764"/>
            <a:ext cx="948077" cy="506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7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864</Words>
  <Application>Microsoft Macintosh PowerPoint</Application>
  <PresentationFormat>Widescreen</PresentationFormat>
  <Paragraphs>200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 Next LT Pro</vt:lpstr>
      <vt:lpstr>Avenir Next LT Pro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Tisdale</dc:creator>
  <cp:lastModifiedBy>Soldner, Leah S.</cp:lastModifiedBy>
  <cp:revision>18</cp:revision>
  <dcterms:created xsi:type="dcterms:W3CDTF">2020-11-16T00:51:58Z</dcterms:created>
  <dcterms:modified xsi:type="dcterms:W3CDTF">2020-11-17T19:46:00Z</dcterms:modified>
</cp:coreProperties>
</file>