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Relationship Id="rId3" Type="http://schemas.openxmlformats.org/officeDocument/2006/relationships/hyperlink" Target="https://raw.githubusercontent.com/caltechlibrary/newt/main/demos/setup-birds2.bash" TargetMode="External" /><Relationship Id="rId4" Type="http://schemas.openxmlformats.org/officeDocument/2006/relationships/hyperlink" Target="https://raw.githubusercontent.com/caltechlibrary/newt/main/demos/setup-birds3.bash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2.bash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3.bash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/" TargetMode="External" /><Relationship Id="rId3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assemble web applications with Pandoc, Postgres and PostgREST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July 14,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 the moving parts</a:t>
            </a:r>
          </a:p>
          <a:p>
            <a:pPr lvl="0"/>
            <a:r>
              <a:rPr/>
              <a:t>Limit the cognitive shifts</a:t>
            </a:r>
          </a:p>
          <a:p>
            <a:pPr lvl="0"/>
            <a:r>
              <a:rPr/>
              <a:t>Minimize the toolbox, maximizing how you use it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the right abstractions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Human time is a scarce resource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minimal can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“off the shelf” microservices</a:t>
            </a:r>
          </a:p>
          <a:p>
            <a:pPr lvl="0"/>
            <a:r>
              <a:rPr/>
              <a:t>SQL</a:t>
            </a:r>
          </a:p>
          <a:p>
            <a:pPr lvl="0"/>
            <a:r>
              <a:rPr/>
              <a:t>Pandoc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“off the shelf” microservices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Pandoc</a:t>
            </a:r>
          </a:p>
          <a:p>
            <a:pPr lvl="0"/>
            <a:r>
              <a:rPr>
                <a:hlinkClick r:id="rId5"/>
              </a:rPr>
              <a:t>Newt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Simplify through a clear 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  <a:r>
              <a:rPr/>
              <a:t> =&gt; JSON data API, i.e. manages the data</a:t>
            </a:r>
          </a:p>
          <a:p>
            <a:pPr lvl="0"/>
            <a:r>
              <a:rPr>
                <a:hlinkClick r:id="rId4"/>
              </a:rPr>
              <a:t>Pandoc</a:t>
            </a:r>
            <a:r>
              <a:rPr/>
              <a:t> =&gt; a powerful template engine</a:t>
            </a:r>
          </a:p>
          <a:p>
            <a:pPr lvl="0"/>
            <a:r>
              <a:rPr>
                <a:hlinkClick r:id="rId5"/>
              </a:rPr>
              <a:t>Newt</a:t>
            </a:r>
            <a:r>
              <a:rPr/>
              <a:t> =&gt; data router, static file services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web browser =&gt; Newt</a:t>
            </a:r>
          </a:p>
          <a:p>
            <a:pPr lvl="0" indent="-342900" marL="342900">
              <a:buAutoNum type="arabicPeriod"/>
            </a:pPr>
            <a:r>
              <a:rPr/>
              <a:t>Newt =&gt; PostgREST</a:t>
            </a:r>
          </a:p>
          <a:p>
            <a:pPr lvl="0" indent="-342900" marL="342900">
              <a:buAutoNum type="arabicPeriod"/>
            </a:pPr>
            <a:r>
              <a:rPr/>
              <a:t>Newt =&gt; Pandoc</a:t>
            </a:r>
          </a:p>
          <a:p>
            <a:pPr lvl="0" indent="-342900" marL="342900">
              <a:buAutoNum type="arabicPeriod"/>
            </a:pPr>
            <a:r>
              <a:rPr/>
              <a:t>Newt =&gt; web browser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this enable?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our data using SQL (Postgres)</a:t>
            </a:r>
          </a:p>
          <a:p>
            <a:pPr lvl="0" indent="-342900" marL="342900">
              <a:buAutoNum type="arabicPeriod"/>
            </a:pPr>
            <a:r>
              <a:rPr/>
              <a:t>Define our JSON data API using SQL (Postgres+PostgREST)</a:t>
            </a:r>
          </a:p>
          <a:p>
            <a:pPr lvl="0" indent="-342900" marL="342900">
              <a:buAutoNum type="arabicPeriod"/>
            </a:pPr>
            <a:r>
              <a:rPr/>
              <a:t>Transform our structured data using Pandoc</a:t>
            </a:r>
          </a:p>
          <a:p>
            <a:pPr lvl="0" indent="-342900" marL="342900">
              <a:buAutoNum type="arabicPeriod"/>
            </a:pPr>
            <a:r>
              <a:rPr/>
              <a:t>Use Newt to orchestrate the microservice conversation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editor</a:t>
            </a:r>
          </a:p>
          <a:p>
            <a:pPr lvl="0"/>
            <a:r>
              <a:rPr/>
              <a:t>Spreadsheet (optional)</a:t>
            </a:r>
          </a:p>
          <a:p>
            <a:pPr lvl="0"/>
            <a:r>
              <a:rPr/>
              <a:t>Web browser</a:t>
            </a:r>
          </a:p>
          <a:p>
            <a:pPr lvl="0"/>
            <a:r>
              <a:rPr/>
              <a:t>Pandoc</a:t>
            </a:r>
          </a:p>
          <a:p>
            <a:pPr lvl="0"/>
            <a:r>
              <a:rPr/>
              <a:t>Postgres + PostgREST</a:t>
            </a:r>
          </a:p>
          <a:p>
            <a:pPr lvl="0"/>
            <a:r>
              <a:rPr/>
              <a:t>Newt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</a:t>
            </a:r>
          </a:p>
          <a:p>
            <a:pPr lvl="0"/>
            <a:r>
              <a:rPr/>
              <a:t>CSS (optional)</a:t>
            </a:r>
          </a:p>
          <a:p>
            <a:pPr lvl="0"/>
            <a:r>
              <a:rPr/>
              <a:t>JavaScript (optional)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LAMP and its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example systems found in Caltech Library</a:t>
            </a:r>
          </a:p>
          <a:p>
            <a:pPr lvl="0"/>
            <a:r>
              <a:rPr/>
              <a:t>ArchivesSpace</a:t>
            </a:r>
          </a:p>
          <a:p>
            <a:pPr lvl="0"/>
            <a:r>
              <a:rPr/>
              <a:t>EPrints</a:t>
            </a:r>
          </a:p>
          <a:p>
            <a:pPr lvl="0"/>
            <a:r>
              <a:rPr/>
              <a:t>Invenio RDM</a:t>
            </a:r>
          </a:p>
          <a:p>
            <a:pPr lvl="0"/>
            <a:r>
              <a:rPr/>
              <a:t>Islandora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</a:t>
            </a:r>
          </a:p>
          <a:p>
            <a:pPr lvl="0"/>
            <a:r>
              <a:rPr/>
              <a:t>Pandoc templates</a:t>
            </a:r>
          </a:p>
          <a:p>
            <a:pPr lvl="0"/>
            <a:r>
              <a:rPr/>
              <a:t>A CSV file orchestrating our microservices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is good at describing structured data</a:t>
            </a:r>
          </a:p>
          <a:p>
            <a:pPr lvl="0"/>
            <a:r>
              <a:rPr/>
              <a:t>SQL is good at expressing queries</a:t>
            </a:r>
          </a:p>
          <a:p>
            <a:pPr lvl="0"/>
            <a:r>
              <a:rPr/>
              <a:t>SQL has rich data types, e.g. JSON columns</a:t>
            </a:r>
          </a:p>
          <a:p>
            <a:pPr lvl="0"/>
            <a:r>
              <a:rPr/>
              <a:t>SQL has data views, functions, procedures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PostgreSQL+PostgREST, a code savings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Minimize the source Luke!</a:t>
            </a:r>
          </a:p>
          <a:p>
            <a:pPr lvl="0"/>
            <a:r>
              <a:rPr/>
              <a:t>You don’t need to learn an ORM, aren’t limited by it</a:t>
            </a:r>
          </a:p>
          <a:p>
            <a:pPr lvl="0"/>
            <a:r>
              <a:rPr/>
              <a:t>You don’t duplicate the SQL models in another language</a:t>
            </a:r>
          </a:p>
          <a:p>
            <a:pPr lvl="0"/>
            <a:r>
              <a:rPr/>
              <a:t>You don’t write middleware to get a data API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cognitive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SQL and use JSON</a:t>
            </a:r>
          </a:p>
          <a:p>
            <a:pPr lvl="0"/>
            <a:r>
              <a:rPr/>
              <a:t>Use Pandoc to transform JSON to HTML</a:t>
            </a:r>
          </a:p>
          <a:p>
            <a:pPr lvl="0"/>
            <a:r>
              <a:rPr/>
              <a:t>Use a CSV file to orchestrate our microservices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this really simpler?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versions of a bird sighting website</a:t>
            </a:r>
          </a:p>
          <a:p>
            <a:pPr lvl="0"/>
            <a:r>
              <a:rPr>
                <a:hlinkClick r:id="rId2"/>
              </a:rPr>
              <a:t>birds 1</a:t>
            </a:r>
            <a:r>
              <a:rPr/>
              <a:t>, a static site implementation</a:t>
            </a:r>
          </a:p>
          <a:p>
            <a:pPr lvl="0"/>
            <a:r>
              <a:rPr>
                <a:hlinkClick r:id="rId3"/>
              </a:rPr>
              <a:t>birds 2</a:t>
            </a:r>
            <a:r>
              <a:rPr/>
              <a:t>, a dynamic site implementation, content viewing requires browser JavaScript</a:t>
            </a:r>
          </a:p>
          <a:p>
            <a:pPr lvl="0"/>
            <a:r>
              <a:rPr>
                <a:hlinkClick r:id="rId4"/>
              </a:rPr>
              <a:t>birds 3</a:t>
            </a:r>
            <a:r>
              <a:rPr/>
              <a:t>, a dynamic site implementation, does not require browser JavaScript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Pandoc from Markdown and CSV file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5 birds1/README.md
       4 birds1/birds.csv
       3 birds1/build.sh
      13 birds1/page.tmpl
      25 total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PostgREST), Browser side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32 birds2/README.md
       4 birds2/birds.csv
       3 birds2/postgrest.conf
      50 birds2/setup.sql
      24 birds2/htdocs/index.html
      63 birds2/htdocs/sightings.js
     176 total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 and Pandoc</a:t>
            </a:r>
          </a:p>
          <a:p>
            <a:pPr lvl="0"/>
            <a:r>
              <a:rPr b="1"/>
              <a:t>no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34 birds3/README.md
       4 birds3/birds-routes.csv
       4 birds3/birds.csv
       2 birds3/birds.yaml
      40 birds3/page.tmpl
       3 birds3/postgrest.conf
       9 birds3/redirect.tmpl
      50 birds3/setup.sql
     146 total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birds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 only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browser JavaScript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JavaScript is complex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knowledge of Pandoc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Birds 3 =&gt; Postgres+PostgREST, Pandoc and Newt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“off the shelf” microservices limit complexity</a:t>
            </a:r>
          </a:p>
          <a:p>
            <a:pPr lvl="0"/>
            <a:r>
              <a:rPr/>
              <a:t>SQL defines data model and API end points</a:t>
            </a:r>
          </a:p>
          <a:p>
            <a:pPr lvl="0"/>
            <a:r>
              <a:rPr/>
              <a:t>Pandoc templates transform JSON to 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Knowledge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Supporting services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ArchivesSpace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Java, Ruby,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Solr, Apache or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EPrints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Perl, SQL, XML,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Apache2 (tight integration),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EPrints XML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and Xapian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Invenio RDM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Postgres, Redis, Elasticsearch,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JavaScript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Docker, Invenio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 packaging system,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React JavaScript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NodeJS and NPM,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Islandora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PHP/SQL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Drupal, Fedora, Apache 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Newt manages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 =&gt; JSON data API =&gt; Pandoc =&gt; response</a:t>
            </a:r>
          </a:p>
          <a:p>
            <a:pPr lvl="0"/>
            <a:r>
              <a:rPr/>
              <a:t>provides a simple DSL for mapping requests to API and Pandoc</a:t>
            </a:r>
          </a:p>
          <a:p>
            <a:pPr lvl="0"/>
            <a:r>
              <a:rPr/>
              <a:t>the data flow can be managed with a spreadsheet!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data in Postgres</a:t>
            </a:r>
          </a:p>
          <a:p>
            <a:pPr lvl="0" indent="-342900" marL="342900">
              <a:buAutoNum type="arabicPeriod"/>
            </a:pPr>
            <a:r>
              <a:rPr/>
              <a:t>Create/update Pandoc templates</a:t>
            </a:r>
          </a:p>
          <a:p>
            <a:pPr lvl="0" indent="-342900" marL="342900">
              <a:buAutoNum type="arabicPeriod"/>
            </a:pPr>
            <a:r>
              <a:rPr/>
              <a:t>Create/update routes in CSV file</a:t>
            </a:r>
          </a:p>
          <a:p>
            <a:pPr lvl="0" indent="-342900" marL="342900">
              <a:buAutoNum type="arabicPeriod"/>
            </a:pPr>
            <a:r>
              <a:rPr/>
              <a:t>(Re)start PostgREST and Newt to (re)load models and routes</a:t>
            </a:r>
          </a:p>
          <a:p>
            <a:pPr lvl="0" indent="0" marL="0">
              <a:buNone/>
            </a:pPr>
            <a:r>
              <a:rPr b="1"/>
              <a:t>Repeat as needed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Minimal new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you’ve attended a data science workshop you likely know enough SQL</a:t>
            </a:r>
          </a:p>
          <a:p>
            <a:pPr lvl="0"/>
            <a:r>
              <a:rPr/>
              <a:t>If you’ve built a static website you likely know about Pandoc</a:t>
            </a:r>
          </a:p>
          <a:p>
            <a:pPr lvl="0"/>
            <a:r>
              <a:rPr/>
              <a:t>Use a simple DSL used to map requests to data sources and Pandoc</a:t>
            </a:r>
          </a:p>
          <a:p>
            <a:pPr lvl="0"/>
            <a:r>
              <a:rPr/>
              <a:t>SQL + CSV files + Pandoc =&gt; web application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is </a:t>
            </a:r>
            <a:r>
              <a:rPr b="1"/>
              <a:t>an experimental prototype</a:t>
            </a:r>
            <a:r>
              <a:rPr/>
              <a:t> (June 2023)</a:t>
            </a:r>
          </a:p>
          <a:p>
            <a:pPr lvl="0"/>
            <a:r>
              <a:rPr/>
              <a:t>Newt doesn’t accept POST, PATCH, PUT encoded as JSON</a:t>
            </a:r>
          </a:p>
          <a:p>
            <a:pPr lvl="0"/>
            <a:r>
              <a:rPr/>
              <a:t>Newt doesn’t validate the GET, POST, PATCH or PUT data</a:t>
            </a:r>
          </a:p>
          <a:p>
            <a:pPr lvl="0"/>
            <a:r>
              <a:rPr/>
              <a:t>Newt doesn’t support file uploads</a:t>
            </a:r>
          </a:p>
          <a:p>
            <a:pPr lvl="0"/>
            <a:r>
              <a:rPr/>
              <a:t>Learning curves: Postgres and SQL, Pandoc, using HTTP methods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 in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(1974)</a:t>
            </a:r>
          </a:p>
          <a:p>
            <a:pPr lvl="0"/>
            <a:r>
              <a:rPr/>
              <a:t>HTTP (1991)</a:t>
            </a:r>
          </a:p>
          <a:p>
            <a:pPr lvl="0"/>
            <a:r>
              <a:rPr/>
              <a:t>HTML (1993)</a:t>
            </a:r>
          </a:p>
          <a:p>
            <a:pPr lvl="0"/>
            <a:r>
              <a:rPr/>
              <a:t>Postgres (1996)</a:t>
            </a:r>
          </a:p>
          <a:p>
            <a:pPr lvl="0"/>
            <a:r>
              <a:rPr/>
              <a:t>JSON (2001)</a:t>
            </a:r>
          </a:p>
          <a:p>
            <a:pPr lvl="0"/>
            <a:r>
              <a:rPr/>
              <a:t>Pandoc (2006)</a:t>
            </a:r>
          </a:p>
          <a:p>
            <a:pPr lvl="0"/>
            <a:r>
              <a:rPr/>
              <a:t>PostgREST (2014)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 for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building staff facing applications, Summer 2023</a:t>
            </a:r>
          </a:p>
          <a:p>
            <a:pPr lvl="0"/>
            <a:r>
              <a:rPr/>
              <a:t>Testing Solr/Elasticsearch as a JSON data source</a:t>
            </a:r>
          </a:p>
          <a:p>
            <a:pPr lvl="0"/>
            <a:r>
              <a:rPr/>
              <a:t>Fix bugs, improve validation, simplify code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would be nice if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validated POST, PUT and PATCH before sending to API</a:t>
            </a:r>
          </a:p>
          <a:p>
            <a:pPr lvl="0"/>
            <a:r>
              <a:rPr/>
              <a:t>Newt could delegate file uploads to an S3 like service</a:t>
            </a:r>
          </a:p>
          <a:p>
            <a:pPr lvl="0"/>
            <a:r>
              <a:rPr/>
              <a:t>Had it’s own community supporting it</a:t>
            </a:r>
          </a:p>
          <a:p>
            <a:pPr lvl="1"/>
            <a:r>
              <a:rPr/>
              <a:t>share SQL code</a:t>
            </a:r>
          </a:p>
          <a:p>
            <a:pPr lvl="1"/>
            <a:r>
              <a:rPr/>
              <a:t>share pandoc templates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Presentation </a:t>
            </a:r>
            <a:r>
              <a:rPr>
                <a:hlinkClick r:id="rId2"/>
              </a:rPr>
              <a:t>https://caltechlibrary.github.io/newt/presentation/</a:t>
            </a:r>
          </a:p>
          <a:p>
            <a:pPr lvl="0"/>
            <a:r>
              <a:rPr/>
              <a:t>Project: </a:t>
            </a:r>
            <a:r>
              <a:rPr>
                <a:hlinkClick r:id="rId3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all really complicated pieces of software.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Each listed application is built on a stack</a:t>
            </a:r>
          </a:p>
          <a:p>
            <a:pPr lvl="0" indent="-342900" marL="342900">
              <a:buAutoNum type="arabicPeriod"/>
            </a:pPr>
            <a:r>
              <a:rPr/>
              <a:t>The stacks are complex, divergent</a:t>
            </a:r>
          </a:p>
          <a:p>
            <a:pPr lvl="0" indent="-342900" marL="342900">
              <a:buAutoNum type="arabicPeriod"/>
            </a:pPr>
            <a:r>
              <a:rPr/>
              <a:t>Coping strategies</a:t>
            </a:r>
          </a:p>
          <a:p>
            <a:pPr lvl="1" indent="-342900" marL="685800">
              <a:buAutoNum type="alphaLcPeriod"/>
            </a:pPr>
            <a:r>
              <a:rPr/>
              <a:t>SAAS</a:t>
            </a:r>
          </a:p>
          <a:p>
            <a:pPr lvl="1" indent="-342900" marL="685800">
              <a:buAutoNum type="alphaLcPeriod"/>
            </a:pPr>
            <a:r>
              <a:rPr/>
              <a:t>blackbox</a:t>
            </a:r>
          </a:p>
          <a:p>
            <a:pPr lvl="1" indent="-342900" marL="685800">
              <a:buAutoNum type="alphaLcPeriod"/>
            </a:pPr>
            <a:r>
              <a:rPr/>
              <a:t>avoid customization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these things so complex?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want more from our application so more code gets written</a:t>
            </a:r>
          </a:p>
          <a:p>
            <a:pPr lvl="0"/>
            <a:r>
              <a:rPr/>
              <a:t>Complexity accrues over time</a:t>
            </a:r>
          </a:p>
          <a:p>
            <a:pPr lvl="0"/>
            <a:r>
              <a:rPr/>
              <a:t>A “best practice”</a:t>
            </a:r>
          </a:p>
          <a:p>
            <a:pPr lvl="1"/>
            <a:r>
              <a:rPr b="1"/>
              <a:t>Systems should be designed to scale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talk about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“scale”, a euphemism for </a:t>
            </a:r>
            <a:r>
              <a:rPr b="1"/>
              <a:t>scaling big</a:t>
            </a:r>
          </a:p>
          <a:p>
            <a:pPr lvl="0"/>
            <a:r>
              <a:rPr/>
              <a:t>scaling big =&gt;</a:t>
            </a:r>
          </a:p>
          <a:p>
            <a:pPr lvl="1"/>
            <a:r>
              <a:rPr/>
              <a:t>distributed application design</a:t>
            </a:r>
          </a:p>
          <a:p>
            <a:pPr lvl="1"/>
            <a:r>
              <a:rPr/>
              <a:t>programmable infrastructure</a:t>
            </a:r>
          </a:p>
          <a:p>
            <a:pPr lvl="1"/>
            <a:r>
              <a:rPr/>
              <a:t>cache systems and dynamic clustering</a:t>
            </a:r>
          </a:p>
          <a:p>
            <a:pPr lvl="1"/>
            <a:r>
              <a:rPr/>
              <a:t>complex systems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big, a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Scaling big is hard</a:t>
            </a:r>
          </a:p>
          <a:p>
            <a:pPr lvl="0"/>
            <a:r>
              <a:rPr/>
              <a:t>Scaling big makes things really complex</a:t>
            </a:r>
          </a:p>
          <a:p>
            <a:pPr lvl="0"/>
            <a:r>
              <a:rPr/>
              <a:t>Scaling big favors large teams</a:t>
            </a:r>
          </a:p>
          <a:p>
            <a:pPr lvl="0"/>
            <a:r>
              <a:rPr/>
              <a:t>Scaling big is a siren song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alternative, </a:t>
            </a:r>
            <a:r>
              <a:rPr b="1"/>
              <a:t>scale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Pack only what you need</a:t>
            </a:r>
          </a:p>
          <a:p>
            <a:pPr lvl="0"/>
            <a:r>
              <a:rPr/>
              <a:t>Simplify!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assemble web applications with Pandoc, Postgres and PostgREST</dc:title>
  <dc:creator>R. S. Doiel, rsdoiel@caltech.edu</dc:creator>
  <cp:keywords>code4lib, meetup, Postgres, webstack, PostgREST, Pandoc</cp:keywords>
  <dc:description>Code4Lib Meet up, Los Angeles</dc:description>
  <dcterms:created xsi:type="dcterms:W3CDTF">2023-06-05T16:36:46Z</dcterms:created>
  <dcterms:modified xsi:type="dcterms:W3CDTF">2023-06-05T16:36:46Z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2023-05-16</vt:lpwstr>
  </property>
  <property fmtid="{D5CDD505-2E9C-101B-9397-08002B2CF9AE}" pid="4" name="date">
    <vt:lpwstr>July 14, 2023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UCLA</vt:lpwstr>
  </property>
  <property fmtid="{D5CDD505-2E9C-101B-9397-08002B2CF9AE}" pid="8" name="pubDate">
    <vt:lpwstr>2023-07-14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2023-06-04</vt:lpwstr>
  </property>
  <property fmtid="{D5CDD505-2E9C-101B-9397-08002B2CF9AE}" pid="12" name="url">
    <vt:lpwstr>https://caltechlibrary.github.io/newt/presentation</vt:lpwstr>
  </property>
  <property fmtid="{D5CDD505-2E9C-101B-9397-08002B2CF9AE}" pid="13" name="urlcolor">
    <vt:lpwstr>blue</vt:lpwstr>
  </property>
</Properties>
</file>