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9c6d8b2d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9c6d8b2d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9c6d8b2d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9c6d8b2d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d75fce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d75fce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9c6d8b2d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9c6d8b2d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8f6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d68f6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5b680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5b680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5b680b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5b680b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9c6d8b2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9c6d8b2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5b680b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5b680b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5b680b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5b680b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9c6d8b2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9c6d8b2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60624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8149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Optimal Coffee Shop Location - Toronto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40836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Calvin Todorovich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668" y="595100"/>
            <a:ext cx="4083607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Conclusion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545750"/>
            <a:ext cx="87843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For Toronto, I recommend opening a coffee shop in:</a:t>
            </a:r>
            <a:endParaRPr sz="2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⬣"/>
            </a:pPr>
            <a:r>
              <a:rPr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chemeClr val="lt1"/>
                </a:solidFill>
              </a:rPr>
              <a:t>St. James Town</a:t>
            </a:r>
            <a:r>
              <a:rPr lang="en" sz="2000">
                <a:solidFill>
                  <a:schemeClr val="lt1"/>
                </a:solidFill>
              </a:rPr>
              <a:t> for the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b="1" lang="en" sz="2000">
                <a:solidFill>
                  <a:schemeClr val="dk2"/>
                </a:solidFill>
              </a:rPr>
              <a:t>population </a:t>
            </a:r>
            <a:r>
              <a:rPr lang="en" sz="2000">
                <a:solidFill>
                  <a:schemeClr val="lt1"/>
                </a:solidFill>
              </a:rPr>
              <a:t>and </a:t>
            </a:r>
            <a:r>
              <a:rPr b="1" lang="en" sz="2000">
                <a:solidFill>
                  <a:schemeClr val="dk2"/>
                </a:solidFill>
              </a:rPr>
              <a:t>commuting</a:t>
            </a:r>
            <a:r>
              <a:rPr b="1" lang="en" sz="2000">
                <a:solidFill>
                  <a:schemeClr val="lt1"/>
                </a:solidFill>
              </a:rPr>
              <a:t>.</a:t>
            </a:r>
            <a:endParaRPr b="1" sz="2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⬣"/>
            </a:pPr>
            <a:r>
              <a:rPr b="1" lang="en" sz="2000">
                <a:solidFill>
                  <a:schemeClr val="lt1"/>
                </a:solidFill>
              </a:rPr>
              <a:t>Church and Wellesley</a:t>
            </a:r>
            <a:r>
              <a:rPr lang="en" sz="2000">
                <a:solidFill>
                  <a:schemeClr val="lt1"/>
                </a:solidFill>
              </a:rPr>
              <a:t> for the proximity to the </a:t>
            </a:r>
            <a:r>
              <a:rPr b="1" lang="en" sz="2000">
                <a:solidFill>
                  <a:schemeClr val="dk2"/>
                </a:solidFill>
              </a:rPr>
              <a:t>University</a:t>
            </a:r>
            <a:endParaRPr b="1" sz="20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⬣"/>
            </a:pPr>
            <a:r>
              <a:rPr b="1" lang="en" sz="2000">
                <a:solidFill>
                  <a:srgbClr val="FFFFFF"/>
                </a:solidFill>
              </a:rPr>
              <a:t>Agincourt</a:t>
            </a:r>
            <a:r>
              <a:rPr lang="en" sz="2000">
                <a:solidFill>
                  <a:srgbClr val="FFFFFF"/>
                </a:solidFill>
              </a:rPr>
              <a:t>, if you want the most isolated location (</a:t>
            </a:r>
            <a:r>
              <a:rPr b="1" lang="en" sz="2000">
                <a:solidFill>
                  <a:schemeClr val="dk2"/>
                </a:solidFill>
              </a:rPr>
              <a:t>least competition</a:t>
            </a:r>
            <a:r>
              <a:rPr lang="en" sz="2000">
                <a:solidFill>
                  <a:srgbClr val="FFFFFF"/>
                </a:solidFill>
              </a:rPr>
              <a:t>).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0250" y="526350"/>
            <a:ext cx="5797500" cy="12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Future Directions</a:t>
            </a:r>
            <a:endParaRPr b="1" sz="4200"/>
          </a:p>
        </p:txBody>
      </p:sp>
      <p:sp>
        <p:nvSpPr>
          <p:cNvPr id="144" name="Google Shape;144;p23"/>
          <p:cNvSpPr txBox="1"/>
          <p:nvPr/>
        </p:nvSpPr>
        <p:spPr>
          <a:xfrm>
            <a:off x="704500" y="1655225"/>
            <a:ext cx="57660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more data, such as profit margins, I plan to use machine learning algorithms to develop the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Decision Tree to determine best predictors for profit.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Recommender systems based on where other profitable coffee shops exist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 Evaluation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Other variables I will consider in the future are: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Proximity to office buildings (or other businesses) for more customers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Amount of parking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Age, to target most coffee drinkers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510450" y="0"/>
            <a:ext cx="81231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369000" y="45134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21475" y="878250"/>
            <a:ext cx="82425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</a:rPr>
              <a:t>“Caffeine: America's Most Popular Drug.” </a:t>
            </a:r>
            <a:r>
              <a:rPr i="1" lang="en" sz="1100">
                <a:solidFill>
                  <a:schemeClr val="lt1"/>
                </a:solidFill>
              </a:rPr>
              <a:t>Kukani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chemeClr val="dk2"/>
                </a:solidFill>
              </a:rPr>
              <a:t>www.kuakini.org/wps/portal/public/Health-Wellness/Health-Info-Tips/Miscellaneous/Caffeine--America-s-Most-Popular-Drug#:~:text=Every%20day%2C%20about%2090%20percent,it%20America's%20most%20popular%20drug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</a:rPr>
              <a:t>City of Toronto. “Toronto at a Glance.” </a:t>
            </a:r>
            <a:r>
              <a:rPr i="1" lang="en" sz="1100">
                <a:solidFill>
                  <a:schemeClr val="lt1"/>
                </a:solidFill>
              </a:rPr>
              <a:t>City of Toronto</a:t>
            </a:r>
            <a:r>
              <a:rPr lang="en" sz="1100">
                <a:solidFill>
                  <a:schemeClr val="lt1"/>
                </a:solidFill>
              </a:rPr>
              <a:t>, 29 July 2020, </a:t>
            </a:r>
            <a:r>
              <a:rPr lang="en" sz="1100">
                <a:solidFill>
                  <a:schemeClr val="dk2"/>
                </a:solidFill>
              </a:rPr>
              <a:t>www.toronto.ca/city-government/data-research-maps/toronto-at-a-glance/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</a:rPr>
              <a:t>Suttle, Rick. “The Demographic Variables That Affect a Business.” </a:t>
            </a:r>
            <a:r>
              <a:rPr i="1" lang="en" sz="1100">
                <a:solidFill>
                  <a:schemeClr val="lt1"/>
                </a:solidFill>
              </a:rPr>
              <a:t>Small Business - Chron.com</a:t>
            </a:r>
            <a:r>
              <a:rPr lang="en" sz="1100">
                <a:solidFill>
                  <a:schemeClr val="lt1"/>
                </a:solidFill>
              </a:rPr>
              <a:t>, Chron.com, 20 Mar. 2019, </a:t>
            </a:r>
            <a:r>
              <a:rPr lang="en" sz="1100">
                <a:solidFill>
                  <a:schemeClr val="dk2"/>
                </a:solidFill>
              </a:rPr>
              <a:t>smallbusiness.chron.com/demographic-variables-affect-business-24344.html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43400" y="3096900"/>
            <a:ext cx="82722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“Demographics of Toronto Neighbourhoods.” </a:t>
            </a:r>
            <a:r>
              <a:rPr i="1" lang="en" sz="1100">
                <a:solidFill>
                  <a:schemeClr val="lt1"/>
                </a:solidFill>
              </a:rPr>
              <a:t>Wikipedia</a:t>
            </a:r>
            <a:r>
              <a:rPr lang="en" sz="1100">
                <a:solidFill>
                  <a:schemeClr val="lt1"/>
                </a:solidFill>
              </a:rPr>
              <a:t>, Wikimedia Foundation, 25 July 2020, </a:t>
            </a:r>
            <a:r>
              <a:rPr lang="en" sz="1100">
                <a:solidFill>
                  <a:schemeClr val="dk2"/>
                </a:solidFill>
              </a:rPr>
              <a:t>en.wikipedia.org/wiki/Demographics_of_Toronto_neighbourhoods.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“List of Postal Codes of Canada: M.” </a:t>
            </a:r>
            <a:r>
              <a:rPr i="1" lang="en" sz="1100">
                <a:solidFill>
                  <a:schemeClr val="lt1"/>
                </a:solidFill>
              </a:rPr>
              <a:t>Wikipedia</a:t>
            </a:r>
            <a:r>
              <a:rPr lang="en" sz="1100">
                <a:solidFill>
                  <a:schemeClr val="lt1"/>
                </a:solidFill>
              </a:rPr>
              <a:t>, Wikimedia Foundation, 25 July 2020, </a:t>
            </a:r>
            <a:r>
              <a:rPr lang="en" sz="1100">
                <a:solidFill>
                  <a:schemeClr val="dk2"/>
                </a:solidFill>
              </a:rPr>
              <a:t>en.wikipedia.org/wiki/List_of_postal_codes_of_Canada:_M.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45925" y="3242950"/>
            <a:ext cx="361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75" y="1087525"/>
            <a:ext cx="3104201" cy="43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1022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769750"/>
            <a:ext cx="85206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Amount of Americans that drink caffeine daily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Making cafes one of the most dependable businesses opportunities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4525" y="369000"/>
            <a:ext cx="53646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How to find </a:t>
            </a:r>
            <a:r>
              <a:rPr b="1" lang="en" sz="3600"/>
              <a:t>a Good Cafe Location</a:t>
            </a:r>
            <a:endParaRPr b="1" sz="3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950" y="-20525"/>
            <a:ext cx="3240350" cy="1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-7050" y="1843575"/>
            <a:ext cx="9172200" cy="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909550" y="-20525"/>
            <a:ext cx="6900" cy="186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340750" y="2227125"/>
            <a:ext cx="82875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According to Rick Suttle 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[3]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best way to predict profit is to know your customer base. This is not so difficult for cafes, since the majority of people drink coffee.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The best variables to predict profit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(for any business)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are: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Income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Location (Proximity to customers)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66250"/>
            <a:ext cx="7913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  </a:t>
            </a:r>
            <a:r>
              <a:rPr lang="en">
                <a:solidFill>
                  <a:schemeClr val="dk2"/>
                </a:solidFill>
              </a:rPr>
              <a:t>and Cleaning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80825" y="456700"/>
            <a:ext cx="3837000" cy="3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Location Data: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Demographics: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34365" t="0"/>
          <a:stretch/>
        </p:blipFill>
        <p:spPr>
          <a:xfrm>
            <a:off x="169738" y="1256875"/>
            <a:ext cx="3359475" cy="14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5" y="3381850"/>
            <a:ext cx="4402250" cy="14339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572000" y="1000000"/>
            <a:ext cx="47898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Steps for cleaning: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Replace NaN values with Borough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If borough is unassigned too, drop row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39375" y="3053650"/>
            <a:ext cx="3838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Steps for cleaning: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Match the Neighborhoods (Name) between data sets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Will standardize the variables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-450" y="2859025"/>
            <a:ext cx="9144900" cy="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96200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Clustering &amp; Competition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232425" y="1047375"/>
            <a:ext cx="39117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Observations:</a:t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Most Cafes are located Downtown</a:t>
            </a:r>
            <a:endParaRPr sz="17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Surprisingly few coffee shops near University </a:t>
            </a:r>
            <a:endParaRPr sz="17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Areas with low density of coffee shops could lead to increase in business, due to low </a:t>
            </a:r>
            <a:r>
              <a:rPr b="1" lang="en" sz="1700"/>
              <a:t>competition</a:t>
            </a:r>
            <a:r>
              <a:rPr lang="en" sz="1700"/>
              <a:t>.</a:t>
            </a:r>
            <a:endParaRPr sz="17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9038" l="10034" r="17360" t="8344"/>
          <a:stretch/>
        </p:blipFill>
        <p:spPr>
          <a:xfrm>
            <a:off x="311700" y="1253513"/>
            <a:ext cx="4732024" cy="28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448425" y="1785038"/>
            <a:ext cx="109200" cy="9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448425" y="2380550"/>
            <a:ext cx="109200" cy="9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448425" y="3359025"/>
            <a:ext cx="109200" cy="9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01500" y="4530150"/>
            <a:ext cx="3375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*Label map with Neighborhood names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9877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Coffee Distance</a:t>
            </a:r>
            <a:endParaRPr sz="42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49011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⬣"/>
            </a:pPr>
            <a:r>
              <a:rPr lang="en" sz="1700"/>
              <a:t>I wanted to generate data that represents </a:t>
            </a:r>
            <a:r>
              <a:rPr lang="en" sz="1700">
                <a:solidFill>
                  <a:schemeClr val="dk2"/>
                </a:solidFill>
              </a:rPr>
              <a:t>amount of competition</a:t>
            </a:r>
            <a:endParaRPr sz="17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⬣"/>
            </a:pPr>
            <a:r>
              <a:rPr lang="en" sz="1700"/>
              <a:t>Using foursquare venue data and SKLearn’s nearest neighbors, I made an algorithm that adds the distance to the nearest venue of a specified type for each location.</a:t>
            </a:r>
            <a:endParaRPr sz="17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⬣"/>
            </a:pPr>
            <a:r>
              <a:rPr lang="en" sz="1700"/>
              <a:t>For this project, I simply put in </a:t>
            </a:r>
            <a:r>
              <a:rPr lang="en" sz="1700">
                <a:solidFill>
                  <a:schemeClr val="dk2"/>
                </a:solidFill>
              </a:rPr>
              <a:t>“Coffee Shop”</a:t>
            </a:r>
            <a:r>
              <a:rPr lang="en" sz="1700"/>
              <a:t> and my dataset has a column appended representing the </a:t>
            </a:r>
            <a:r>
              <a:rPr lang="en" sz="1700">
                <a:solidFill>
                  <a:schemeClr val="dk2"/>
                </a:solidFill>
              </a:rPr>
              <a:t>distance to the nearest cafe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50" y="1783662"/>
            <a:ext cx="2937850" cy="2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142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</a:rPr>
              <a:t>Demographics</a:t>
            </a:r>
            <a:endParaRPr b="1" sz="42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01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Based on [Source] the best demographics variables for profit are:</a:t>
            </a:r>
            <a:endParaRPr sz="16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⬣"/>
            </a:pPr>
            <a:r>
              <a:rPr b="1" lang="en">
                <a:solidFill>
                  <a:schemeClr val="lt1"/>
                </a:solidFill>
              </a:rPr>
              <a:t>Population</a:t>
            </a:r>
            <a:r>
              <a:rPr lang="en">
                <a:solidFill>
                  <a:schemeClr val="lt1"/>
                </a:solidFill>
              </a:rPr>
              <a:t> ⇒  </a:t>
            </a:r>
            <a:r>
              <a:rPr lang="en" sz="1600">
                <a:solidFill>
                  <a:schemeClr val="lt1"/>
                </a:solidFill>
              </a:rPr>
              <a:t>a raw amount of potential customers</a:t>
            </a:r>
            <a:endParaRPr sz="16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⬣"/>
            </a:pPr>
            <a:r>
              <a:rPr b="1" lang="en">
                <a:solidFill>
                  <a:schemeClr val="lt1"/>
                </a:solidFill>
              </a:rPr>
              <a:t>Average Income</a:t>
            </a:r>
            <a:r>
              <a:rPr lang="en">
                <a:solidFill>
                  <a:schemeClr val="lt1"/>
                </a:solidFill>
              </a:rPr>
              <a:t> ⇒ </a:t>
            </a:r>
            <a:r>
              <a:rPr lang="en" sz="1600">
                <a:solidFill>
                  <a:schemeClr val="lt1"/>
                </a:solidFill>
              </a:rPr>
              <a:t>More income means more </a:t>
            </a:r>
            <a:r>
              <a:rPr lang="en" sz="1600">
                <a:solidFill>
                  <a:schemeClr val="lt1"/>
                </a:solidFill>
              </a:rPr>
              <a:t>disposable</a:t>
            </a:r>
            <a:r>
              <a:rPr lang="en" sz="1600">
                <a:solidFill>
                  <a:schemeClr val="lt1"/>
                </a:solidFill>
              </a:rPr>
              <a:t> income for premium coffee</a:t>
            </a:r>
            <a:endParaRPr sz="8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⬣"/>
            </a:pPr>
            <a:r>
              <a:rPr b="1" lang="en">
                <a:solidFill>
                  <a:schemeClr val="lt1"/>
                </a:solidFill>
              </a:rPr>
              <a:t>Density</a:t>
            </a:r>
            <a:r>
              <a:rPr lang="en">
                <a:solidFill>
                  <a:schemeClr val="lt1"/>
                </a:solidFill>
              </a:rPr>
              <a:t> ⇒ </a:t>
            </a:r>
            <a:r>
              <a:rPr lang="en" sz="1600">
                <a:solidFill>
                  <a:schemeClr val="lt1"/>
                </a:solidFill>
              </a:rPr>
              <a:t>A more dense population will lead to higher proximity to customers in the area 	</a:t>
            </a:r>
            <a:r>
              <a:rPr lang="en" sz="1200">
                <a:solidFill>
                  <a:schemeClr val="dk2"/>
                </a:solidFill>
              </a:rPr>
              <a:t>(e.g. coffee shop on bottom level of apartment complex)</a:t>
            </a:r>
            <a:endParaRPr sz="12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⬣"/>
            </a:pPr>
            <a:r>
              <a:rPr b="1" lang="en">
                <a:solidFill>
                  <a:schemeClr val="lt1"/>
                </a:solidFill>
              </a:rPr>
              <a:t>Commuting %</a:t>
            </a:r>
            <a:r>
              <a:rPr lang="en">
                <a:solidFill>
                  <a:schemeClr val="lt1"/>
                </a:solidFill>
              </a:rPr>
              <a:t> ⇒ Measures how many customers you could be getting outside of the population of Neighborhood on daily basis.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8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Profit Score</a:t>
            </a:r>
            <a:endParaRPr sz="42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ProfitScore = ⅕</a:t>
            </a:r>
            <a:r>
              <a:rPr b="1" lang="en"/>
              <a:t>(Population + Income + Density + Commuting% + CoffeeDistance)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Char char="⬣"/>
            </a:pPr>
            <a:r>
              <a:rPr b="1" lang="en" sz="1700">
                <a:solidFill>
                  <a:schemeClr val="dk2"/>
                </a:solidFill>
              </a:rPr>
              <a:t> With data from companies for profit, I will be able to develop the model beyond using the average of these variables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each Neighborhood to average all venues in the area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Char char="⬣"/>
            </a:pPr>
            <a:r>
              <a:rPr lang="en" sz="1600"/>
              <a:t>Each Neighborhood now has a score; a result that is easier to communicate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469400" y="171000"/>
            <a:ext cx="81231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Results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5135425" y="816525"/>
            <a:ext cx="35175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There was a good mix of areas that are dense with population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(St. James Town, Church and Wellesley)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 areas that have lack of competition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(Agincourt, Downsview)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714550" y="3073225"/>
            <a:ext cx="53379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 James Town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is located in the heart of downtown, making it have high business opportunity, but lots of competition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Agincourt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had the highest coffee distance of all neighborhoods, making it the most isolated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Downsview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situated right next to an airport, and also has high coffee distance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Church and Wellesley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has close proximity to the University, making it a good business opportunity as well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6525"/>
            <a:ext cx="4500255" cy="21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160275" y="2673775"/>
            <a:ext cx="136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St. James Town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31025" y="2455800"/>
            <a:ext cx="1326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Church and Wellesley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521700" y="856875"/>
            <a:ext cx="78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Agincourt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66525" y="1382175"/>
            <a:ext cx="136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Downsview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309800" y="1258150"/>
            <a:ext cx="856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Woburn 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1099" r="23622" t="11707"/>
          <a:stretch/>
        </p:blipFill>
        <p:spPr>
          <a:xfrm>
            <a:off x="0" y="3073250"/>
            <a:ext cx="3569128" cy="20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