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58" r:id="rId6"/>
    <p:sldId id="272" r:id="rId7"/>
    <p:sldId id="263" r:id="rId8"/>
    <p:sldId id="264" r:id="rId9"/>
    <p:sldId id="265" r:id="rId10"/>
    <p:sldId id="267" r:id="rId11"/>
    <p:sldId id="259" r:id="rId12"/>
    <p:sldId id="260" r:id="rId13"/>
    <p:sldId id="275" r:id="rId14"/>
    <p:sldId id="273" r:id="rId15"/>
    <p:sldId id="276" r:id="rId16"/>
    <p:sldId id="261" r:id="rId17"/>
    <p:sldId id="277" r:id="rId18"/>
    <p:sldId id="26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ropbox\SM-shared-folder%20(1)\term%20project\apriori-back-ups\presentation\time-vs-item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Book1" TargetMode="External"/><Relationship Id="rId3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vs Transactions</c:v>
          </c:tx>
          <c:marker>
            <c:symbol val="none"/>
          </c:marker>
          <c:cat>
            <c:numRef>
              <c:f>Sheet1!$R$6:$R$8</c:f>
              <c:numCache>
                <c:formatCode>General</c:formatCode>
                <c:ptCount val="3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</c:numCache>
            </c:numRef>
          </c:cat>
          <c:val>
            <c:numRef>
              <c:f>Sheet1!$Q$6:$Q$8</c:f>
              <c:numCache>
                <c:formatCode>General</c:formatCode>
                <c:ptCount val="3"/>
                <c:pt idx="0">
                  <c:v>6.179</c:v>
                </c:pt>
                <c:pt idx="1">
                  <c:v>11.096</c:v>
                </c:pt>
                <c:pt idx="2">
                  <c:v>12.034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669480"/>
        <c:axId val="732578088"/>
      </c:lineChart>
      <c:catAx>
        <c:axId val="46366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2578088"/>
        <c:crosses val="autoZero"/>
        <c:auto val="1"/>
        <c:lblAlgn val="ctr"/>
        <c:lblOffset val="100"/>
        <c:noMultiLvlLbl val="0"/>
      </c:catAx>
      <c:valAx>
        <c:axId val="732578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366948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solidFill>
                  <a:srgbClr val="FF0000"/>
                </a:solidFill>
              </a:defRPr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vs Item sets</c:v>
          </c:tx>
          <c:marker>
            <c:symbol val="none"/>
          </c:marker>
          <c:cat>
            <c:numRef>
              <c:f>Sheet1!$C$6:$C$8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</c:numCache>
            </c:numRef>
          </c:cat>
          <c:val>
            <c:numRef>
              <c:f>Sheet1!$B$6:$B$8</c:f>
              <c:numCache>
                <c:formatCode>General</c:formatCode>
                <c:ptCount val="3"/>
                <c:pt idx="0">
                  <c:v>6.179</c:v>
                </c:pt>
                <c:pt idx="1">
                  <c:v>40.2</c:v>
                </c:pt>
                <c:pt idx="2">
                  <c:v>211.35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724328"/>
        <c:axId val="691718520"/>
      </c:lineChart>
      <c:catAx>
        <c:axId val="691724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1718520"/>
        <c:crosses val="autoZero"/>
        <c:auto val="1"/>
        <c:lblAlgn val="ctr"/>
        <c:lblOffset val="100"/>
        <c:noMultiLvlLbl val="0"/>
      </c:catAx>
      <c:valAx>
        <c:axId val="691718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172432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200" b="1" i="0"/>
            </a:pPr>
            <a:endParaRPr lang="en-US"/>
          </a:p>
        </c:txPr>
      </c:legendEntry>
      <c:layout>
        <c:manualLayout>
          <c:xMode val="edge"/>
          <c:yMode val="edge"/>
          <c:x val="0.826032106841698"/>
          <c:y val="0.465546887900365"/>
          <c:w val="0.165364156539681"/>
          <c:h val="0.096803686783521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vs Item sets</c:v>
          </c:tx>
          <c:marker>
            <c:symbol val="none"/>
          </c:marker>
          <c:cat>
            <c:numRef>
              <c:f>Sheet1!$C$6:$C$8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</c:numCache>
            </c:numRef>
          </c:cat>
          <c:val>
            <c:numRef>
              <c:f>Sheet1!$B$6:$B$8</c:f>
              <c:numCache>
                <c:formatCode>General</c:formatCode>
                <c:ptCount val="3"/>
                <c:pt idx="0">
                  <c:v>6.179</c:v>
                </c:pt>
                <c:pt idx="1">
                  <c:v>40.2</c:v>
                </c:pt>
                <c:pt idx="2">
                  <c:v>211.35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817384"/>
        <c:axId val="732486120"/>
      </c:lineChart>
      <c:catAx>
        <c:axId val="732817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2486120"/>
        <c:crosses val="autoZero"/>
        <c:auto val="1"/>
        <c:lblAlgn val="ctr"/>
        <c:lblOffset val="100"/>
        <c:noMultiLvlLbl val="0"/>
      </c:catAx>
      <c:valAx>
        <c:axId val="73248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281738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200" b="1" i="0">
                <a:solidFill>
                  <a:schemeClr val="bg1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826032106841698"/>
          <c:y val="0.465546887900365"/>
          <c:w val="0.165364156539681"/>
          <c:h val="0.0968036867835215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0.42659</cdr:x>
      <cdr:y>0.83753</cdr:y>
    </cdr:from>
    <cdr:to>
      <cdr:x>0.42659</cdr:x>
      <cdr:y>0.94242</cdr:y>
    </cdr:to>
    <cdr:cxnSp macro="">
      <cdr:nvCxnSpPr>
        <cdr:cNvPr id="2" name="Straight Connector 1"/>
        <cdr:cNvCxnSpPr/>
      </cdr:nvCxnSpPr>
      <cdr:spPr>
        <a:xfrm xmlns:a="http://schemas.openxmlformats.org/drawingml/2006/main" flipH="1">
          <a:off x="3778150" y="4184473"/>
          <a:ext cx="1" cy="52405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8000"/>
          </a:solidFill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0.47624</cdr:x>
      <cdr:y>0.87683</cdr:y>
    </cdr:from>
    <cdr:to>
      <cdr:x>0.8504</cdr:x>
      <cdr:y>0.87707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4217838" y="4380828"/>
          <a:ext cx="3313867" cy="120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8000"/>
          </a:solidFill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0.84722</cdr:x>
      <cdr:y>0.8347</cdr:y>
    </cdr:from>
    <cdr:to>
      <cdr:x>0.95046</cdr:x>
      <cdr:y>0.91541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503483" y="4170362"/>
          <a:ext cx="914357" cy="4032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 smtClean="0">
              <a:solidFill>
                <a:srgbClr val="008000"/>
              </a:solidFill>
            </a:rPr>
            <a:t>20 Mappers</a:t>
          </a:r>
          <a:endParaRPr lang="en-US" sz="1800" b="1" dirty="0">
            <a:solidFill>
              <a:srgbClr val="008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E8D6-F8FC-1149-875E-D92C57588DBE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F6CF5-3685-E74D-A5B8-B95C0E0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6CF5-3685-E74D-A5B8-B95C0E0F3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F6CF5-3685-E74D-A5B8-B95C0E0F3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629F-B9A4-144D-A074-721CF6FC0788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1067-C35C-DC47-B220-F7EFA037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Implementation of Classifier Tool in Twister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Magesh khanna Vadivelu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Shivaraman Janakiraman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Inputs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930" y="1600200"/>
            <a:ext cx="6622869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Dropbox\SM-shared-folder (1)\term project\apriori-back-ups\presentation\Screen shot 2011-12-04 at 11.26.5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40" y="1743891"/>
            <a:ext cx="2903765" cy="42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39840" y="2246811"/>
            <a:ext cx="793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9840" y="2717074"/>
            <a:ext cx="793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062145"/>
            <a:ext cx="240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transactions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8667" y="2442754"/>
            <a:ext cx="17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Challenges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Twister API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StringValue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Vector&lt;String&gt;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StringVector</a:t>
            </a:r>
            <a:endParaRPr lang="en-US" dirty="0" smtClean="0">
              <a:solidFill>
                <a:srgbClr val="3366FF"/>
              </a:solidFill>
            </a:endParaRPr>
          </a:p>
          <a:p>
            <a:pPr lvl="2"/>
            <a:r>
              <a:rPr lang="en-US" dirty="0" err="1" smtClean="0">
                <a:solidFill>
                  <a:srgbClr val="3366FF"/>
                </a:solidFill>
              </a:rPr>
              <a:t>toByte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fromByte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Challenges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366FF"/>
                </a:solidFill>
              </a:rPr>
              <a:t>runMapReduce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runMapReduce</a:t>
            </a:r>
            <a:r>
              <a:rPr lang="en-US" dirty="0" smtClean="0">
                <a:solidFill>
                  <a:srgbClr val="3366FF"/>
                </a:solidFill>
              </a:rPr>
              <a:t>(List&lt;</a:t>
            </a:r>
            <a:r>
              <a:rPr lang="en-US" dirty="0" err="1" smtClean="0">
                <a:solidFill>
                  <a:srgbClr val="3366FF"/>
                </a:solidFill>
              </a:rPr>
              <a:t>KeyValuePair</a:t>
            </a:r>
            <a:r>
              <a:rPr lang="en-US" dirty="0" smtClean="0">
                <a:solidFill>
                  <a:srgbClr val="3366FF"/>
                </a:solidFill>
              </a:rPr>
              <a:t>&gt;)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runMapReduceBCast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dirty="0" err="1" smtClean="0">
                <a:solidFill>
                  <a:srgbClr val="3366FF"/>
                </a:solidFill>
              </a:rPr>
              <a:t>StringValue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Time vs. Transactions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3853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92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Time vs. Itemsets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4199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617110"/>
              </p:ext>
            </p:extLst>
          </p:nvPr>
        </p:nvGraphicFramePr>
        <p:xfrm>
          <a:off x="257628" y="1417638"/>
          <a:ext cx="8856617" cy="49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1818" y="63480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Itemsets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3"/>
          </p:cNvCxnSpPr>
          <p:nvPr/>
        </p:nvCxnSpPr>
        <p:spPr>
          <a:xfrm>
            <a:off x="4274397" y="6532735"/>
            <a:ext cx="946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268109" y="4246221"/>
            <a:ext cx="95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10767" y="3160890"/>
            <a:ext cx="0" cy="791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Time vs. Itemsets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4199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533194"/>
              </p:ext>
            </p:extLst>
          </p:nvPr>
        </p:nvGraphicFramePr>
        <p:xfrm>
          <a:off x="257628" y="1417638"/>
          <a:ext cx="8856617" cy="49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1818" y="63480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Itemsets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3"/>
          </p:cNvCxnSpPr>
          <p:nvPr/>
        </p:nvCxnSpPr>
        <p:spPr>
          <a:xfrm>
            <a:off x="4274397" y="6532735"/>
            <a:ext cx="946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268109" y="4246221"/>
            <a:ext cx="95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10767" y="3160890"/>
            <a:ext cx="0" cy="791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3657" y="376734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5 Mappers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06" y="1435462"/>
            <a:ext cx="296608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Screen shot 2011-12-05 at 12.29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64" y="1489334"/>
            <a:ext cx="2706191" cy="1606841"/>
          </a:xfrm>
          <a:prstGeom prst="rect">
            <a:avLst/>
          </a:prstGeom>
        </p:spPr>
      </p:pic>
      <p:pic>
        <p:nvPicPr>
          <p:cNvPr id="5" name="Content Placeholder 4" descr="twister-image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84" b="-44084"/>
          <a:stretch>
            <a:fillRect/>
          </a:stretch>
        </p:blipFill>
        <p:spPr>
          <a:xfrm>
            <a:off x="0" y="0"/>
            <a:ext cx="2335073" cy="1284201"/>
          </a:xfrm>
        </p:spPr>
      </p:pic>
      <p:pic>
        <p:nvPicPr>
          <p:cNvPr id="6" name="Picture 5" descr="indiana-university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7" y="64220"/>
            <a:ext cx="2493818" cy="831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413" y="0"/>
            <a:ext cx="5298296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E"/>
                </a:solidFill>
              </a:rPr>
              <a:t>Implementation of Classifier Tool in Twister</a:t>
            </a:r>
            <a:br>
              <a:rPr lang="en-US" sz="2000" dirty="0" smtClean="0">
                <a:solidFill>
                  <a:srgbClr val="FF000E"/>
                </a:solidFill>
              </a:rPr>
            </a:br>
            <a:r>
              <a:rPr lang="en-US" sz="1400" dirty="0" smtClean="0">
                <a:solidFill>
                  <a:srgbClr val="FF000E"/>
                </a:solidFill>
              </a:rPr>
              <a:t>Magesh khanna Vadivelu, Shivaraman Janakiraman</a:t>
            </a:r>
            <a:br>
              <a:rPr lang="en-US" sz="1400" dirty="0" smtClean="0">
                <a:solidFill>
                  <a:srgbClr val="FF000E"/>
                </a:solidFill>
              </a:rPr>
            </a:br>
            <a:r>
              <a:rPr lang="en-US" sz="1400" dirty="0" smtClean="0">
                <a:solidFill>
                  <a:srgbClr val="3366FF"/>
                </a:solidFill>
              </a:rPr>
              <a:t>magevadi@indiana.edu, shivjana@indiana.edu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3467" y="1165414"/>
            <a:ext cx="322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Architecture: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08" y="1168318"/>
            <a:ext cx="128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Motivation: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1606116"/>
            <a:ext cx="30750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Mining frequent item-sets from large-scale databases has emerged as an important problem in the data mining and knowledge discovery research community. To overcome this problem, we have proposed to implement Apriori algorithm, a classification algorithm, in Twister, a distributed framework, that makes use of MapReduce</a:t>
            </a:r>
            <a:r>
              <a:rPr lang="en-US" sz="1400" dirty="0" smtClean="0"/>
              <a:t>. </a:t>
            </a:r>
            <a:r>
              <a:rPr lang="en-US" sz="1400" dirty="0"/>
              <a:t>We specify a map function that processes a key-value pair to generate a set of intermediate key-value pairs, and a reduce function that merges all intermediate values associated with the same intermediate </a:t>
            </a:r>
            <a:r>
              <a:rPr lang="en-US" sz="1400" dirty="0" smtClean="0"/>
              <a:t>key. Our </a:t>
            </a:r>
            <a:r>
              <a:rPr lang="en-US" sz="1400" dirty="0"/>
              <a:t>implementation of </a:t>
            </a:r>
            <a:r>
              <a:rPr lang="en-US" sz="1400" dirty="0" smtClean="0"/>
              <a:t>Apriori </a:t>
            </a:r>
            <a:r>
              <a:rPr lang="en-US" sz="1400" dirty="0"/>
              <a:t>algorithm runs on a large cluster of machines and is highly scalable. On an application level, we can use this </a:t>
            </a:r>
            <a:r>
              <a:rPr lang="en-US" sz="1400" dirty="0" smtClean="0"/>
              <a:t>Apriori </a:t>
            </a:r>
            <a:r>
              <a:rPr lang="en-US" sz="1400" dirty="0"/>
              <a:t>algorithm to identify the pattern in which customers buy products in a supermarket.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4939" y="1165414"/>
            <a:ext cx="184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Results: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time-vs-transaction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42" y="3366058"/>
            <a:ext cx="2832664" cy="1824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53142" y="1493592"/>
            <a:ext cx="270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vs. Itemsets.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4892" y="5160778"/>
            <a:ext cx="2705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transactions increases the execution time but not as much as Itemsets. This behavior is because transactions are static data cached in memory for each map-reduce cycle. Whereas Itemsets are broadcasted for each map reduce.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9031" y="3323725"/>
            <a:ext cx="1791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Time vs. Transactions.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5006" y="3209333"/>
            <a:ext cx="30699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Twister has several components. Client side is to drive </a:t>
            </a:r>
            <a:r>
              <a:rPr lang="en-US" sz="1400" dirty="0" err="1"/>
              <a:t>MapReduce</a:t>
            </a:r>
            <a:r>
              <a:rPr lang="en-US" sz="1400" dirty="0"/>
              <a:t> jobs. Daemons and workers which live on compute nodes manage </a:t>
            </a:r>
            <a:r>
              <a:rPr lang="en-US" sz="1400" dirty="0" err="1"/>
              <a:t>MapReduce</a:t>
            </a:r>
            <a:r>
              <a:rPr lang="en-US" sz="1400" dirty="0"/>
              <a:t> tasks. Connection between components are based on SSH and messaging software. To drive </a:t>
            </a:r>
            <a:r>
              <a:rPr lang="en-US" sz="1400" dirty="0" err="1"/>
              <a:t>MapReduce</a:t>
            </a:r>
            <a:r>
              <a:rPr lang="en-US" sz="1400" dirty="0"/>
              <a:t> jobs, firstly client needs to configure the job. It configures </a:t>
            </a:r>
            <a:r>
              <a:rPr lang="en-US" sz="1400" dirty="0" err="1"/>
              <a:t>MapReduce</a:t>
            </a:r>
            <a:r>
              <a:rPr lang="en-US" sz="1400" dirty="0"/>
              <a:t> methods to the job, prepares </a:t>
            </a:r>
            <a:r>
              <a:rPr lang="en-US" sz="1400" dirty="0" err="1"/>
              <a:t>KeyValue</a:t>
            </a:r>
            <a:r>
              <a:rPr lang="en-US" sz="1400" dirty="0"/>
              <a:t> pairs and configures static data to </a:t>
            </a:r>
            <a:r>
              <a:rPr lang="en-US" sz="1400" dirty="0" err="1"/>
              <a:t>MapReduce</a:t>
            </a:r>
            <a:r>
              <a:rPr lang="en-US" sz="1400" dirty="0"/>
              <a:t> tasks through partition file if required. </a:t>
            </a:r>
            <a:r>
              <a:rPr lang="en-US" sz="1400" dirty="0" smtClean="0"/>
              <a:t>Messages are </a:t>
            </a:r>
            <a:r>
              <a:rPr lang="en-US" sz="1400" dirty="0"/>
              <a:t>transmitted through a network of message brokers </a:t>
            </a:r>
            <a:r>
              <a:rPr lang="en-US" sz="1400" dirty="0" smtClean="0"/>
              <a:t>with publish/subscribe </a:t>
            </a:r>
            <a:r>
              <a:rPr lang="en-US" sz="1400" dirty="0"/>
              <a:t>mechanism. </a:t>
            </a:r>
          </a:p>
          <a:p>
            <a:r>
              <a:rPr lang="en-US" sz="1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Demo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Output</a:t>
            </a:r>
            <a:endParaRPr lang="en-US" dirty="0">
              <a:solidFill>
                <a:srgbClr val="FF000E"/>
              </a:solidFill>
            </a:endParaRPr>
          </a:p>
        </p:txBody>
      </p:sp>
      <p:pic>
        <p:nvPicPr>
          <p:cNvPr id="4" name="Content Placeholder 3" descr="apriori-output-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1" b="8281"/>
          <a:stretch>
            <a:fillRect/>
          </a:stretch>
        </p:blipFill>
        <p:spPr>
          <a:xfrm>
            <a:off x="232135" y="1859650"/>
            <a:ext cx="8673145" cy="4769896"/>
          </a:xfrm>
        </p:spPr>
      </p:pic>
    </p:spTree>
    <p:extLst>
      <p:ext uri="{BB962C8B-B14F-4D97-AF65-F5344CB8AC3E}">
        <p14:creationId xmlns:p14="http://schemas.microsoft.com/office/powerpoint/2010/main" val="29652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Thank you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366FF"/>
                </a:solidFill>
              </a:rPr>
              <a:t>Generating 1-itemset Frequent </a:t>
            </a:r>
            <a:r>
              <a:rPr lang="en-IN" dirty="0" smtClean="0">
                <a:solidFill>
                  <a:srgbClr val="3366FF"/>
                </a:solidFill>
              </a:rPr>
              <a:t>Pattern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629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Apriori</a:t>
            </a:r>
            <a:endParaRPr lang="en-US" dirty="0">
              <a:solidFill>
                <a:srgbClr val="FF0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366FF"/>
                </a:solidFill>
              </a:rPr>
              <a:t>Generating 2-itemset Frequent </a:t>
            </a:r>
            <a:r>
              <a:rPr lang="en-IN" dirty="0" smtClean="0">
                <a:solidFill>
                  <a:srgbClr val="3366FF"/>
                </a:solidFill>
              </a:rPr>
              <a:t>Pattern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781799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Apriori</a:t>
            </a:r>
            <a:endParaRPr lang="en-US" dirty="0">
              <a:solidFill>
                <a:srgbClr val="FF0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366FF"/>
                </a:solidFill>
              </a:rPr>
              <a:t>Generating 3-itemset Frequent Pattern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0200"/>
            <a:ext cx="7467599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Apriori</a:t>
            </a:r>
            <a:endParaRPr lang="en-US" dirty="0">
              <a:solidFill>
                <a:srgbClr val="FF0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Twister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Iterative </a:t>
            </a:r>
            <a:r>
              <a:rPr lang="en-US" dirty="0" err="1" smtClean="0">
                <a:solidFill>
                  <a:srgbClr val="3366FF"/>
                </a:solidFill>
              </a:rPr>
              <a:t>Mapreduce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Configure once use many times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Map -&gt; Reduce -&gt; Combine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Static data configured with partition file reused through iterations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Provides Fault tolerant solution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Twister</a:t>
            </a:r>
            <a:endParaRPr lang="en-US" dirty="0">
              <a:solidFill>
                <a:srgbClr val="FF000E"/>
              </a:solidFill>
            </a:endParaRPr>
          </a:p>
        </p:txBody>
      </p:sp>
      <p:pic>
        <p:nvPicPr>
          <p:cNvPr id="6" name="Picture 5" descr="twister-work-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56" y="1444948"/>
            <a:ext cx="3779569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Implementation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Candidate generation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Map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Reduce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Combine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Generate frequent items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2209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Data Structures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Vector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String delimited by coma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StringValue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HashMap</a:t>
            </a:r>
            <a:r>
              <a:rPr lang="en-US" dirty="0" smtClean="0">
                <a:solidFill>
                  <a:srgbClr val="3366FF"/>
                </a:solidFill>
              </a:rPr>
              <a:t>&lt;String, Integer&gt;</a:t>
            </a:r>
          </a:p>
          <a:p>
            <a:endParaRPr lang="en-US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E"/>
                </a:solidFill>
              </a:rPr>
              <a:t>Inputs</a:t>
            </a:r>
            <a:endParaRPr lang="en-US" dirty="0">
              <a:solidFill>
                <a:srgbClr val="FF00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Configuration file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Number of items &amp; transactions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Minimum support </a:t>
            </a:r>
            <a:r>
              <a:rPr lang="en-US" dirty="0" smtClean="0">
                <a:solidFill>
                  <a:srgbClr val="3366FF"/>
                </a:solidFill>
              </a:rPr>
              <a:t>count %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Partition file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Split data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Number of items &amp;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170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463</Words>
  <Application>Microsoft Macintosh PowerPoint</Application>
  <PresentationFormat>On-screen Show (4:3)</PresentationFormat>
  <Paragraphs>77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Implementation of Classifier Tool in Twister</vt:lpstr>
      <vt:lpstr>Apriori</vt:lpstr>
      <vt:lpstr>Apriori</vt:lpstr>
      <vt:lpstr>Apriori</vt:lpstr>
      <vt:lpstr>Twister</vt:lpstr>
      <vt:lpstr>Twister</vt:lpstr>
      <vt:lpstr>Implementation</vt:lpstr>
      <vt:lpstr>Data Structures</vt:lpstr>
      <vt:lpstr>Inputs</vt:lpstr>
      <vt:lpstr>Inputs</vt:lpstr>
      <vt:lpstr>Challenges</vt:lpstr>
      <vt:lpstr>Challenges</vt:lpstr>
      <vt:lpstr>Time vs. Transactions</vt:lpstr>
      <vt:lpstr>Time vs. Itemsets</vt:lpstr>
      <vt:lpstr>Time vs. Itemsets</vt:lpstr>
      <vt:lpstr>Implementation of Classifier Tool in Twister Magesh khanna Vadivelu, Shivaraman Janakiraman magevadi@indiana.edu, shivjana@indiana.edu</vt:lpstr>
      <vt:lpstr>Demo</vt:lpstr>
      <vt:lpstr>Output</vt:lpstr>
      <vt:lpstr>Thank you</vt:lpstr>
    </vt:vector>
  </TitlesOfParts>
  <Company>Indiana University/Informatics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Classifier Tool in Twister</dc:title>
  <dc:creator>Magesh Khanna Vadivelu</dc:creator>
  <cp:lastModifiedBy>Magesh Khanna Vadivelu</cp:lastModifiedBy>
  <cp:revision>44</cp:revision>
  <dcterms:created xsi:type="dcterms:W3CDTF">2011-12-05T02:25:12Z</dcterms:created>
  <dcterms:modified xsi:type="dcterms:W3CDTF">2011-12-05T21:49:14Z</dcterms:modified>
</cp:coreProperties>
</file>