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83" r:id="rId23"/>
    <p:sldId id="284" r:id="rId24"/>
    <p:sldId id="270" r:id="rId25"/>
    <p:sldId id="271" r:id="rId26"/>
    <p:sldId id="273" r:id="rId27"/>
    <p:sldId id="272" r:id="rId28"/>
    <p:sldId id="274" r:id="rId29"/>
    <p:sldId id="275" r:id="rId30"/>
    <p:sldId id="276" r:id="rId31"/>
    <p:sldId id="287" r:id="rId32"/>
    <p:sldId id="285" r:id="rId33"/>
    <p:sldId id="290" r:id="rId34"/>
    <p:sldId id="286" r:id="rId35"/>
    <p:sldId id="291" r:id="rId36"/>
    <p:sldId id="29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4369" autoAdjust="0"/>
  </p:normalViewPr>
  <p:slideViewPr>
    <p:cSldViewPr>
      <p:cViewPr varScale="1">
        <p:scale>
          <a:sx n="62" d="100"/>
          <a:sy n="62" d="100"/>
        </p:scale>
        <p:origin x="-16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47127-8E75-42D2-A032-5BFCC035F9A9}" type="datetimeFigureOut">
              <a:rPr lang="en-US" smtClean="0"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DC326-5444-47E7-8C85-FBFC46BB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only 140 characters for spammers to present a message,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 what Twitter-specific features appear in tweets with blacklisted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 compared to those of regular users. To act as a control,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select two samples of 60,000 tweets, one made up of any tweet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appearing in our stream, while the second sample is generated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tweets containing URLs. Each tweet is parsed for mentions,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retweets, and hashtags, the results of which can be seen in Table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4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begins by aggregating all of the blacklisted landing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posted by an account i and converting them into a campaign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ci, where each account is initially considered part of a unique campaign.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Campaigns are clustered if for distinct accounts i; j the intersect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 \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6= ;, indicating at least one link is shared by both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accounts. The resulting clustered campaign c(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i;j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ci [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repeats until the intersection of all pairs of campaigns ci;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empty. Once complete, clustering returns the set of landing pages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campaign as well as the accounts participating in 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campaign.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1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Mentions are used by spammers to personalize messages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attempt to increase the likelihood a victim follows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spam link. Mentions can also be used to communicate with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do not follow a spammer. In our data set, 3.5-10% of spam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tweets rely on mentions to personalize messages, the least popular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compared to hashtags and retweets.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0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Tweet hijacking: Rather than coercing another account to retweet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spam, spammers can hijack tweets posted by other users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 them, prepending the tweet with spam URLs. Currently,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no restrictions on Twitter on who can retweet a message,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allowing spammers to take tweets posted by prominent members,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them, and repost with spam URLs. By hijacking tweets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prominent Twitter users, spammers can exploit user trust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retweets. Analyzing retweets for prepended text, we find hijacking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constituted 23% of phishing and malware retweets, compared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1% of scam retweets.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http://spam.com RT @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barackobama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great battle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ahead of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if enough users tweet the same hashtag, it becomes a trending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topic. The anomaly of 70% of phishing and malware spam containing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hashtags can be explained by spammers attempting to create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trending topic, generating over 52,000 tweets containing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tag. Searching for hashtags that exclusively appear in spam tweets,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identify attempts to initiate a trend. Of the total trends we identify,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roughly 14% appear to be generated exclusively by spammers.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Buy more followers! http://spam.com 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tweets</a:t>
            </a:r>
          </a:p>
          <a:p>
            <a:r>
              <a:rPr lang="en-US" dirty="0" smtClean="0"/>
              <a:t>No need of email addresses</a:t>
            </a:r>
          </a:p>
          <a:p>
            <a:r>
              <a:rPr lang="en-US" baseline="0" dirty="0" smtClean="0"/>
              <a:t>Victim does not need to click open a tweet, its just presented </a:t>
            </a:r>
            <a:r>
              <a:rPr lang="en-US" baseline="0" dirty="0" err="1" smtClean="0"/>
              <a:t>infront</a:t>
            </a:r>
            <a:r>
              <a:rPr lang="en-US" baseline="0" dirty="0" smtClean="0"/>
              <a:t> of them. So probability of a visible spam URL is much higher in social networks like twitter and that attracted lot of spammers to post spam URLs and campaigns in Social media.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differentiate between the two,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 array of tests that analyze an account’s entire tweet history,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that the majority of spam on Twitter originates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compromised accounts, not career spammers.  we rely on these classification techniques solely to help 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 the ecosystem of spam on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how spammers are communicating with Twitter,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analyze the most popular applications amongst spam accounts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post tweets. Using information embedded in each tweet,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aggregate statistics on the most popular applications employed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spammers, comparing these results to a random sample. Figure 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that career spammer application usage is dominated by automation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such as HootSuite3 and twitterfeed4 that allow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pre-schedule tweets at specific intervals.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returned a set of a 21,284 accounts that tweeted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1,210 URLs associated with the campaign. These URLs directed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12 different domains, while the full URL paths contained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 information to keep track of active participants.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DC326-5444-47E7-8C85-FBFC46BB40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A1A8-0BD1-492C-840B-CF938E745486}" type="datetimeFigureOut">
              <a:rPr lang="en-US" smtClean="0"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B919-F114-4709-AFB2-50CDE4979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dirty="0"/>
              <a:t>@spam: The Underground on 140 Characters or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ACM CCS ‘10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5403273"/>
            <a:ext cx="2519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Magesh khanna Vadivelu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text</a:t>
            </a:r>
          </a:p>
          <a:p>
            <a:r>
              <a:rPr lang="en-US" dirty="0" smtClean="0"/>
              <a:t>Friend’s name and icon</a:t>
            </a:r>
          </a:p>
          <a:p>
            <a:r>
              <a:rPr lang="en-US" dirty="0" smtClean="0"/>
              <a:t>Time posted</a:t>
            </a:r>
          </a:p>
          <a:p>
            <a:r>
              <a:rPr lang="en-US" dirty="0" smtClean="0"/>
              <a:t>Geo Data</a:t>
            </a:r>
          </a:p>
          <a:p>
            <a:r>
              <a:rPr lang="en-US" dirty="0" smtClean="0"/>
              <a:t>Application used</a:t>
            </a:r>
          </a:p>
          <a:p>
            <a:pPr lvl="2"/>
            <a:r>
              <a:rPr lang="en-US" dirty="0" smtClean="0"/>
              <a:t>Judgment of URL</a:t>
            </a:r>
          </a:p>
        </p:txBody>
      </p:sp>
    </p:spTree>
    <p:extLst>
      <p:ext uri="{BB962C8B-B14F-4D97-AF65-F5344CB8AC3E}">
        <p14:creationId xmlns:p14="http://schemas.microsoft.com/office/powerpoint/2010/main" val="290204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Twitter monitoring framework</a:t>
            </a:r>
          </a:p>
          <a:p>
            <a:pPr lvl="2"/>
            <a:r>
              <a:rPr lang="en-US" dirty="0" smtClean="0"/>
              <a:t>Taps into twitter streaming API</a:t>
            </a:r>
          </a:p>
          <a:p>
            <a:pPr lvl="2"/>
            <a:r>
              <a:rPr lang="en-US" dirty="0" smtClean="0"/>
              <a:t>Collects 7 million tweets/day</a:t>
            </a:r>
            <a:endParaRPr lang="en-US" dirty="0"/>
          </a:p>
          <a:p>
            <a:r>
              <a:rPr lang="en-US" dirty="0" smtClean="0"/>
              <a:t>Two taps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Targeting random tweets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Targeting tweets that had URLs</a:t>
            </a:r>
          </a:p>
          <a:p>
            <a:r>
              <a:rPr lang="en-US" dirty="0" smtClean="0"/>
              <a:t>Crawling URLs</a:t>
            </a:r>
          </a:p>
          <a:p>
            <a:pPr lvl="2"/>
            <a:r>
              <a:rPr lang="en-US" dirty="0" smtClean="0"/>
              <a:t>URLs appear in tweets are followed until they reach landing page</a:t>
            </a:r>
          </a:p>
          <a:p>
            <a:pPr lvl="2"/>
            <a:r>
              <a:rPr lang="en-US" dirty="0" smtClean="0"/>
              <a:t>Number of redirections are recorded</a:t>
            </a:r>
          </a:p>
          <a:p>
            <a:pPr lvl="2"/>
            <a:r>
              <a:rPr lang="en-US" dirty="0" smtClean="0"/>
              <a:t>10 landing page / second</a:t>
            </a:r>
          </a:p>
          <a:p>
            <a:pPr lvl="2"/>
            <a:r>
              <a:rPr lang="en-US" dirty="0" smtClean="0"/>
              <a:t>Bit.ly API to crawl through URL shortening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07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</a:t>
            </a:r>
            <a:r>
              <a:rPr lang="en-US" dirty="0"/>
              <a:t>l</a:t>
            </a:r>
            <a:r>
              <a:rPr lang="en-US" dirty="0" smtClean="0"/>
              <a:t>ist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Landing pages are checked against</a:t>
            </a:r>
          </a:p>
          <a:p>
            <a:pPr lvl="2"/>
            <a:r>
              <a:rPr lang="en-US" dirty="0" smtClean="0"/>
              <a:t>Google’s safebrowsing</a:t>
            </a:r>
          </a:p>
          <a:p>
            <a:pPr lvl="2"/>
            <a:r>
              <a:rPr lang="en-US" dirty="0" smtClean="0"/>
              <a:t>URIBL</a:t>
            </a:r>
          </a:p>
          <a:p>
            <a:pPr lvl="2"/>
            <a:r>
              <a:rPr lang="en-US" dirty="0" err="1" smtClean="0"/>
              <a:t>Joewein</a:t>
            </a:r>
            <a:endParaRPr lang="en-US" dirty="0"/>
          </a:p>
          <a:p>
            <a:r>
              <a:rPr lang="en-US" dirty="0" smtClean="0"/>
              <a:t>Each page is checked multiple times before declaration</a:t>
            </a:r>
          </a:p>
          <a:p>
            <a:pPr marL="914400" lvl="2" indent="0">
              <a:buNone/>
            </a:pPr>
            <a:r>
              <a:rPr lang="en-US" dirty="0" smtClean="0"/>
              <a:t>-very slow</a:t>
            </a:r>
            <a:endParaRPr lang="en-US" dirty="0"/>
          </a:p>
          <a:p>
            <a:r>
              <a:rPr lang="en-US" dirty="0" smtClean="0"/>
              <a:t>Associated spam tweets and users are analyzed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1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Data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January to February 2010.  </a:t>
            </a:r>
          </a:p>
          <a:p>
            <a:r>
              <a:rPr lang="en-US" dirty="0" smtClean="0"/>
              <a:t>200 million tweets</a:t>
            </a:r>
          </a:p>
          <a:p>
            <a:r>
              <a:rPr lang="en-US" dirty="0" smtClean="0"/>
              <a:t>crawled 25 million URLs</a:t>
            </a:r>
          </a:p>
          <a:p>
            <a:r>
              <a:rPr lang="en-US" dirty="0" smtClean="0"/>
              <a:t>3 million tweets were identified as spam</a:t>
            </a:r>
          </a:p>
          <a:p>
            <a:r>
              <a:rPr lang="en-US" dirty="0" smtClean="0"/>
              <a:t>2 million were identified as spam by blacklists</a:t>
            </a:r>
          </a:p>
        </p:txBody>
      </p:sp>
    </p:spTree>
    <p:extLst>
      <p:ext uri="{BB962C8B-B14F-4D97-AF65-F5344CB8AC3E}">
        <p14:creationId xmlns:p14="http://schemas.microsoft.com/office/powerpoint/2010/main" val="286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2710"/>
            <a:ext cx="10210800" cy="32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1" y="1676400"/>
            <a:ext cx="919316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1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Black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#tags - focus of spammers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9067800" cy="276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9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Personalized tweets that fool the victim by mentioning his/her name</a:t>
            </a:r>
          </a:p>
          <a:p>
            <a:r>
              <a:rPr lang="en-US" dirty="0" smtClean="0"/>
              <a:t>Least popular among spammers</a:t>
            </a:r>
          </a:p>
          <a:p>
            <a:r>
              <a:rPr lang="en-US" dirty="0" smtClean="0"/>
              <a:t>Shortened with tiny URL</a:t>
            </a:r>
          </a:p>
          <a:p>
            <a:r>
              <a:rPr lang="en-US" dirty="0" smtClean="0"/>
              <a:t>Ask a user to fill out a survey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Win an </a:t>
            </a:r>
            <a:r>
              <a:rPr lang="en-US" dirty="0" err="1"/>
              <a:t>iTouch</a:t>
            </a:r>
            <a:r>
              <a:rPr lang="en-US" dirty="0"/>
              <a:t> AND a $150 Apple gift card @</a:t>
            </a:r>
            <a:r>
              <a:rPr lang="en-US" dirty="0" smtClean="0"/>
              <a:t>victim! http</a:t>
            </a:r>
            <a:r>
              <a:rPr lang="en-US" dirty="0"/>
              <a:t>://spam.com</a:t>
            </a:r>
          </a:p>
        </p:txBody>
      </p:sp>
    </p:spTree>
    <p:extLst>
      <p:ext uri="{BB962C8B-B14F-4D97-AF65-F5344CB8AC3E}">
        <p14:creationId xmlns:p14="http://schemas.microsoft.com/office/powerpoint/2010/main" val="18529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Retweets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Purchased retweets</a:t>
            </a:r>
          </a:p>
          <a:p>
            <a:r>
              <a:rPr lang="en-US" dirty="0"/>
              <a:t>S</a:t>
            </a:r>
            <a:r>
              <a:rPr lang="en-US" dirty="0" smtClean="0"/>
              <a:t>pam </a:t>
            </a:r>
            <a:r>
              <a:rPr lang="en-US" dirty="0"/>
              <a:t>accounts retweeting other </a:t>
            </a:r>
            <a:r>
              <a:rPr lang="en-US" dirty="0" smtClean="0"/>
              <a:t>spam</a:t>
            </a:r>
          </a:p>
          <a:p>
            <a:r>
              <a:rPr lang="en-US" dirty="0"/>
              <a:t>H</a:t>
            </a:r>
            <a:r>
              <a:rPr lang="en-US" dirty="0" smtClean="0"/>
              <a:t>ijacked retweets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sers unknowingly retweeting spam</a:t>
            </a:r>
          </a:p>
          <a:p>
            <a:r>
              <a:rPr lang="en-US" dirty="0" smtClean="0"/>
              <a:t>Unable to </a:t>
            </a:r>
            <a:r>
              <a:rPr lang="en-US" dirty="0"/>
              <a:t>differentiate instances of purchased </a:t>
            </a:r>
            <a:r>
              <a:rPr lang="en-US" dirty="0" smtClean="0"/>
              <a:t>tweets</a:t>
            </a:r>
          </a:p>
          <a:p>
            <a:endParaRPr lang="en-US" dirty="0"/>
          </a:p>
          <a:p>
            <a:r>
              <a:rPr lang="en-US" dirty="0"/>
              <a:t>Example: RT @scammer: check out the </a:t>
            </a:r>
            <a:r>
              <a:rPr lang="en-US" dirty="0" err="1"/>
              <a:t>Ipads</a:t>
            </a:r>
            <a:r>
              <a:rPr lang="en-US" dirty="0"/>
              <a:t> there having a </a:t>
            </a:r>
            <a:r>
              <a:rPr lang="en-US" dirty="0" smtClean="0"/>
              <a:t>giveaway  http</a:t>
            </a:r>
            <a:r>
              <a:rPr lang="en-US" dirty="0"/>
              <a:t>://spam.com</a:t>
            </a:r>
          </a:p>
        </p:txBody>
      </p:sp>
    </p:spTree>
    <p:extLst>
      <p:ext uri="{BB962C8B-B14F-4D97-AF65-F5344CB8AC3E}">
        <p14:creationId xmlns:p14="http://schemas.microsoft.com/office/powerpoint/2010/main" val="12932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tweet posted by others and retweet</a:t>
            </a:r>
          </a:p>
          <a:p>
            <a:r>
              <a:rPr lang="en-US" dirty="0" smtClean="0"/>
              <a:t>No need to take victim’s account</a:t>
            </a:r>
          </a:p>
          <a:p>
            <a:r>
              <a:rPr lang="en-US" dirty="0" smtClean="0"/>
              <a:t>No restriction on retweeting</a:t>
            </a:r>
          </a:p>
          <a:p>
            <a:r>
              <a:rPr lang="en-US" dirty="0" smtClean="0"/>
              <a:t>Retweeting celebrities tweets</a:t>
            </a:r>
          </a:p>
          <a:p>
            <a:r>
              <a:rPr lang="en-US" dirty="0" smtClean="0"/>
              <a:t>Modifying by adding URLs and retweeting</a:t>
            </a:r>
          </a:p>
          <a:p>
            <a:r>
              <a:rPr lang="en-US" dirty="0" smtClean="0"/>
              <a:t>Exploiting user trust on tweets</a:t>
            </a:r>
          </a:p>
          <a:p>
            <a:endParaRPr lang="en-US" dirty="0" smtClean="0"/>
          </a:p>
          <a:p>
            <a:r>
              <a:rPr lang="en-US" dirty="0"/>
              <a:t>Example: http://spam.com RT @</a:t>
            </a:r>
            <a:r>
              <a:rPr lang="en-US" dirty="0" err="1"/>
              <a:t>barackobama</a:t>
            </a:r>
            <a:r>
              <a:rPr lang="en-US" dirty="0"/>
              <a:t> A great battle </a:t>
            </a:r>
            <a:r>
              <a:rPr lang="en-US" dirty="0" smtClean="0"/>
              <a:t>is ahead </a:t>
            </a:r>
            <a:r>
              <a:rPr lang="en-US" dirty="0"/>
              <a:t>of 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8% of 25 million URLs posted on the site point to phishing, malware and scams</a:t>
            </a:r>
          </a:p>
          <a:p>
            <a:r>
              <a:rPr lang="en-US" dirty="0" smtClean="0"/>
              <a:t>Twitter is a highly successful platform for spam</a:t>
            </a:r>
          </a:p>
          <a:p>
            <a:r>
              <a:rPr lang="en-US" dirty="0" smtClean="0"/>
              <a:t>0.13% of clickthrough rate </a:t>
            </a:r>
          </a:p>
          <a:p>
            <a:pPr lvl="2"/>
            <a:r>
              <a:rPr lang="en-US" dirty="0" smtClean="0"/>
              <a:t>twice higher than email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14% of hashtags are spam</a:t>
            </a:r>
          </a:p>
          <a:p>
            <a:r>
              <a:rPr lang="en-US" dirty="0" smtClean="0"/>
              <a:t>When more users hashtag the same keyword it becomes the trending topic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 Buy </a:t>
            </a:r>
            <a:r>
              <a:rPr lang="en-US" dirty="0"/>
              <a:t>more followers! http://spam.com #</a:t>
            </a:r>
            <a:r>
              <a:rPr lang="en-US" dirty="0" err="1" smtClean="0"/>
              <a:t>fwlr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need to create new trending topic</a:t>
            </a:r>
          </a:p>
          <a:p>
            <a:r>
              <a:rPr lang="en-US" dirty="0" smtClean="0"/>
              <a:t>Spammers use the current trending topic to spread their spam</a:t>
            </a:r>
          </a:p>
          <a:p>
            <a:r>
              <a:rPr lang="en-US" dirty="0" smtClean="0"/>
              <a:t>Popular keywords of that period is used</a:t>
            </a:r>
          </a:p>
          <a:p>
            <a:r>
              <a:rPr lang="en-US" dirty="0" smtClean="0"/>
              <a:t>#Japan, #worldcup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/>
              <a:t>Help donate to #</a:t>
            </a:r>
            <a:r>
              <a:rPr lang="en-US" dirty="0" err="1"/>
              <a:t>haiti</a:t>
            </a:r>
            <a:r>
              <a:rPr lang="en-US" dirty="0"/>
              <a:t> relief: http://spam.com</a:t>
            </a:r>
          </a:p>
        </p:txBody>
      </p:sp>
    </p:spTree>
    <p:extLst>
      <p:ext uri="{BB962C8B-B14F-4D97-AF65-F5344CB8AC3E}">
        <p14:creationId xmlns:p14="http://schemas.microsoft.com/office/powerpoint/2010/main" val="66852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of user clicking on an spam URL</a:t>
            </a:r>
          </a:p>
          <a:p>
            <a:r>
              <a:rPr lang="en-US" dirty="0" smtClean="0"/>
              <a:t>Twitter’s click through rate is high</a:t>
            </a:r>
          </a:p>
          <a:p>
            <a:r>
              <a:rPr lang="en-US" dirty="0" smtClean="0"/>
              <a:t>Users has to judge a tweet with just 140 chars</a:t>
            </a:r>
          </a:p>
          <a:p>
            <a:pPr lvl="2"/>
            <a:r>
              <a:rPr lang="en-US" dirty="0" smtClean="0"/>
              <a:t>Account name</a:t>
            </a:r>
          </a:p>
          <a:p>
            <a:pPr lvl="2"/>
            <a:r>
              <a:rPr lang="en-US" dirty="0" smtClean="0"/>
              <a:t>Lack of information</a:t>
            </a:r>
          </a:p>
          <a:p>
            <a:pPr lvl="2"/>
            <a:r>
              <a:rPr lang="en-US" dirty="0" err="1" smtClean="0"/>
              <a:t>Naivity</a:t>
            </a:r>
            <a:endParaRPr lang="en-US" dirty="0" smtClean="0"/>
          </a:p>
          <a:p>
            <a:r>
              <a:rPr lang="en-US" dirty="0" smtClean="0"/>
              <a:t>Much higher than email spam</a:t>
            </a:r>
          </a:p>
          <a:p>
            <a:r>
              <a:rPr lang="en-US" dirty="0" smtClean="0"/>
              <a:t>Display of list of tweets – contrary with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6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Career spamming account:</a:t>
            </a:r>
          </a:p>
          <a:p>
            <a:pPr lvl="1"/>
            <a:r>
              <a:rPr lang="en-US" dirty="0" smtClean="0"/>
              <a:t>Created by spammer</a:t>
            </a:r>
          </a:p>
          <a:p>
            <a:pPr lvl="1"/>
            <a:r>
              <a:rPr lang="en-US" dirty="0" smtClean="0"/>
              <a:t>Sole purpose is to spam</a:t>
            </a:r>
          </a:p>
          <a:p>
            <a:pPr lvl="1"/>
            <a:endParaRPr lang="en-US" dirty="0"/>
          </a:p>
          <a:p>
            <a:r>
              <a:rPr lang="en-US" dirty="0" smtClean="0"/>
              <a:t>Compromised accounts:</a:t>
            </a:r>
          </a:p>
          <a:p>
            <a:pPr lvl="1"/>
            <a:r>
              <a:rPr lang="en-US" dirty="0" smtClean="0"/>
              <a:t>Created by legitimate user</a:t>
            </a:r>
          </a:p>
          <a:p>
            <a:pPr lvl="1"/>
            <a:r>
              <a:rPr lang="en-US" dirty="0" smtClean="0"/>
              <a:t>Later compromised through phishing, malware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Preferred method by spammers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Analyzing Spam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users use desktop or mobile app to Tweet</a:t>
            </a:r>
          </a:p>
          <a:p>
            <a:r>
              <a:rPr lang="en-US" dirty="0" smtClean="0"/>
              <a:t>Applications used by spammers to communicate with twitter</a:t>
            </a:r>
          </a:p>
          <a:p>
            <a:r>
              <a:rPr lang="en-US" dirty="0" smtClean="0"/>
              <a:t>Analyzing twitter applications:</a:t>
            </a:r>
          </a:p>
          <a:p>
            <a:pPr lvl="2"/>
            <a:r>
              <a:rPr lang="en-US" dirty="0" smtClean="0"/>
              <a:t>Hoot Suite</a:t>
            </a:r>
          </a:p>
          <a:p>
            <a:pPr lvl="2"/>
            <a:r>
              <a:rPr lang="en-US" dirty="0" smtClean="0"/>
              <a:t>Twitter feed</a:t>
            </a:r>
          </a:p>
          <a:p>
            <a:r>
              <a:rPr lang="en-US" dirty="0" smtClean="0"/>
              <a:t>Allows to pre-schedule tweets</a:t>
            </a:r>
          </a:p>
          <a:p>
            <a:r>
              <a:rPr lang="en-US" dirty="0" smtClean="0"/>
              <a:t>Surprising result:</a:t>
            </a:r>
          </a:p>
          <a:p>
            <a:pPr lvl="2"/>
            <a:r>
              <a:rPr lang="en-US" dirty="0" smtClean="0"/>
              <a:t>Accounts that were using these more of auto tools seems to be random compromised accounts rather than Career spamming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Spammers hold multiple accounts</a:t>
            </a:r>
          </a:p>
          <a:p>
            <a:pPr lvl="2"/>
            <a:r>
              <a:rPr lang="en-US" dirty="0" smtClean="0"/>
              <a:t>To gain wider audience</a:t>
            </a:r>
          </a:p>
          <a:p>
            <a:pPr lvl="2"/>
            <a:r>
              <a:rPr lang="en-US" dirty="0" smtClean="0"/>
              <a:t>Withstand account suspension</a:t>
            </a:r>
          </a:p>
          <a:p>
            <a:pPr lvl="2"/>
            <a:r>
              <a:rPr lang="en-US" dirty="0" smtClean="0"/>
              <a:t>To increase volume of messages sent</a:t>
            </a:r>
          </a:p>
          <a:p>
            <a:r>
              <a:rPr lang="en-US" dirty="0" smtClean="0"/>
              <a:t>Clustering accounts based on campaigns</a:t>
            </a:r>
          </a:p>
          <a:p>
            <a:r>
              <a:rPr lang="en-US" dirty="0" smtClean="0"/>
              <a:t>Campaign: set of accounts that spam at least one black listed URL in common</a:t>
            </a:r>
          </a:p>
          <a:p>
            <a:r>
              <a:rPr lang="en-US" dirty="0" smtClean="0"/>
              <a:t>80%  single account &lt;-&gt; one black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2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Phishing: Claiming to </a:t>
            </a:r>
            <a:r>
              <a:rPr lang="en-US" dirty="0"/>
              <a:t>provide </a:t>
            </a:r>
            <a:r>
              <a:rPr lang="en-US" dirty="0" smtClean="0"/>
              <a:t>victims with </a:t>
            </a:r>
            <a:r>
              <a:rPr lang="en-US" dirty="0"/>
              <a:t>followers if they revealed their account credentials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xtensive </a:t>
            </a:r>
            <a:r>
              <a:rPr lang="en-US" dirty="0"/>
              <a:t>use of </a:t>
            </a:r>
            <a:r>
              <a:rPr lang="en-US" dirty="0" smtClean="0"/>
              <a:t>hashtags</a:t>
            </a:r>
          </a:p>
          <a:p>
            <a:r>
              <a:rPr lang="en-US" dirty="0" smtClean="0"/>
              <a:t>73</a:t>
            </a:r>
            <a:r>
              <a:rPr lang="en-US" dirty="0"/>
              <a:t>% of the tweets sent </a:t>
            </a:r>
            <a:r>
              <a:rPr lang="en-US" dirty="0" smtClean="0"/>
              <a:t>contained a hashtag</a:t>
            </a:r>
          </a:p>
          <a:p>
            <a:r>
              <a:rPr lang="en-US" dirty="0" smtClean="0"/>
              <a:t>Hash </a:t>
            </a:r>
            <a:r>
              <a:rPr lang="en-US" dirty="0"/>
              <a:t>tags are frequently reused and typically </a:t>
            </a:r>
            <a:r>
              <a:rPr lang="en-US" dirty="0" smtClean="0"/>
              <a:t>denote the sub campaign </a:t>
            </a:r>
            <a:r>
              <a:rPr lang="en-US" dirty="0"/>
              <a:t>(such as #maisfollowers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URLs – shortening, single hop, landing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twitprize.com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URL</a:t>
            </a:r>
          </a:p>
          <a:p>
            <a:r>
              <a:rPr lang="en-US" dirty="0" smtClean="0"/>
              <a:t>No redirects</a:t>
            </a:r>
          </a:p>
          <a:p>
            <a:r>
              <a:rPr lang="en-US" dirty="0" smtClean="0"/>
              <a:t>99% of tweets are retweet or mention</a:t>
            </a:r>
          </a:p>
          <a:p>
            <a:r>
              <a:rPr lang="en-US" dirty="0" smtClean="0"/>
              <a:t>Surprisingly low #hashtags</a:t>
            </a:r>
          </a:p>
          <a:p>
            <a:r>
              <a:rPr lang="en-US" dirty="0" smtClean="0"/>
              <a:t>High usage of usernames in tweets</a:t>
            </a:r>
          </a:p>
          <a:p>
            <a:r>
              <a:rPr lang="en-US" dirty="0" smtClean="0"/>
              <a:t>Only 25% has been suspended by twitter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retweets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Gaining followers are the challenge for spammers</a:t>
            </a:r>
          </a:p>
          <a:p>
            <a:pPr lvl="2"/>
            <a:r>
              <a:rPr lang="en-US" dirty="0" smtClean="0"/>
              <a:t>More people see the tweet</a:t>
            </a:r>
          </a:p>
          <a:p>
            <a:r>
              <a:rPr lang="en-US" dirty="0" smtClean="0"/>
              <a:t>Number of private services</a:t>
            </a:r>
          </a:p>
          <a:p>
            <a:r>
              <a:rPr lang="en-US" dirty="0" smtClean="0"/>
              <a:t>Retweet.it</a:t>
            </a:r>
            <a:endParaRPr lang="en-US" dirty="0" smtClean="0"/>
          </a:p>
          <a:p>
            <a:r>
              <a:rPr lang="en-US" dirty="0" smtClean="0"/>
              <a:t>Retweet packages are sold</a:t>
            </a:r>
          </a:p>
          <a:p>
            <a:r>
              <a:rPr lang="en-US" dirty="0" smtClean="0"/>
              <a:t>Careers spammer accounts are most used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8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Malware in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 from the data set:</a:t>
            </a:r>
          </a:p>
          <a:p>
            <a:r>
              <a:rPr lang="en-US" dirty="0" smtClean="0"/>
              <a:t>113 accounts propagating 57 unique URLs </a:t>
            </a:r>
          </a:p>
          <a:p>
            <a:r>
              <a:rPr lang="en-US" dirty="0" smtClean="0"/>
              <a:t>Contents include:</a:t>
            </a:r>
          </a:p>
          <a:p>
            <a:pPr lvl="2"/>
            <a:r>
              <a:rPr lang="en-US" dirty="0" smtClean="0"/>
              <a:t>Scam web sites</a:t>
            </a:r>
          </a:p>
          <a:p>
            <a:pPr lvl="2"/>
            <a:r>
              <a:rPr lang="en-US" dirty="0" smtClean="0"/>
              <a:t>Advertisements</a:t>
            </a:r>
          </a:p>
          <a:p>
            <a:pPr lvl="2"/>
            <a:r>
              <a:rPr lang="en-US" dirty="0" smtClean="0"/>
              <a:t>Drive by down</a:t>
            </a:r>
          </a:p>
          <a:p>
            <a:r>
              <a:rPr lang="en-US" dirty="0" smtClean="0"/>
              <a:t>All accounts are Career spam</a:t>
            </a:r>
          </a:p>
          <a:p>
            <a:r>
              <a:rPr lang="en-US" dirty="0" smtClean="0"/>
              <a:t>Fact: only dedicated accounts are used to propagate spam</a:t>
            </a:r>
          </a:p>
          <a:p>
            <a:r>
              <a:rPr lang="en-US" dirty="0" smtClean="0"/>
              <a:t>Nested URL shortening – hard to black list</a:t>
            </a:r>
          </a:p>
        </p:txBody>
      </p:sp>
    </p:spTree>
    <p:extLst>
      <p:ext uri="{BB962C8B-B14F-4D97-AF65-F5344CB8AC3E}">
        <p14:creationId xmlns:p14="http://schemas.microsoft.com/office/powerpoint/2010/main" val="19547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Blacklists are too slow in identifying threats</a:t>
            </a:r>
          </a:p>
          <a:p>
            <a:r>
              <a:rPr lang="en-US" dirty="0" smtClean="0"/>
              <a:t>90% of users able to view the page even before black listing</a:t>
            </a:r>
          </a:p>
          <a:p>
            <a:r>
              <a:rPr lang="en-US" dirty="0" smtClean="0"/>
              <a:t>Usage of URL shortening service</a:t>
            </a:r>
            <a:endParaRPr lang="en-US" dirty="0" smtClean="0"/>
          </a:p>
          <a:p>
            <a:r>
              <a:rPr lang="en-US" dirty="0" smtClean="0"/>
              <a:t>Need more sophisticated black listing techniques</a:t>
            </a:r>
          </a:p>
          <a:p>
            <a:r>
              <a:rPr lang="en-US" dirty="0" smtClean="0"/>
              <a:t>Spammers prefer compromised accounts rather than creating new accounts</a:t>
            </a:r>
          </a:p>
          <a:p>
            <a:pPr lvl="2"/>
            <a:r>
              <a:rPr lang="en-US" dirty="0" smtClean="0"/>
              <a:t>Makes hard to distinguish spam accounts</a:t>
            </a:r>
          </a:p>
        </p:txBody>
      </p:sp>
    </p:spTree>
    <p:extLst>
      <p:ext uri="{BB962C8B-B14F-4D97-AF65-F5344CB8AC3E}">
        <p14:creationId xmlns:p14="http://schemas.microsoft.com/office/powerpoint/2010/main" val="205101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lock URLs only if is black listed while posting</a:t>
            </a:r>
          </a:p>
          <a:p>
            <a:r>
              <a:rPr lang="en-US" dirty="0" smtClean="0"/>
              <a:t>Calls for black list delay</a:t>
            </a:r>
          </a:p>
          <a:p>
            <a:r>
              <a:rPr lang="en-US" dirty="0" smtClean="0"/>
              <a:t>Google’s safe browse API</a:t>
            </a:r>
          </a:p>
          <a:p>
            <a:r>
              <a:rPr lang="en-US" dirty="0" smtClean="0"/>
              <a:t>Undetected URLs persists</a:t>
            </a:r>
          </a:p>
          <a:p>
            <a:r>
              <a:rPr lang="en-US" i="1" dirty="0" smtClean="0"/>
              <a:t>Leads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Lags</a:t>
            </a:r>
          </a:p>
          <a:p>
            <a:r>
              <a:rPr lang="en-US" dirty="0" smtClean="0"/>
              <a:t>Spammer stops blacklisted URL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265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Blacklisting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day - 80% of clicks before blacklisting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day – 90% of clicks before blacklisting</a:t>
            </a:r>
          </a:p>
          <a:p>
            <a:pPr lvl="1"/>
            <a:r>
              <a:rPr lang="en-US" dirty="0" smtClean="0"/>
              <a:t>Effective blacklisting</a:t>
            </a:r>
          </a:p>
          <a:p>
            <a:pPr lvl="1"/>
            <a:r>
              <a:rPr lang="en-US" dirty="0" smtClean="0"/>
              <a:t>Lag time must be zero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3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Redirections in addition to shortening</a:t>
            </a:r>
          </a:p>
          <a:p>
            <a:pPr lvl="1"/>
            <a:r>
              <a:rPr lang="en-US" dirty="0" smtClean="0"/>
              <a:t>Threat to Black list API</a:t>
            </a:r>
          </a:p>
          <a:p>
            <a:pPr lvl="1"/>
            <a:r>
              <a:rPr lang="en-US" dirty="0" smtClean="0"/>
              <a:t>Redirected URL seem to be non-blacklisted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Ex: ow.ly</a:t>
            </a:r>
          </a:p>
          <a:p>
            <a:pPr lvl="2"/>
            <a:r>
              <a:rPr lang="en-US" dirty="0" smtClean="0"/>
              <a:t>Content displayed is spam but domain is ow.ly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shortening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Shortening of long URL to fit in with 140 chars</a:t>
            </a:r>
          </a:p>
          <a:p>
            <a:r>
              <a:rPr lang="en-US" dirty="0" smtClean="0"/>
              <a:t>Offered by bit.ly, is.gd, ow.ly</a:t>
            </a:r>
          </a:p>
          <a:p>
            <a:r>
              <a:rPr lang="en-US" dirty="0" smtClean="0"/>
              <a:t>Shortened again and again</a:t>
            </a:r>
          </a:p>
          <a:p>
            <a:r>
              <a:rPr lang="en-US" dirty="0" smtClean="0"/>
              <a:t>Evade twitter’s filtering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generated contents and </a:t>
            </a:r>
            <a:r>
              <a:rPr lang="en-US" dirty="0" err="1" smtClean="0"/>
              <a:t>mashup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Domain black listing</a:t>
            </a:r>
          </a:p>
          <a:p>
            <a:pPr lvl="1"/>
            <a:r>
              <a:rPr lang="en-US" dirty="0" smtClean="0"/>
              <a:t>URIBL</a:t>
            </a:r>
          </a:p>
          <a:p>
            <a:pPr lvl="1"/>
            <a:r>
              <a:rPr lang="en-US" dirty="0" err="1" smtClean="0"/>
              <a:t>Joewin</a:t>
            </a:r>
            <a:endParaRPr lang="en-US" dirty="0" smtClean="0"/>
          </a:p>
          <a:p>
            <a:r>
              <a:rPr lang="en-US" dirty="0" smtClean="0"/>
              <a:t>Address bar display the same</a:t>
            </a:r>
          </a:p>
          <a:p>
            <a:r>
              <a:rPr lang="en-US" dirty="0" smtClean="0"/>
              <a:t>Ex: ow.ly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131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25 million URLs</a:t>
            </a:r>
          </a:p>
          <a:p>
            <a:r>
              <a:rPr lang="en-US" dirty="0" smtClean="0"/>
              <a:t>8% are unique spam links</a:t>
            </a:r>
          </a:p>
          <a:p>
            <a:r>
              <a:rPr lang="en-US" dirty="0" smtClean="0"/>
              <a:t>5% were malware and phishing</a:t>
            </a:r>
          </a:p>
          <a:p>
            <a:r>
              <a:rPr lang="en-US" dirty="0" smtClean="0"/>
              <a:t>while the remaining 95% directed users towards scams.</a:t>
            </a:r>
          </a:p>
          <a:p>
            <a:r>
              <a:rPr lang="en-US" dirty="0" smtClean="0"/>
              <a:t>16% of spam accounts are automated bots</a:t>
            </a:r>
          </a:p>
          <a:p>
            <a:r>
              <a:rPr lang="en-US" dirty="0" smtClean="0"/>
              <a:t>84% are compromised accounts driven by spammers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4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Spam issues of Social media handled by themselves</a:t>
            </a:r>
          </a:p>
          <a:p>
            <a:r>
              <a:rPr lang="en-US" dirty="0" smtClean="0"/>
              <a:t>New blacklisting techniques similar to </a:t>
            </a:r>
            <a:r>
              <a:rPr lang="en-US" dirty="0"/>
              <a:t>G</a:t>
            </a:r>
            <a:r>
              <a:rPr lang="en-US" dirty="0" smtClean="0"/>
              <a:t>oogle’s URL blacklisting</a:t>
            </a:r>
          </a:p>
          <a:p>
            <a:r>
              <a:rPr lang="en-US" dirty="0" smtClean="0"/>
              <a:t>Should crawl through final landing page and then black list</a:t>
            </a:r>
          </a:p>
          <a:p>
            <a:pPr lvl="2"/>
            <a:r>
              <a:rPr lang="en-US" dirty="0" smtClean="0"/>
              <a:t>Overcome URL shortening problem</a:t>
            </a:r>
          </a:p>
          <a:p>
            <a:pPr lvl="2"/>
            <a:r>
              <a:rPr lang="en-US" dirty="0" smtClean="0"/>
              <a:t>Domain blacklisting false positives</a:t>
            </a:r>
          </a:p>
          <a:p>
            <a:pPr lvl="2"/>
            <a:r>
              <a:rPr lang="en-US" dirty="0" smtClean="0"/>
              <a:t>Reduced black list delay (</a:t>
            </a:r>
            <a:r>
              <a:rPr lang="en-US" i="1" dirty="0" smtClean="0"/>
              <a:t>Lag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Blocking the account rather than URL</a:t>
            </a:r>
          </a:p>
          <a:p>
            <a:pPr lvl="2"/>
            <a:r>
              <a:rPr lang="en-US" dirty="0" smtClean="0"/>
              <a:t>Highly effective</a:t>
            </a:r>
          </a:p>
          <a:p>
            <a:pPr lvl="2"/>
            <a:r>
              <a:rPr lang="en-US" dirty="0" smtClean="0"/>
              <a:t>Huge cost for a spammer to rebuild an account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6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Google’s safebrowsing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User generated reports of spams</a:t>
            </a:r>
          </a:p>
          <a:p>
            <a:pPr lvl="2"/>
            <a:r>
              <a:rPr lang="en-US" dirty="0" smtClean="0"/>
              <a:t>Suspending offending accounts</a:t>
            </a:r>
          </a:p>
          <a:p>
            <a:pPr lvl="2"/>
            <a:r>
              <a:rPr lang="en-US" dirty="0" smtClean="0"/>
              <a:t>Withdrawal of presence from twitter sphere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55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URL Black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to be inefficient</a:t>
            </a:r>
          </a:p>
          <a:p>
            <a:r>
              <a:rPr lang="en-US" dirty="0" smtClean="0"/>
              <a:t>Takes 4-20 days to mark a URL as spam</a:t>
            </a:r>
          </a:p>
          <a:p>
            <a:r>
              <a:rPr lang="en-US" dirty="0" smtClean="0"/>
              <a:t>Significant number of users are spammed before this period</a:t>
            </a:r>
          </a:p>
          <a:p>
            <a:r>
              <a:rPr lang="en-US" dirty="0" smtClean="0"/>
              <a:t>90% of users visit these URLs</a:t>
            </a:r>
          </a:p>
          <a:p>
            <a:r>
              <a:rPr lang="en-US" dirty="0" smtClean="0"/>
              <a:t>First 2 days</a:t>
            </a:r>
          </a:p>
        </p:txBody>
      </p:sp>
    </p:spTree>
    <p:extLst>
      <p:ext uri="{BB962C8B-B14F-4D97-AF65-F5344CB8AC3E}">
        <p14:creationId xmlns:p14="http://schemas.microsoft.com/office/powerpoint/2010/main" val="158747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spam botnet to analyze email spam campaign</a:t>
            </a:r>
          </a:p>
          <a:p>
            <a:r>
              <a:rPr lang="en-US" dirty="0" smtClean="0"/>
              <a:t>Similar approach to analyze twitter spam campaign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0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Twitter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Tweets: </a:t>
            </a:r>
          </a:p>
          <a:p>
            <a:r>
              <a:rPr lang="en-US" dirty="0" smtClean="0"/>
              <a:t>status update similar to email body</a:t>
            </a:r>
          </a:p>
          <a:p>
            <a:r>
              <a:rPr lang="en-US" dirty="0" smtClean="0"/>
              <a:t>Restricted to 140 characters</a:t>
            </a:r>
          </a:p>
          <a:p>
            <a:r>
              <a:rPr lang="en-US" dirty="0" smtClean="0"/>
              <a:t>URL shortening service is employed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Followers:</a:t>
            </a:r>
          </a:p>
          <a:p>
            <a:r>
              <a:rPr lang="en-US" dirty="0" smtClean="0"/>
              <a:t>Set of users who receive the tweets</a:t>
            </a:r>
          </a:p>
          <a:p>
            <a:r>
              <a:rPr lang="en-US" dirty="0" smtClean="0"/>
              <a:t>Similar to </a:t>
            </a:r>
            <a:r>
              <a:rPr lang="en-US" dirty="0" smtClean="0"/>
              <a:t>TO</a:t>
            </a:r>
            <a:r>
              <a:rPr lang="en-US" dirty="0" smtClean="0"/>
              <a:t> field in email</a:t>
            </a:r>
          </a:p>
          <a:p>
            <a:r>
              <a:rPr lang="en-US" dirty="0" smtClean="0"/>
              <a:t>Spammers focus in getting more followers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Friends:</a:t>
            </a:r>
          </a:p>
          <a:p>
            <a:r>
              <a:rPr lang="en-US" dirty="0" smtClean="0"/>
              <a:t>Relationships are not bidirectional</a:t>
            </a:r>
          </a:p>
          <a:p>
            <a:r>
              <a:rPr lang="en-US" dirty="0" smtClean="0"/>
              <a:t>Can receive tweets without revealing our tweets</a:t>
            </a:r>
          </a:p>
          <a:p>
            <a:r>
              <a:rPr lang="en-US" dirty="0" smtClean="0"/>
              <a:t>Spammers are not much advantaged in this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entions</a:t>
            </a:r>
          </a:p>
          <a:p>
            <a:r>
              <a:rPr lang="en-US" dirty="0" smtClean="0"/>
              <a:t>@username is used to address particular user</a:t>
            </a:r>
          </a:p>
          <a:p>
            <a:r>
              <a:rPr lang="en-US" dirty="0" smtClean="0"/>
              <a:t>Regardless if the user is following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Retweets:</a:t>
            </a:r>
          </a:p>
          <a:p>
            <a:r>
              <a:rPr lang="en-US" dirty="0" smtClean="0"/>
              <a:t>similar to forwarding a text in mobile phones</a:t>
            </a:r>
          </a:p>
          <a:p>
            <a:r>
              <a:rPr lang="en-US" dirty="0" smtClean="0"/>
              <a:t>RT @username denotes the origin of the tweet</a:t>
            </a:r>
          </a:p>
          <a:p>
            <a:r>
              <a:rPr lang="en-US" dirty="0" smtClean="0"/>
              <a:t>Used to increase number of users see the tweet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Hashtags</a:t>
            </a:r>
            <a:endParaRPr lang="en-US" dirty="0" smtClean="0"/>
          </a:p>
          <a:p>
            <a:r>
              <a:rPr lang="en-US" dirty="0" smtClean="0"/>
              <a:t>Users can include arbitrary topics by including #Hashtag a topic. </a:t>
            </a:r>
          </a:p>
          <a:p>
            <a:r>
              <a:rPr lang="en-US" dirty="0" smtClean="0"/>
              <a:t>Spammers use to create a trend set of their own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6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1963</Words>
  <Application>Microsoft Office PowerPoint</Application>
  <PresentationFormat>On-screen Show (4:3)</PresentationFormat>
  <Paragraphs>326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@spam: The Underground on 140 Characters or Less</vt:lpstr>
      <vt:lpstr>Twitter Spam</vt:lpstr>
      <vt:lpstr>Spam</vt:lpstr>
      <vt:lpstr>Current Prevention</vt:lpstr>
      <vt:lpstr>URL Black listing</vt:lpstr>
      <vt:lpstr>BACKGROUND</vt:lpstr>
      <vt:lpstr>Twitter 101</vt:lpstr>
      <vt:lpstr>Twitter 101</vt:lpstr>
      <vt:lpstr>Twitter 101</vt:lpstr>
      <vt:lpstr>A Tweet</vt:lpstr>
      <vt:lpstr>Monitoring</vt:lpstr>
      <vt:lpstr>Black list Detection</vt:lpstr>
      <vt:lpstr>Data  Summary</vt:lpstr>
      <vt:lpstr>Spam categories</vt:lpstr>
      <vt:lpstr>Data Summary</vt:lpstr>
      <vt:lpstr>Frequency of Black lists</vt:lpstr>
      <vt:lpstr>Call outs</vt:lpstr>
      <vt:lpstr>Retweets</vt:lpstr>
      <vt:lpstr>Tweet Hijacking</vt:lpstr>
      <vt:lpstr>Trend Setting</vt:lpstr>
      <vt:lpstr>Trend Hijacking</vt:lpstr>
      <vt:lpstr>Click through</vt:lpstr>
      <vt:lpstr>Spam Accounts</vt:lpstr>
      <vt:lpstr>Analyzing Spam Tools</vt:lpstr>
      <vt:lpstr>Spam Campaigns</vt:lpstr>
      <vt:lpstr>Deceiving</vt:lpstr>
      <vt:lpstr>twitprize.com campaign</vt:lpstr>
      <vt:lpstr>Buying retweets</vt:lpstr>
      <vt:lpstr>Malware in tweets</vt:lpstr>
      <vt:lpstr>Black listing</vt:lpstr>
      <vt:lpstr>Blacklist Performance</vt:lpstr>
      <vt:lpstr>Ideal Blacklisting</vt:lpstr>
      <vt:lpstr>Redirectors</vt:lpstr>
      <vt:lpstr>URL shortening</vt:lpstr>
      <vt:lpstr>False positives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@spam: The Underground on 140 Characters or Less</dc:title>
  <dc:creator>Magesh khanna</dc:creator>
  <cp:lastModifiedBy>Magesh khanna</cp:lastModifiedBy>
  <cp:revision>35</cp:revision>
  <dcterms:created xsi:type="dcterms:W3CDTF">2011-03-22T02:44:21Z</dcterms:created>
  <dcterms:modified xsi:type="dcterms:W3CDTF">2011-03-22T19:34:40Z</dcterms:modified>
</cp:coreProperties>
</file>