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58" r:id="rId6"/>
    <p:sldId id="265" r:id="rId7"/>
    <p:sldId id="259" r:id="rId8"/>
    <p:sldId id="270" r:id="rId9"/>
    <p:sldId id="266" r:id="rId10"/>
    <p:sldId id="267" r:id="rId11"/>
    <p:sldId id="261" r:id="rId12"/>
    <p:sldId id="262"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20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A4E99C7-89FB-4189-8427-BA2E8F49F558}" type="datetimeFigureOut">
              <a:rPr lang="en-US" smtClean="0"/>
              <a:t>4/26/11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1A4DA1E-69F3-4BA4-BDA7-B1502D14224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E99C7-89FB-4189-8427-BA2E8F49F558}" type="datetimeFigureOut">
              <a:rPr lang="en-US" smtClean="0"/>
              <a:t>4/26/11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4DA1E-69F3-4BA4-BDA7-B1502D1422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E99C7-89FB-4189-8427-BA2E8F49F558}" type="datetimeFigureOut">
              <a:rPr lang="en-US" smtClean="0"/>
              <a:t>4/26/11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4DA1E-69F3-4BA4-BDA7-B1502D1422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E99C7-89FB-4189-8427-BA2E8F49F558}" type="datetimeFigureOut">
              <a:rPr lang="en-US" smtClean="0"/>
              <a:t>4/26/11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4DA1E-69F3-4BA4-BDA7-B1502D1422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A4E99C7-89FB-4189-8427-BA2E8F49F558}" type="datetimeFigureOut">
              <a:rPr lang="en-US" smtClean="0"/>
              <a:t>4/26/11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4DA1E-69F3-4BA4-BDA7-B1502D14224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4E99C7-89FB-4189-8427-BA2E8F49F558}" type="datetimeFigureOut">
              <a:rPr lang="en-US" smtClean="0"/>
              <a:t>4/26/11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4DA1E-69F3-4BA4-BDA7-B1502D1422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A4E99C7-89FB-4189-8427-BA2E8F49F558}" type="datetimeFigureOut">
              <a:rPr lang="en-US" smtClean="0"/>
              <a:t>4/26/11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4DA1E-69F3-4BA4-BDA7-B1502D14224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A4E99C7-89FB-4189-8427-BA2E8F49F558}" type="datetimeFigureOut">
              <a:rPr lang="en-US" smtClean="0"/>
              <a:t>4/26/11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4DA1E-69F3-4BA4-BDA7-B1502D1422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99C7-89FB-4189-8427-BA2E8F49F558}" type="datetimeFigureOut">
              <a:rPr lang="en-US" smtClean="0"/>
              <a:t>4/26/11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4DA1E-69F3-4BA4-BDA7-B1502D1422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4E99C7-89FB-4189-8427-BA2E8F49F558}" type="datetimeFigureOut">
              <a:rPr lang="en-US" smtClean="0"/>
              <a:t>4/26/11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4DA1E-69F3-4BA4-BDA7-B1502D14224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A4E99C7-89FB-4189-8427-BA2E8F49F558}" type="datetimeFigureOut">
              <a:rPr lang="en-US" smtClean="0"/>
              <a:t>4/26/11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1A4DA1E-69F3-4BA4-BDA7-B1502D14224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A4E99C7-89FB-4189-8427-BA2E8F49F558}" type="datetimeFigureOut">
              <a:rPr lang="en-US" smtClean="0"/>
              <a:t>4/26/11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A4DA1E-69F3-4BA4-BDA7-B1502D14224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dirty="0" err="1" smtClean="0"/>
              <a:t>Wavesigning</a:t>
            </a:r>
            <a:r>
              <a:rPr lang="en-US" sz="3600" dirty="0" smtClean="0"/>
              <a:t>: An Encryption Technique To Protect Data In Mobile Phones Using</a:t>
            </a:r>
            <a:br>
              <a:rPr lang="en-US" sz="3600" dirty="0" smtClean="0"/>
            </a:br>
            <a:r>
              <a:rPr lang="en-US" sz="3600" dirty="0" smtClean="0"/>
              <a:t>Accelerometer and Gyroscope</a:t>
            </a:r>
            <a:endParaRPr lang="en-US" sz="3600" dirty="0"/>
          </a:p>
        </p:txBody>
      </p:sp>
      <p:sp>
        <p:nvSpPr>
          <p:cNvPr id="3" name="Subtitle 2"/>
          <p:cNvSpPr>
            <a:spLocks noGrp="1"/>
          </p:cNvSpPr>
          <p:nvPr>
            <p:ph type="subTitle" idx="1"/>
          </p:nvPr>
        </p:nvSpPr>
        <p:spPr/>
        <p:txBody>
          <a:bodyPr/>
          <a:lstStyle/>
          <a:p>
            <a:endParaRPr lang="en-US" dirty="0" smtClean="0"/>
          </a:p>
          <a:p>
            <a:r>
              <a:rPr lang="en-US" dirty="0" err="1" smtClean="0"/>
              <a:t>Magesh</a:t>
            </a:r>
            <a:r>
              <a:rPr lang="en-US" dirty="0" smtClean="0"/>
              <a:t> </a:t>
            </a:r>
            <a:r>
              <a:rPr lang="en-US" dirty="0" err="1" smtClean="0"/>
              <a:t>Khanna</a:t>
            </a:r>
            <a:r>
              <a:rPr lang="en-US" dirty="0" smtClean="0"/>
              <a:t> </a:t>
            </a:r>
            <a:r>
              <a:rPr lang="en-US" dirty="0" err="1" smtClean="0"/>
              <a:t>Vadivelu</a:t>
            </a:r>
            <a:r>
              <a:rPr lang="en-US" dirty="0" smtClean="0"/>
              <a:t>, </a:t>
            </a:r>
            <a:r>
              <a:rPr lang="en-US" dirty="0" err="1" smtClean="0"/>
              <a:t>Shivaraman</a:t>
            </a:r>
            <a:r>
              <a:rPr lang="en-US" dirty="0" smtClean="0"/>
              <a:t> </a:t>
            </a:r>
            <a:r>
              <a:rPr lang="en-US" dirty="0" err="1" smtClean="0"/>
              <a:t>Janakiraman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 and Limitations</a:t>
            </a:r>
            <a:endParaRPr lang="en-US" dirty="0"/>
          </a:p>
        </p:txBody>
      </p:sp>
      <p:sp>
        <p:nvSpPr>
          <p:cNvPr id="3" name="Content Placeholder 2"/>
          <p:cNvSpPr>
            <a:spLocks noGrp="1"/>
          </p:cNvSpPr>
          <p:nvPr>
            <p:ph idx="1"/>
          </p:nvPr>
        </p:nvSpPr>
        <p:spPr/>
        <p:txBody>
          <a:bodyPr/>
          <a:lstStyle/>
          <a:p>
            <a:r>
              <a:rPr lang="en-US" dirty="0" smtClean="0"/>
              <a:t>Reduced jitter to the minimum</a:t>
            </a:r>
          </a:p>
          <a:p>
            <a:r>
              <a:rPr lang="en-US" dirty="0" smtClean="0"/>
              <a:t>Negated the gravity factor associated with accelerometer</a:t>
            </a:r>
          </a:p>
          <a:p>
            <a:r>
              <a:rPr lang="en-US" dirty="0" smtClean="0"/>
              <a:t>Devised a way to use the mechanism even for smart phones that do not have gyroscopes and producing reduced jitter.</a:t>
            </a:r>
          </a:p>
          <a:p>
            <a:r>
              <a:rPr lang="en-US" dirty="0" smtClean="0"/>
              <a:t>Reduced performance because of non-availability of image-based comparison</a:t>
            </a:r>
          </a:p>
          <a:p>
            <a:endParaRPr lang="en-US" dirty="0" smtClean="0"/>
          </a:p>
          <a:p>
            <a:endParaRPr lang="en-US" dirty="0"/>
          </a:p>
        </p:txBody>
      </p:sp>
    </p:spTree>
    <p:extLst>
      <p:ext uri="{BB962C8B-B14F-4D97-AF65-F5344CB8AC3E}">
        <p14:creationId xmlns:p14="http://schemas.microsoft.com/office/powerpoint/2010/main" val="15212570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lnSpcReduction="10000"/>
          </a:bodyPr>
          <a:lstStyle/>
          <a:p>
            <a:r>
              <a:rPr lang="en-US" dirty="0" smtClean="0"/>
              <a:t>Image-based comparison</a:t>
            </a:r>
          </a:p>
          <a:p>
            <a:r>
              <a:rPr lang="en-US" dirty="0" smtClean="0"/>
              <a:t>Calculate the entropy value of the key generated to see how secure it is.</a:t>
            </a:r>
          </a:p>
          <a:p>
            <a:r>
              <a:rPr lang="en-US" dirty="0" smtClean="0"/>
              <a:t>We plan on comparing the entropy value of the keys obtained by our method with the entropy value obtained by other encryption schemes like human generated password etc to see how reliable it is.</a:t>
            </a:r>
          </a:p>
          <a:p>
            <a:r>
              <a:rPr lang="en-US" dirty="0" smtClean="0"/>
              <a:t>We are planning to generate different vocabularies and test the reliability of the vocabularies generated in the future and evaluate the cases of false positives and negatives for those.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Version</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057400"/>
            <a:ext cx="3968151"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lstStyle/>
          <a:p>
            <a:r>
              <a:rPr lang="en-US" dirty="0" smtClean="0"/>
              <a:t>Current Version – flat surface</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8" y="1447800"/>
            <a:ext cx="458152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70351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1447800"/>
          </a:xfrm>
        </p:spPr>
        <p:txBody>
          <a:bodyPr/>
          <a:lstStyle/>
          <a:p>
            <a:r>
              <a:rPr lang="en-US" dirty="0" smtClean="0"/>
              <a:t>Current Version - when moved</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8" y="1447800"/>
            <a:ext cx="4581525"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3604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Our aim is to generate a password that has a high entropy value and which is resistant to different types of attacks like brute force attack, etc.</a:t>
            </a:r>
          </a:p>
          <a:p>
            <a:r>
              <a:rPr lang="en-US" dirty="0" smtClean="0"/>
              <a:t>Used an Android phone for the task since it has all the features we require for our project.</a:t>
            </a:r>
          </a:p>
          <a:p>
            <a:r>
              <a:rPr lang="en-US" dirty="0" smtClean="0"/>
              <a:t>User can use different patterns that are capable of producing a high entropy cryptographic key using the accelerometer and gyroscope.</a:t>
            </a:r>
          </a:p>
          <a:p>
            <a:r>
              <a:rPr lang="en-US" dirty="0" smtClean="0"/>
              <a:t>Used various gestures for a single-time decryption and determined if there are any false positives or false negatives.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normAutofit fontScale="92500"/>
          </a:bodyPr>
          <a:lstStyle/>
          <a:p>
            <a:pPr>
              <a:buFont typeface="Wingdings" pitchFamily="2" charset="2"/>
              <a:buChar char="§"/>
            </a:pPr>
            <a:r>
              <a:rPr lang="en-US" dirty="0"/>
              <a:t>Using Accelerometer</a:t>
            </a:r>
          </a:p>
          <a:p>
            <a:pPr lvl="1">
              <a:buFont typeface="Wingdings" pitchFamily="2" charset="2"/>
              <a:buChar char="§"/>
            </a:pPr>
            <a:r>
              <a:rPr lang="en-US" dirty="0"/>
              <a:t>Accelerometer in mobiles phones is used to measure the liner motion</a:t>
            </a:r>
          </a:p>
          <a:p>
            <a:pPr>
              <a:buFont typeface="Wingdings" pitchFamily="2" charset="2"/>
              <a:buChar char="§"/>
            </a:pPr>
            <a:r>
              <a:rPr lang="en-US" dirty="0"/>
              <a:t>Using Gyroscope</a:t>
            </a:r>
          </a:p>
          <a:p>
            <a:pPr lvl="1">
              <a:buFont typeface="Wingdings" pitchFamily="2" charset="2"/>
              <a:buChar char="§"/>
            </a:pPr>
            <a:r>
              <a:rPr lang="en-US" dirty="0"/>
              <a:t>To find orientation i.e., vertical and horizontal positioning of the phone. </a:t>
            </a:r>
          </a:p>
          <a:p>
            <a:pPr>
              <a:buNone/>
            </a:pPr>
            <a:r>
              <a:rPr lang="en-US" dirty="0"/>
              <a:t>	- Our approach is to involve the use of the accelerometer </a:t>
            </a:r>
            <a:r>
              <a:rPr lang="en-US" dirty="0" smtClean="0"/>
              <a:t>and gyroscope to </a:t>
            </a:r>
            <a:r>
              <a:rPr lang="en-US" dirty="0"/>
              <a:t>provide security for contents on the mobile phones. </a:t>
            </a:r>
          </a:p>
          <a:p>
            <a:pPr>
              <a:buNone/>
            </a:pPr>
            <a:r>
              <a:rPr lang="en-US" dirty="0"/>
              <a:t>	- The user can use gesture movements to generate a 128-bit encryption key that can be used to encrypt the data. </a:t>
            </a:r>
          </a:p>
          <a:p>
            <a:endParaRPr lang="en-US" dirty="0"/>
          </a:p>
        </p:txBody>
      </p:sp>
    </p:spTree>
    <p:extLst>
      <p:ext uri="{BB962C8B-B14F-4D97-AF65-F5344CB8AC3E}">
        <p14:creationId xmlns:p14="http://schemas.microsoft.com/office/powerpoint/2010/main" val="31070133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Used </a:t>
            </a:r>
            <a:r>
              <a:rPr lang="en-US" dirty="0"/>
              <a:t>eclipse </a:t>
            </a:r>
            <a:r>
              <a:rPr lang="en-US" dirty="0" smtClean="0"/>
              <a:t>IDE for </a:t>
            </a:r>
            <a:r>
              <a:rPr lang="en-US" dirty="0"/>
              <a:t>emulating the key generation using accelerometer </a:t>
            </a:r>
            <a:r>
              <a:rPr lang="en-US" dirty="0" smtClean="0"/>
              <a:t>and gyroscope by </a:t>
            </a:r>
            <a:r>
              <a:rPr lang="en-US" dirty="0"/>
              <a:t>importing android SDK</a:t>
            </a:r>
            <a:r>
              <a:rPr lang="en-US" dirty="0" smtClean="0"/>
              <a:t>.</a:t>
            </a:r>
          </a:p>
          <a:p>
            <a:r>
              <a:rPr lang="en-US" dirty="0" smtClean="0"/>
              <a:t>Evaluated </a:t>
            </a:r>
            <a:r>
              <a:rPr lang="en-US" dirty="0"/>
              <a:t>the probability of replicating physical gestures by a person</a:t>
            </a:r>
          </a:p>
          <a:p>
            <a:r>
              <a:rPr lang="en-US" dirty="0" smtClean="0"/>
              <a:t>Tested for different symbols </a:t>
            </a:r>
            <a:endParaRPr lang="en-US" dirty="0"/>
          </a:p>
        </p:txBody>
      </p:sp>
    </p:spTree>
    <p:extLst>
      <p:ext uri="{BB962C8B-B14F-4D97-AF65-F5344CB8AC3E}">
        <p14:creationId xmlns:p14="http://schemas.microsoft.com/office/powerpoint/2010/main" val="15772463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Wavesigning</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66737" y="2590800"/>
            <a:ext cx="8010525" cy="30480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Disadvantages of the Existing approach using accelerometers</a:t>
            </a:r>
          </a:p>
        </p:txBody>
      </p:sp>
      <p:sp>
        <p:nvSpPr>
          <p:cNvPr id="3" name="Content Placeholder 2"/>
          <p:cNvSpPr>
            <a:spLocks noGrp="1"/>
          </p:cNvSpPr>
          <p:nvPr>
            <p:ph idx="1"/>
          </p:nvPr>
        </p:nvSpPr>
        <p:spPr/>
        <p:txBody>
          <a:bodyPr>
            <a:normAutofit lnSpcReduction="10000"/>
          </a:bodyPr>
          <a:lstStyle/>
          <a:p>
            <a:pPr lvl="1"/>
            <a:r>
              <a:rPr lang="en-US" dirty="0"/>
              <a:t>The gesture movements involve shaking the phone back and forth by the owner to authenticate their phone. </a:t>
            </a:r>
          </a:p>
          <a:p>
            <a:pPr lvl="1"/>
            <a:r>
              <a:rPr lang="en-US" dirty="0"/>
              <a:t>However these movements may be sensitive to normal human actions such as running, walking etc.</a:t>
            </a:r>
          </a:p>
          <a:p>
            <a:pPr lvl="1"/>
            <a:r>
              <a:rPr lang="en-US" dirty="0"/>
              <a:t>Accelerometer does not reproduce quality output.</a:t>
            </a:r>
          </a:p>
          <a:p>
            <a:pPr lvl="1"/>
            <a:r>
              <a:rPr lang="en-US" dirty="0"/>
              <a:t>Acceleration due to gravity is confused with linear motion</a:t>
            </a:r>
          </a:p>
          <a:p>
            <a:pPr lvl="1"/>
            <a:r>
              <a:rPr lang="en-US" dirty="0"/>
              <a:t>Very sensitive to human hand jitters.</a:t>
            </a:r>
          </a:p>
          <a:p>
            <a:pPr lvl="1"/>
            <a:r>
              <a:rPr lang="en-US" dirty="0"/>
              <a:t>The existing technique using gestures does not involve any kind of encryption using keys.</a:t>
            </a:r>
          </a:p>
          <a:p>
            <a:pPr marL="0" indent="0">
              <a:buNone/>
            </a:pPr>
            <a:endParaRPr lang="en-US" dirty="0"/>
          </a:p>
        </p:txBody>
      </p:sp>
    </p:spTree>
    <p:extLst>
      <p:ext uri="{BB962C8B-B14F-4D97-AF65-F5344CB8AC3E}">
        <p14:creationId xmlns:p14="http://schemas.microsoft.com/office/powerpoint/2010/main" val="12460706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smtClean="0"/>
              <a:t>Previous Evaluation Result</a:t>
            </a:r>
            <a:endParaRPr lang="en-US" dirty="0"/>
          </a:p>
        </p:txBody>
      </p:sp>
      <p:sp>
        <p:nvSpPr>
          <p:cNvPr id="4" name="Content Placeholder 3"/>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19200"/>
            <a:ext cx="4953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2" y="5181600"/>
            <a:ext cx="46005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Evaluation Result</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38" y="2133600"/>
            <a:ext cx="8999262"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75553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Wave signing</a:t>
            </a:r>
          </a:p>
        </p:txBody>
      </p:sp>
      <p:sp>
        <p:nvSpPr>
          <p:cNvPr id="3" name="Content Placeholder 2"/>
          <p:cNvSpPr>
            <a:spLocks noGrp="1"/>
          </p:cNvSpPr>
          <p:nvPr>
            <p:ph idx="1"/>
          </p:nvPr>
        </p:nvSpPr>
        <p:spPr/>
        <p:txBody>
          <a:bodyPr>
            <a:normAutofit fontScale="92500" lnSpcReduction="20000"/>
          </a:bodyPr>
          <a:lstStyle/>
          <a:p>
            <a:r>
              <a:rPr lang="en-US" dirty="0" smtClean="0"/>
              <a:t>Reduces jitter</a:t>
            </a:r>
          </a:p>
          <a:p>
            <a:r>
              <a:rPr lang="en-US" dirty="0" smtClean="0"/>
              <a:t>Provided </a:t>
            </a:r>
            <a:r>
              <a:rPr lang="en-US" dirty="0"/>
              <a:t>a novel way of protecting the data in smart phones. We sign by making use of physical gestures which are read by accelerometer and gyroscope to generate a 128-bit key.</a:t>
            </a:r>
          </a:p>
          <a:p>
            <a:r>
              <a:rPr lang="en-US" dirty="0"/>
              <a:t>Since we use various patterns, the key generated is not limited by the set of characters. Our technique provides the means to protect the data even when the mobile phone is stolen.</a:t>
            </a:r>
          </a:p>
          <a:p>
            <a:r>
              <a:rPr lang="en-US" dirty="0"/>
              <a:t>Considering the commonness of usage of smart phones, this technique provides an effective and easier way of encrypting the data (removes the need to arduously type in keys to encrypt).</a:t>
            </a:r>
          </a:p>
          <a:p>
            <a:endParaRPr lang="en-US" dirty="0" smtClean="0"/>
          </a:p>
          <a:p>
            <a:endParaRPr lang="en-US" dirty="0"/>
          </a:p>
        </p:txBody>
      </p:sp>
    </p:spTree>
    <p:extLst>
      <p:ext uri="{BB962C8B-B14F-4D97-AF65-F5344CB8AC3E}">
        <p14:creationId xmlns:p14="http://schemas.microsoft.com/office/powerpoint/2010/main" val="89437206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425</TotalTime>
  <Words>516</Words>
  <Application>Microsoft Macintosh PowerPoint</Application>
  <PresentationFormat>On-screen Show (4:3)</PresentationFormat>
  <Paragraphs>47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Wavesigning: An Encryption Technique To Protect Data In Mobile Phones Using Accelerometer and Gyroscope</vt:lpstr>
      <vt:lpstr>Overview</vt:lpstr>
      <vt:lpstr>Approach</vt:lpstr>
      <vt:lpstr>Contd..</vt:lpstr>
      <vt:lpstr>Wavesigning</vt:lpstr>
      <vt:lpstr>Disadvantages of the Existing approach using accelerometers</vt:lpstr>
      <vt:lpstr>Previous Evaluation Result</vt:lpstr>
      <vt:lpstr>Current Evaluation Result</vt:lpstr>
      <vt:lpstr>Advantages of Wave signing</vt:lpstr>
      <vt:lpstr>Contributions and Limitations</vt:lpstr>
      <vt:lpstr>Future work</vt:lpstr>
      <vt:lpstr>Previous Version</vt:lpstr>
      <vt:lpstr>Current Version – flat surface</vt:lpstr>
      <vt:lpstr>Current Version - when moved</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Wavesigning: An Encryption Technique To Protect Data In Mobile Phones Using Accelerometer</dc:title>
  <dc:creator>shiva</dc:creator>
  <cp:lastModifiedBy>Magesh Khanna Vadivelu</cp:lastModifiedBy>
  <cp:revision>13</cp:revision>
  <dcterms:created xsi:type="dcterms:W3CDTF">2010-12-12T14:20:48Z</dcterms:created>
  <dcterms:modified xsi:type="dcterms:W3CDTF">2011-04-26T19:59:19Z</dcterms:modified>
</cp:coreProperties>
</file>