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57" r:id="rId3"/>
    <p:sldId id="279" r:id="rId4"/>
    <p:sldId id="291" r:id="rId5"/>
    <p:sldId id="281" r:id="rId6"/>
    <p:sldId id="280" r:id="rId7"/>
    <p:sldId id="292" r:id="rId8"/>
    <p:sldId id="275" r:id="rId9"/>
    <p:sldId id="277" r:id="rId10"/>
    <p:sldId id="276" r:id="rId11"/>
    <p:sldId id="293" r:id="rId12"/>
    <p:sldId id="290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A93"/>
    <a:srgbClr val="E6F0FA"/>
    <a:srgbClr val="B7D0D4"/>
    <a:srgbClr val="5DC9BC"/>
    <a:srgbClr val="7C7F85"/>
    <a:srgbClr val="5A9CA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0025" autoAdjust="0"/>
  </p:normalViewPr>
  <p:slideViewPr>
    <p:cSldViewPr snapToGrid="0" showGuides="1">
      <p:cViewPr varScale="1">
        <p:scale>
          <a:sx n="83" d="100"/>
          <a:sy n="83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87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5CC5-3F09-49BC-9EFD-44A116D0A80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42A92-D011-4265-B3CA-D4C7DA8A5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4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42A92-D011-4265-B3CA-D4C7DA8A5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42A92-D011-4265-B3CA-D4C7DA8A5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4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6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0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3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4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F74B-AE76-4796-85BD-216DD3163E3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B174-3B84-4E9E-B26D-E173CD84D4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518615" y="5941584"/>
            <a:ext cx="13702352" cy="13872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43287" y="1418077"/>
            <a:ext cx="5319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en-US" altLang="ko-KR" sz="4800" b="1" dirty="0" smtClean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b="1" dirty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8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비식별</a:t>
            </a:r>
            <a:r>
              <a:rPr lang="en-US" altLang="ko-KR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ko-KR" altLang="en-US" sz="4800" b="1" dirty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2748" y="594158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</a:t>
            </a:r>
            <a:r>
              <a:rPr lang="ko-KR" altLang="en-US" sz="2800" b="1" dirty="0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우진</a:t>
            </a:r>
            <a:endParaRPr lang="en-US" altLang="ko-KR" sz="2800" b="1" dirty="0" smtClean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757" y="5172148"/>
            <a:ext cx="10244448" cy="3367008"/>
            <a:chOff x="335666" y="2206616"/>
            <a:chExt cx="11163820" cy="3669175"/>
          </a:xfrm>
          <a:solidFill>
            <a:srgbClr val="308A93"/>
          </a:solidFill>
        </p:grpSpPr>
        <p:sp>
          <p:nvSpPr>
            <p:cNvPr id="10" name="타원 9"/>
            <p:cNvSpPr/>
            <p:nvPr/>
          </p:nvSpPr>
          <p:spPr>
            <a:xfrm>
              <a:off x="335666" y="2206616"/>
              <a:ext cx="3808071" cy="36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52256" y="3559422"/>
              <a:ext cx="8947230" cy="143920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91028" y="5548754"/>
            <a:ext cx="1480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5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</a:p>
          <a:p>
            <a:pPr algn="ctr"/>
            <a:endParaRPr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0943" y="2966660"/>
            <a:ext cx="469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Identifying </a:t>
            </a:r>
            <a:r>
              <a:rPr lang="en-US" altLang="ko-KR" sz="2000" b="1" i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Relationship</a:t>
            </a:r>
          </a:p>
          <a:p>
            <a:r>
              <a: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2000" b="1" i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Non </a:t>
            </a:r>
            <a:r>
              <a: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Identifying </a:t>
            </a:r>
            <a:r>
              <a:rPr lang="en-US" altLang="ko-KR" sz="2000" b="1" i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</a:rPr>
              <a:t>Relationship</a:t>
            </a:r>
            <a:endParaRPr lang="ko-KR" altLang="en-US" sz="2000" b="1" i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3005" y="594158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28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혜린</a:t>
            </a:r>
            <a:endParaRPr lang="en-US" altLang="ko-KR" sz="2800" b="1" dirty="0" smtClean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0082" y="594158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lang="ko-KR" altLang="en-US" sz="28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태희</a:t>
            </a:r>
            <a:endParaRPr lang="en-US" altLang="ko-KR" sz="2800" b="1" dirty="0" smtClean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3262" y="594158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r>
              <a:rPr lang="ko-KR" altLang="en-US" sz="2800" b="1" dirty="0" err="1" smtClean="0">
                <a:solidFill>
                  <a:srgbClr val="308A9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선혜</a:t>
            </a:r>
            <a:endParaRPr lang="en-US" altLang="ko-KR" sz="2800" b="1" dirty="0" smtClean="0">
              <a:solidFill>
                <a:srgbClr val="308A9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21" y="5058382"/>
            <a:ext cx="1579001" cy="217265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096000" y="1809345"/>
            <a:ext cx="2474068" cy="0"/>
          </a:xfrm>
          <a:prstGeom prst="straightConnector1">
            <a:avLst/>
          </a:prstGeom>
          <a:ln w="57150">
            <a:solidFill>
              <a:srgbClr val="308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621932" y="2500009"/>
            <a:ext cx="1854740" cy="0"/>
          </a:xfrm>
          <a:prstGeom prst="straightConnector1">
            <a:avLst/>
          </a:prstGeom>
          <a:ln w="57150">
            <a:solidFill>
              <a:srgbClr val="308A9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670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88" y="761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관계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0" name="Picture 2" descr="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16" y="2664996"/>
            <a:ext cx="3877435" cy="15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8373" y="4881371"/>
            <a:ext cx="913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FK</a:t>
            </a:r>
            <a:r>
              <a:rPr lang="ko-KR" altLang="en-US" dirty="0" smtClean="0"/>
              <a:t>의 경우 </a:t>
            </a:r>
            <a:r>
              <a:rPr lang="en-US" altLang="ko-KR" sz="2800" b="1" dirty="0" smtClean="0">
                <a:solidFill>
                  <a:srgbClr val="308A93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존재 할 수 있기 때문에</a:t>
            </a:r>
            <a:r>
              <a:rPr lang="en-US" altLang="ko-KR" dirty="0" smtClean="0"/>
              <a:t>, PK</a:t>
            </a:r>
            <a:r>
              <a:rPr lang="ko-KR" altLang="en-US" dirty="0" smtClean="0"/>
              <a:t>를 식별할 수 없는 경우가 생긴다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0112" y="885105"/>
            <a:ext cx="757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비</a:t>
            </a:r>
            <a:r>
              <a:rPr lang="ko-KR" altLang="en-US" sz="2400" b="1" dirty="0" err="1" smtClean="0"/>
              <a:t>식별관계</a:t>
            </a:r>
            <a:r>
              <a:rPr lang="ko-KR" altLang="en-US" sz="2400" b="1" dirty="0" smtClean="0"/>
              <a:t> </a:t>
            </a:r>
            <a:r>
              <a:rPr lang="en-US" altLang="ko-KR" i="1" dirty="0" smtClean="0"/>
              <a:t>Non-Identifying Relationship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09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67057" y="2890391"/>
            <a:ext cx="40785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DEPARTMENTS </a:t>
            </a:r>
            <a:r>
              <a:rPr lang="ko-KR" altLang="en-US" sz="1600" dirty="0" smtClean="0"/>
              <a:t>테이블의 </a:t>
            </a:r>
            <a:r>
              <a:rPr lang="en-US" altLang="ko-KR" sz="1600" dirty="0" smtClean="0"/>
              <a:t>LOCATION_ID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</a:t>
            </a:r>
            <a:r>
              <a:rPr lang="en-US" altLang="ko-KR" sz="2000" b="1" dirty="0" smtClean="0">
                <a:solidFill>
                  <a:srgbClr val="308A93"/>
                </a:solidFill>
              </a:rPr>
              <a:t>NULL</a:t>
            </a:r>
            <a:r>
              <a:rPr lang="ko-KR" altLang="en-US" sz="2000" b="1" dirty="0" smtClean="0">
                <a:solidFill>
                  <a:srgbClr val="308A93"/>
                </a:solidFill>
              </a:rPr>
              <a:t>값</a:t>
            </a:r>
            <a:r>
              <a:rPr lang="ko-KR" altLang="en-US" sz="1600" b="1" dirty="0" smtClean="0">
                <a:solidFill>
                  <a:srgbClr val="308A93"/>
                </a:solidFill>
              </a:rPr>
              <a:t>을 가질 수 있으므로</a:t>
            </a:r>
            <a:r>
              <a:rPr lang="en-US" altLang="ko-KR" sz="1600" b="1" dirty="0" smtClean="0">
                <a:solidFill>
                  <a:srgbClr val="308A93"/>
                </a:solidFill>
              </a:rPr>
              <a:t>,</a:t>
            </a:r>
          </a:p>
          <a:p>
            <a:pPr algn="ctr"/>
            <a:r>
              <a:rPr lang="en-US" altLang="ko-KR" sz="1600" dirty="0" smtClean="0"/>
              <a:t>LOCATIONS</a:t>
            </a:r>
            <a:r>
              <a:rPr lang="ko-KR" altLang="en-US" sz="1600" dirty="0" smtClean="0"/>
              <a:t>테이블의 </a:t>
            </a:r>
            <a:r>
              <a:rPr lang="en-US" altLang="ko-KR" sz="1600" dirty="0" smtClean="0"/>
              <a:t>LOCATION_ID</a:t>
            </a:r>
            <a:r>
              <a:rPr lang="ko-KR" altLang="en-US" sz="1600" dirty="0" smtClean="0"/>
              <a:t>를 식별할 수 없다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44057" y="1307374"/>
            <a:ext cx="1709811" cy="475706"/>
            <a:chOff x="944057" y="1307374"/>
            <a:chExt cx="1709811" cy="47570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l="36312" t="49734" r="58931" b="37742"/>
            <a:stretch/>
          </p:blipFill>
          <p:spPr>
            <a:xfrm rot="16200000" flipH="1">
              <a:off x="1676403" y="1104903"/>
              <a:ext cx="243837" cy="92963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250008" y="1346076"/>
              <a:ext cx="403860" cy="437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4057" y="1307374"/>
              <a:ext cx="403860" cy="437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44056" y="869619"/>
            <a:ext cx="1787635" cy="900811"/>
            <a:chOff x="113002" y="1499064"/>
            <a:chExt cx="1568604" cy="77121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43387" t="37030" r="40216" b="47691"/>
            <a:stretch/>
          </p:blipFill>
          <p:spPr>
            <a:xfrm rot="16200000">
              <a:off x="506769" y="1430652"/>
              <a:ext cx="660639" cy="94860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277746" y="1499064"/>
              <a:ext cx="403860" cy="771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002" y="1499064"/>
              <a:ext cx="403860" cy="771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4388" y="761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관계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0112" y="885105"/>
            <a:ext cx="757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비</a:t>
            </a:r>
            <a:r>
              <a:rPr lang="ko-KR" altLang="en-US" sz="2400" b="1" dirty="0" err="1" smtClean="0"/>
              <a:t>식별관계</a:t>
            </a:r>
            <a:r>
              <a:rPr lang="ko-KR" altLang="en-US" sz="2400" b="1" dirty="0" smtClean="0"/>
              <a:t> </a:t>
            </a:r>
            <a:r>
              <a:rPr lang="en-US" altLang="ko-KR" i="1" dirty="0" smtClean="0"/>
              <a:t>Non-Identifying Relationship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13977" y="1555748"/>
            <a:ext cx="4553080" cy="4392226"/>
            <a:chOff x="8128001" y="1897685"/>
            <a:chExt cx="4140563" cy="4112977"/>
          </a:xfrm>
        </p:grpSpPr>
        <p:grpSp>
          <p:nvGrpSpPr>
            <p:cNvPr id="7" name="그룹 6"/>
            <p:cNvGrpSpPr/>
            <p:nvPr/>
          </p:nvGrpSpPr>
          <p:grpSpPr>
            <a:xfrm>
              <a:off x="8128001" y="1897685"/>
              <a:ext cx="2502263" cy="4112977"/>
              <a:chOff x="2837544" y="651687"/>
              <a:chExt cx="2803298" cy="474706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7544" y="651687"/>
                <a:ext cx="2803298" cy="458286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817257" y="5196117"/>
                <a:ext cx="711200" cy="2026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528664" y="4681701"/>
              <a:ext cx="173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부모 테이블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8664" y="2656958"/>
              <a:ext cx="173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자식 테이블</a:t>
              </a:r>
              <a:endParaRPr lang="ko-KR" altLang="en-US" sz="14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1965135" y="2201376"/>
            <a:ext cx="2767018" cy="218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65135" y="3919729"/>
            <a:ext cx="2767018" cy="218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3" idx="1"/>
            <a:endCxn id="24" idx="1"/>
          </p:cNvCxnSpPr>
          <p:nvPr/>
        </p:nvCxnSpPr>
        <p:spPr>
          <a:xfrm rot="10800000" flipV="1">
            <a:off x="1965135" y="2310810"/>
            <a:ext cx="12700" cy="171835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10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98835" y="3347768"/>
            <a:ext cx="757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https://jwprogramming.tistory.com/75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8835" y="1915492"/>
            <a:ext cx="757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데이터전문가지식포털</a:t>
            </a:r>
            <a:endParaRPr lang="en-US" altLang="ko-KR" sz="2400" dirty="0" smtClean="0"/>
          </a:p>
          <a:p>
            <a:r>
              <a:rPr lang="en-US" altLang="ko-KR" sz="2400" dirty="0" smtClean="0"/>
              <a:t>http</a:t>
            </a:r>
            <a:r>
              <a:rPr lang="en-US" altLang="ko-KR" sz="2400" dirty="0"/>
              <a:t>://www.dbguide.net/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2372" y="1977069"/>
            <a:ext cx="698620" cy="338509"/>
            <a:chOff x="5521960" y="4751862"/>
            <a:chExt cx="849219" cy="411480"/>
          </a:xfrm>
        </p:grpSpPr>
        <p:sp>
          <p:nvSpPr>
            <p:cNvPr id="20" name="타원 19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9579" y="3347768"/>
            <a:ext cx="698620" cy="338509"/>
            <a:chOff x="5521960" y="4751862"/>
            <a:chExt cx="849219" cy="411480"/>
          </a:xfrm>
        </p:grpSpPr>
        <p:sp>
          <p:nvSpPr>
            <p:cNvPr id="25" name="타원 24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4388" y="761301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출 처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7903665" y="3429000"/>
            <a:ext cx="733408" cy="1320682"/>
          </a:xfrm>
          <a:prstGeom prst="round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07268" y="2041790"/>
            <a:ext cx="6798273" cy="2774420"/>
            <a:chOff x="1657122" y="2870064"/>
            <a:chExt cx="7408369" cy="3023406"/>
          </a:xfrm>
          <a:solidFill>
            <a:srgbClr val="308A93"/>
          </a:solidFill>
        </p:grpSpPr>
        <p:sp>
          <p:nvSpPr>
            <p:cNvPr id="8" name="타원 7"/>
            <p:cNvSpPr/>
            <p:nvPr/>
          </p:nvSpPr>
          <p:spPr>
            <a:xfrm>
              <a:off x="1657122" y="2870064"/>
              <a:ext cx="3137858" cy="30234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64205" y="3554316"/>
              <a:ext cx="6901286" cy="165739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701741" y="3414505"/>
            <a:ext cx="733408" cy="1320682"/>
          </a:xfrm>
          <a:prstGeom prst="round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0785" y="3041474"/>
            <a:ext cx="3534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THANK YOU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6189460" y="1759184"/>
            <a:ext cx="1688488" cy="1411313"/>
            <a:chOff x="533845" y="1582600"/>
            <a:chExt cx="1688488" cy="141131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33845" y="2060499"/>
              <a:ext cx="1688488" cy="62159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막힌 원호 74"/>
            <p:cNvSpPr/>
            <p:nvPr/>
          </p:nvSpPr>
          <p:spPr>
            <a:xfrm>
              <a:off x="724526" y="1582600"/>
              <a:ext cx="1282667" cy="1411313"/>
            </a:xfrm>
            <a:prstGeom prst="blockArc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42374" y="3006497"/>
            <a:ext cx="333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 identifier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3394" y="4208040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외래키</a:t>
            </a:r>
            <a:r>
              <a:rPr lang="ko-KR" altLang="en-US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3394" y="3821479"/>
            <a:ext cx="1753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슈퍼키</a:t>
            </a:r>
            <a:r>
              <a:rPr lang="ko-KR" altLang="en-US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7172" y="233051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  계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5638" y="3039437"/>
            <a:ext cx="3934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식별관계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Identifying Relationship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5638" y="3663070"/>
            <a:ext cx="492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비식별관계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Non-Identifying Relationship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3394" y="3434918"/>
            <a:ext cx="1941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</a:t>
            </a:r>
            <a:r>
              <a:rPr lang="ko-KR" altLang="en-US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590305" y="-693632"/>
            <a:ext cx="13702352" cy="13872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83757" y="-1651678"/>
            <a:ext cx="10244448" cy="3367008"/>
            <a:chOff x="335666" y="2206616"/>
            <a:chExt cx="11163820" cy="3669175"/>
          </a:xfrm>
          <a:solidFill>
            <a:srgbClr val="308A93"/>
          </a:solidFill>
        </p:grpSpPr>
        <p:sp>
          <p:nvSpPr>
            <p:cNvPr id="27" name="타원 26"/>
            <p:cNvSpPr/>
            <p:nvPr/>
          </p:nvSpPr>
          <p:spPr>
            <a:xfrm>
              <a:off x="335666" y="2206616"/>
              <a:ext cx="3808071" cy="3669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52256" y="3559422"/>
              <a:ext cx="8947230" cy="143920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74111" y="13690"/>
            <a:ext cx="1913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en-US" altLang="ko-KR" sz="2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54191" y="134303"/>
            <a:ext cx="960629" cy="1320682"/>
          </a:xfrm>
          <a:prstGeom prst="round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153808" y="144741"/>
            <a:ext cx="960629" cy="1320682"/>
          </a:xfrm>
          <a:prstGeom prst="round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2374" y="4667053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부모테이블</a:t>
            </a:r>
            <a:r>
              <a:rPr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20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자식테이블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3845" y="1774324"/>
            <a:ext cx="1688488" cy="1411313"/>
            <a:chOff x="533845" y="1597348"/>
            <a:chExt cx="1688488" cy="14113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33845" y="2060499"/>
              <a:ext cx="1688488" cy="62159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724526" y="1597348"/>
              <a:ext cx="1282667" cy="1411313"/>
            </a:xfrm>
            <a:prstGeom prst="blockArc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4046" y="23252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기본개념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33845" y="3045837"/>
            <a:ext cx="698620" cy="338509"/>
            <a:chOff x="5521960" y="4751862"/>
            <a:chExt cx="849219" cy="411480"/>
          </a:xfrm>
        </p:grpSpPr>
        <p:sp>
          <p:nvSpPr>
            <p:cNvPr id="10" name="타원 9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33845" y="4673205"/>
            <a:ext cx="698620" cy="338509"/>
            <a:chOff x="5521960" y="4751862"/>
            <a:chExt cx="849219" cy="411480"/>
          </a:xfrm>
        </p:grpSpPr>
        <p:sp>
          <p:nvSpPr>
            <p:cNvPr id="49" name="타원 48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306859" y="3042540"/>
            <a:ext cx="698620" cy="338509"/>
            <a:chOff x="5521960" y="4751862"/>
            <a:chExt cx="849219" cy="411480"/>
          </a:xfrm>
        </p:grpSpPr>
        <p:sp>
          <p:nvSpPr>
            <p:cNvPr id="59" name="타원 58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351113" y="3685894"/>
            <a:ext cx="698620" cy="338509"/>
            <a:chOff x="5521960" y="4751862"/>
            <a:chExt cx="849219" cy="411480"/>
          </a:xfrm>
        </p:grpSpPr>
        <p:sp>
          <p:nvSpPr>
            <p:cNvPr id="64" name="타원 63"/>
            <p:cNvSpPr/>
            <p:nvPr/>
          </p:nvSpPr>
          <p:spPr>
            <a:xfrm>
              <a:off x="5521960" y="4751862"/>
              <a:ext cx="411480" cy="411480"/>
            </a:xfrm>
            <a:prstGeom prst="ellipse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753100" y="4874662"/>
              <a:ext cx="618079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2809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194558" y="4957601"/>
              <a:ext cx="136482" cy="165879"/>
            </a:xfrm>
            <a:prstGeom prst="roundRect">
              <a:avLst/>
            </a:prstGeom>
            <a:solidFill>
              <a:srgbClr val="308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2032" y="29883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7237" y="45934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94813" y="29761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9956" y="362580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01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524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38" y="1752622"/>
            <a:ext cx="3367723" cy="33527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4388" y="7613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식별자</a:t>
            </a:r>
            <a:endParaRPr lang="en-US" altLang="ko-KR" sz="2000" i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02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498623"/>
            <a:ext cx="7153275" cy="45434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748057" y="44763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유일성을 가짐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5210" y="4486317"/>
            <a:ext cx="14879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개체 무결성</a:t>
            </a:r>
            <a:endParaRPr lang="en-US" altLang="ko-KR" sz="19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468657" y="4546600"/>
            <a:ext cx="0" cy="616878"/>
          </a:xfrm>
          <a:prstGeom prst="line">
            <a:avLst/>
          </a:prstGeom>
          <a:ln w="38100">
            <a:solidFill>
              <a:srgbClr val="308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36627" y="484517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NULL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값을 가질 수 없음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388" y="761301"/>
            <a:ext cx="3046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기본키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i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Primary Key</a:t>
            </a:r>
            <a:endParaRPr lang="en-US" altLang="ko-KR" sz="2000" i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6569" y="857644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테이블 내의 데이터를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식별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하기 위해 필요한 키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l="1493" t="1425" r="47497" b="65367"/>
          <a:stretch/>
        </p:blipFill>
        <p:spPr>
          <a:xfrm>
            <a:off x="3626626" y="1444652"/>
            <a:ext cx="4963711" cy="351149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600161" y="1741060"/>
            <a:ext cx="4990175" cy="506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728656" y="5431269"/>
            <a:ext cx="6758582" cy="815501"/>
            <a:chOff x="2715956" y="5494769"/>
            <a:chExt cx="6758582" cy="815501"/>
          </a:xfrm>
        </p:grpSpPr>
        <p:sp>
          <p:nvSpPr>
            <p:cNvPr id="29" name="TextBox 28"/>
            <p:cNvSpPr txBox="1"/>
            <p:nvPr/>
          </p:nvSpPr>
          <p:spPr>
            <a:xfrm>
              <a:off x="2715957" y="5940938"/>
              <a:ext cx="6758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모든 </a:t>
              </a:r>
              <a:r>
                <a:rPr lang="ko-KR" altLang="en-US" b="1" dirty="0" err="1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튜플에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 대해 유일성은 만족하지만 </a:t>
              </a:r>
              <a:r>
                <a:rPr lang="ko-KR" altLang="en-US" b="1" dirty="0" err="1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최소성은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 만족하지 못함</a:t>
              </a:r>
              <a:endPara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15956" y="5494769"/>
              <a:ext cx="595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2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개 이상의 열을 </a:t>
              </a:r>
              <a:r>
                <a:rPr lang="en-US" altLang="ko-KR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1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개의 후보 키로 만들어 </a:t>
              </a:r>
              <a:r>
                <a:rPr lang="ko-KR" altLang="en-US" b="1" dirty="0" err="1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기본키로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  <a:latin typeface="맑은 고딕" panose="020B0503020000020004" pitchFamily="50" charset="-127"/>
                </a:rPr>
                <a:t> 활용</a:t>
              </a:r>
              <a:endParaRPr lang="en-US" altLang="ko-KR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2563556" y="5504873"/>
            <a:ext cx="0" cy="727209"/>
          </a:xfrm>
          <a:prstGeom prst="line">
            <a:avLst/>
          </a:prstGeom>
          <a:ln w="38100">
            <a:solidFill>
              <a:srgbClr val="308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388" y="761301"/>
            <a:ext cx="2732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슈퍼키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i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Super Key</a:t>
            </a:r>
            <a:endParaRPr lang="en-US" altLang="ko-KR" sz="2000" i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6569" y="857644"/>
            <a:ext cx="844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ko-KR" sz="20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한 </a:t>
            </a:r>
            <a:r>
              <a:rPr lang="ko-KR" altLang="ko-KR" sz="2000" b="1" dirty="0" err="1">
                <a:solidFill>
                  <a:srgbClr val="181717"/>
                </a:solidFill>
                <a:latin typeface="맑은 고딕" panose="020B0503020000020004" pitchFamily="50" charset="-127"/>
              </a:rPr>
              <a:t>릴레이션</a:t>
            </a:r>
            <a:r>
              <a:rPr lang="ko-KR" altLang="ko-KR" sz="20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 내에 있는 </a:t>
            </a:r>
            <a:r>
              <a:rPr lang="en-US" altLang="ko-KR" sz="24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4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ko-KR" sz="2400" b="1" dirty="0" err="1">
                <a:solidFill>
                  <a:srgbClr val="181717"/>
                </a:solidFill>
                <a:latin typeface="맑은 고딕" panose="020B0503020000020004" pitchFamily="50" charset="-127"/>
              </a:rPr>
              <a:t>후보키들의</a:t>
            </a:r>
            <a:r>
              <a:rPr lang="ko-KR" altLang="ko-KR" sz="24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 집합</a:t>
            </a:r>
            <a:r>
              <a:rPr lang="ko-KR" altLang="ko-KR" sz="20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으로</a:t>
            </a:r>
            <a:r>
              <a:rPr lang="en-US" altLang="ko-KR" sz="16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2000" b="1" dirty="0">
                <a:solidFill>
                  <a:srgbClr val="181717"/>
                </a:solidFill>
                <a:latin typeface="맑은 고딕" panose="020B0503020000020004" pitchFamily="50" charset="-127"/>
              </a:rPr>
              <a:t>구성된 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04 </a:t>
            </a:r>
            <a:r>
              <a:rPr lang="en-US" altLang="ko-KR" b="1" dirty="0" smtClean="0">
                <a:solidFill>
                  <a:schemeClr val="bg1"/>
                </a:solidFill>
              </a:rPr>
              <a:t>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4388" y="761301"/>
            <a:ext cx="2934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외래키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i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Foreign Key</a:t>
            </a:r>
            <a:endParaRPr lang="en-US" altLang="ko-KR" sz="2000" i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6569" y="857644"/>
            <a:ext cx="755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다른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릴레이션의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기본키를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참조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하는 속성 또는 속성들의 집합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3074" y="2106404"/>
            <a:ext cx="5271669" cy="3367484"/>
            <a:chOff x="935153" y="1444680"/>
            <a:chExt cx="7102025" cy="4536695"/>
          </a:xfrm>
        </p:grpSpPr>
        <p:grpSp>
          <p:nvGrpSpPr>
            <p:cNvPr id="16" name="그룹 15"/>
            <p:cNvGrpSpPr/>
            <p:nvPr/>
          </p:nvGrpSpPr>
          <p:grpSpPr>
            <a:xfrm>
              <a:off x="935153" y="1444680"/>
              <a:ext cx="7102025" cy="4536695"/>
              <a:chOff x="258044" y="1130322"/>
              <a:chExt cx="6366206" cy="406666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82759" y="1130322"/>
                <a:ext cx="6327860" cy="4066662"/>
                <a:chOff x="4368800" y="1052103"/>
                <a:chExt cx="7590971" cy="4618714"/>
              </a:xfrm>
            </p:grpSpPr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33" t="42339" r="7513" b="6048"/>
                <a:stretch/>
              </p:blipFill>
              <p:spPr>
                <a:xfrm>
                  <a:off x="4368800" y="1053688"/>
                  <a:ext cx="7590971" cy="4615544"/>
                </a:xfrm>
                <a:prstGeom prst="rect">
                  <a:avLst/>
                </a:prstGeom>
              </p:spPr>
            </p:pic>
            <p:sp>
              <p:nvSpPr>
                <p:cNvPr id="36" name="직사각형 35"/>
                <p:cNvSpPr/>
                <p:nvPr/>
              </p:nvSpPr>
              <p:spPr>
                <a:xfrm>
                  <a:off x="7601119" y="3475950"/>
                  <a:ext cx="1260210" cy="2194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7593759" y="1052103"/>
                  <a:ext cx="884415" cy="9821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3759048" y="1331297"/>
                <a:ext cx="2865202" cy="2105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58044" y="3000610"/>
                <a:ext cx="2713052" cy="1932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3968630" y="2631792"/>
              <a:ext cx="908170" cy="548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05 </a:t>
            </a:r>
            <a:r>
              <a:rPr lang="en-US" altLang="ko-KR" b="1" dirty="0" smtClean="0">
                <a:solidFill>
                  <a:schemeClr val="bg1"/>
                </a:solidFill>
              </a:rPr>
              <a:t>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3545" y="4725686"/>
            <a:ext cx="6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릴레이션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간의 관계를 표현할 때 사용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2253" y="5191472"/>
            <a:ext cx="2252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참조 무결성</a:t>
            </a:r>
            <a:endParaRPr lang="en-US" altLang="ko-KR" sz="19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104145" y="5215379"/>
            <a:ext cx="0" cy="369332"/>
          </a:xfrm>
          <a:prstGeom prst="line">
            <a:avLst/>
          </a:prstGeom>
          <a:ln w="38100">
            <a:solidFill>
              <a:srgbClr val="308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2115" y="5206143"/>
            <a:ext cx="59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참조 릴레이션의 기본키와 동일한 키 속성을 가짐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1423" t="1291" r="763" b="49926"/>
          <a:stretch/>
        </p:blipFill>
        <p:spPr>
          <a:xfrm>
            <a:off x="6350766" y="2102914"/>
            <a:ext cx="2638904" cy="24028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706" t="62205" r="23413" b="-109"/>
          <a:stretch/>
        </p:blipFill>
        <p:spPr>
          <a:xfrm>
            <a:off x="9472285" y="2383513"/>
            <a:ext cx="2482751" cy="17041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5695" t="49819" r="56955" b="38089"/>
          <a:stretch/>
        </p:blipFill>
        <p:spPr>
          <a:xfrm rot="16200000" flipH="1">
            <a:off x="9123663" y="2889563"/>
            <a:ext cx="203254" cy="484109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9423640" y="2541378"/>
            <a:ext cx="2561875" cy="217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86708" y="2290754"/>
            <a:ext cx="2767018" cy="218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37"/>
          <p:cNvSpPr/>
          <p:nvPr/>
        </p:nvSpPr>
        <p:spPr>
          <a:xfrm flipV="1">
            <a:off x="8125701" y="2516368"/>
            <a:ext cx="1280160" cy="202074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6284517"/>
            <a:ext cx="12191999" cy="573483"/>
          </a:xfrm>
          <a:prstGeom prst="rect">
            <a:avLst/>
          </a:prstGeom>
          <a:solidFill>
            <a:srgbClr val="308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4388" y="761301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부모테이블</a:t>
            </a:r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| </a:t>
            </a:r>
            <a:r>
              <a:rPr lang="ko-KR" altLang="en-US" sz="3200" b="1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자식테이블</a:t>
            </a:r>
            <a:endParaRPr lang="en-US" altLang="ko-KR" sz="2000" i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4" y="1623313"/>
            <a:ext cx="7939552" cy="3659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03342" y="5511924"/>
            <a:ext cx="608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부모테이블의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FK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받는 테이블이 </a:t>
            </a:r>
            <a:r>
              <a:rPr lang="ko-KR" altLang="en-US" sz="2000" dirty="0" err="1" smtClean="0"/>
              <a:t>자식테이블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88" y="761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관계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375" y="1798598"/>
            <a:ext cx="866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자식테이블의 </a:t>
            </a:r>
            <a:r>
              <a:rPr lang="en-US" altLang="ko-KR" sz="2000" b="1" dirty="0" smtClean="0"/>
              <a:t>PK </a:t>
            </a:r>
            <a:r>
              <a:rPr lang="ko-KR" altLang="en-US" sz="2000" b="1" dirty="0" smtClean="0"/>
              <a:t>혹은 </a:t>
            </a:r>
            <a:r>
              <a:rPr lang="en-US" altLang="ko-KR" sz="2000" b="1" dirty="0" smtClean="0"/>
              <a:t>FK</a:t>
            </a:r>
            <a:r>
              <a:rPr lang="ko-KR" altLang="en-US" sz="2000" b="1" dirty="0" smtClean="0"/>
              <a:t>가 부모 테이블의 </a:t>
            </a:r>
            <a:r>
              <a:rPr lang="en-US" altLang="ko-KR" sz="2000" b="1" dirty="0" smtClean="0"/>
              <a:t>PK</a:t>
            </a:r>
            <a:r>
              <a:rPr lang="ko-KR" altLang="en-US" sz="2000" b="1" dirty="0" smtClean="0"/>
              <a:t>를 식별할 수 있는가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15420" y="2649198"/>
            <a:ext cx="4211344" cy="2447914"/>
            <a:chOff x="782752" y="2368834"/>
            <a:chExt cx="4211344" cy="2447914"/>
          </a:xfrm>
        </p:grpSpPr>
        <p:pic>
          <p:nvPicPr>
            <p:cNvPr id="1028" name="Picture 4" descr="BABY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485" y="2844506"/>
              <a:ext cx="1951611" cy="197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782752" y="2368834"/>
              <a:ext cx="2374900" cy="1364718"/>
              <a:chOff x="782752" y="2368834"/>
              <a:chExt cx="2374900" cy="1364718"/>
            </a:xfrm>
          </p:grpSpPr>
          <p:sp>
            <p:nvSpPr>
              <p:cNvPr id="6" name="타원형 설명선 5"/>
              <p:cNvSpPr/>
              <p:nvPr/>
            </p:nvSpPr>
            <p:spPr>
              <a:xfrm>
                <a:off x="825500" y="2368834"/>
                <a:ext cx="2332152" cy="1364718"/>
              </a:xfrm>
              <a:prstGeom prst="wedgeEllipseCallout">
                <a:avLst>
                  <a:gd name="adj1" fmla="val 56530"/>
                  <a:gd name="adj2" fmla="val 57269"/>
                </a:avLst>
              </a:prstGeom>
              <a:solidFill>
                <a:srgbClr val="B7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2752" y="2866527"/>
                <a:ext cx="2374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우리 아빠 저기 있다</a:t>
                </a:r>
                <a:r>
                  <a:rPr lang="en-US" altLang="ko-KR" dirty="0" smtClean="0">
                    <a:latin typeface="HY목각파임B" panose="02030600000101010101" pitchFamily="18" charset="-127"/>
                    <a:ea typeface="HY목각파임B" panose="02030600000101010101" pitchFamily="18" charset="-127"/>
                  </a:rPr>
                  <a:t>!! </a:t>
                </a:r>
                <a:endParaRPr lang="ko-KR" altLang="en-US" dirty="0">
                  <a:latin typeface="HY목각파임B" panose="02030600000101010101" pitchFamily="18" charset="-127"/>
                  <a:ea typeface="HY목각파임B" panose="02030600000101010101" pitchFamily="18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7048982" y="2649198"/>
            <a:ext cx="3194613" cy="2709880"/>
            <a:chOff x="6548979" y="2955431"/>
            <a:chExt cx="2878642" cy="2419480"/>
          </a:xfrm>
        </p:grpSpPr>
        <p:pic>
          <p:nvPicPr>
            <p:cNvPr id="1026" name="Picture 2" descr="identify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979" y="3363740"/>
              <a:ext cx="2878642" cy="201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TAR PE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804" y="3233687"/>
              <a:ext cx="469718" cy="4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STAR PE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2955431"/>
              <a:ext cx="469718" cy="4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STAR PE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353" y="2955431"/>
              <a:ext cx="469718" cy="4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TAR PE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071" y="3193380"/>
              <a:ext cx="469718" cy="4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0112" y="885105"/>
            <a:ext cx="757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식별관계</a:t>
            </a:r>
            <a:r>
              <a:rPr lang="ko-KR" altLang="en-US" sz="2400" b="1" dirty="0" smtClean="0"/>
              <a:t> </a:t>
            </a:r>
            <a:r>
              <a:rPr lang="en-US" altLang="ko-KR" i="1" dirty="0" smtClean="0"/>
              <a:t>Identifying </a:t>
            </a:r>
            <a:r>
              <a:rPr lang="en-US" altLang="ko-KR" i="1" dirty="0"/>
              <a:t>Relationship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888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44057" y="1231174"/>
            <a:ext cx="1709811" cy="475706"/>
            <a:chOff x="944057" y="1307374"/>
            <a:chExt cx="1709811" cy="47570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l="36312" t="49734" r="58931" b="37742"/>
            <a:stretch/>
          </p:blipFill>
          <p:spPr>
            <a:xfrm rot="16200000" flipH="1">
              <a:off x="1676403" y="1104903"/>
              <a:ext cx="243837" cy="92963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250008" y="1346076"/>
              <a:ext cx="403860" cy="437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44057" y="1307374"/>
              <a:ext cx="403860" cy="437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4388" y="761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</a:rPr>
              <a:t>관계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60556" y="1690055"/>
            <a:ext cx="5831444" cy="3286434"/>
            <a:chOff x="1836737" y="2499951"/>
            <a:chExt cx="6638925" cy="313884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737" y="2499951"/>
              <a:ext cx="6638925" cy="25527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308600" y="3898900"/>
              <a:ext cx="1778000" cy="173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00758" y="4959855"/>
              <a:ext cx="17780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937" y="4959855"/>
              <a:ext cx="17780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34531" y="5399970"/>
            <a:ext cx="289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JOB_HISTORY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JOB_ID</a:t>
            </a:r>
            <a:r>
              <a:rPr lang="ko-KR" altLang="en-US" sz="1400" dirty="0" smtClean="0"/>
              <a:t>가 </a:t>
            </a:r>
            <a:endParaRPr lang="en-US" altLang="ko-KR" sz="1400" dirty="0" smtClean="0"/>
          </a:p>
          <a:p>
            <a:r>
              <a:rPr lang="en-US" altLang="ko-KR" sz="1400" dirty="0" smtClean="0"/>
              <a:t>JOBS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JOB_ID</a:t>
            </a:r>
            <a:r>
              <a:rPr lang="ko-KR" altLang="en-US" sz="1400" dirty="0" smtClean="0"/>
              <a:t> 식별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00112" y="885105"/>
            <a:ext cx="757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식별관계</a:t>
            </a:r>
            <a:r>
              <a:rPr lang="ko-KR" altLang="en-US" sz="2400" b="1" dirty="0" smtClean="0"/>
              <a:t> </a:t>
            </a:r>
            <a:r>
              <a:rPr lang="en-US" altLang="ko-KR" i="1" dirty="0" smtClean="0"/>
              <a:t>Identifying </a:t>
            </a:r>
            <a:r>
              <a:rPr lang="en-US" altLang="ko-KR" i="1" dirty="0"/>
              <a:t>Relationship</a:t>
            </a:r>
            <a:endParaRPr lang="en-US" altLang="ko-KR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200112" y="5399970"/>
            <a:ext cx="463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JOB_HISTORY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EMPLOYEE_ID</a:t>
            </a:r>
            <a:r>
              <a:rPr lang="ko-KR" altLang="en-US" sz="1400" dirty="0" smtClean="0"/>
              <a:t>가 </a:t>
            </a:r>
            <a:endParaRPr lang="en-US" altLang="ko-KR" sz="1400" dirty="0" smtClean="0"/>
          </a:p>
          <a:p>
            <a:r>
              <a:rPr lang="en-US" altLang="ko-KR" sz="1400" dirty="0" smtClean="0"/>
              <a:t>EMPLOYEES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EMPLOYEE_ID</a:t>
            </a:r>
            <a:r>
              <a:rPr lang="ko-KR" altLang="en-US" sz="1400" dirty="0" smtClean="0"/>
              <a:t> 식별</a:t>
            </a:r>
            <a:endParaRPr lang="ko-KR" altLang="en-US" sz="14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1423" t="1291" r="763" b="49926"/>
          <a:stretch/>
        </p:blipFill>
        <p:spPr>
          <a:xfrm>
            <a:off x="180866" y="1862775"/>
            <a:ext cx="2638904" cy="240284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706" t="62205" r="23413" b="-109"/>
          <a:stretch/>
        </p:blipFill>
        <p:spPr>
          <a:xfrm>
            <a:off x="3302385" y="2143374"/>
            <a:ext cx="2482751" cy="17041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35695" t="49819" r="56955" b="38089"/>
          <a:stretch/>
        </p:blipFill>
        <p:spPr>
          <a:xfrm rot="16200000" flipH="1">
            <a:off x="2953763" y="2649424"/>
            <a:ext cx="203254" cy="4841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94765" y="4807212"/>
            <a:ext cx="248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부모테이블</a:t>
            </a:r>
            <a:endParaRPr lang="en-US" altLang="ko-KR" sz="12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80865" y="4806250"/>
            <a:ext cx="2638905" cy="33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자식테이블</a:t>
            </a:r>
            <a:endParaRPr lang="en-US" altLang="ko-KR" sz="12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468062" y="4848440"/>
            <a:ext cx="280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자식테이블</a:t>
            </a:r>
            <a:endParaRPr lang="en-US" altLang="ko-KR" sz="12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985664" y="4847478"/>
            <a:ext cx="1871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부모테이블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53740" y="2301239"/>
            <a:ext cx="2561875" cy="217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6808" y="2050615"/>
            <a:ext cx="2767018" cy="218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75796" y="2503313"/>
            <a:ext cx="2950126" cy="201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916279" y="2059154"/>
            <a:ext cx="2009021" cy="210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flipV="1">
            <a:off x="1955801" y="2276229"/>
            <a:ext cx="1280160" cy="202074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굽은 화살표 47"/>
          <p:cNvSpPr/>
          <p:nvPr/>
        </p:nvSpPr>
        <p:spPr>
          <a:xfrm rot="16200000" flipV="1">
            <a:off x="9789222" y="1837633"/>
            <a:ext cx="379612" cy="1276341"/>
          </a:xfrm>
          <a:prstGeom prst="bentArrow">
            <a:avLst>
              <a:gd name="adj1" fmla="val 12651"/>
              <a:gd name="adj2" fmla="val 25000"/>
              <a:gd name="adj3" fmla="val 18825"/>
              <a:gd name="adj4" fmla="val 363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8610" y="126503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*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8081" y="1295564"/>
            <a:ext cx="248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:  NOT NULL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1231880" y="6376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08 | 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1679541"/>
            <a:ext cx="0" cy="4243649"/>
          </a:xfrm>
          <a:prstGeom prst="line">
            <a:avLst/>
          </a:prstGeom>
          <a:ln w="38100">
            <a:solidFill>
              <a:srgbClr val="308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273</Words>
  <Application>Microsoft Office PowerPoint</Application>
  <PresentationFormat>와이드스크린</PresentationFormat>
  <Paragraphs>84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seonhye hwang</dc:creator>
  <cp:lastModifiedBy>KITRIGAME</cp:lastModifiedBy>
  <cp:revision>95</cp:revision>
  <dcterms:created xsi:type="dcterms:W3CDTF">2019-03-04T14:13:37Z</dcterms:created>
  <dcterms:modified xsi:type="dcterms:W3CDTF">2019-03-06T05:12:09Z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