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37" r:id="rId13"/>
  </p:sldMasterIdLst>
  <p:notesMasterIdLst>
    <p:notesMasterId r:id="rId15"/>
  </p:notesMasterIdLst>
  <p:sldIdLst>
    <p:sldId id="260" r:id="rId17"/>
    <p:sldId id="262" r:id="rId18"/>
    <p:sldId id="263" r:id="rId19"/>
    <p:sldId id="265" r:id="rId20"/>
    <p:sldId id="264" r:id="rId21"/>
    <p:sldId id="266" r:id="rId22"/>
    <p:sldId id="269" r:id="rId23"/>
    <p:sldId id="270" r:id="rId24"/>
    <p:sldId id="267" r:id="rId26"/>
    <p:sldId id="268" r:id="rId27"/>
    <p:sldId id="271" r:id="rId28"/>
    <p:sldId id="272" r:id="rId29"/>
    <p:sldId id="256" r:id="rId30"/>
    <p:sldId id="257" r:id="rId31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9" autoAdjust="0"/>
    <p:restoredTop sz="93743" autoAdjust="0"/>
  </p:normalViewPr>
  <p:slideViewPr>
    <p:cSldViewPr snapToGrid="1" snapToObjects="1">
      <p:cViewPr>
        <p:scale>
          <a:sx n="100" d="100"/>
          <a:sy n="100" d="100"/>
        </p:scale>
        <p:origin x="714" y="2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1" Type="http://schemas.openxmlformats.org/officeDocument/2006/relationships/slide" Target="slides/slide5.xml"></Relationship><Relationship Id="rId22" Type="http://schemas.openxmlformats.org/officeDocument/2006/relationships/slide" Target="slides/slide6.xml"></Relationship><Relationship Id="rId23" Type="http://schemas.openxmlformats.org/officeDocument/2006/relationships/slide" Target="slides/slide7.xml"></Relationship><Relationship Id="rId24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slide" Target="slides/slide14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36196-BBC8-490F-8DCE-ACD8064C6283}" type="datetimeFigureOut">
              <a:rPr lang="ko-KR" altLang="en-US" smtClean="0"/>
              <a:t>2019-03-03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625D4-D92C-4D38-AD2F-2945B5E1CD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3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625D4-D92C-4D38-AD2F-2945B5E1CD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8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03/03/2019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03/03/2019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03/03/2019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03/03/2019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03/03/2019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03/03/2019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03/03/2019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03/03/2019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03/03/2019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03/03/2019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03/03/2019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03/03/2019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용어 설명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릴레이션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데이터들을 테이블 형태로 표현한 구조를 나타내는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릴레이션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스키마</a:t>
            </a:r>
            <a:r>
              <a:rPr lang="en-US" altLang="ko-KR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실제 값인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릴레이션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인스턴스로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구성되며 개체를 표현하는 개체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릴레이션</a:t>
            </a:r>
            <a:r>
              <a:rPr lang="en-US" altLang="ko-KR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관계를 나타내는 관계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릴레이션으로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구분</a:t>
            </a:r>
            <a:endParaRPr lang="en-US" altLang="ko-KR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릴레이션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구조</a:t>
            </a:r>
            <a:endParaRPr lang="en-US" altLang="ko-KR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lvl="1" indent="-228600" algn="l" defTabSz="508000">
              <a:lnSpc>
                <a:spcPct val="90000"/>
              </a:lnSpc>
              <a:buFont typeface="맑은 고딕"/>
              <a:buChar char="•"/>
            </a:pPr>
            <a:r>
              <a:rPr lang="ko-KR" altLang="en-US" sz="24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튜플</a:t>
            </a:r>
            <a:r>
              <a:rPr lang="en-US" altLang="ko-KR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속성</a:t>
            </a:r>
            <a:r>
              <a:rPr lang="en-US" altLang="ko-KR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도메인으로 구성</a:t>
            </a:r>
            <a:endParaRPr lang="en-US" altLang="ko-KR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lvl="1" algn="l" defTabSz="508000">
              <a:lnSpc>
                <a:spcPct val="90000"/>
              </a:lnSpc>
              <a:buFont typeface="맑은 고딕"/>
              <a:buChar char="•"/>
            </a:pPr>
            <a:r>
              <a:rPr lang="ko-KR" altLang="en-US" sz="24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튜플</a:t>
            </a:r>
            <a:endParaRPr lang="en-US" altLang="ko-KR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28700" lvl="2" algn="l" defTabSz="508000">
              <a:lnSpc>
                <a:spcPct val="90000"/>
              </a:lnSpc>
              <a:buFont typeface="맑은 고딕"/>
              <a:buChar char="•"/>
            </a:pPr>
            <a:r>
              <a:rPr lang="ko-KR" altLang="en-US" sz="20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릴레이션을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구성하는 각각의 행을 말하며 속성의 모임으로 구성</a:t>
            </a:r>
            <a:endParaRPr lang="en-US" altLang="ko-KR" sz="20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lvl="1" algn="l" defTabSz="508000">
              <a:lnSpc>
                <a:spcPct val="90000"/>
              </a:lnSpc>
              <a:buFont typeface="맑은 고딕"/>
              <a:buChar char="•"/>
            </a:pPr>
            <a:r>
              <a:rPr lang="ko-KR" altLang="en-US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속성</a:t>
            </a:r>
            <a:endParaRPr lang="en-US" altLang="ko-KR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28700" lvl="2" algn="l" defTabSz="508000">
              <a:lnSpc>
                <a:spcPct val="90000"/>
              </a:lnSpc>
              <a:buFont typeface="맑은 고딕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구성하는 가장 작은 논리적 단위이며 파일 구조상 데이터 항목</a:t>
            </a:r>
            <a:r>
              <a:rPr lang="en-US" altLang="ko-KR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필드에 해당된다</a:t>
            </a:r>
            <a:endParaRPr lang="en-US" altLang="ko-KR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lvl="1" algn="l" defTabSz="508000">
              <a:lnSpc>
                <a:spcPct val="90000"/>
              </a:lnSpc>
              <a:buFont typeface="맑은 고딕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도메인</a:t>
            </a:r>
            <a:endParaRPr lang="en-US" altLang="ko-KR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28700" lvl="2" algn="l" defTabSz="508000">
              <a:lnSpc>
                <a:spcPct val="90000"/>
              </a:lnSpc>
              <a:buFont typeface="맑은 고딕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속성이 취할 수 있는 같은 타입의 </a:t>
            </a:r>
            <a:r>
              <a:rPr lang="ko-KR" altLang="en-US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원자값들의</a:t>
            </a:r>
            <a:r>
              <a:rPr lang="ko-KR" altLang="en-US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집합</a:t>
            </a:r>
            <a:r>
              <a:rPr lang="en-US" altLang="ko-KR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</p:spPr>
        <p:txBody>
          <a:bodyPr/>
          <a:lstStyle/>
          <a:p>
            <a:r>
              <a:rPr lang="ko-KR" altLang="en-US" dirty="0" err="1" smtClean="0"/>
              <a:t>비식별자</a:t>
            </a:r>
            <a:r>
              <a:rPr lang="ko-KR" altLang="en-US" dirty="0" smtClean="0"/>
              <a:t> 관계로만 설정할 경우의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4070" cy="45275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데이터의 상속이 이루어지지 않기 때문에 하나의 데이터를 처리하는 방식이 비효율적으로 이루어진다.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31190" y="2891790"/>
          <a:ext cx="1639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57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Region_id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Region_name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30475" y="2878455"/>
          <a:ext cx="1908810" cy="101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810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Country_id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Country_name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Region_id(FK)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355725" y="4094480"/>
          <a:ext cx="175196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965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Location_id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147828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Stree_address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Postal_code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City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State_province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Country_id(FK)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408680" y="4081145"/>
          <a:ext cx="2328545" cy="157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45"/>
              </a:tblGrid>
              <a:tr h="3708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Department_id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12014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Department_id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Department_name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Manager_id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Location_id(FK)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텍스트 상자 7"/>
          <p:cNvSpPr txBox="1">
            <a:spLocks/>
          </p:cNvSpPr>
          <p:nvPr/>
        </p:nvSpPr>
        <p:spPr>
          <a:xfrm rot="0">
            <a:off x="6181725" y="2851150"/>
            <a:ext cx="5311140" cy="22447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하위테이블에서 상위테이블의 속성을 검색하고 싶은 경우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다량의 조인이 발생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SQL문의 복잡성이 증가하고 성능저하의 문제발생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9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식별자 비식별자 모델링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기본적으로 식별자관계로 연결하면서 아래의 조건을 생각하며 비식별자로 조정하는 것이 좋다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2069465" y="3249295"/>
            <a:ext cx="8063230" cy="2263140"/>
            <a:chOff x="2069465" y="3249295"/>
            <a:chExt cx="8063230" cy="2263140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2069465" y="3433445"/>
              <a:ext cx="1271270" cy="52324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맑은 고딕" charset="0"/>
                  <a:ea typeface="맑은 고딕" charset="0"/>
                </a:rPr>
                <a:t>관계분석</a:t>
              </a:r>
              <a:endParaRPr lang="ko-KR" altLang="en-US" sz="16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 rot="0">
              <a:off x="4232275" y="3421380"/>
              <a:ext cx="1271270" cy="53594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228600" indent="-228600" algn="ctr" fontAlgn="auto" defTabSz="508000" ea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600" cap="none" dirty="0" smtClean="0" b="0" strike="noStrike">
                  <a:latin typeface="맑은 고딕" charset="0"/>
                  <a:ea typeface="맑은 고딕" charset="0"/>
                </a:rPr>
                <a:t>관계의 </a:t>
              </a:r>
              <a:endParaRPr lang="ko-KR" altLang="en-US" sz="16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ctr" fontAlgn="auto" defTabSz="508000" ea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맑은 고딕" charset="0"/>
                  <a:ea typeface="맑은 고딕" charset="0"/>
                </a:rPr>
                <a:t>강/약 분석</a:t>
              </a:r>
              <a:endParaRPr lang="ko-KR" altLang="en-US" sz="16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6370320" y="3253740"/>
              <a:ext cx="1240790" cy="86995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228600" indent="-228600" algn="ctr" fontAlgn="auto" defTabSz="508000" ea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cap="none" dirty="0" smtClean="0" b="0" strike="noStrike">
                  <a:latin typeface="맑은 고딕" charset="0"/>
                  <a:ea typeface="맑은 고딕" charset="0"/>
                </a:rPr>
                <a:t>하위 테이블</a:t>
              </a: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ctr" fontAlgn="auto" defTabSz="508000" ea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맑은 고딕" charset="0"/>
                  <a:ea typeface="맑은 고딕" charset="0"/>
                </a:rPr>
                <a:t>독립 기본키 필요</a:t>
              </a: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8462645" y="3249295"/>
              <a:ext cx="1670050" cy="86995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228600" indent="-228600" algn="ctr" fontAlgn="auto" defTabSz="508000" ea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cap="none" dirty="0" smtClean="0" b="0" strike="noStrike">
                  <a:latin typeface="맑은 고딕" charset="0"/>
                  <a:ea typeface="맑은 고딕" charset="0"/>
                </a:rPr>
                <a:t>SQL 복잡도 증가</a:t>
              </a: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  <a:p>
              <a:pPr marL="0" indent="0" algn="ctr" fontAlgn="auto" defTabSz="508000" eaLnBrk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400" cap="none" dirty="0" smtClean="0" b="0" strike="noStrike">
                  <a:latin typeface="맑은 고딕" charset="0"/>
                  <a:ea typeface="맑은 고딕" charset="0"/>
                </a:rPr>
                <a:t>개발 생산성 저하</a:t>
              </a:r>
              <a:endParaRPr lang="ko-KR" altLang="en-US" sz="14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2070100" y="4944745"/>
              <a:ext cx="8056880" cy="56769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fontAlgn="auto" defTabSz="5080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cap="none" dirty="0" smtClean="0" b="0" strike="noStrike">
                  <a:latin typeface="맑은 고딕" charset="0"/>
                  <a:ea typeface="맑은 고딕" charset="0"/>
                </a:rPr>
                <a:t>비식별자 관계 설정 고려</a:t>
              </a:r>
              <a:endParaRPr lang="ko-KR" altLang="en-US" sz="1600" cap="none" dirty="0" smtClean="0" b="0" strike="noStrike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9" name="도형 8"/>
            <p:cNvCxnSpPr/>
            <p:nvPr/>
          </p:nvCxnSpPr>
          <p:spPr>
            <a:xfrm rot="0" flipV="1">
              <a:off x="3340100" y="3688715"/>
              <a:ext cx="892810" cy="6350"/>
            </a:xfrm>
            <a:prstGeom prst="straightConnector1"/>
            <a:ln w="6350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도형 9"/>
            <p:cNvCxnSpPr/>
            <p:nvPr/>
          </p:nvCxnSpPr>
          <p:spPr>
            <a:xfrm rot="0" flipV="1">
              <a:off x="5502275" y="3688080"/>
              <a:ext cx="868680" cy="1270"/>
            </a:xfrm>
            <a:prstGeom prst="straightConnector1"/>
            <a:ln w="6350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도형 10"/>
            <p:cNvCxnSpPr/>
            <p:nvPr/>
          </p:nvCxnSpPr>
          <p:spPr>
            <a:xfrm rot="0" flipV="1">
              <a:off x="7609840" y="3683635"/>
              <a:ext cx="853440" cy="5080"/>
            </a:xfrm>
            <a:prstGeom prst="straightConnector1"/>
            <a:ln w="6350" cap="flat" cmpd="sng">
              <a:solidFill>
                <a:schemeClr val="accent1">
                  <a:alpha val="100000"/>
                </a:schemeClr>
              </a:solidFill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도형 11"/>
            <p:cNvCxnSpPr/>
            <p:nvPr/>
          </p:nvCxnSpPr>
          <p:spPr>
            <a:xfrm rot="0" flipH="1">
              <a:off x="2689860" y="3956050"/>
              <a:ext cx="15240" cy="985520"/>
            </a:xfrm>
            <a:prstGeom prst="straightConnector1"/>
            <a:ln w="6350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도형 12"/>
            <p:cNvCxnSpPr/>
            <p:nvPr/>
          </p:nvCxnSpPr>
          <p:spPr>
            <a:xfrm rot="0">
              <a:off x="4867275" y="3956050"/>
              <a:ext cx="1270" cy="977900"/>
            </a:xfrm>
            <a:prstGeom prst="straightConnector1"/>
            <a:ln w="6350" cap="flat" cmpd="sng">
              <a:solidFill>
                <a:schemeClr val="accent1">
                  <a:alpha val="100000"/>
                </a:schemeClr>
              </a:solidFill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도형 13"/>
            <p:cNvCxnSpPr/>
            <p:nvPr/>
          </p:nvCxnSpPr>
          <p:spPr>
            <a:xfrm rot="0">
              <a:off x="6990080" y="4123055"/>
              <a:ext cx="1270" cy="825500"/>
            </a:xfrm>
            <a:prstGeom prst="straightConnector1"/>
            <a:ln w="6350" cap="flat" cmpd="sng">
              <a:solidFill>
                <a:schemeClr val="accent1">
                  <a:alpha val="100000"/>
                </a:schemeClr>
              </a:solidFill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도형 14"/>
            <p:cNvCxnSpPr/>
            <p:nvPr/>
          </p:nvCxnSpPr>
          <p:spPr>
            <a:xfrm rot="0">
              <a:off x="9297035" y="4118610"/>
              <a:ext cx="1270" cy="801370"/>
            </a:xfrm>
            <a:prstGeom prst="straightConnector1"/>
            <a:ln w="6350" cap="flat" cmpd="sng">
              <a:solidFill>
                <a:schemeClr val="accent1">
                  <a:alpha val="100000"/>
                </a:schemeClr>
              </a:solidFill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텍스트 상자 16"/>
          <p:cNvSpPr txBox="1">
            <a:spLocks/>
          </p:cNvSpPr>
          <p:nvPr/>
        </p:nvSpPr>
        <p:spPr>
          <a:xfrm rot="0">
            <a:off x="4414520" y="4277995"/>
            <a:ext cx="85788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약한 관계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6535420" y="4281170"/>
            <a:ext cx="138112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독립 기본키 구성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8743950" y="4275455"/>
            <a:ext cx="160972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기본키 속성 단순화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609600" y="274320"/>
            <a:ext cx="10974070" cy="114427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식별자, 비식별자 정리</a:t>
            </a:r>
            <a:endParaRPr lang="ko-KR" altLang="en-US" sz="58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09600" y="1600200"/>
            <a:ext cx="10974070" cy="45275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5080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34720" y="2357755"/>
          <a:ext cx="953262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9270"/>
                <a:gridCol w="4012565"/>
                <a:gridCol w="2470785"/>
              </a:tblGrid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항목</a:t>
                      </a:r>
                      <a:endParaRPr lang="ko-KR" altLang="en-US" sz="16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식별자 관계</a:t>
                      </a:r>
                      <a:endParaRPr lang="ko-KR" altLang="en-US" sz="16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비식별자 관계</a:t>
                      </a:r>
                      <a:endParaRPr lang="ko-KR" altLang="en-US" sz="16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목적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강한 연결관계 표현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약한 연결관계 표현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받는쪽 기본키 영향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기본키 구성에 포함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일반 속성에 포함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표기법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실선 표현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점선 표현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181864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연결 고려사항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반드시 주는데이터에 종속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자식 기본키구성에 부모 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 비교적 약한 종속관계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 자식 기본키구성을 독립적으로 구성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 상속받은 외부키를 다른 테이블에 차단 필요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- 부모와의 관계가 선택적 관계</a:t>
                      </a:r>
                      <a:endParaRPr lang="ko-KR" altLang="en-US" sz="16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 fontScale="90000"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http://www.dbguide.net/db.db?cmd=view&amp;boardUid=148182&amp;boardConfigUid=9&amp;categoryUid=216&amp;boardIdx=132&amp;boardStep=1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엔터티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Entity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실체, 객체라고 한다.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사람, 장소, 물건, 사건, 개념등의 명사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업무상 관리가 필요한 관심사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저장이 되기 위한 어떤 것.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http://www.dbguide.net/db.db?cmd=view&amp;boardUid=148179&amp;boardConfigUid=9&amp;categoryUid=216&amp;boardIdx=132&amp;boardStep=1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RDBMS : Relational Database management system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43438"/>
              </p:ext>
            </p:extLst>
          </p:nvPr>
        </p:nvGraphicFramePr>
        <p:xfrm>
          <a:off x="6600056" y="2738879"/>
          <a:ext cx="1444515" cy="112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515"/>
              </a:tblGrid>
              <a:tr h="562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강사</a:t>
                      </a:r>
                      <a:endParaRPr lang="ko-KR" altLang="en-US" sz="2400" dirty="0"/>
                    </a:p>
                  </a:txBody>
                  <a:tcPr/>
                </a:tc>
              </a:tr>
              <a:tr h="56238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79644"/>
              </p:ext>
            </p:extLst>
          </p:nvPr>
        </p:nvGraphicFramePr>
        <p:xfrm>
          <a:off x="9373307" y="2738879"/>
          <a:ext cx="1551584" cy="112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584"/>
              </a:tblGrid>
              <a:tr h="562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학생</a:t>
                      </a:r>
                      <a:endParaRPr lang="ko-KR" altLang="en-US" sz="2400" dirty="0"/>
                    </a:p>
                  </a:txBody>
                  <a:tcPr/>
                </a:tc>
              </a:tr>
              <a:tr h="562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안병욱</a:t>
                      </a:r>
                      <a:endParaRPr lang="en-US" altLang="ko-KR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직선 연결선 7"/>
          <p:cNvCxnSpPr>
            <a:endCxn id="6" idx="1"/>
          </p:cNvCxnSpPr>
          <p:nvPr/>
        </p:nvCxnSpPr>
        <p:spPr>
          <a:xfrm>
            <a:off x="8044571" y="3287593"/>
            <a:ext cx="1328736" cy="13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3416" y="3390959"/>
            <a:ext cx="118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가르친다</a:t>
            </a:r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030840"/>
              </p:ext>
            </p:extLst>
          </p:nvPr>
        </p:nvGraphicFramePr>
        <p:xfrm>
          <a:off x="6571528" y="4721143"/>
          <a:ext cx="1444515" cy="112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515"/>
              </a:tblGrid>
              <a:tr h="562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부서</a:t>
                      </a:r>
                      <a:endParaRPr lang="ko-KR" altLang="en-US" sz="2400" dirty="0"/>
                    </a:p>
                  </a:txBody>
                  <a:tcPr/>
                </a:tc>
              </a:tr>
              <a:tr h="562389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83204"/>
              </p:ext>
            </p:extLst>
          </p:nvPr>
        </p:nvGraphicFramePr>
        <p:xfrm>
          <a:off x="9344779" y="4721143"/>
          <a:ext cx="1551584" cy="1124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584"/>
              </a:tblGrid>
              <a:tr h="562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직원</a:t>
                      </a:r>
                      <a:endParaRPr lang="ko-KR" altLang="en-US" sz="2400" dirty="0"/>
                    </a:p>
                  </a:txBody>
                  <a:tcPr/>
                </a:tc>
              </a:tr>
              <a:tr h="562389">
                <a:tc>
                  <a:txBody>
                    <a:bodyPr/>
                    <a:lstStyle/>
                    <a:p>
                      <a:pPr algn="ctr" latinLnBrk="1"/>
                      <a:endParaRPr lang="en-US" altLang="ko-KR" sz="2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직선 연결선 11"/>
          <p:cNvCxnSpPr>
            <a:endCxn id="11" idx="1"/>
          </p:cNvCxnSpPr>
          <p:nvPr/>
        </p:nvCxnSpPr>
        <p:spPr>
          <a:xfrm>
            <a:off x="8016043" y="5269857"/>
            <a:ext cx="1328736" cy="13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44888" y="5373223"/>
            <a:ext cx="118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소속한다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2218978"/>
            <a:ext cx="548703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관계의 </a:t>
            </a:r>
            <a:r>
              <a:rPr lang="ko-KR" altLang="en-US" sz="2400" dirty="0"/>
              <a:t>정의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r>
              <a:rPr lang="en-US" altLang="ko-KR" sz="2000" dirty="0" smtClean="0"/>
              <a:t>- Relationship </a:t>
            </a:r>
            <a:r>
              <a:rPr lang="en-US" altLang="ko-KR" sz="2000" dirty="0"/>
              <a:t>: </a:t>
            </a:r>
            <a:r>
              <a:rPr lang="ko-KR" altLang="en-US" sz="2000" dirty="0"/>
              <a:t>상호 연관성이 있는 상태</a:t>
            </a:r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- </a:t>
            </a:r>
            <a:r>
              <a:rPr lang="ko-KR" altLang="en-US" sz="2000" dirty="0" smtClean="0"/>
              <a:t>데이터 </a:t>
            </a:r>
            <a:r>
              <a:rPr lang="ko-KR" altLang="en-US" sz="2000" dirty="0"/>
              <a:t>사이의 논리적인 연관성으로서 존재의 형태로서나 행위로서 서로에게 연관성이 부여된 </a:t>
            </a:r>
            <a:r>
              <a:rPr lang="ko-KR" altLang="en-US" sz="2000" dirty="0" smtClean="0"/>
              <a:t>상태</a:t>
            </a:r>
            <a:endParaRPr lang="en-US" altLang="ko-KR" sz="2000" dirty="0" smtClean="0"/>
          </a:p>
          <a:p>
            <a:pPr marL="800100" lvl="1" indent="-342900">
              <a:buFontTx/>
              <a:buChar char="-"/>
            </a:pPr>
            <a:endParaRPr lang="en-US" altLang="ko-KR" sz="2000" dirty="0"/>
          </a:p>
          <a:p>
            <a:pPr lvl="1"/>
            <a:r>
              <a:rPr lang="en-US" altLang="ko-KR" sz="2000" dirty="0" smtClean="0"/>
              <a:t>- </a:t>
            </a:r>
            <a:r>
              <a:rPr lang="ko-KR" altLang="en-US" sz="2000" dirty="0" smtClean="0"/>
              <a:t>관계는 </a:t>
            </a:r>
            <a:r>
              <a:rPr lang="ko-KR" altLang="en-US" sz="2000" dirty="0"/>
              <a:t>데이터 간 연관성을 표현하기 때문에 데이터의 정의에 따라 영향을 </a:t>
            </a:r>
            <a:r>
              <a:rPr lang="ko-KR" altLang="en-US" sz="2000" dirty="0" err="1"/>
              <a:t>받기도하고</a:t>
            </a:r>
            <a:r>
              <a:rPr lang="en-US" altLang="ko-KR" sz="2000" dirty="0"/>
              <a:t>, </a:t>
            </a:r>
            <a:r>
              <a:rPr lang="ko-KR" altLang="en-US" sz="2000" dirty="0"/>
              <a:t>속성 정의 및 관계 정의에 따라서도 다양하게 변할 수 있다</a:t>
            </a:r>
            <a:r>
              <a:rPr lang="en-US" altLang="ko-KR" sz="2000" dirty="0"/>
              <a:t>,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22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키</a:t>
            </a: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(Key) </a:t>
            </a:r>
            <a:r>
              <a:rPr lang="ko-KR" altLang="en-US" sz="5865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개념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47500" lnSpcReduction="20000"/>
          </a:bodyPr>
          <a:lstStyle/>
          <a:p>
            <a:pPr marL="228600" indent="-228600" algn="l" defTabSz="5080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ko-KR" altLang="en-US" sz="29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키</a:t>
            </a:r>
            <a:r>
              <a:rPr lang="en-US" altLang="ko-KR" sz="29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(Key)</a:t>
            </a:r>
            <a:r>
              <a:rPr lang="en-US" altLang="ko-KR" sz="290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290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데이터베이스에서 조건에 만족하는 데이터를 찾거나 순서대로 정렬할 때 다른 </a:t>
            </a:r>
            <a:r>
              <a:rPr lang="en-US" altLang="ko-KR" sz="29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Row</a:t>
            </a:r>
            <a:r>
              <a:rPr lang="ko-KR" altLang="en-US" sz="29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들과 구별할 수 있는 기준이 속성</a:t>
            </a:r>
            <a:r>
              <a:rPr lang="en-US" altLang="ko-KR" sz="29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(Column)</a:t>
            </a:r>
            <a:endParaRPr lang="en-US" altLang="ko-KR" sz="29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ko-KR" altLang="en-US" sz="29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키의 종류</a:t>
            </a:r>
            <a:endParaRPr lang="en-US" altLang="ko-KR" sz="29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lvl="1" indent="-228600" algn="l" defTabSz="508000">
              <a:lnSpc>
                <a:spcPct val="120000"/>
              </a:lnSpc>
              <a:buFont typeface="맑은 고딕"/>
              <a:buChar char="•"/>
            </a:pPr>
            <a:r>
              <a:rPr lang="ko-KR" altLang="en-US" sz="27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후보키</a:t>
            </a:r>
            <a:endParaRPr lang="en-US" altLang="ko-KR" sz="27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28700" lvl="2" algn="l" defTabSz="508000">
              <a:lnSpc>
                <a:spcPct val="120000"/>
              </a:lnSpc>
              <a:buFont typeface="맑은 고딕"/>
              <a:buChar char="•"/>
            </a:pP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테이블을 구성하는 속성들 중에서 각 </a:t>
            </a:r>
            <a:r>
              <a:rPr lang="en-US" altLang="ko-KR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Row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유일하게 식별하기 위해 사용하는 속성들의 부분집합</a:t>
            </a:r>
            <a:endParaRPr lang="en-US" altLang="ko-KR" sz="27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28700" lvl="2" algn="l" defTabSz="508000">
              <a:lnSpc>
                <a:spcPct val="120000"/>
              </a:lnSpc>
              <a:buFont typeface="맑은 고딕"/>
              <a:buChar char="•"/>
            </a:pP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</a:t>
            </a:r>
            <a:r>
              <a:rPr lang="en-US" altLang="ko-KR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Row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에서는 중복된 속성들이 있을 수 없으므로 모든 테이블에는 반드시 하나 이상의 </a:t>
            </a:r>
            <a:r>
              <a:rPr lang="ko-KR" altLang="en-US" sz="27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후보키가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존재</a:t>
            </a:r>
            <a:endParaRPr lang="en-US" altLang="ko-KR" sz="27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28700" lvl="2" algn="l" defTabSz="508000">
              <a:lnSpc>
                <a:spcPct val="120000"/>
              </a:lnSpc>
              <a:buFont typeface="맑은 고딕"/>
              <a:buChar char="•"/>
            </a:pPr>
            <a:r>
              <a:rPr lang="ko-KR" altLang="en-US" sz="27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후보키는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테이블에 있는 모든 </a:t>
            </a:r>
            <a:r>
              <a:rPr lang="en-US" altLang="ko-KR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Row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 대해서 유일성과 </a:t>
            </a:r>
            <a:r>
              <a:rPr lang="ko-KR" altLang="en-US" sz="27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최소성을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만족시켜야 한다</a:t>
            </a:r>
            <a:endParaRPr lang="en-US" altLang="ko-KR" sz="27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485900" lvl="3" algn="l" defTabSz="508000">
              <a:lnSpc>
                <a:spcPct val="120000"/>
              </a:lnSpc>
              <a:buFont typeface="맑은 고딕"/>
              <a:buChar char="•"/>
            </a:pP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유일성 </a:t>
            </a:r>
            <a:r>
              <a:rPr lang="en-US" altLang="ko-KR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</a:t>
            </a:r>
            <a:r>
              <a:rPr lang="ko-KR" altLang="en-US" sz="27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키값으로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하나의 </a:t>
            </a:r>
            <a:r>
              <a:rPr lang="en-US" altLang="ko-KR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Row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만을 유일하게 식별할 수 있어야 한다</a:t>
            </a:r>
            <a:r>
              <a:rPr lang="en-US" altLang="ko-KR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1485900" lvl="3" algn="l" defTabSz="508000">
              <a:lnSpc>
                <a:spcPct val="120000"/>
              </a:lnSpc>
              <a:buFont typeface="맑은 고딕"/>
              <a:buChar char="•"/>
            </a:pPr>
            <a:r>
              <a:rPr lang="ko-KR" altLang="en-US" sz="27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최소성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모든 데이터들을 유일하게 식별하는데 꼭 필요한 최소속성만으로 구성되어 </a:t>
            </a:r>
            <a:r>
              <a:rPr lang="ko-KR" altLang="en-US" sz="27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있어야한다</a:t>
            </a:r>
            <a:r>
              <a:rPr lang="en-US" altLang="ko-KR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1485900" lvl="3" algn="l" defTabSz="508000">
              <a:lnSpc>
                <a:spcPct val="120000"/>
              </a:lnSpc>
              <a:buFont typeface="맑은 고딕"/>
              <a:buChar char="•"/>
            </a:pPr>
            <a:endParaRPr lang="en-US" altLang="ko-KR" sz="27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lvl="1" algn="l" defTabSz="508000">
              <a:lnSpc>
                <a:spcPct val="120000"/>
              </a:lnSpc>
              <a:buFont typeface="맑은 고딕"/>
              <a:buChar char="•"/>
            </a:pPr>
            <a:r>
              <a:rPr lang="ko-KR" altLang="en-US" sz="27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기본키</a:t>
            </a:r>
            <a:endParaRPr lang="en-US" altLang="ko-KR" sz="27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28700" lvl="2" algn="l" defTabSz="508000">
              <a:lnSpc>
                <a:spcPct val="120000"/>
              </a:lnSpc>
              <a:buFont typeface="맑은 고딕"/>
              <a:buChar char="•"/>
            </a:pPr>
            <a:r>
              <a:rPr lang="ko-KR" altLang="en-US" sz="27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기본키는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7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후보키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중에서 선택한 </a:t>
            </a:r>
            <a:r>
              <a:rPr lang="ko-KR" altLang="en-US" sz="27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주키</a:t>
            </a:r>
            <a:endParaRPr lang="en-US" altLang="ko-KR" sz="27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28700" lvl="2" algn="l" defTabSz="508000">
              <a:lnSpc>
                <a:spcPct val="120000"/>
              </a:lnSpc>
              <a:buFont typeface="맑은 고딕"/>
              <a:buChar char="•"/>
            </a:pP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하나의 테이블에서 특정 </a:t>
            </a:r>
            <a:r>
              <a:rPr lang="en-US" altLang="ko-KR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Row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유일하게 구별할 수 있는 속성</a:t>
            </a:r>
            <a:endParaRPr lang="en-US" altLang="ko-KR" sz="27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28700" lvl="2" algn="l" defTabSz="508000">
              <a:lnSpc>
                <a:spcPct val="120000"/>
              </a:lnSpc>
              <a:buFont typeface="맑은 고딕"/>
              <a:buChar char="•"/>
            </a:pPr>
            <a:r>
              <a:rPr lang="en-US" altLang="ko-KR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Null 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값을 가질 수 없다</a:t>
            </a:r>
            <a:r>
              <a:rPr lang="en-US" altLang="ko-KR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1028700" lvl="2" algn="l" defTabSz="508000">
              <a:lnSpc>
                <a:spcPct val="120000"/>
              </a:lnSpc>
              <a:buFont typeface="맑은 고딕"/>
              <a:buChar char="•"/>
            </a:pPr>
            <a:r>
              <a:rPr lang="ko-KR" altLang="en-US" sz="27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기본키로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정의된 속성에는 동일한 값이 중복되어 저장될 수 없다</a:t>
            </a:r>
            <a:r>
              <a:rPr lang="en-US" altLang="ko-KR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628650" lvl="1" algn="l" defTabSz="508000">
              <a:lnSpc>
                <a:spcPct val="120000"/>
              </a:lnSpc>
              <a:buFont typeface="맑은 고딕"/>
              <a:buChar char="•"/>
            </a:pPr>
            <a:r>
              <a:rPr lang="ko-KR" altLang="en-US" sz="27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대체키</a:t>
            </a:r>
            <a:endParaRPr lang="en-US" altLang="ko-KR" sz="27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28700" lvl="2" algn="l" defTabSz="508000">
              <a:lnSpc>
                <a:spcPct val="120000"/>
              </a:lnSpc>
              <a:buFont typeface="맑은 고딕"/>
              <a:buChar char="•"/>
            </a:pPr>
            <a:r>
              <a:rPr lang="ko-KR" altLang="en-US" sz="27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후보키가</a:t>
            </a:r>
            <a:r>
              <a:rPr lang="ko-KR" altLang="en-US" sz="27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둘 이상일 때 </a:t>
            </a:r>
            <a:r>
              <a:rPr lang="ko-KR" altLang="en-US" sz="27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기본키를</a:t>
            </a:r>
            <a:r>
              <a:rPr lang="ko-KR" altLang="en-US" sz="27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제외한 나머지 후보키들</a:t>
            </a:r>
            <a:endParaRPr lang="en-US" altLang="ko-KR" sz="27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28700" lvl="2" algn="l" defTabSz="508000">
              <a:lnSpc>
                <a:spcPct val="120000"/>
              </a:lnSpc>
              <a:buFont typeface="맑은 고딕"/>
              <a:buChar char="•"/>
            </a:pPr>
            <a:endParaRPr lang="en-US" altLang="ko-KR" sz="27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lvl="1" algn="l" defTabSz="508000">
              <a:lnSpc>
                <a:spcPct val="120000"/>
              </a:lnSpc>
              <a:buFont typeface="맑은 고딕"/>
              <a:buChar char="•"/>
            </a:pPr>
            <a:r>
              <a:rPr lang="ko-KR" altLang="en-US" sz="27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외래키</a:t>
            </a:r>
            <a:endParaRPr lang="en-US" altLang="ko-KR" sz="27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28700" lvl="2" algn="l" defTabSz="508000">
              <a:lnSpc>
                <a:spcPct val="120000"/>
              </a:lnSpc>
              <a:buFont typeface="맑은 고딕"/>
              <a:buChar char="•"/>
            </a:pP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어떤 테이블에 소속된 속성 또는 속성 집합이 다른 테이블의 </a:t>
            </a:r>
            <a:r>
              <a:rPr lang="ko-KR" altLang="en-US" sz="2700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기본키가</a:t>
            </a: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되는 키</a:t>
            </a:r>
            <a:endParaRPr lang="en-US" altLang="ko-KR" sz="27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28700" lvl="2" algn="l" defTabSz="508000">
              <a:lnSpc>
                <a:spcPct val="120000"/>
              </a:lnSpc>
              <a:buFont typeface="맑은 고딕"/>
              <a:buChar char="•"/>
            </a:pPr>
            <a:r>
              <a:rPr lang="ko-KR" altLang="en-US" sz="2700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테이블들 사이의 관계를 올바르게 표현하기 위해 필요</a:t>
            </a:r>
            <a:endParaRPr lang="en-US" altLang="ko-KR" sz="2700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28650" lvl="1" algn="l" defTabSz="508000">
              <a:lnSpc>
                <a:spcPct val="120000"/>
              </a:lnSpc>
              <a:buFont typeface="맑은 고딕"/>
              <a:buChar char="•"/>
            </a:pPr>
            <a:r>
              <a:rPr lang="ko-KR" altLang="en-US" sz="27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슈퍼키</a:t>
            </a:r>
            <a:endParaRPr lang="en-US" altLang="ko-KR" sz="27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342900" lvl="1" indent="0" algn="l" defTabSz="508000">
              <a:lnSpc>
                <a:spcPct val="90000"/>
              </a:lnSpc>
              <a:buNone/>
            </a:pPr>
            <a:endParaRPr lang="en-US" altLang="ko-KR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비식별자</a:t>
            </a:r>
            <a:r>
              <a:rPr lang="ko-KR" altLang="en-US" dirty="0" smtClean="0"/>
              <a:t> 관계의 결정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700808"/>
            <a:ext cx="4910336" cy="4526915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일반적으로 관계와 속성을 정의하고 </a:t>
            </a:r>
            <a:r>
              <a:rPr lang="ko-KR" altLang="en-US" sz="2000" dirty="0" err="1" smtClean="0"/>
              <a:t>기본키를</a:t>
            </a:r>
            <a:r>
              <a:rPr lang="ko-KR" altLang="en-US" sz="2000" dirty="0" smtClean="0"/>
              <a:t> 결정하면 논리적인 관계에 의해 다른 테이블과의 </a:t>
            </a:r>
            <a:r>
              <a:rPr lang="ko-KR" altLang="en-US" sz="2000" dirty="0" err="1" smtClean="0"/>
              <a:t>외부키가</a:t>
            </a:r>
            <a:r>
              <a:rPr lang="ko-KR" altLang="en-US" sz="2000" dirty="0" smtClean="0"/>
              <a:t> 도출되지만 중요하게 고려해야 할 사항이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보내는 쪽의 테이블로부터 받은 </a:t>
            </a:r>
            <a:r>
              <a:rPr lang="ko-KR" altLang="en-US" sz="2000" dirty="0" err="1" smtClean="0"/>
              <a:t>외부식별자를</a:t>
            </a:r>
            <a:r>
              <a:rPr lang="ko-KR" altLang="en-US" sz="2000" dirty="0" smtClean="0"/>
              <a:t> 받는 쪽에서 </a:t>
            </a:r>
            <a:r>
              <a:rPr lang="ko-KR" altLang="en-US" sz="2000" dirty="0" err="1" smtClean="0"/>
              <a:t>주식별자로</a:t>
            </a:r>
            <a:r>
              <a:rPr lang="ko-KR" altLang="en-US" sz="2000" dirty="0" smtClean="0"/>
              <a:t> 이용할 것인지 또는 연결이 되는 속성으로만 이용할 것인지 결정해야 한다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49630"/>
              </p:ext>
            </p:extLst>
          </p:nvPr>
        </p:nvGraphicFramePr>
        <p:xfrm>
          <a:off x="6174038" y="2566805"/>
          <a:ext cx="1897273" cy="83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273"/>
              </a:tblGrid>
              <a:tr h="468501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부모</a:t>
                      </a:r>
                      <a:r>
                        <a:rPr lang="ko-KR" altLang="en-US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속성</a:t>
                      </a:r>
                      <a:endParaRPr lang="ko-KR" altLang="en-US" sz="18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42854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2323"/>
              </p:ext>
            </p:extLst>
          </p:nvPr>
        </p:nvGraphicFramePr>
        <p:xfrm>
          <a:off x="9262166" y="2497929"/>
          <a:ext cx="1897273" cy="1083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273"/>
              </a:tblGrid>
              <a:tr h="715029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자식속성</a:t>
                      </a: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부모속성(</a:t>
                      </a: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FK)</a:t>
                      </a:r>
                      <a:endParaRPr lang="ko-KR" altLang="en-US" sz="18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42854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58059"/>
              </p:ext>
            </p:extLst>
          </p:nvPr>
        </p:nvGraphicFramePr>
        <p:xfrm>
          <a:off x="6163162" y="4809917"/>
          <a:ext cx="1897273" cy="969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273"/>
              </a:tblGrid>
              <a:tr h="468501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부모</a:t>
                      </a:r>
                      <a:r>
                        <a:rPr lang="ko-KR" altLang="en-US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속성</a:t>
                      </a:r>
                      <a:endParaRPr lang="ko-KR" altLang="en-US" sz="18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500913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9859"/>
              </p:ext>
            </p:extLst>
          </p:nvPr>
        </p:nvGraphicFramePr>
        <p:xfrm>
          <a:off x="9224620" y="4807867"/>
          <a:ext cx="1897273" cy="95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273"/>
              </a:tblGrid>
              <a:tr h="45376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자식속성</a:t>
                      </a: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500914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부모속성(FK</a:t>
                      </a: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163162" y="2197473"/>
            <a:ext cx="152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 테이블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74038" y="4436725"/>
            <a:ext cx="152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 테이블</a:t>
            </a:r>
            <a:endParaRPr lang="ko-KR" altLang="en-US" dirty="0"/>
          </a:p>
        </p:txBody>
      </p:sp>
      <p:cxnSp>
        <p:nvCxnSpPr>
          <p:cNvPr id="17" name="직선 연결선 16"/>
          <p:cNvCxnSpPr>
            <a:endCxn id="11" idx="1"/>
          </p:cNvCxnSpPr>
          <p:nvPr/>
        </p:nvCxnSpPr>
        <p:spPr>
          <a:xfrm>
            <a:off x="8051839" y="3039593"/>
            <a:ext cx="12103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2" idx="3"/>
            <a:endCxn id="13" idx="1"/>
          </p:cNvCxnSpPr>
          <p:nvPr/>
        </p:nvCxnSpPr>
        <p:spPr>
          <a:xfrm flipV="1">
            <a:off x="8060435" y="5285208"/>
            <a:ext cx="1164185" cy="9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34558" y="1700808"/>
            <a:ext cx="500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받은 </a:t>
            </a:r>
            <a:r>
              <a:rPr lang="ko-KR" altLang="en-US" dirty="0" err="1" smtClean="0"/>
              <a:t>외부키를</a:t>
            </a:r>
            <a:r>
              <a:rPr lang="ko-KR" altLang="en-US" dirty="0" smtClean="0"/>
              <a:t> 자신의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97415" y="3898265"/>
            <a:ext cx="500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외부키를</a:t>
            </a:r>
            <a:r>
              <a:rPr lang="ko-KR" altLang="en-US" dirty="0" smtClean="0"/>
              <a:t> 자신의 속성으로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33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3435" cy="87269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 smtClean="0"/>
              <a:t>받은 </a:t>
            </a:r>
            <a:r>
              <a:rPr lang="ko-KR" altLang="en-US" sz="2000" dirty="0" err="1" smtClean="0"/>
              <a:t>외부키를</a:t>
            </a:r>
            <a:r>
              <a:rPr lang="ko-KR" altLang="en-US" sz="2000" dirty="0" smtClean="0"/>
              <a:t> 자신의 </a:t>
            </a:r>
            <a:r>
              <a:rPr lang="ko-KR" altLang="en-US" sz="2000" dirty="0" err="1" smtClean="0"/>
              <a:t>기본키로</a:t>
            </a:r>
            <a:r>
              <a:rPr lang="ko-KR" altLang="en-US" sz="2000" dirty="0" smtClean="0"/>
              <a:t> 이용</a:t>
            </a:r>
            <a:endParaRPr lang="en-US" altLang="ko-KR" sz="2000" dirty="0" smtClean="0"/>
          </a:p>
          <a:p>
            <a:r>
              <a:rPr lang="ko-KR" altLang="en-US" sz="2000" dirty="0" err="1" smtClean="0"/>
              <a:t>기본키는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Null </a:t>
            </a:r>
            <a:r>
              <a:rPr lang="ko-KR" altLang="en-US" sz="2000" dirty="0" smtClean="0"/>
              <a:t>값이 오면 안되므로 반드시 </a:t>
            </a:r>
            <a:r>
              <a:rPr lang="ko-KR" altLang="en-US" sz="2000" dirty="0" err="1" smtClean="0"/>
              <a:t>보낸쪽</a:t>
            </a:r>
            <a:r>
              <a:rPr lang="ko-KR" altLang="en-US" sz="2000" dirty="0" smtClean="0"/>
              <a:t> 테이블의 데이터가 생성되어야 자신의 데이터가 생성가능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6381750" y="7857523"/>
            <a:ext cx="3474720" cy="93789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solidFill>
                  <a:srgbClr val="444444"/>
                </a:solidFill>
                <a:latin typeface="돋움" charset="0"/>
                <a:ea typeface="돋움" charset="0"/>
              </a:rPr>
              <a:t>외부식별자(Foreign Identifier)는 자기 자신의 엔터티에서 필요한 속성이 아니라 다른 엔터티와의 관계를 통해 자식 쪽에 엔터티에 생성되는 속성을 외부식별자라 하며 데이터베이스 생성 시에 Foreign Key역할을 한다.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6381750" y="8973616"/>
            <a:ext cx="4057650" cy="11068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solidFill>
                  <a:srgbClr val="444444"/>
                </a:solidFill>
                <a:latin typeface="돋움" charset="0"/>
                <a:ea typeface="돋움" charset="0"/>
              </a:rPr>
              <a:t>엔터티에 주식별자가 지정되고 엔터티간 관계를 연결하면 부모쪽의 주식별자를 자식엔터티의 속성으로 내려 보낸다. </a:t>
            </a:r>
            <a:endParaRPr lang="ko-KR" altLang="en-US" sz="1100" b="0" strike="noStrike" cap="none" dirty="0" smtClean="0">
              <a:solidFill>
                <a:srgbClr val="444444"/>
              </a:solidFill>
              <a:latin typeface="돋움" charset="0"/>
              <a:ea typeface="돋움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solidFill>
                  <a:srgbClr val="444444"/>
                </a:solidFill>
                <a:latin typeface="돋움" charset="0"/>
                <a:ea typeface="돋움" charset="0"/>
              </a:rPr>
              <a:t>이 때 자식엔터티에서 부모엔터티로부터 받은 외부식별자를 자신의 주식별자로 이용할 것인지 또는 부모와 연결이 되는 속성으로서만 이용할 것인지를 결정해야 한다. </a:t>
            </a:r>
            <a:endParaRPr lang="ko-KR" altLang="en-US" sz="1100" b="0" strike="noStrike" cap="none" dirty="0" smtClean="0">
              <a:solidFill>
                <a:srgbClr val="444444"/>
              </a:solidFill>
              <a:latin typeface="돋움" charset="0"/>
              <a:ea typeface="돋움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100" b="0" strike="noStrike" cap="none" dirty="0" smtClean="0">
                <a:solidFill>
                  <a:srgbClr val="444444"/>
                </a:solidFill>
                <a:latin typeface="돋움" charset="0"/>
                <a:ea typeface="돋움" charset="0"/>
              </a:rPr>
              <a:t>&lt;- 여기서 식별, 비식별 관계가 만들어짐</a:t>
            </a:r>
            <a:endParaRPr lang="ko-KR" altLang="en-US" sz="11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9"/>
          <p:cNvSpPr txBox="1">
            <a:spLocks/>
          </p:cNvSpPr>
          <p:nvPr/>
        </p:nvSpPr>
        <p:spPr>
          <a:xfrm>
            <a:off x="5461635" y="2651093"/>
            <a:ext cx="92011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사원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1"/>
          <p:cNvSpPr txBox="1">
            <a:spLocks/>
          </p:cNvSpPr>
          <p:nvPr/>
        </p:nvSpPr>
        <p:spPr>
          <a:xfrm>
            <a:off x="8878341" y="2639980"/>
            <a:ext cx="148209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임시직사원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6814" y="2953943"/>
            <a:ext cx="4461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받은 </a:t>
            </a:r>
            <a:r>
              <a:rPr lang="ko-KR" altLang="en-US" dirty="0" err="1"/>
              <a:t>외부키만으로</a:t>
            </a:r>
            <a:r>
              <a:rPr lang="ko-KR" altLang="en-US" dirty="0"/>
              <a:t> </a:t>
            </a:r>
            <a:r>
              <a:rPr lang="ko-KR" altLang="en-US" dirty="0" err="1"/>
              <a:t>기본키가</a:t>
            </a:r>
            <a:r>
              <a:rPr lang="ko-KR" altLang="en-US" dirty="0"/>
              <a:t>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두 테이블간의 관계는 </a:t>
            </a:r>
            <a:r>
              <a:rPr lang="en-US" altLang="ko-KR" dirty="0" smtClean="0"/>
              <a:t>1:1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6815" y="4635320"/>
            <a:ext cx="3816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받은 </a:t>
            </a:r>
            <a:r>
              <a:rPr lang="ko-KR" altLang="en-US" dirty="0" err="1"/>
              <a:t>외부키를</a:t>
            </a:r>
            <a:r>
              <a:rPr lang="ko-KR" altLang="en-US" dirty="0"/>
              <a:t> 포함하여 다른 속성과 함께 </a:t>
            </a:r>
            <a:r>
              <a:rPr lang="ko-KR" altLang="en-US" dirty="0" err="1"/>
              <a:t>기본키가</a:t>
            </a:r>
            <a:r>
              <a:rPr lang="ko-KR" altLang="en-US" dirty="0"/>
              <a:t> </a:t>
            </a:r>
            <a:r>
              <a:rPr lang="ko-KR" altLang="en-US" dirty="0" smtClean="0"/>
              <a:t>구성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두 </a:t>
            </a:r>
            <a:r>
              <a:rPr lang="ko-KR" altLang="en-US" dirty="0"/>
              <a:t>테이블간의 관계는 </a:t>
            </a:r>
            <a:r>
              <a:rPr lang="en-US" altLang="ko-KR" dirty="0" smtClean="0"/>
              <a:t>1:M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654388"/>
              </p:ext>
            </p:extLst>
          </p:nvPr>
        </p:nvGraphicFramePr>
        <p:xfrm>
          <a:off x="5461635" y="3021298"/>
          <a:ext cx="1926069" cy="10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69"/>
              </a:tblGrid>
              <a:tr h="61595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Employee_id</a:t>
                      </a:r>
                      <a:endParaRPr lang="en-US" altLang="ko-KR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strike="noStrike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기본키</a:t>
                      </a: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092975"/>
              </p:ext>
            </p:extLst>
          </p:nvPr>
        </p:nvGraphicFramePr>
        <p:xfrm>
          <a:off x="9011226" y="3021298"/>
          <a:ext cx="1926069" cy="10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69"/>
              </a:tblGrid>
              <a:tr h="61595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Employee_id</a:t>
                      </a:r>
                      <a:endParaRPr lang="en-US" altLang="ko-KR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strike="noStrike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기본키</a:t>
                      </a: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95049"/>
              </p:ext>
            </p:extLst>
          </p:nvPr>
        </p:nvGraphicFramePr>
        <p:xfrm>
          <a:off x="5399782" y="4837982"/>
          <a:ext cx="1926069" cy="10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69"/>
              </a:tblGrid>
              <a:tr h="61595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Employee_id</a:t>
                      </a:r>
                      <a:endParaRPr lang="en-US" altLang="ko-KR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strike="noStrike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기본키</a:t>
                      </a: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텍스트 상자 5"/>
          <p:cNvSpPr txBox="1">
            <a:spLocks/>
          </p:cNvSpPr>
          <p:nvPr/>
        </p:nvSpPr>
        <p:spPr>
          <a:xfrm>
            <a:off x="5398770" y="4482672"/>
            <a:ext cx="92011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사원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9031"/>
              </p:ext>
            </p:extLst>
          </p:nvPr>
        </p:nvGraphicFramePr>
        <p:xfrm>
          <a:off x="8884056" y="4837982"/>
          <a:ext cx="2258219" cy="1013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219"/>
              </a:tblGrid>
              <a:tr h="612023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Employee_id</a:t>
                      </a: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(FK)</a:t>
                      </a: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Start_date</a:t>
                      </a: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텍스트 상자 7"/>
          <p:cNvSpPr txBox="1">
            <a:spLocks/>
          </p:cNvSpPr>
          <p:nvPr/>
        </p:nvSpPr>
        <p:spPr>
          <a:xfrm>
            <a:off x="8838019" y="4493905"/>
            <a:ext cx="2673009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변경내역</a:t>
            </a:r>
            <a:r>
              <a:rPr lang="en-US" altLang="ko-KR" sz="1800" b="0" strike="noStrike" cap="none" dirty="0" err="1" smtClean="0">
                <a:latin typeface="맑은 고딕" charset="0"/>
                <a:ea typeface="맑은 고딕" charset="0"/>
              </a:rPr>
              <a:t>Job_history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7387704" y="3645024"/>
            <a:ext cx="1623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25851" y="5445224"/>
            <a:ext cx="1552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8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비식별자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외부키를</a:t>
            </a:r>
            <a:r>
              <a:rPr lang="ko-KR" altLang="en-US" dirty="0" smtClean="0"/>
              <a:t> 받았지만 자신의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사용하지 않고 일반적인 속성으로만 사용하는 경우</a:t>
            </a:r>
            <a:endParaRPr lang="en-US" altLang="ko-KR" dirty="0" smtClean="0"/>
          </a:p>
          <a:p>
            <a:r>
              <a:rPr lang="ko-KR" altLang="en-US" dirty="0" smtClean="0"/>
              <a:t>다음 </a:t>
            </a:r>
            <a:r>
              <a:rPr lang="ko-KR" altLang="en-US" dirty="0" err="1" smtClean="0"/>
              <a:t>네가지</a:t>
            </a:r>
            <a:r>
              <a:rPr lang="ko-KR" altLang="en-US" dirty="0" smtClean="0"/>
              <a:t> 경우에 </a:t>
            </a:r>
            <a:r>
              <a:rPr lang="ko-KR" altLang="en-US" dirty="0" err="1" smtClean="0"/>
              <a:t>비식별자</a:t>
            </a:r>
            <a:r>
              <a:rPr lang="ko-KR" altLang="en-US" dirty="0" smtClean="0"/>
              <a:t> 관계에 의한 </a:t>
            </a:r>
            <a:r>
              <a:rPr lang="ko-KR" altLang="en-US" dirty="0" err="1" smtClean="0"/>
              <a:t>외부키를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자식쪽에서</a:t>
            </a:r>
            <a:r>
              <a:rPr lang="ko-KR" altLang="en-US" dirty="0" smtClean="0"/>
              <a:t> 받은 속성이 반드시 필수가 아니어도 무방하기 때문에 부모 없는 자식이 생성될 수 있는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관계된 두 테이블의 데이터 생명을 다르게 관리할 경우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부모의 데이터가 자식의 데이터에 관계를 가지고 있지만 자식만 남겨두고 먼저 소멸 될 수 있는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테이블이 하나의 테이블로 통합되어 표현되었는데 각각의 테이블이 별도의 관계를 </a:t>
            </a:r>
            <a:r>
              <a:rPr lang="ko-KR" altLang="en-US" dirty="0" err="1" smtClean="0"/>
              <a:t>가질때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자식테이블에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사용되어도 되지만 별도의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생성하는 것이 더 유리하다고 판단 될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06700"/>
              </p:ext>
            </p:extLst>
          </p:nvPr>
        </p:nvGraphicFramePr>
        <p:xfrm>
          <a:off x="568152" y="4509120"/>
          <a:ext cx="1766664" cy="98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664"/>
              </a:tblGrid>
              <a:tr h="61595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접수번호</a:t>
                      </a:r>
                      <a:endParaRPr lang="en-US" altLang="ko-KR" sz="16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주민등록번호</a:t>
                      </a:r>
                      <a:r>
                        <a:rPr lang="en-US" altLang="ko-KR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(FK)</a:t>
                      </a:r>
                      <a:endParaRPr lang="ko-KR" altLang="en-US" sz="16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62209"/>
              </p:ext>
            </p:extLst>
          </p:nvPr>
        </p:nvGraphicFramePr>
        <p:xfrm>
          <a:off x="2487910" y="4492377"/>
          <a:ext cx="1340451" cy="98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451"/>
              </a:tblGrid>
              <a:tr h="61595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접수번호</a:t>
                      </a:r>
                      <a:endParaRPr lang="en-US" altLang="ko-KR" sz="16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회원</a:t>
                      </a:r>
                      <a:r>
                        <a:rPr lang="en-US" altLang="ko-KR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ID(FK)</a:t>
                      </a:r>
                      <a:endParaRPr lang="ko-KR" altLang="en-US" sz="16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12110"/>
              </p:ext>
            </p:extLst>
          </p:nvPr>
        </p:nvGraphicFramePr>
        <p:xfrm>
          <a:off x="3966542" y="4506516"/>
          <a:ext cx="1332727" cy="98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727"/>
              </a:tblGrid>
              <a:tr h="61595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접수번호</a:t>
                      </a:r>
                      <a:endParaRPr lang="en-US" altLang="ko-KR" sz="16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r>
                        <a:rPr lang="en-US" altLang="ko-KR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(FK)</a:t>
                      </a:r>
                      <a:endParaRPr lang="ko-KR" altLang="en-US" sz="16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62029"/>
              </p:ext>
            </p:extLst>
          </p:nvPr>
        </p:nvGraphicFramePr>
        <p:xfrm>
          <a:off x="568152" y="2583191"/>
          <a:ext cx="1758974" cy="98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74"/>
              </a:tblGrid>
              <a:tr h="61595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주민등록번호</a:t>
                      </a:r>
                      <a:endParaRPr lang="ko-KR" altLang="en-US" sz="16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460976"/>
              </p:ext>
            </p:extLst>
          </p:nvPr>
        </p:nvGraphicFramePr>
        <p:xfrm>
          <a:off x="2487910" y="2583191"/>
          <a:ext cx="1334616" cy="98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616"/>
              </a:tblGrid>
              <a:tr h="61595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회원</a:t>
                      </a:r>
                      <a:r>
                        <a:rPr lang="en-US" altLang="ko-KR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6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73305"/>
              </p:ext>
            </p:extLst>
          </p:nvPr>
        </p:nvGraphicFramePr>
        <p:xfrm>
          <a:off x="3966542" y="2583191"/>
          <a:ext cx="1326926" cy="98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926"/>
              </a:tblGrid>
              <a:tr h="61595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16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256787"/>
              </p:ext>
            </p:extLst>
          </p:nvPr>
        </p:nvGraphicFramePr>
        <p:xfrm>
          <a:off x="7461196" y="4279186"/>
          <a:ext cx="1872208" cy="144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61595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접수번호</a:t>
                      </a:r>
                      <a:endParaRPr lang="ko-KR" altLang="en-US" sz="16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주민등록번호</a:t>
                      </a:r>
                      <a:r>
                        <a:rPr lang="en-US" altLang="ko-KR" sz="16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(FK)</a:t>
                      </a: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회원</a:t>
                      </a:r>
                      <a:r>
                        <a:rPr lang="en-US" altLang="ko-KR" sz="16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ID(FK)</a:t>
                      </a:r>
                    </a:p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r>
                        <a:rPr lang="en-US" altLang="ko-KR" sz="16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(FK)</a:t>
                      </a:r>
                      <a:endParaRPr lang="ko-KR" altLang="en-US" sz="16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60462" y="2255992"/>
            <a:ext cx="1271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내방고객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87910" y="2275650"/>
            <a:ext cx="1271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인터넷회원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66542" y="2275414"/>
            <a:ext cx="1271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전화회원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68152" y="4198788"/>
            <a:ext cx="9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방문접수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95599" y="4209402"/>
            <a:ext cx="113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인터넷접수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968886" y="4217190"/>
            <a:ext cx="99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전화접수</a:t>
            </a:r>
            <a:endParaRPr lang="ko-KR" altLang="en-US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557699"/>
              </p:ext>
            </p:extLst>
          </p:nvPr>
        </p:nvGraphicFramePr>
        <p:xfrm>
          <a:off x="6240016" y="2583427"/>
          <a:ext cx="1413231" cy="98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31"/>
              </a:tblGrid>
              <a:tr h="61595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주민등록번호</a:t>
                      </a:r>
                      <a:endParaRPr lang="ko-KR" altLang="en-US" sz="16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78589"/>
              </p:ext>
            </p:extLst>
          </p:nvPr>
        </p:nvGraphicFramePr>
        <p:xfrm>
          <a:off x="7761457" y="2583427"/>
          <a:ext cx="1072284" cy="98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284"/>
              </a:tblGrid>
              <a:tr h="61595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회원</a:t>
                      </a:r>
                      <a:r>
                        <a:rPr lang="en-US" altLang="ko-KR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endParaRPr lang="ko-KR" altLang="en-US" sz="16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69601"/>
              </p:ext>
            </p:extLst>
          </p:nvPr>
        </p:nvGraphicFramePr>
        <p:xfrm>
          <a:off x="8941951" y="2583427"/>
          <a:ext cx="1066106" cy="98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06"/>
              </a:tblGrid>
              <a:tr h="61595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전화번호</a:t>
                      </a:r>
                      <a:endParaRPr lang="ko-KR" altLang="en-US" sz="16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232326" y="2256228"/>
            <a:ext cx="1271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내방고객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761457" y="2275886"/>
            <a:ext cx="1271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인터넷회원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8941951" y="2275650"/>
            <a:ext cx="1271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전화회원</a:t>
            </a:r>
            <a:endParaRPr lang="ko-KR" altLang="en-US" sz="1400" dirty="0"/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1483005" y="3570217"/>
            <a:ext cx="4483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583832" y="3570217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5" idx="0"/>
          </p:cNvCxnSpPr>
          <p:nvPr/>
        </p:nvCxnSpPr>
        <p:spPr>
          <a:xfrm>
            <a:off x="3143672" y="3569981"/>
            <a:ext cx="14463" cy="922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6624" y="1124744"/>
            <a:ext cx="739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테이블이 하나의 테이블로 통합되어 </a:t>
            </a:r>
            <a:r>
              <a:rPr lang="ko-KR" altLang="en-US" dirty="0" smtClean="0"/>
              <a:t>표현되었지만 </a:t>
            </a:r>
            <a:r>
              <a:rPr lang="ko-KR" altLang="en-US" dirty="0"/>
              <a:t>각각의 </a:t>
            </a:r>
            <a:r>
              <a:rPr lang="ko-KR" altLang="en-US" dirty="0" smtClean="0"/>
              <a:t>부모테이블과 </a:t>
            </a:r>
            <a:r>
              <a:rPr lang="ko-KR" altLang="en-US" dirty="0"/>
              <a:t>별도의 관계를 </a:t>
            </a:r>
            <a:r>
              <a:rPr lang="ko-KR" altLang="en-US" dirty="0" err="1"/>
              <a:t>가질때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00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7913"/>
              </p:ext>
            </p:extLst>
          </p:nvPr>
        </p:nvGraphicFramePr>
        <p:xfrm>
          <a:off x="551384" y="1772816"/>
          <a:ext cx="1926069" cy="98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69"/>
              </a:tblGrid>
              <a:tr h="61595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사번</a:t>
                      </a:r>
                      <a:endParaRPr lang="en-US" altLang="ko-KR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텍스트 상자 5"/>
          <p:cNvSpPr txBox="1">
            <a:spLocks/>
          </p:cNvSpPr>
          <p:nvPr/>
        </p:nvSpPr>
        <p:spPr>
          <a:xfrm>
            <a:off x="550372" y="1417506"/>
            <a:ext cx="92011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사원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28903"/>
              </p:ext>
            </p:extLst>
          </p:nvPr>
        </p:nvGraphicFramePr>
        <p:xfrm>
          <a:off x="4035659" y="1772816"/>
          <a:ext cx="2132350" cy="982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350"/>
              </a:tblGrid>
              <a:tr h="612023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계약번호</a:t>
                      </a: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5080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계약사원 </a:t>
                      </a:r>
                      <a:r>
                        <a:rPr lang="ko-KR" altLang="en-US" sz="1800" b="0" strike="noStrike" kern="1200" cap="none" dirty="0" err="1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사번</a:t>
                      </a: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(FK)</a:t>
                      </a: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텍스트 상자 7"/>
          <p:cNvSpPr txBox="1">
            <a:spLocks/>
          </p:cNvSpPr>
          <p:nvPr/>
        </p:nvSpPr>
        <p:spPr>
          <a:xfrm>
            <a:off x="3989621" y="1428739"/>
            <a:ext cx="2673009" cy="37061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계약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477453" y="2380058"/>
            <a:ext cx="1552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3225" y="629857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여러가지</a:t>
            </a:r>
            <a:r>
              <a:rPr lang="ko-KR" altLang="en-US" dirty="0" smtClean="0"/>
              <a:t> 이유에서 계약번호로만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구성하는 것이 더 효율적이라고 판단되어 </a:t>
            </a:r>
            <a:r>
              <a:rPr lang="ko-KR" altLang="en-US" dirty="0" err="1" smtClean="0"/>
              <a:t>비식별자</a:t>
            </a:r>
            <a:r>
              <a:rPr lang="ko-KR" altLang="en-US" dirty="0" smtClean="0"/>
              <a:t> 관계로 구성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983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</p:spPr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관계로만 설정할 경우의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4070" cy="45275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데이터의 흐름이 길어질 수록 기본키의 속성 수도 늘어나게 된다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342900" indent="-342900" algn="l" fontAlgn="auto" defTabSz="914400" ea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6295" y="2857500"/>
          <a:ext cx="143446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65"/>
              </a:tblGrid>
              <a:tr h="92456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속성1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속성2(FK)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속성3(FK)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30475" y="2861310"/>
          <a:ext cx="1434465" cy="157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65"/>
              </a:tblGrid>
              <a:tr h="120142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속성1(FK)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속성2(FK)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속성3(FK)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속성4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309745" y="2882265"/>
          <a:ext cx="143446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65"/>
              </a:tblGrid>
              <a:tr h="147828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속성1(FK)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속성2(FK)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속성3(FK)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속성4(FK)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1" strike="noStrike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속성5</a:t>
                      </a:r>
                      <a:endParaRPr lang="ko-KR" altLang="en-US" sz="1800" kern="1200" dirty="0" smtClean="0" cap="none" b="1" strike="noStrike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텍스트 상자 6"/>
          <p:cNvSpPr txBox="1">
            <a:spLocks/>
          </p:cNvSpPr>
          <p:nvPr/>
        </p:nvSpPr>
        <p:spPr>
          <a:xfrm rot="0">
            <a:off x="6301105" y="2834640"/>
            <a:ext cx="5089525" cy="1599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1:M 관계를 식별자로만 설정한 경우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기본키속성이 최소+1씩 계속적으로 증가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- 증가된 기본키속성으로 인해 개발자에게 복잡성과 오류가능성을 유발시킨다.</a:t>
            </a:r>
            <a:endParaRPr lang="ko-KR" altLang="en-US" sz="20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2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142</Paragraphs>
  <Words>694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안 병욱</dc:creator>
  <cp:lastModifiedBy>안 병욱</cp:lastModifiedBy>
  <dc:title>http://www.dbguide.net/db.db?cmd=view&amp;boardUid=148182&amp;boardConfigUid=9&amp;categoryUid=216&amp;boardIdx=132&amp;boardStep=1</dc:title>
  <dcterms:modified xsi:type="dcterms:W3CDTF">2019-03-03T14:36:48Z</dcterms:modified>
</cp:coreProperties>
</file>