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87" r:id="rId2"/>
    <p:sldId id="294" r:id="rId3"/>
    <p:sldId id="296" r:id="rId4"/>
    <p:sldId id="295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ba Hirsch" initials="LH" lastIdx="1" clrIdx="0">
    <p:extLst>
      <p:ext uri="{19B8F6BF-5375-455C-9EA6-DF929625EA0E}">
        <p15:presenceInfo xmlns:p15="http://schemas.microsoft.com/office/powerpoint/2012/main" userId="S::lshlh2@lshtm.ac.uk::ebdc0e9d-f113-476a-8531-b97009429b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/>
    <p:restoredTop sz="93867" autoAdjust="0"/>
  </p:normalViewPr>
  <p:slideViewPr>
    <p:cSldViewPr snapToGrid="0" snapToObjects="1">
      <p:cViewPr varScale="1">
        <p:scale>
          <a:sx n="189" d="100"/>
          <a:sy n="189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kableExt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lfit.org/index.html" TargetMode="External"/><Relationship Id="rId3" Type="http://schemas.openxmlformats.org/officeDocument/2006/relationships/hyperlink" Target="https://cran.r-project.org/web/packages/kableExtra/vignettes/awesome_table_in_html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ran.r-project.org/package=kableExt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ran.r-project.org/web/packages/arsenal/vignettes/tableby.html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lfit.org/index.html" TargetMode="External"/><Relationship Id="rId3" Type="http://schemas.openxmlformats.org/officeDocument/2006/relationships/hyperlink" Target="https://cran.r-project.org/web/packages/kableExtra/vignettes/awesome_table_in_html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ran.r-project.org/package=kableExt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hyperlink" Target="https://cran.r-project.org/web/packages/arsenal/vignettes/tableby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kableExtr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ran.r-project.org/package=kableEx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an.r-project.org/package=kableExtr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rdrr.io/cran/qwraps2/f/vignettes/summary-statistics.Rmd" TargetMode="External"/><Relationship Id="rId7" Type="http://schemas.openxmlformats.org/officeDocument/2006/relationships/hyperlink" Target="https://davidgohel.github.io/flextable/articles/overview.html" TargetMode="External"/><Relationship Id="rId2" Type="http://schemas.openxmlformats.org/officeDocument/2006/relationships/hyperlink" Target="https://cran.r-project.org/package=kableExt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dsjoberg/gtsummary" TargetMode="External"/><Relationship Id="rId5" Type="http://schemas.openxmlformats.org/officeDocument/2006/relationships/hyperlink" Target="https://cran.r-project.org/web/packages/tableone/vignettes/introduction.html" TargetMode="External"/><Relationship Id="rId4" Type="http://schemas.openxmlformats.org/officeDocument/2006/relationships/hyperlink" Target="https://hughjonesd.github.io/huxtable/hux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7D0-F28E-424C-BBF2-1DEA00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6392"/>
            <a:ext cx="7729728" cy="1188720"/>
          </a:xfrm>
        </p:spPr>
        <p:txBody>
          <a:bodyPr/>
          <a:lstStyle/>
          <a:p>
            <a:r>
              <a:rPr lang="en-GB" dirty="0"/>
              <a:t>Making tables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4AB-966A-4384-B070-534F38C1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34" y="2253996"/>
            <a:ext cx="9565132" cy="4029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 err="1"/>
              <a:t>rmarkdown</a:t>
            </a:r>
            <a:endParaRPr lang="en-GB" sz="2000" dirty="0"/>
          </a:p>
          <a:p>
            <a:r>
              <a:rPr lang="en-GB" sz="2000" dirty="0"/>
              <a:t>R packages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arsenal 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kable</a:t>
            </a:r>
            <a:r>
              <a:rPr lang="en-GB" dirty="0">
                <a:latin typeface="Lucida Console" panose="020B0609040504020204" pitchFamily="49" charset="0"/>
              </a:rPr>
              <a:t> &amp; </a:t>
            </a:r>
            <a:r>
              <a:rPr lang="en-GB" dirty="0" err="1">
                <a:latin typeface="Lucida Console" panose="020B0609040504020204" pitchFamily="49" charset="0"/>
              </a:rPr>
              <a:t>kablEextra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finalfit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pandoc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knitr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sz="2000" dirty="0"/>
              <a:t>Other resources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AutoShape 5" descr="CRAN_version">
            <a:hlinkClick r:id="rId2"/>
            <a:extLst>
              <a:ext uri="{FF2B5EF4-FFF2-40B4-BE49-F238E27FC236}">
                <a16:creationId xmlns:a16="http://schemas.microsoft.com/office/drawing/2014/main" id="{3D85F0CE-F596-CE48-B145-466F23EE5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1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7D0-F28E-424C-BBF2-1DEA00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6392"/>
            <a:ext cx="7729728" cy="1188720"/>
          </a:xfrm>
        </p:spPr>
        <p:txBody>
          <a:bodyPr/>
          <a:lstStyle/>
          <a:p>
            <a:r>
              <a:rPr lang="en-GB" dirty="0"/>
              <a:t>Making tables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4AB-966A-4384-B070-534F38C1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34" y="2253996"/>
            <a:ext cx="9565132" cy="4029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 err="1"/>
              <a:t>rmarkdown</a:t>
            </a:r>
            <a:endParaRPr lang="en-GB" sz="2000" dirty="0"/>
          </a:p>
          <a:p>
            <a:r>
              <a:rPr lang="en-GB" sz="2000" dirty="0"/>
              <a:t>R packages</a:t>
            </a:r>
          </a:p>
          <a:p>
            <a:pPr lvl="1"/>
            <a:r>
              <a:rPr lang="en-GB" b="1" dirty="0">
                <a:latin typeface="Lucida Console" panose="020B0609040504020204" pitchFamily="49" charset="0"/>
              </a:rPr>
              <a:t>arsenal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kable</a:t>
            </a:r>
            <a:r>
              <a:rPr lang="en-GB" dirty="0">
                <a:latin typeface="Lucida Console" panose="020B0609040504020204" pitchFamily="49" charset="0"/>
              </a:rPr>
              <a:t> &amp; </a:t>
            </a:r>
            <a:r>
              <a:rPr lang="en-GB" b="1" dirty="0" err="1">
                <a:latin typeface="Lucida Console" panose="020B0609040504020204" pitchFamily="49" charset="0"/>
              </a:rPr>
              <a:t>kableExtra</a:t>
            </a:r>
            <a:endParaRPr lang="en-GB" b="1" dirty="0">
              <a:latin typeface="Lucida Console" panose="020B0609040504020204" pitchFamily="49" charset="0"/>
            </a:endParaRPr>
          </a:p>
          <a:p>
            <a:pPr lvl="1"/>
            <a:r>
              <a:rPr lang="en-GB" b="1" dirty="0" err="1">
                <a:latin typeface="Lucida Console" panose="020B0609040504020204" pitchFamily="49" charset="0"/>
              </a:rPr>
              <a:t>finalfit</a:t>
            </a:r>
            <a:endParaRPr lang="en-GB" b="1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pandoc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knitr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sz="2000" dirty="0"/>
              <a:t>Other resources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AutoShape 5" descr="CRAN_version">
            <a:hlinkClick r:id="rId2"/>
            <a:extLst>
              <a:ext uri="{FF2B5EF4-FFF2-40B4-BE49-F238E27FC236}">
                <a16:creationId xmlns:a16="http://schemas.microsoft.com/office/drawing/2014/main" id="{3D85F0CE-F596-CE48-B145-466F23EE5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7" descr="logo">
            <a:extLst>
              <a:ext uri="{FF2B5EF4-FFF2-40B4-BE49-F238E27FC236}">
                <a16:creationId xmlns:a16="http://schemas.microsoft.com/office/drawing/2014/main" id="{E541D7DB-2616-7A41-9DD1-D4C16C350E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546350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close up of a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071E51C-3A5C-204F-A4B6-93537DF2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912" y="3904402"/>
            <a:ext cx="1662538" cy="1765300"/>
          </a:xfrm>
          <a:prstGeom prst="rect">
            <a:avLst/>
          </a:prstGeom>
        </p:spPr>
      </p:pic>
      <p:pic>
        <p:nvPicPr>
          <p:cNvPr id="1026" name="Picture 2" descr="Arsenal logo">
            <a:hlinkClick r:id="rId5"/>
            <a:extLst>
              <a:ext uri="{FF2B5EF4-FFF2-40B4-BE49-F238E27FC236}">
                <a16:creationId xmlns:a16="http://schemas.microsoft.com/office/drawing/2014/main" id="{EAF1C85F-871F-9446-BBC7-DDBD9E19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65" y="2653302"/>
            <a:ext cx="1387033" cy="160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The rmarkddown hex sticker">
            <a:extLst>
              <a:ext uri="{FF2B5EF4-FFF2-40B4-BE49-F238E27FC236}">
                <a16:creationId xmlns:a16="http://schemas.microsoft.com/office/drawing/2014/main" id="{814F6108-D128-2340-A1ED-4C61A579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88" y="3961739"/>
            <a:ext cx="1518189" cy="17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hlinkClick r:id="rId8"/>
            <a:extLst>
              <a:ext uri="{FF2B5EF4-FFF2-40B4-BE49-F238E27FC236}">
                <a16:creationId xmlns:a16="http://schemas.microsoft.com/office/drawing/2014/main" id="{25DBDE8A-222D-A54F-B3FD-E895104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33" y="2606480"/>
            <a:ext cx="1509304" cy="17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7D0-F28E-424C-BBF2-1DEA00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6392"/>
            <a:ext cx="7729728" cy="1188720"/>
          </a:xfrm>
        </p:spPr>
        <p:txBody>
          <a:bodyPr/>
          <a:lstStyle/>
          <a:p>
            <a:r>
              <a:rPr lang="en-GB" dirty="0"/>
              <a:t>Making tables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4AB-966A-4384-B070-534F38C1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34" y="2253996"/>
            <a:ext cx="9565132" cy="4029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AutoShape 5" descr="CRAN_version">
            <a:hlinkClick r:id="rId2"/>
            <a:extLst>
              <a:ext uri="{FF2B5EF4-FFF2-40B4-BE49-F238E27FC236}">
                <a16:creationId xmlns:a16="http://schemas.microsoft.com/office/drawing/2014/main" id="{3D85F0CE-F596-CE48-B145-466F23EE5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7" descr="logo">
            <a:extLst>
              <a:ext uri="{FF2B5EF4-FFF2-40B4-BE49-F238E27FC236}">
                <a16:creationId xmlns:a16="http://schemas.microsoft.com/office/drawing/2014/main" id="{E541D7DB-2616-7A41-9DD1-D4C16C350E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8405" y="2439561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A close up of a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071E51C-3A5C-204F-A4B6-93537DF2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08" y="2253996"/>
            <a:ext cx="1662538" cy="1765300"/>
          </a:xfrm>
          <a:prstGeom prst="rect">
            <a:avLst/>
          </a:prstGeom>
        </p:spPr>
      </p:pic>
      <p:pic>
        <p:nvPicPr>
          <p:cNvPr id="1026" name="Picture 2" descr="Arsenal logo">
            <a:hlinkClick r:id="rId5"/>
            <a:extLst>
              <a:ext uri="{FF2B5EF4-FFF2-40B4-BE49-F238E27FC236}">
                <a16:creationId xmlns:a16="http://schemas.microsoft.com/office/drawing/2014/main" id="{EAF1C85F-871F-9446-BBC7-DDBD9E19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05" y="2293609"/>
            <a:ext cx="1387033" cy="160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The rmarkddown hex sticker">
            <a:extLst>
              <a:ext uri="{FF2B5EF4-FFF2-40B4-BE49-F238E27FC236}">
                <a16:creationId xmlns:a16="http://schemas.microsoft.com/office/drawing/2014/main" id="{814F6108-D128-2340-A1ED-4C61A579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3" y="2253996"/>
            <a:ext cx="1518189" cy="17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hlinkClick r:id="rId8"/>
            <a:extLst>
              <a:ext uri="{FF2B5EF4-FFF2-40B4-BE49-F238E27FC236}">
                <a16:creationId xmlns:a16="http://schemas.microsoft.com/office/drawing/2014/main" id="{25DBDE8A-222D-A54F-B3FD-E895104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69" y="4129005"/>
            <a:ext cx="1509304" cy="17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003A8AB-742D-2942-9002-7C14AA3B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08" y="4163830"/>
            <a:ext cx="1662538" cy="1765300"/>
          </a:xfrm>
          <a:prstGeom prst="rect">
            <a:avLst/>
          </a:prstGeom>
        </p:spPr>
      </p:pic>
      <p:pic>
        <p:nvPicPr>
          <p:cNvPr id="11" name="Picture 11" descr="The rmarkddown hex sticker">
            <a:extLst>
              <a:ext uri="{FF2B5EF4-FFF2-40B4-BE49-F238E27FC236}">
                <a16:creationId xmlns:a16="http://schemas.microsoft.com/office/drawing/2014/main" id="{8FB261FB-3B72-6740-9CB2-9ADF32CBF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3" y="4163830"/>
            <a:ext cx="1518189" cy="17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C3887D3-232B-4B46-9309-77418A890C3C}"/>
              </a:ext>
            </a:extLst>
          </p:cNvPr>
          <p:cNvSpPr txBox="1">
            <a:spLocks/>
          </p:cNvSpPr>
          <p:nvPr/>
        </p:nvSpPr>
        <p:spPr bwMode="black">
          <a:xfrm>
            <a:off x="1723024" y="2632915"/>
            <a:ext cx="888582" cy="8204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+</a:t>
            </a:r>
            <a:endParaRPr lang="en-GB" i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5EE58C-6486-E540-867B-E32637EDB585}"/>
              </a:ext>
            </a:extLst>
          </p:cNvPr>
          <p:cNvSpPr txBox="1">
            <a:spLocks/>
          </p:cNvSpPr>
          <p:nvPr/>
        </p:nvSpPr>
        <p:spPr bwMode="black">
          <a:xfrm>
            <a:off x="1723024" y="4560540"/>
            <a:ext cx="888582" cy="8204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+</a:t>
            </a:r>
            <a:endParaRPr lang="en-GB" i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163A51-C687-854E-B562-63298FA465F3}"/>
              </a:ext>
            </a:extLst>
          </p:cNvPr>
          <p:cNvSpPr txBox="1">
            <a:spLocks/>
          </p:cNvSpPr>
          <p:nvPr/>
        </p:nvSpPr>
        <p:spPr bwMode="black">
          <a:xfrm>
            <a:off x="3679236" y="2632915"/>
            <a:ext cx="888582" cy="8204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+</a:t>
            </a:r>
            <a:endParaRPr lang="en-GB" i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F6FBB26-A3C1-0942-BFBE-390549069EEC}"/>
              </a:ext>
            </a:extLst>
          </p:cNvPr>
          <p:cNvSpPr txBox="1">
            <a:spLocks/>
          </p:cNvSpPr>
          <p:nvPr/>
        </p:nvSpPr>
        <p:spPr bwMode="black">
          <a:xfrm>
            <a:off x="3687966" y="4607601"/>
            <a:ext cx="888582" cy="8204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+</a:t>
            </a:r>
            <a:endParaRPr lang="en-GB" i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63886C7-8A19-F248-A1DA-C66D83379617}"/>
              </a:ext>
            </a:extLst>
          </p:cNvPr>
          <p:cNvSpPr txBox="1">
            <a:spLocks/>
          </p:cNvSpPr>
          <p:nvPr/>
        </p:nvSpPr>
        <p:spPr bwMode="black">
          <a:xfrm>
            <a:off x="5524497" y="2632915"/>
            <a:ext cx="888582" cy="8204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=</a:t>
            </a:r>
            <a:endParaRPr lang="en-GB" i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4573F35-83EB-4C44-9229-4998B3E62A21}"/>
              </a:ext>
            </a:extLst>
          </p:cNvPr>
          <p:cNvSpPr txBox="1">
            <a:spLocks/>
          </p:cNvSpPr>
          <p:nvPr/>
        </p:nvSpPr>
        <p:spPr bwMode="black">
          <a:xfrm>
            <a:off x="5524497" y="4497215"/>
            <a:ext cx="888582" cy="8204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=</a:t>
            </a:r>
            <a:endParaRPr lang="en-GB" i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34E8B-7FA0-534A-957F-8B8889D3DD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4218" y="4390465"/>
            <a:ext cx="5698587" cy="1481327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D93F85-0499-7847-80CD-32B8B4009B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4218" y="2091043"/>
            <a:ext cx="1997222" cy="20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4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7D0-F28E-424C-BBF2-1DEA00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6392"/>
            <a:ext cx="7729728" cy="1188720"/>
          </a:xfrm>
        </p:spPr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4AB-966A-4384-B070-534F38C1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34" y="2253996"/>
            <a:ext cx="9565132" cy="4029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AutoShape 5" descr="CRAN_version">
            <a:hlinkClick r:id="rId2"/>
            <a:extLst>
              <a:ext uri="{FF2B5EF4-FFF2-40B4-BE49-F238E27FC236}">
                <a16:creationId xmlns:a16="http://schemas.microsoft.com/office/drawing/2014/main" id="{3D85F0CE-F596-CE48-B145-466F23EE5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7" descr="logo">
            <a:extLst>
              <a:ext uri="{FF2B5EF4-FFF2-40B4-BE49-F238E27FC236}">
                <a16:creationId xmlns:a16="http://schemas.microsoft.com/office/drawing/2014/main" id="{E541D7DB-2616-7A41-9DD1-D4C16C350E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546350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460D5E-9FFD-F141-9B84-C4762115E123}"/>
              </a:ext>
            </a:extLst>
          </p:cNvPr>
          <p:cNvSpPr txBox="1">
            <a:spLocks/>
          </p:cNvSpPr>
          <p:nvPr/>
        </p:nvSpPr>
        <p:spPr>
          <a:xfrm>
            <a:off x="1983546" y="2130731"/>
            <a:ext cx="9565132" cy="402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r>
              <a:rPr lang="en-GB" dirty="0"/>
              <a:t>Reproducible research framework</a:t>
            </a:r>
          </a:p>
          <a:p>
            <a:r>
              <a:rPr lang="en-GB" dirty="0"/>
              <a:t>Open-source tool for producing reports in R</a:t>
            </a:r>
          </a:p>
          <a:p>
            <a:r>
              <a:rPr lang="en-GB" dirty="0"/>
              <a:t>Code, results, plots, and writing in one place</a:t>
            </a:r>
          </a:p>
          <a:p>
            <a:r>
              <a:rPr lang="en-GB" dirty="0"/>
              <a:t>PDF, Microsoft Word, a slideshow, or an HTML</a:t>
            </a:r>
            <a:endParaRPr lang="en-GB" sz="2000" dirty="0"/>
          </a:p>
          <a:p>
            <a:r>
              <a:rPr lang="en-GB" sz="2000" dirty="0"/>
              <a:t>Simple and easy to use</a:t>
            </a:r>
          </a:p>
          <a:p>
            <a:r>
              <a:rPr lang="en-GB" sz="2000" dirty="0"/>
              <a:t>Includes required packages; </a:t>
            </a:r>
            <a:r>
              <a:rPr lang="en-GB" sz="2000" dirty="0" err="1"/>
              <a:t>pandoc</a:t>
            </a:r>
            <a:r>
              <a:rPr lang="en-GB" sz="2000" dirty="0"/>
              <a:t> &amp; </a:t>
            </a:r>
            <a:r>
              <a:rPr lang="en-GB" sz="2000" dirty="0" err="1"/>
              <a:t>knitr</a:t>
            </a:r>
            <a:r>
              <a:rPr lang="en-GB" sz="2000" dirty="0"/>
              <a:t> (may wish to install </a:t>
            </a:r>
            <a:r>
              <a:rPr lang="en-GB" sz="2000" dirty="0" err="1"/>
              <a:t>LaTex</a:t>
            </a:r>
            <a:r>
              <a:rPr lang="en-GB" sz="2000" dirty="0"/>
              <a:t> for PDFs)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188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7D0-F28E-424C-BBF2-1DEA00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6392"/>
            <a:ext cx="7729728" cy="1188720"/>
          </a:xfrm>
        </p:spPr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4AB-966A-4384-B070-534F38C1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34" y="2253996"/>
            <a:ext cx="9565132" cy="4029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AutoShape 5" descr="CRAN_version">
            <a:hlinkClick r:id="rId2"/>
            <a:extLst>
              <a:ext uri="{FF2B5EF4-FFF2-40B4-BE49-F238E27FC236}">
                <a16:creationId xmlns:a16="http://schemas.microsoft.com/office/drawing/2014/main" id="{3D85F0CE-F596-CE48-B145-466F23EE5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7" descr="logo">
            <a:extLst>
              <a:ext uri="{FF2B5EF4-FFF2-40B4-BE49-F238E27FC236}">
                <a16:creationId xmlns:a16="http://schemas.microsoft.com/office/drawing/2014/main" id="{E541D7DB-2616-7A41-9DD1-D4C16C350E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546350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2" name="Picture 2" descr="RMarkdown Layout">
            <a:extLst>
              <a:ext uri="{FF2B5EF4-FFF2-40B4-BE49-F238E27FC236}">
                <a16:creationId xmlns:a16="http://schemas.microsoft.com/office/drawing/2014/main" id="{818B14B6-3936-1F44-9858-C871D0F4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1" y="1996170"/>
            <a:ext cx="5174198" cy="40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plit Screen">
            <a:extLst>
              <a:ext uri="{FF2B5EF4-FFF2-40B4-BE49-F238E27FC236}">
                <a16:creationId xmlns:a16="http://schemas.microsoft.com/office/drawing/2014/main" id="{43DF9911-3A2D-594C-BB72-9F0A7F44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80" y="1960052"/>
            <a:ext cx="5825923" cy="40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8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7D0-F28E-424C-BBF2-1DEA00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6392"/>
            <a:ext cx="7729728" cy="1188720"/>
          </a:xfrm>
        </p:spPr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4AB-966A-4384-B070-534F38C1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34" y="2253996"/>
            <a:ext cx="9565132" cy="4029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AutoShape 5" descr="CRAN_version">
            <a:hlinkClick r:id="rId2"/>
            <a:extLst>
              <a:ext uri="{FF2B5EF4-FFF2-40B4-BE49-F238E27FC236}">
                <a16:creationId xmlns:a16="http://schemas.microsoft.com/office/drawing/2014/main" id="{3D85F0CE-F596-CE48-B145-466F23EE5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7" descr="logo">
            <a:extLst>
              <a:ext uri="{FF2B5EF4-FFF2-40B4-BE49-F238E27FC236}">
                <a16:creationId xmlns:a16="http://schemas.microsoft.com/office/drawing/2014/main" id="{E541D7DB-2616-7A41-9DD1-D4C16C350E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546350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4" name="Picture 4" descr="Split Screen">
            <a:extLst>
              <a:ext uri="{FF2B5EF4-FFF2-40B4-BE49-F238E27FC236}">
                <a16:creationId xmlns:a16="http://schemas.microsoft.com/office/drawing/2014/main" id="{43DF9911-3A2D-594C-BB72-9F0A7F44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38" y="2168482"/>
            <a:ext cx="5825923" cy="40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7D0-F28E-424C-BBF2-1DEA00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6392"/>
            <a:ext cx="7729728" cy="1188720"/>
          </a:xfrm>
        </p:spPr>
        <p:txBody>
          <a:bodyPr/>
          <a:lstStyle/>
          <a:p>
            <a:r>
              <a:rPr lang="en-GB" dirty="0"/>
              <a:t>Other options</a:t>
            </a:r>
          </a:p>
        </p:txBody>
      </p:sp>
      <p:sp>
        <p:nvSpPr>
          <p:cNvPr id="5" name="AutoShape 5" descr="CRAN_version">
            <a:hlinkClick r:id="rId2"/>
            <a:extLst>
              <a:ext uri="{FF2B5EF4-FFF2-40B4-BE49-F238E27FC236}">
                <a16:creationId xmlns:a16="http://schemas.microsoft.com/office/drawing/2014/main" id="{3D85F0CE-F596-CE48-B145-466F23EE5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7" descr="logo">
            <a:extLst>
              <a:ext uri="{FF2B5EF4-FFF2-40B4-BE49-F238E27FC236}">
                <a16:creationId xmlns:a16="http://schemas.microsoft.com/office/drawing/2014/main" id="{E541D7DB-2616-7A41-9DD1-D4C16C350E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546350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6FA429-46D3-884E-9041-AD174AD40FE6}"/>
              </a:ext>
            </a:extLst>
          </p:cNvPr>
          <p:cNvSpPr txBox="1">
            <a:spLocks/>
          </p:cNvSpPr>
          <p:nvPr/>
        </p:nvSpPr>
        <p:spPr>
          <a:xfrm>
            <a:off x="1983546" y="2130731"/>
            <a:ext cx="9565132" cy="402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E9FF16-3BC4-994C-8A27-333D7DE949BE}"/>
              </a:ext>
            </a:extLst>
          </p:cNvPr>
          <p:cNvSpPr txBox="1">
            <a:spLocks/>
          </p:cNvSpPr>
          <p:nvPr/>
        </p:nvSpPr>
        <p:spPr>
          <a:xfrm>
            <a:off x="2135946" y="2283131"/>
            <a:ext cx="9565132" cy="402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r>
              <a:rPr lang="en-GB" dirty="0">
                <a:hlinkClick r:id="rId3"/>
              </a:rPr>
              <a:t>qwraps2</a:t>
            </a:r>
            <a:endParaRPr lang="en-GB" dirty="0"/>
          </a:p>
          <a:p>
            <a:r>
              <a:rPr lang="en-GB" dirty="0">
                <a:hlinkClick r:id="rId4"/>
              </a:rPr>
              <a:t>huxtable</a:t>
            </a:r>
            <a:endParaRPr lang="en-GB" dirty="0"/>
          </a:p>
          <a:p>
            <a:r>
              <a:rPr lang="en-GB" dirty="0">
                <a:hlinkClick r:id="rId5"/>
              </a:rPr>
              <a:t>tableone</a:t>
            </a:r>
            <a:endParaRPr lang="en-GB" dirty="0"/>
          </a:p>
          <a:p>
            <a:r>
              <a:rPr lang="en-GB" dirty="0">
                <a:hlinkClick r:id="rId6"/>
              </a:rPr>
              <a:t>g</a:t>
            </a:r>
            <a:r>
              <a:rPr lang="en-GB" dirty="0">
                <a:hlinkClick r:id="rId6"/>
              </a:rPr>
              <a:t>tsummary</a:t>
            </a:r>
            <a:endParaRPr lang="en-GB" dirty="0"/>
          </a:p>
          <a:p>
            <a:r>
              <a:rPr lang="en-GB" dirty="0">
                <a:hlinkClick r:id="rId7"/>
              </a:rPr>
              <a:t>flextable</a:t>
            </a:r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C8F93CC-AB3C-134E-9725-F14167A2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3" y="2235254"/>
            <a:ext cx="5337735" cy="291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762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9861</TotalTime>
  <Words>105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Lucida Console</vt:lpstr>
      <vt:lpstr>Parcel</vt:lpstr>
      <vt:lpstr>Making tables in r</vt:lpstr>
      <vt:lpstr>Making tables in r</vt:lpstr>
      <vt:lpstr>Making tables in r</vt:lpstr>
      <vt:lpstr>rmarkdown</vt:lpstr>
      <vt:lpstr>rmarkdown</vt:lpstr>
      <vt:lpstr>rmarkdown</vt:lpstr>
      <vt:lpstr>Other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LSHTM colonial histories</dc:title>
  <dc:creator>Lioba Hirsch</dc:creator>
  <cp:lastModifiedBy>Sham Lal</cp:lastModifiedBy>
  <cp:revision>89</cp:revision>
  <dcterms:created xsi:type="dcterms:W3CDTF">2020-01-27T08:27:46Z</dcterms:created>
  <dcterms:modified xsi:type="dcterms:W3CDTF">2020-08-21T01:31:39Z</dcterms:modified>
</cp:coreProperties>
</file>