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15"/>
  </p:notesMasterIdLst>
  <p:sldIdLst>
    <p:sldId id="257" r:id="rId4"/>
    <p:sldId id="258" r:id="rId5"/>
    <p:sldId id="283" r:id="rId6"/>
    <p:sldId id="282" r:id="rId7"/>
    <p:sldId id="274" r:id="rId8"/>
    <p:sldId id="297" r:id="rId9"/>
    <p:sldId id="298" r:id="rId10"/>
    <p:sldId id="273" r:id="rId11"/>
    <p:sldId id="296" r:id="rId12"/>
    <p:sldId id="295" r:id="rId13"/>
    <p:sldId id="29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74"/>
  </p:normalViewPr>
  <p:slideViewPr>
    <p:cSldViewPr snapToGrid="0" snapToObjects="1" showGuides="1">
      <p:cViewPr varScale="1">
        <p:scale>
          <a:sx n="68" d="100"/>
          <a:sy n="68" d="100"/>
        </p:scale>
        <p:origin x="147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99" d="100"/>
          <a:sy n="99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41933-6228-074E-BFC3-4952B9A796E2}" type="datetimeFigureOut">
              <a:rPr lang="de-DE" smtClean="0"/>
              <a:t>15.10.2022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9A87-E6D0-3045-9431-4784AAA851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651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Übersicht über die Inhalte des Moduls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3C1F-FA02-41E7-801D-BD89AC4EA8C6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110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eite neut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0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geseite H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86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tartseite A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662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eite 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799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eite 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eite H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371600" y="1292087"/>
            <a:ext cx="7265503" cy="1113183"/>
          </a:xfrm>
        </p:spPr>
        <p:txBody>
          <a:bodyPr anchor="t"/>
          <a:lstStyle>
            <a:lvl1pPr algn="l">
              <a:lnSpc>
                <a:spcPts val="4600"/>
              </a:lnSpc>
              <a:defRPr sz="60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371601" y="2405270"/>
            <a:ext cx="7265502" cy="1655762"/>
          </a:xfrm>
        </p:spPr>
        <p:txBody>
          <a:bodyPr anchor="t"/>
          <a:lstStyle>
            <a:lvl1pPr marL="0" indent="0" algn="l">
              <a:buNone/>
              <a:defRPr sz="2400"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23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geseite neutr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21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olgeseite A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59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geseite E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1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geseite 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1pPr>
            <a:lvl2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2pPr>
            <a:lvl3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3pPr>
            <a:lvl4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4pPr>
            <a:lvl5pPr>
              <a:defRPr b="0" i="0">
                <a:latin typeface="Helvetica Neue LT Pro 55 Roman" charset="0"/>
                <a:ea typeface="Helvetica Neue LT Pro 55 Roman" charset="0"/>
                <a:cs typeface="Helvetica Neue LT Pro 55 Roman" charset="0"/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8650" y="765313"/>
            <a:ext cx="7886700" cy="925376"/>
          </a:xfrm>
        </p:spPr>
        <p:txBody>
          <a:bodyPr anchor="t"/>
          <a:lstStyle>
            <a:lvl1pPr>
              <a:defRPr b="1" i="0">
                <a:latin typeface="Helvetica Neue LT Pro 95 Black" charset="0"/>
                <a:ea typeface="Helvetica Neue LT Pro 95 Black" charset="0"/>
                <a:cs typeface="Helvetica Neue LT Pro 95 Black" charset="0"/>
              </a:defRPr>
            </a:lvl1pPr>
          </a:lstStyle>
          <a:p>
            <a:r>
              <a:rPr lang="de-DE"/>
              <a:t>Mastertitelformat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62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0EABA-B560-7E4C-B64C-4964853C7B46}" type="datetimeFigureOut">
              <a:rPr lang="de-DE" smtClean="0"/>
              <a:t>15.10.2022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6644-1179-DB4F-AAF3-C22561A705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617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61" r:id="rId2"/>
    <p:sldLayoutId id="2147483680" r:id="rId3"/>
    <p:sldLayoutId id="2147483678" r:id="rId4"/>
    <p:sldLayoutId id="2147483677" r:id="rId5"/>
    <p:sldLayoutId id="2147483662" r:id="rId6"/>
    <p:sldLayoutId id="2147483681" r:id="rId7"/>
    <p:sldLayoutId id="2147483682" r:id="rId8"/>
    <p:sldLayoutId id="2147483684" r:id="rId9"/>
    <p:sldLayoutId id="214748368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ch-tbz-it/Stud/m231/-/tree/master/04_filing_system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AP22b_M231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Programm Tag 7: 24. Oktober 2022</a:t>
            </a:r>
          </a:p>
        </p:txBody>
      </p:sp>
    </p:spTree>
    <p:extLst>
      <p:ext uri="{BB962C8B-B14F-4D97-AF65-F5344CB8AC3E}">
        <p14:creationId xmlns:p14="http://schemas.microsoft.com/office/powerpoint/2010/main" val="110978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Ausblick: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80D128A-1602-CBF7-6C6C-8FD53A40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0491"/>
            <a:ext cx="7886700" cy="3996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Tag 8: Backup</a:t>
            </a:r>
          </a:p>
          <a:p>
            <a:pPr marL="0" indent="0">
              <a:buNone/>
            </a:pPr>
            <a:r>
              <a:rPr lang="de-CH" dirty="0"/>
              <a:t>Tag 9: Verschlüsselung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527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Ausblick: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A80D128A-1602-CBF7-6C6C-8FD53A40C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80491"/>
            <a:ext cx="7886700" cy="39964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Tag 8: Backup</a:t>
            </a:r>
          </a:p>
          <a:p>
            <a:pPr marL="0" indent="0">
              <a:buNone/>
            </a:pPr>
            <a:r>
              <a:rPr lang="de-CH" dirty="0"/>
              <a:t>Tag 9: Verschlüsselung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79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ICT Berufsbildung 1/2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34D6DC40-71BE-0554-0059-8BA9186B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21" y="1690689"/>
            <a:ext cx="62007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ICT Berufsbildung 2/2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7A3D4CA-7053-8DE3-9D88-F32B8EC68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29" y="1550956"/>
            <a:ext cx="60388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33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Modulplan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A423CC6A-66B1-3610-FE46-331119EDF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3902"/>
              </p:ext>
            </p:extLst>
          </p:nvPr>
        </p:nvGraphicFramePr>
        <p:xfrm>
          <a:off x="628650" y="1864196"/>
          <a:ext cx="8066019" cy="4003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000">
                  <a:extLst>
                    <a:ext uri="{9D8B030D-6E8A-4147-A177-3AD203B41FA5}">
                      <a16:colId xmlns:a16="http://schemas.microsoft.com/office/drawing/2014/main" val="1735764200"/>
                    </a:ext>
                  </a:extLst>
                </a:gridCol>
                <a:gridCol w="1114281">
                  <a:extLst>
                    <a:ext uri="{9D8B030D-6E8A-4147-A177-3AD203B41FA5}">
                      <a16:colId xmlns:a16="http://schemas.microsoft.com/office/drawing/2014/main" val="2005801963"/>
                    </a:ext>
                  </a:extLst>
                </a:gridCol>
                <a:gridCol w="6638738">
                  <a:extLst>
                    <a:ext uri="{9D8B030D-6E8A-4147-A177-3AD203B41FA5}">
                      <a16:colId xmlns:a16="http://schemas.microsoft.com/office/drawing/2014/main" val="882336996"/>
                    </a:ext>
                  </a:extLst>
                </a:gridCol>
              </a:tblGrid>
              <a:tr h="344093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>
                          <a:effectLst/>
                        </a:rPr>
                        <a:t>1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>
                          <a:effectLst/>
                        </a:rPr>
                        <a:t>22.08.2022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 dirty="0">
                          <a:effectLst/>
                        </a:rPr>
                        <a:t>Welcome Day und Einführung / Erste Übung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78691724"/>
                  </a:ext>
                </a:extLst>
              </a:tr>
              <a:tr h="656905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>
                          <a:effectLst/>
                        </a:rPr>
                        <a:t>29.08.2022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 dirty="0">
                          <a:effectLst/>
                        </a:rPr>
                        <a:t>Übersicht Modulinhalt / Rechtliches und Verantwortung / Einführung </a:t>
                      </a:r>
                      <a:r>
                        <a:rPr lang="de-DE" sz="1400" u="none" strike="noStrike" dirty="0" err="1">
                          <a:effectLst/>
                        </a:rPr>
                        <a:t>GIThub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1275567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3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05.09.2022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 err="1">
                          <a:effectLst/>
                        </a:rPr>
                        <a:t>Git</a:t>
                      </a:r>
                      <a:r>
                        <a:rPr lang="de-CH" sz="1400" u="none" strike="noStrike" dirty="0">
                          <a:effectLst/>
                        </a:rPr>
                        <a:t> &amp; </a:t>
                      </a:r>
                      <a:r>
                        <a:rPr lang="de-CH" sz="1400" u="none" strike="noStrike" dirty="0" err="1">
                          <a:effectLst/>
                        </a:rPr>
                        <a:t>Markdown</a:t>
                      </a:r>
                      <a:r>
                        <a:rPr lang="de-CH" sz="1400" u="none" strike="noStrike" dirty="0">
                          <a:effectLst/>
                        </a:rPr>
                        <a:t> – Mein Portfolio / Leseauftrag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98781551"/>
                  </a:ext>
                </a:extLst>
              </a:tr>
              <a:tr h="33366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CH" sz="1400" u="none" strike="noStrike" dirty="0">
                          <a:effectLst/>
                        </a:rPr>
                        <a:t>Knabenschiessen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902252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4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19.09.2022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 dirty="0">
                          <a:effectLst/>
                        </a:rPr>
                        <a:t>Abgabe: Portfolio und Passwortmanager / Leseauftrag</a:t>
                      </a:r>
                      <a:endParaRPr lang="de-DE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04353725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5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26.09.2022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 dirty="0">
                          <a:effectLst/>
                        </a:rPr>
                        <a:t>Schriftliche Prüfung / Eigene Infrastruktur verbessern Ablage- und Backupkonzept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8336295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6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03.10.2022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 dirty="0">
                          <a:effectLst/>
                        </a:rPr>
                        <a:t>Passwörter / Übung zu </a:t>
                      </a:r>
                      <a:r>
                        <a:rPr lang="de-DE" sz="1400" u="none" strike="noStrike" dirty="0" err="1">
                          <a:effectLst/>
                        </a:rPr>
                        <a:t>Paswörter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7800971"/>
                  </a:ext>
                </a:extLst>
              </a:tr>
              <a:tr h="333666">
                <a:tc gridSpan="3">
                  <a:txBody>
                    <a:bodyPr/>
                    <a:lstStyle/>
                    <a:p>
                      <a:pPr algn="ctr" fontAlgn="t"/>
                      <a:r>
                        <a:rPr lang="de-CH" sz="1400" u="none" strike="noStrike" dirty="0">
                          <a:effectLst/>
                        </a:rPr>
                        <a:t>Herbstferien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279319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7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>
                          <a:effectLst/>
                        </a:rPr>
                        <a:t>24.10.2022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u="none" strike="noStrike" dirty="0">
                          <a:effectLst/>
                        </a:rPr>
                        <a:t>Ablagekonzept / Vertiefung: Vertrauenswürdige Informationen</a:t>
                      </a:r>
                      <a:endParaRPr lang="de-DE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6742944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8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>
                          <a:effectLst/>
                        </a:rPr>
                        <a:t>31.10.2022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Backup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3292115"/>
                  </a:ext>
                </a:extLst>
              </a:tr>
              <a:tr h="333666"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>
                          <a:effectLst/>
                        </a:rPr>
                        <a:t>9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>
                          <a:effectLst/>
                        </a:rPr>
                        <a:t>07.11.2021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e-CH" sz="1400" u="none" strike="noStrike" dirty="0">
                          <a:effectLst/>
                        </a:rPr>
                        <a:t>Verschlüsselung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126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586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/>
              <a:t>Repetition</a:t>
            </a:r>
          </a:p>
          <a:p>
            <a:r>
              <a:rPr lang="de-CH" dirty="0"/>
              <a:t>Wo sind eure Daten der letzten zwei Wochen?</a:t>
            </a:r>
          </a:p>
          <a:p>
            <a:r>
              <a:rPr lang="de-CH" dirty="0"/>
              <a:t>Vertiefung: Vertrauenswürdige Daten </a:t>
            </a:r>
          </a:p>
          <a:p>
            <a:r>
              <a:rPr lang="de-CH" dirty="0"/>
              <a:t>SOL Datenablagekonzept </a:t>
            </a:r>
          </a:p>
          <a:p>
            <a:r>
              <a:rPr lang="de-CH" dirty="0"/>
              <a:t>Link GIT:</a:t>
            </a:r>
          </a:p>
          <a:p>
            <a:r>
              <a:rPr lang="de-CH" dirty="0"/>
              <a:t> </a:t>
            </a:r>
            <a:r>
              <a:rPr lang="de-CH" dirty="0">
                <a:hlinkClick r:id="rId2"/>
              </a:rPr>
              <a:t>https://gitlab.com/ch-tbz-it/Stud/m231/-/tree/master/04_filing_system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Detailprogram Tag 7</a:t>
            </a:r>
          </a:p>
        </p:txBody>
      </p:sp>
    </p:spTree>
    <p:extLst>
      <p:ext uri="{BB962C8B-B14F-4D97-AF65-F5344CB8AC3E}">
        <p14:creationId xmlns:p14="http://schemas.microsoft.com/office/powerpoint/2010/main" val="3674331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0175" y="2152357"/>
            <a:ext cx="8388741" cy="4240116"/>
          </a:xfrm>
        </p:spPr>
        <p:txBody>
          <a:bodyPr>
            <a:normAutofit/>
          </a:bodyPr>
          <a:lstStyle/>
          <a:p>
            <a:r>
              <a:rPr lang="de-CH" dirty="0"/>
              <a:t>Klassensprecher, leider ausserhalb meiner Kompetenz ;(, Sorry</a:t>
            </a:r>
          </a:p>
          <a:p>
            <a:r>
              <a:rPr lang="de-CH" dirty="0"/>
              <a:t>Treffpunkt: 11:40 Klassenzimmer zur Repetition</a:t>
            </a:r>
          </a:p>
          <a:p>
            <a:r>
              <a:rPr lang="de-CH" dirty="0"/>
              <a:t>Das Gewinnerteam Soziale Netzwerke soll noch Ihr Geschenk abholen. (11:50) bei mir am Pult)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Sonstiges</a:t>
            </a:r>
          </a:p>
        </p:txBody>
      </p:sp>
    </p:spTree>
    <p:extLst>
      <p:ext uri="{BB962C8B-B14F-4D97-AF65-F5344CB8AC3E}">
        <p14:creationId xmlns:p14="http://schemas.microsoft.com/office/powerpoint/2010/main" val="27670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C5F3-4B5D-443F-BC3E-045DB5AC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Übung: Kritisches Denken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812C-AAFB-4D4B-B014-8F474830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98" y="2254645"/>
            <a:ext cx="7886700" cy="3263504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4er Gruppen</a:t>
            </a:r>
          </a:p>
          <a:p>
            <a:r>
              <a:rPr lang="de-CH" dirty="0"/>
              <a:t>Wählt ein Thema</a:t>
            </a:r>
          </a:p>
          <a:p>
            <a:r>
              <a:rPr lang="de-CH" dirty="0"/>
              <a:t>Diskutiert in der Gruppe (5-10min). Was spricht dafür, was dagegen?</a:t>
            </a:r>
          </a:p>
          <a:p>
            <a:r>
              <a:rPr lang="de-CH" dirty="0"/>
              <a:t>Recherchiert «öffentliche Meinungen» dazu. Findet auch Gegenmeinungen.</a:t>
            </a:r>
          </a:p>
          <a:p>
            <a:r>
              <a:rPr lang="de-CH" dirty="0"/>
              <a:t>Fasst die Aussagen zusammen.</a:t>
            </a:r>
          </a:p>
          <a:p>
            <a:r>
              <a:rPr lang="de-CH" dirty="0"/>
              <a:t>Welchen Quellen trauen Sie? Wieso? Wie qualifizieren Sie die Quellen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4243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5905-F126-426B-9C08-33A562F1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AEAD-6B0F-4106-8FDB-0BC94EF8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86" y="2002347"/>
            <a:ext cx="8865066" cy="3856839"/>
          </a:xfrm>
        </p:spPr>
        <p:txBody>
          <a:bodyPr>
            <a:normAutofit fontScale="85000" lnSpcReduction="20000"/>
          </a:bodyPr>
          <a:lstStyle/>
          <a:p>
            <a:r>
              <a:rPr lang="de-DE" b="1" dirty="0"/>
              <a:t>„Nichts zu verbergen Argument“ </a:t>
            </a:r>
            <a:br>
              <a:rPr lang="de-DE" b="1" dirty="0"/>
            </a:br>
            <a:r>
              <a:rPr lang="de-DE" b="1" dirty="0"/>
              <a:t>Datenschutz ist mir egal, Ich habe ja nichts zu verbergen</a:t>
            </a:r>
          </a:p>
          <a:p>
            <a:endParaRPr lang="de-DE" b="1" dirty="0"/>
          </a:p>
          <a:p>
            <a:r>
              <a:rPr lang="de-DE" b="1" dirty="0"/>
              <a:t>Öffentliche Daten“</a:t>
            </a:r>
            <a:br>
              <a:rPr lang="de-DE" b="1" dirty="0"/>
            </a:br>
            <a:r>
              <a:rPr lang="de-DE" b="1" dirty="0"/>
              <a:t>Warum sind Politische Debatten nicht öffentlich? </a:t>
            </a:r>
            <a:br>
              <a:rPr lang="de-DE" b="1" dirty="0"/>
            </a:br>
            <a:r>
              <a:rPr lang="de-DE" b="1" dirty="0"/>
              <a:t>Warum sind Parteispenden nicht öffentlich?</a:t>
            </a:r>
          </a:p>
          <a:p>
            <a:endParaRPr lang="de-DE" b="1" dirty="0"/>
          </a:p>
          <a:p>
            <a:r>
              <a:rPr lang="de-DE" b="1" dirty="0"/>
              <a:t>Sinn und Zweck temporär geheime Daten</a:t>
            </a:r>
            <a:br>
              <a:rPr lang="de-DE" b="1" dirty="0"/>
            </a:br>
            <a:r>
              <a:rPr lang="de-DE" b="1" dirty="0" err="1"/>
              <a:t>z.B</a:t>
            </a:r>
            <a:r>
              <a:rPr lang="de-DE" b="1" dirty="0"/>
              <a:t>: Medizinpatent</a:t>
            </a:r>
            <a:br>
              <a:rPr lang="de-DE" b="1" dirty="0"/>
            </a:br>
            <a:r>
              <a:rPr lang="de-DE" b="1" dirty="0" err="1"/>
              <a:t>z.B</a:t>
            </a:r>
            <a:r>
              <a:rPr lang="de-DE" b="1" dirty="0"/>
              <a:t>: 2. Weltkriegsdokumente</a:t>
            </a:r>
            <a:br>
              <a:rPr lang="de-DE" b="1" dirty="0"/>
            </a:br>
            <a:r>
              <a:rPr lang="de-DE" b="1" dirty="0"/>
              <a:t>Dokumente zu Donald Trump</a:t>
            </a:r>
            <a:br>
              <a:rPr lang="de-DE" b="1" dirty="0"/>
            </a:b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87760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30175" y="2152357"/>
            <a:ext cx="8388741" cy="4240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CH" b="1" dirty="0"/>
              <a:t>Pflicht</a:t>
            </a:r>
          </a:p>
          <a:p>
            <a:r>
              <a:rPr lang="de-CH" dirty="0"/>
              <a:t>Task 1 &amp; 2: Einleitung Lesen (30min)</a:t>
            </a:r>
          </a:p>
          <a:p>
            <a:r>
              <a:rPr lang="de-CH" dirty="0"/>
              <a:t>Task 3: Wo sind eure Daten (45min)</a:t>
            </a:r>
          </a:p>
          <a:p>
            <a:r>
              <a:rPr lang="de-CH" dirty="0"/>
              <a:t>Task 5: Kritische Analyse (30min)</a:t>
            </a:r>
          </a:p>
          <a:p>
            <a:r>
              <a:rPr lang="de-CH" dirty="0"/>
              <a:t>Task 4: Graphische Darstellung (</a:t>
            </a:r>
            <a:r>
              <a:rPr lang="de-CH" dirty="0" err="1"/>
              <a:t>rest</a:t>
            </a:r>
            <a:r>
              <a:rPr lang="de-CH" dirty="0"/>
              <a:t>)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Optional</a:t>
            </a:r>
          </a:p>
          <a:p>
            <a:r>
              <a:rPr lang="de-CH" dirty="0"/>
              <a:t>Keine</a:t>
            </a:r>
          </a:p>
          <a:p>
            <a:endParaRPr lang="de-CH" dirty="0"/>
          </a:p>
          <a:p>
            <a:pPr marL="0" indent="0">
              <a:buNone/>
            </a:pPr>
            <a:r>
              <a:rPr lang="de-CH" b="1" dirty="0"/>
              <a:t>Können weggelassen werden</a:t>
            </a:r>
          </a:p>
          <a:p>
            <a:r>
              <a:rPr lang="de-CH" dirty="0"/>
              <a:t>Keine, wir verkürzen aber alle Tasks.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Detailprogram Tag 7: </a:t>
            </a:r>
            <a:br>
              <a:rPr lang="de-DE" dirty="0"/>
            </a:br>
            <a:r>
              <a:rPr lang="de-DE" dirty="0"/>
              <a:t>SOL - Ablagekonzept</a:t>
            </a:r>
          </a:p>
        </p:txBody>
      </p:sp>
    </p:spTree>
    <p:extLst>
      <p:ext uri="{BB962C8B-B14F-4D97-AF65-F5344CB8AC3E}">
        <p14:creationId xmlns:p14="http://schemas.microsoft.com/office/powerpoint/2010/main" val="404212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0F07C5073D8874DAEA2C0757B9EDC1C" ma:contentTypeVersion="2" ma:contentTypeDescription="Ein neues Dokument erstellen." ma:contentTypeScope="" ma:versionID="a5548e323f8cd282f6b6c51e731a5753">
  <xsd:schema xmlns:xsd="http://www.w3.org/2001/XMLSchema" xmlns:xs="http://www.w3.org/2001/XMLSchema" xmlns:p="http://schemas.microsoft.com/office/2006/metadata/properties" xmlns:ns2="31e3aa74-77e5-49a1-8f78-22e6cc9b3fd0" targetNamespace="http://schemas.microsoft.com/office/2006/metadata/properties" ma:root="true" ma:fieldsID="875162472c2ba731df812ff38c4fc2ca" ns2:_="">
    <xsd:import namespace="31e3aa74-77e5-49a1-8f78-22e6cc9b3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e3aa74-77e5-49a1-8f78-22e6cc9b3f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80CC70-190A-4D80-B607-707CF5AE52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C40CF6-9A81-42A5-8071-4AE7632EB068}"/>
</file>

<file path=customXml/itemProps3.xml><?xml version="1.0" encoding="utf-8"?>
<ds:datastoreItem xmlns:ds="http://schemas.openxmlformats.org/officeDocument/2006/customXml" ds:itemID="{738C8B3E-ABEC-4E9D-8953-55EA465EFF6D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367</Words>
  <Application>Microsoft Office PowerPoint</Application>
  <PresentationFormat>Bildschirmpräsentation (4:3)</PresentationFormat>
  <Paragraphs>96</Paragraphs>
  <Slides>11</Slides>
  <Notes>1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 LT Pro 55 Roman</vt:lpstr>
      <vt:lpstr>Helvetica Neue LT Pro 95 Black</vt:lpstr>
      <vt:lpstr>Office-Design</vt:lpstr>
      <vt:lpstr>AP22b_M231</vt:lpstr>
      <vt:lpstr>ICT Berufsbildung 1/2</vt:lpstr>
      <vt:lpstr>ICT Berufsbildung 2/2</vt:lpstr>
      <vt:lpstr>Modulplan</vt:lpstr>
      <vt:lpstr>Detailprogram Tag 7</vt:lpstr>
      <vt:lpstr>Sonstiges</vt:lpstr>
      <vt:lpstr>Übung: Kritisches Denken</vt:lpstr>
      <vt:lpstr>Thema</vt:lpstr>
      <vt:lpstr>Detailprogram Tag 7:  SOL - Ablagekonzept</vt:lpstr>
      <vt:lpstr>Ausblick:</vt:lpstr>
      <vt:lpstr>Ausblick: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Schmid Klaus</dc:creator>
  <cp:lastModifiedBy>Roman Stammbach</cp:lastModifiedBy>
  <cp:revision>58</cp:revision>
  <dcterms:created xsi:type="dcterms:W3CDTF">2016-02-03T14:45:27Z</dcterms:created>
  <dcterms:modified xsi:type="dcterms:W3CDTF">2022-10-24T05:58:57Z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0x01010000F07C5073D8874DAEA2C0757B9EDC1C</vt:lpwstr>
  </property>
</Properties>
</file>