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7" r:id="rId3"/>
    <p:sldId id="273" r:id="rId4"/>
    <p:sldId id="285" r:id="rId5"/>
    <p:sldId id="281" r:id="rId6"/>
    <p:sldId id="282" r:id="rId7"/>
    <p:sldId id="294" r:id="rId8"/>
    <p:sldId id="296" r:id="rId9"/>
    <p:sldId id="275" r:id="rId10"/>
    <p:sldId id="276" r:id="rId11"/>
    <p:sldId id="288" r:id="rId12"/>
    <p:sldId id="265" r:id="rId13"/>
    <p:sldId id="293" r:id="rId14"/>
    <p:sldId id="295" r:id="rId15"/>
    <p:sldId id="292" r:id="rId16"/>
    <p:sldId id="299" r:id="rId17"/>
    <p:sldId id="298"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729" autoAdjust="0"/>
  </p:normalViewPr>
  <p:slideViewPr>
    <p:cSldViewPr snapToGrid="0">
      <p:cViewPr varScale="1">
        <p:scale>
          <a:sx n="56" d="100"/>
          <a:sy n="56" d="100"/>
        </p:scale>
        <p:origin x="1176" y="6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EC7E1E-792E-4455-87FF-82ADBDE2151D}" type="datetimeFigureOut">
              <a:rPr lang="de-CH" smtClean="0"/>
              <a:t>28.08.2022</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93C1F-FA02-41E7-801D-BD89AC4EA8C6}" type="slidenum">
              <a:rPr lang="de-CH" smtClean="0"/>
              <a:t>‹Nr.›</a:t>
            </a:fld>
            <a:endParaRPr lang="de-CH"/>
          </a:p>
        </p:txBody>
      </p:sp>
    </p:spTree>
    <p:extLst>
      <p:ext uri="{BB962C8B-B14F-4D97-AF65-F5344CB8AC3E}">
        <p14:creationId xmlns:p14="http://schemas.microsoft.com/office/powerpoint/2010/main" val="754069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Übersicht über die Inhalte des Moduls</a:t>
            </a:r>
          </a:p>
        </p:txBody>
      </p:sp>
      <p:sp>
        <p:nvSpPr>
          <p:cNvPr id="4" name="Slide Number Placeholder 3"/>
          <p:cNvSpPr>
            <a:spLocks noGrp="1"/>
          </p:cNvSpPr>
          <p:nvPr>
            <p:ph type="sldNum" sz="quarter" idx="5"/>
          </p:nvPr>
        </p:nvSpPr>
        <p:spPr/>
        <p:txBody>
          <a:bodyPr/>
          <a:lstStyle/>
          <a:p>
            <a:fld id="{89193C1F-FA02-41E7-801D-BD89AC4EA8C6}" type="slidenum">
              <a:rPr lang="de-CH" smtClean="0"/>
              <a:t>3</a:t>
            </a:fld>
            <a:endParaRPr lang="de-CH"/>
          </a:p>
        </p:txBody>
      </p:sp>
    </p:spTree>
    <p:extLst>
      <p:ext uri="{BB962C8B-B14F-4D97-AF65-F5344CB8AC3E}">
        <p14:creationId xmlns:p14="http://schemas.microsoft.com/office/powerpoint/2010/main" val="3471103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Alle Unterlagen zum Modul finden Sie auf </a:t>
            </a:r>
            <a:r>
              <a:rPr lang="de-CH" dirty="0" err="1"/>
              <a:t>GitLab</a:t>
            </a:r>
            <a:r>
              <a:rPr lang="de-CH" dirty="0"/>
              <a:t> im Repository. Dort finden Sie alle Arbeitsaufträge, Anleitungen (In Text und Videos) und viele weiterführende Links. </a:t>
            </a:r>
          </a:p>
          <a:p>
            <a:r>
              <a:rPr lang="de-CH" dirty="0"/>
              <a:t>Auf MS Teams finden Sie zusätzlich alle Unterlagen, die aus urheberrechtlichen Gründen nicht auf </a:t>
            </a:r>
            <a:r>
              <a:rPr lang="de-CH" dirty="0" err="1"/>
              <a:t>GitLab</a:t>
            </a:r>
            <a:r>
              <a:rPr lang="de-CH" dirty="0"/>
              <a:t> veröffentlicht werden dürfen. </a:t>
            </a:r>
          </a:p>
        </p:txBody>
      </p:sp>
      <p:sp>
        <p:nvSpPr>
          <p:cNvPr id="4" name="Slide Number Placeholder 3"/>
          <p:cNvSpPr>
            <a:spLocks noGrp="1"/>
          </p:cNvSpPr>
          <p:nvPr>
            <p:ph type="sldNum" sz="quarter" idx="5"/>
          </p:nvPr>
        </p:nvSpPr>
        <p:spPr/>
        <p:txBody>
          <a:bodyPr/>
          <a:lstStyle/>
          <a:p>
            <a:fld id="{89193C1F-FA02-41E7-801D-BD89AC4EA8C6}" type="slidenum">
              <a:rPr lang="de-CH" smtClean="0"/>
              <a:t>12</a:t>
            </a:fld>
            <a:endParaRPr lang="de-CH"/>
          </a:p>
        </p:txBody>
      </p:sp>
    </p:spTree>
    <p:extLst>
      <p:ext uri="{BB962C8B-B14F-4D97-AF65-F5344CB8AC3E}">
        <p14:creationId xmlns:p14="http://schemas.microsoft.com/office/powerpoint/2010/main" val="347432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89193C1F-FA02-41E7-801D-BD89AC4EA8C6}" type="slidenum">
              <a:rPr lang="de-CH" smtClean="0"/>
              <a:t>13</a:t>
            </a:fld>
            <a:endParaRPr lang="de-CH"/>
          </a:p>
        </p:txBody>
      </p:sp>
    </p:spTree>
    <p:extLst>
      <p:ext uri="{BB962C8B-B14F-4D97-AF65-F5344CB8AC3E}">
        <p14:creationId xmlns:p14="http://schemas.microsoft.com/office/powerpoint/2010/main" val="575457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Wichtig: Lesen Sie die Leistungsbeurteilungskriterien vollständig durch und Fragen Sie bei Unklarheiten frühzeitig nach. </a:t>
            </a:r>
          </a:p>
          <a:p>
            <a:endParaRPr lang="de-CH" dirty="0"/>
          </a:p>
          <a:p>
            <a:r>
              <a:rPr lang="de-CH" dirty="0"/>
              <a:t>Zu allen Kriterien der LB2 werden Sie im laufe des Moduls entsprechende Arbeitsaufträge erhalten. D.h. Sie müssen nicht gleich alle Aufträge lösen.</a:t>
            </a:r>
          </a:p>
          <a:p>
            <a:endParaRPr lang="de-CH" dirty="0"/>
          </a:p>
          <a:p>
            <a:r>
              <a:rPr lang="de-CH" dirty="0"/>
              <a:t>Die LB1 (Schriftliche Prüfung) findet vor den Weihnachtsferien statt. Die LB2 geben Sie in den letzten drei Wochen des Moduls ab. Sie erhalten von mir ein persönliches Feedback. </a:t>
            </a:r>
          </a:p>
          <a:p>
            <a:endParaRPr lang="de-CH" dirty="0"/>
          </a:p>
        </p:txBody>
      </p:sp>
      <p:sp>
        <p:nvSpPr>
          <p:cNvPr id="4" name="Slide Number Placeholder 3"/>
          <p:cNvSpPr>
            <a:spLocks noGrp="1"/>
          </p:cNvSpPr>
          <p:nvPr>
            <p:ph type="sldNum" sz="quarter" idx="5"/>
          </p:nvPr>
        </p:nvSpPr>
        <p:spPr/>
        <p:txBody>
          <a:bodyPr/>
          <a:lstStyle/>
          <a:p>
            <a:fld id="{89193C1F-FA02-41E7-801D-BD89AC4EA8C6}" type="slidenum">
              <a:rPr lang="de-CH" smtClean="0"/>
              <a:t>14</a:t>
            </a:fld>
            <a:endParaRPr lang="de-CH"/>
          </a:p>
        </p:txBody>
      </p:sp>
    </p:spTree>
    <p:extLst>
      <p:ext uri="{BB962C8B-B14F-4D97-AF65-F5344CB8AC3E}">
        <p14:creationId xmlns:p14="http://schemas.microsoft.com/office/powerpoint/2010/main" val="3181582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Hinweis für die Klasse AP21d: Sie müssen nur 7 Einträge erstellen, um die 8 Punkte zu erhalten. </a:t>
            </a:r>
          </a:p>
        </p:txBody>
      </p:sp>
      <p:sp>
        <p:nvSpPr>
          <p:cNvPr id="4" name="Slide Number Placeholder 3"/>
          <p:cNvSpPr>
            <a:spLocks noGrp="1"/>
          </p:cNvSpPr>
          <p:nvPr>
            <p:ph type="sldNum" sz="quarter" idx="5"/>
          </p:nvPr>
        </p:nvSpPr>
        <p:spPr/>
        <p:txBody>
          <a:bodyPr/>
          <a:lstStyle/>
          <a:p>
            <a:fld id="{89193C1F-FA02-41E7-801D-BD89AC4EA8C6}" type="slidenum">
              <a:rPr lang="de-CH" smtClean="0"/>
              <a:t>16</a:t>
            </a:fld>
            <a:endParaRPr lang="de-CH"/>
          </a:p>
        </p:txBody>
      </p:sp>
    </p:spTree>
    <p:extLst>
      <p:ext uri="{BB962C8B-B14F-4D97-AF65-F5344CB8AC3E}">
        <p14:creationId xmlns:p14="http://schemas.microsoft.com/office/powerpoint/2010/main" val="464678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Nutzen Sie folgende Leitfragen, um ihr Lernjournal zu schreiben.</a:t>
            </a:r>
          </a:p>
          <a:p>
            <a:r>
              <a:rPr lang="de-CH" dirty="0"/>
              <a:t>Schreiben Sie das Lernjournal jede Woche während den vier Lektionen. </a:t>
            </a:r>
          </a:p>
        </p:txBody>
      </p:sp>
      <p:sp>
        <p:nvSpPr>
          <p:cNvPr id="4" name="Slide Number Placeholder 3"/>
          <p:cNvSpPr>
            <a:spLocks noGrp="1"/>
          </p:cNvSpPr>
          <p:nvPr>
            <p:ph type="sldNum" sz="quarter" idx="5"/>
          </p:nvPr>
        </p:nvSpPr>
        <p:spPr/>
        <p:txBody>
          <a:bodyPr/>
          <a:lstStyle/>
          <a:p>
            <a:fld id="{89193C1F-FA02-41E7-801D-BD89AC4EA8C6}" type="slidenum">
              <a:rPr lang="de-CH" smtClean="0"/>
              <a:t>17</a:t>
            </a:fld>
            <a:endParaRPr lang="de-CH"/>
          </a:p>
        </p:txBody>
      </p:sp>
    </p:spTree>
    <p:extLst>
      <p:ext uri="{BB962C8B-B14F-4D97-AF65-F5344CB8AC3E}">
        <p14:creationId xmlns:p14="http://schemas.microsoft.com/office/powerpoint/2010/main" val="2816456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 wollen wir hin. Behalten Sie das Ziel immer vor Augen, wenn Sie ihre Lerneinheiten planen. </a:t>
            </a:r>
          </a:p>
        </p:txBody>
      </p:sp>
      <p:sp>
        <p:nvSpPr>
          <p:cNvPr id="4" name="Slide Number Placeholder 3"/>
          <p:cNvSpPr>
            <a:spLocks noGrp="1"/>
          </p:cNvSpPr>
          <p:nvPr>
            <p:ph type="sldNum" sz="quarter" idx="5"/>
          </p:nvPr>
        </p:nvSpPr>
        <p:spPr/>
        <p:txBody>
          <a:bodyPr/>
          <a:lstStyle/>
          <a:p>
            <a:fld id="{89193C1F-FA02-41E7-801D-BD89AC4EA8C6}" type="slidenum">
              <a:rPr lang="de-CH" smtClean="0"/>
              <a:t>4</a:t>
            </a:fld>
            <a:endParaRPr lang="de-CH"/>
          </a:p>
        </p:txBody>
      </p:sp>
    </p:spTree>
    <p:extLst>
      <p:ext uri="{BB962C8B-B14F-4D97-AF65-F5344CB8AC3E}">
        <p14:creationId xmlns:p14="http://schemas.microsoft.com/office/powerpoint/2010/main" val="3247670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IT Infrastruktur und Daten – insbesondere Personendaten und wichtige Geschäftsdaten – sind heute von vielen Gefahren bedroht. </a:t>
            </a:r>
          </a:p>
          <a:p>
            <a:r>
              <a:rPr lang="de-CH" dirty="0"/>
              <a:t>Hardwaredefekte, Softwarefehler, Datendiebstahl durch Hacking-Angriffe, Erpressungen mit Ransomware, Datenverlust im allgemeinen </a:t>
            </a:r>
          </a:p>
          <a:p>
            <a:r>
              <a:rPr lang="de-CH" dirty="0"/>
              <a:t>z.B. durch den Verlust des Entschlüsselungspasswortes (Klassischer Fall organisatorisches und menschliches Versagen: Eine neue Infrastruktur mit verschlüsselten Servern wird aufgesetzt. 3 bis 4 Jahre lang funktioniert die Infrastruktur einwandfrei. An einem Tag X verlangt eines der Server nach einem Update-Neustart plötzlich das Entschlüsselungspasswort und niemand weiss es, weil die IT Firma ihre Sorgfaltspflicht nicht erfüllt hat und sich nicht um die organisatorischen Massnahmen für die Aufbewahrung der Passwörter gekümmert hat). </a:t>
            </a:r>
          </a:p>
          <a:p>
            <a:r>
              <a:rPr lang="de-CH" dirty="0"/>
              <a:t>Umwelteinflüsse/ Katastrophen: Serverraum im Keller wird geflutet bei Hochwasser</a:t>
            </a:r>
          </a:p>
          <a:p>
            <a:r>
              <a:rPr lang="de-CH" dirty="0"/>
              <a:t>Menschlies Versagen: Mitarbeiter öffnet einen infizierten Anhang einer gefälschter E-Mail </a:t>
            </a:r>
          </a:p>
          <a:p>
            <a:endParaRPr lang="de-CH" dirty="0"/>
          </a:p>
        </p:txBody>
      </p:sp>
      <p:sp>
        <p:nvSpPr>
          <p:cNvPr id="4" name="Slide Number Placeholder 3"/>
          <p:cNvSpPr>
            <a:spLocks noGrp="1"/>
          </p:cNvSpPr>
          <p:nvPr>
            <p:ph type="sldNum" sz="quarter" idx="5"/>
          </p:nvPr>
        </p:nvSpPr>
        <p:spPr/>
        <p:txBody>
          <a:bodyPr/>
          <a:lstStyle/>
          <a:p>
            <a:fld id="{89193C1F-FA02-41E7-801D-BD89AC4EA8C6}" type="slidenum">
              <a:rPr lang="de-CH" smtClean="0"/>
              <a:t>5</a:t>
            </a:fld>
            <a:endParaRPr lang="de-CH"/>
          </a:p>
        </p:txBody>
      </p:sp>
    </p:spTree>
    <p:extLst>
      <p:ext uri="{BB962C8B-B14F-4D97-AF65-F5344CB8AC3E}">
        <p14:creationId xmlns:p14="http://schemas.microsoft.com/office/powerpoint/2010/main" val="246054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Im Allgemeinen werden meist sensible Personendatendaten geschützt (Medizinische Gesundheitsdaten, Politische Ansichten, usw.)</a:t>
            </a:r>
          </a:p>
          <a:p>
            <a:pPr marL="171450" indent="-171450">
              <a:buFontTx/>
              <a:buChar char="-"/>
            </a:pPr>
            <a:r>
              <a:rPr lang="de-CH" dirty="0"/>
              <a:t>Wir schützen Daten, dass diese nicht für Menschrechtsverletzungen verwendet werden können</a:t>
            </a:r>
          </a:p>
          <a:p>
            <a:pPr marL="171450" indent="-171450">
              <a:buFontTx/>
              <a:buChar char="-"/>
            </a:pPr>
            <a:r>
              <a:rPr lang="de-CH" dirty="0"/>
              <a:t>Verhindern, dass die Daten Manipuliert werden</a:t>
            </a:r>
          </a:p>
          <a:p>
            <a:pPr marL="171450" indent="-171450">
              <a:buFontTx/>
              <a:buChar char="-"/>
            </a:pPr>
            <a:r>
              <a:rPr lang="de-CH" dirty="0"/>
              <a:t>Politisch gefährdete Personen schützen</a:t>
            </a:r>
          </a:p>
          <a:p>
            <a:pPr marL="171450" indent="-171450">
              <a:buFontTx/>
              <a:buChar char="-"/>
            </a:pPr>
            <a:r>
              <a:rPr lang="de-CH" dirty="0"/>
              <a:t>Firmengeheimnisse (Patente)</a:t>
            </a:r>
          </a:p>
          <a:p>
            <a:pPr marL="171450" indent="-171450">
              <a:buFontTx/>
              <a:buChar char="-"/>
            </a:pPr>
            <a:endParaRPr lang="de-CH" dirty="0"/>
          </a:p>
          <a:p>
            <a:pPr marL="0" indent="0">
              <a:buFontTx/>
              <a:buNone/>
            </a:pPr>
            <a:r>
              <a:rPr lang="de-CH" dirty="0"/>
              <a:t>Am häufigsten Schützen wir die IT Infrastruktur vor Ausfall, damit es nicht zu Betriebsunterbrechungen kommt: Ein Total-Ausfall eines IT-Systems für einen Tag kann schnell je nach Firmengrösse von 10’000 bis Millionen CHF kosten. </a:t>
            </a:r>
          </a:p>
          <a:p>
            <a:pPr marL="171450" indent="-171450">
              <a:buFontTx/>
              <a:buChar char="-"/>
            </a:pPr>
            <a:endParaRPr lang="de-CH" dirty="0"/>
          </a:p>
        </p:txBody>
      </p:sp>
      <p:sp>
        <p:nvSpPr>
          <p:cNvPr id="4" name="Slide Number Placeholder 3"/>
          <p:cNvSpPr>
            <a:spLocks noGrp="1"/>
          </p:cNvSpPr>
          <p:nvPr>
            <p:ph type="sldNum" sz="quarter" idx="5"/>
          </p:nvPr>
        </p:nvSpPr>
        <p:spPr/>
        <p:txBody>
          <a:bodyPr/>
          <a:lstStyle/>
          <a:p>
            <a:fld id="{89193C1F-FA02-41E7-801D-BD89AC4EA8C6}" type="slidenum">
              <a:rPr lang="de-CH" smtClean="0"/>
              <a:t>6</a:t>
            </a:fld>
            <a:endParaRPr lang="de-CH"/>
          </a:p>
        </p:txBody>
      </p:sp>
    </p:spTree>
    <p:extLst>
      <p:ext uri="{BB962C8B-B14F-4D97-AF65-F5344CB8AC3E}">
        <p14:creationId xmlns:p14="http://schemas.microsoft.com/office/powerpoint/2010/main" val="3882469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Ihr Portfolio werden Sie in der Aufzeichnungssprache </a:t>
            </a:r>
            <a:r>
              <a:rPr lang="de-CH" dirty="0" err="1"/>
              <a:t>Markdown</a:t>
            </a:r>
            <a:r>
              <a:rPr lang="de-CH" dirty="0"/>
              <a:t> schreiben und in einem Repository lokal und auf </a:t>
            </a:r>
            <a:r>
              <a:rPr lang="de-CH" dirty="0" err="1"/>
              <a:t>GitLab</a:t>
            </a:r>
            <a:r>
              <a:rPr lang="de-CH" dirty="0"/>
              <a:t> oder GitHub hosten. </a:t>
            </a:r>
          </a:p>
          <a:p>
            <a:r>
              <a:rPr lang="de-CH" dirty="0"/>
              <a:t>Für die Bearbeitung werde ich Sie in die IDE Visual Studio Code (https://code.visualstudio.com/) einführen. </a:t>
            </a:r>
          </a:p>
        </p:txBody>
      </p:sp>
      <p:sp>
        <p:nvSpPr>
          <p:cNvPr id="4" name="Slide Number Placeholder 3"/>
          <p:cNvSpPr>
            <a:spLocks noGrp="1"/>
          </p:cNvSpPr>
          <p:nvPr>
            <p:ph type="sldNum" sz="quarter" idx="5"/>
          </p:nvPr>
        </p:nvSpPr>
        <p:spPr/>
        <p:txBody>
          <a:bodyPr/>
          <a:lstStyle/>
          <a:p>
            <a:fld id="{89193C1F-FA02-41E7-801D-BD89AC4EA8C6}" type="slidenum">
              <a:rPr lang="de-CH" smtClean="0"/>
              <a:t>7</a:t>
            </a:fld>
            <a:endParaRPr lang="de-CH"/>
          </a:p>
        </p:txBody>
      </p:sp>
    </p:spTree>
    <p:extLst>
      <p:ext uri="{BB962C8B-B14F-4D97-AF65-F5344CB8AC3E}">
        <p14:creationId xmlns:p14="http://schemas.microsoft.com/office/powerpoint/2010/main" val="245958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Aktuelle </a:t>
            </a:r>
          </a:p>
        </p:txBody>
      </p:sp>
      <p:sp>
        <p:nvSpPr>
          <p:cNvPr id="4" name="Slide Number Placeholder 3"/>
          <p:cNvSpPr>
            <a:spLocks noGrp="1"/>
          </p:cNvSpPr>
          <p:nvPr>
            <p:ph type="sldNum" sz="quarter" idx="5"/>
          </p:nvPr>
        </p:nvSpPr>
        <p:spPr/>
        <p:txBody>
          <a:bodyPr/>
          <a:lstStyle/>
          <a:p>
            <a:fld id="{89193C1F-FA02-41E7-801D-BD89AC4EA8C6}" type="slidenum">
              <a:rPr lang="de-CH" smtClean="0"/>
              <a:t>8</a:t>
            </a:fld>
            <a:endParaRPr lang="de-CH"/>
          </a:p>
        </p:txBody>
      </p:sp>
    </p:spTree>
    <p:extLst>
      <p:ext uri="{BB962C8B-B14F-4D97-AF65-F5344CB8AC3E}">
        <p14:creationId xmlns:p14="http://schemas.microsoft.com/office/powerpoint/2010/main" val="2215216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Im Modul werden Sie mehrheitlich selbstständig an verschiedenen Arbeitsaufträgen arbeiten. </a:t>
            </a:r>
          </a:p>
        </p:txBody>
      </p:sp>
      <p:sp>
        <p:nvSpPr>
          <p:cNvPr id="4" name="Slide Number Placeholder 3"/>
          <p:cNvSpPr>
            <a:spLocks noGrp="1"/>
          </p:cNvSpPr>
          <p:nvPr>
            <p:ph type="sldNum" sz="quarter" idx="5"/>
          </p:nvPr>
        </p:nvSpPr>
        <p:spPr/>
        <p:txBody>
          <a:bodyPr/>
          <a:lstStyle/>
          <a:p>
            <a:fld id="{89193C1F-FA02-41E7-801D-BD89AC4EA8C6}" type="slidenum">
              <a:rPr lang="de-CH" smtClean="0"/>
              <a:t>9</a:t>
            </a:fld>
            <a:endParaRPr lang="de-CH"/>
          </a:p>
        </p:txBody>
      </p:sp>
    </p:spTree>
    <p:extLst>
      <p:ext uri="{BB962C8B-B14F-4D97-AF65-F5344CB8AC3E}">
        <p14:creationId xmlns:p14="http://schemas.microsoft.com/office/powerpoint/2010/main" val="1270245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Im Normalfall erhalten Sie zu Beginn der 4 Lektionen (=Vormittag/Nachmittag) einen neuen Input von mir. Das kann ich Form einer gemeinsamen Übung, eines Inputs (Präsentation) oder eines Quiz sein. </a:t>
            </a:r>
          </a:p>
          <a:p>
            <a:r>
              <a:rPr lang="de-CH" dirty="0"/>
              <a:t>Danach erhalten Sie Zeit um selbstständig an den Arbeitsaufträgen zu arbeiten. Sie bestimmen selbst, welchen Arbeitsauftrag Sie wann bearbeiten möchten. </a:t>
            </a:r>
          </a:p>
          <a:p>
            <a:endParaRPr lang="de-CH" dirty="0"/>
          </a:p>
        </p:txBody>
      </p:sp>
      <p:sp>
        <p:nvSpPr>
          <p:cNvPr id="4" name="Slide Number Placeholder 3"/>
          <p:cNvSpPr>
            <a:spLocks noGrp="1"/>
          </p:cNvSpPr>
          <p:nvPr>
            <p:ph type="sldNum" sz="quarter" idx="5"/>
          </p:nvPr>
        </p:nvSpPr>
        <p:spPr/>
        <p:txBody>
          <a:bodyPr/>
          <a:lstStyle/>
          <a:p>
            <a:fld id="{89193C1F-FA02-41E7-801D-BD89AC4EA8C6}" type="slidenum">
              <a:rPr lang="de-CH" smtClean="0"/>
              <a:t>10</a:t>
            </a:fld>
            <a:endParaRPr lang="de-CH"/>
          </a:p>
        </p:txBody>
      </p:sp>
    </p:spTree>
    <p:extLst>
      <p:ext uri="{BB962C8B-B14F-4D97-AF65-F5344CB8AC3E}">
        <p14:creationId xmlns:p14="http://schemas.microsoft.com/office/powerpoint/2010/main" val="3441942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Wenn Sie mühe haben, sich zu organisieren: Nutzen Sie diese Schritte, um Ihre Lerneinheiten zu planen. </a:t>
            </a:r>
          </a:p>
        </p:txBody>
      </p:sp>
      <p:sp>
        <p:nvSpPr>
          <p:cNvPr id="4" name="Slide Number Placeholder 3"/>
          <p:cNvSpPr>
            <a:spLocks noGrp="1"/>
          </p:cNvSpPr>
          <p:nvPr>
            <p:ph type="sldNum" sz="quarter" idx="5"/>
          </p:nvPr>
        </p:nvSpPr>
        <p:spPr/>
        <p:txBody>
          <a:bodyPr/>
          <a:lstStyle/>
          <a:p>
            <a:fld id="{89193C1F-FA02-41E7-801D-BD89AC4EA8C6}" type="slidenum">
              <a:rPr lang="de-CH" smtClean="0"/>
              <a:t>11</a:t>
            </a:fld>
            <a:endParaRPr lang="de-CH"/>
          </a:p>
        </p:txBody>
      </p:sp>
    </p:spTree>
    <p:extLst>
      <p:ext uri="{BB962C8B-B14F-4D97-AF65-F5344CB8AC3E}">
        <p14:creationId xmlns:p14="http://schemas.microsoft.com/office/powerpoint/2010/main" val="2382930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CBB9-B9CC-4898-9A0D-DA30363CF4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137A048D-31B2-49DF-83A8-D94BED2BB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4B96D10B-0AFC-46C3-B565-86DDF6529030}"/>
              </a:ext>
            </a:extLst>
          </p:cNvPr>
          <p:cNvSpPr>
            <a:spLocks noGrp="1"/>
          </p:cNvSpPr>
          <p:nvPr>
            <p:ph type="dt" sz="half" idx="10"/>
          </p:nvPr>
        </p:nvSpPr>
        <p:spPr/>
        <p:txBody>
          <a:bodyPr/>
          <a:lstStyle/>
          <a:p>
            <a:fld id="{6290D6A5-1EA9-4B78-90FE-E13216411C24}" type="datetimeFigureOut">
              <a:rPr lang="de-DE" smtClean="0"/>
              <a:t>28.08.2022</a:t>
            </a:fld>
            <a:endParaRPr lang="de-DE"/>
          </a:p>
        </p:txBody>
      </p:sp>
      <p:sp>
        <p:nvSpPr>
          <p:cNvPr id="5" name="Footer Placeholder 4">
            <a:extLst>
              <a:ext uri="{FF2B5EF4-FFF2-40B4-BE49-F238E27FC236}">
                <a16:creationId xmlns:a16="http://schemas.microsoft.com/office/drawing/2014/main" id="{78F73521-ACAE-4938-B1A8-51BB018CD8D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D4D5D944-92C8-4A24-A5E3-6BE311377805}"/>
              </a:ext>
            </a:extLst>
          </p:cNvPr>
          <p:cNvSpPr>
            <a:spLocks noGrp="1"/>
          </p:cNvSpPr>
          <p:nvPr>
            <p:ph type="sldNum" sz="quarter" idx="12"/>
          </p:nvPr>
        </p:nvSpPr>
        <p:spPr/>
        <p:txBody>
          <a:bodyPr/>
          <a:lstStyle/>
          <a:p>
            <a:fld id="{65DFD80B-BC47-4EF7-9161-03FD213AC60C}" type="slidenum">
              <a:rPr lang="de-DE" smtClean="0"/>
              <a:t>‹Nr.›</a:t>
            </a:fld>
            <a:endParaRPr lang="de-DE"/>
          </a:p>
        </p:txBody>
      </p:sp>
    </p:spTree>
    <p:extLst>
      <p:ext uri="{BB962C8B-B14F-4D97-AF65-F5344CB8AC3E}">
        <p14:creationId xmlns:p14="http://schemas.microsoft.com/office/powerpoint/2010/main" val="231757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5264-DE31-442C-A669-01CF7071C6E4}"/>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9F52895-65B7-4973-9A75-A886D4396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1D4DE11E-35A5-4A95-95EB-149C5C9D4C26}"/>
              </a:ext>
            </a:extLst>
          </p:cNvPr>
          <p:cNvSpPr>
            <a:spLocks noGrp="1"/>
          </p:cNvSpPr>
          <p:nvPr>
            <p:ph type="dt" sz="half" idx="10"/>
          </p:nvPr>
        </p:nvSpPr>
        <p:spPr/>
        <p:txBody>
          <a:bodyPr/>
          <a:lstStyle/>
          <a:p>
            <a:fld id="{6290D6A5-1EA9-4B78-90FE-E13216411C24}" type="datetimeFigureOut">
              <a:rPr lang="de-DE" smtClean="0"/>
              <a:t>28.08.2022</a:t>
            </a:fld>
            <a:endParaRPr lang="de-DE"/>
          </a:p>
        </p:txBody>
      </p:sp>
      <p:sp>
        <p:nvSpPr>
          <p:cNvPr id="5" name="Footer Placeholder 4">
            <a:extLst>
              <a:ext uri="{FF2B5EF4-FFF2-40B4-BE49-F238E27FC236}">
                <a16:creationId xmlns:a16="http://schemas.microsoft.com/office/drawing/2014/main" id="{BADD0845-1542-46C5-8EFC-B1365D793DB7}"/>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B153BB4-6DDF-4E60-9CCB-F70302E37A70}"/>
              </a:ext>
            </a:extLst>
          </p:cNvPr>
          <p:cNvSpPr>
            <a:spLocks noGrp="1"/>
          </p:cNvSpPr>
          <p:nvPr>
            <p:ph type="sldNum" sz="quarter" idx="12"/>
          </p:nvPr>
        </p:nvSpPr>
        <p:spPr/>
        <p:txBody>
          <a:bodyPr/>
          <a:lstStyle/>
          <a:p>
            <a:fld id="{65DFD80B-BC47-4EF7-9161-03FD213AC60C}" type="slidenum">
              <a:rPr lang="de-DE" smtClean="0"/>
              <a:t>‹Nr.›</a:t>
            </a:fld>
            <a:endParaRPr lang="de-DE"/>
          </a:p>
        </p:txBody>
      </p:sp>
    </p:spTree>
    <p:extLst>
      <p:ext uri="{BB962C8B-B14F-4D97-AF65-F5344CB8AC3E}">
        <p14:creationId xmlns:p14="http://schemas.microsoft.com/office/powerpoint/2010/main" val="305282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BEF68C-D629-47F1-97C8-14BBFF8E97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691EE28-662A-407B-8DB2-E06152CD05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068A1238-30D1-4240-86E4-4D01C2C60A00}"/>
              </a:ext>
            </a:extLst>
          </p:cNvPr>
          <p:cNvSpPr>
            <a:spLocks noGrp="1"/>
          </p:cNvSpPr>
          <p:nvPr>
            <p:ph type="dt" sz="half" idx="10"/>
          </p:nvPr>
        </p:nvSpPr>
        <p:spPr/>
        <p:txBody>
          <a:bodyPr/>
          <a:lstStyle/>
          <a:p>
            <a:fld id="{6290D6A5-1EA9-4B78-90FE-E13216411C24}" type="datetimeFigureOut">
              <a:rPr lang="de-DE" smtClean="0"/>
              <a:t>28.08.2022</a:t>
            </a:fld>
            <a:endParaRPr lang="de-DE"/>
          </a:p>
        </p:txBody>
      </p:sp>
      <p:sp>
        <p:nvSpPr>
          <p:cNvPr id="5" name="Footer Placeholder 4">
            <a:extLst>
              <a:ext uri="{FF2B5EF4-FFF2-40B4-BE49-F238E27FC236}">
                <a16:creationId xmlns:a16="http://schemas.microsoft.com/office/drawing/2014/main" id="{ABB0D179-EABA-48D6-B21B-C8B65D7E62A9}"/>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06C0124-01D9-4471-B2E1-59CC23F6D629}"/>
              </a:ext>
            </a:extLst>
          </p:cNvPr>
          <p:cNvSpPr>
            <a:spLocks noGrp="1"/>
          </p:cNvSpPr>
          <p:nvPr>
            <p:ph type="sldNum" sz="quarter" idx="12"/>
          </p:nvPr>
        </p:nvSpPr>
        <p:spPr/>
        <p:txBody>
          <a:bodyPr/>
          <a:lstStyle/>
          <a:p>
            <a:fld id="{65DFD80B-BC47-4EF7-9161-03FD213AC60C}" type="slidenum">
              <a:rPr lang="de-DE" smtClean="0"/>
              <a:t>‹Nr.›</a:t>
            </a:fld>
            <a:endParaRPr lang="de-DE"/>
          </a:p>
        </p:txBody>
      </p:sp>
    </p:spTree>
    <p:extLst>
      <p:ext uri="{BB962C8B-B14F-4D97-AF65-F5344CB8AC3E}">
        <p14:creationId xmlns:p14="http://schemas.microsoft.com/office/powerpoint/2010/main" val="93493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4AB6-4DC5-4183-82F8-B5DA625371BA}"/>
              </a:ext>
            </a:extLst>
          </p:cNvPr>
          <p:cNvSpPr>
            <a:spLocks noGrp="1"/>
          </p:cNvSpPr>
          <p:nvPr>
            <p:ph type="title"/>
          </p:nvPr>
        </p:nvSpPr>
        <p:spPr>
          <a:xfrm>
            <a:off x="-1" y="643468"/>
            <a:ext cx="12191999" cy="744836"/>
          </a:xfrm>
        </p:spPr>
        <p:txBody>
          <a:bodyPr/>
          <a:lstStyle>
            <a:lvl1pPr>
              <a:defRPr>
                <a:solidFill>
                  <a:schemeClr val="bg1"/>
                </a:solidFill>
              </a:defRPr>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C87499DC-ECF5-4E25-8A80-4AF063896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F1E7285-7BD3-4EAF-ABDD-A58D7E5BE033}"/>
              </a:ext>
            </a:extLst>
          </p:cNvPr>
          <p:cNvSpPr>
            <a:spLocks noGrp="1"/>
          </p:cNvSpPr>
          <p:nvPr>
            <p:ph type="dt" sz="half" idx="10"/>
          </p:nvPr>
        </p:nvSpPr>
        <p:spPr/>
        <p:txBody>
          <a:bodyPr/>
          <a:lstStyle/>
          <a:p>
            <a:fld id="{6290D6A5-1EA9-4B78-90FE-E13216411C24}" type="datetimeFigureOut">
              <a:rPr lang="de-DE" smtClean="0"/>
              <a:t>28.08.2022</a:t>
            </a:fld>
            <a:endParaRPr lang="de-DE"/>
          </a:p>
        </p:txBody>
      </p:sp>
      <p:sp>
        <p:nvSpPr>
          <p:cNvPr id="5" name="Footer Placeholder 4">
            <a:extLst>
              <a:ext uri="{FF2B5EF4-FFF2-40B4-BE49-F238E27FC236}">
                <a16:creationId xmlns:a16="http://schemas.microsoft.com/office/drawing/2014/main" id="{5F4A38DC-91DA-40B6-80E4-E3F93C59B44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D5E12AA-6762-4441-A82F-9E9F8EB27216}"/>
              </a:ext>
            </a:extLst>
          </p:cNvPr>
          <p:cNvSpPr>
            <a:spLocks noGrp="1"/>
          </p:cNvSpPr>
          <p:nvPr>
            <p:ph type="sldNum" sz="quarter" idx="12"/>
          </p:nvPr>
        </p:nvSpPr>
        <p:spPr/>
        <p:txBody>
          <a:bodyPr/>
          <a:lstStyle/>
          <a:p>
            <a:fld id="{65DFD80B-BC47-4EF7-9161-03FD213AC60C}" type="slidenum">
              <a:rPr lang="de-DE" smtClean="0"/>
              <a:t>‹Nr.›</a:t>
            </a:fld>
            <a:endParaRPr lang="de-DE"/>
          </a:p>
        </p:txBody>
      </p:sp>
      <p:sp>
        <p:nvSpPr>
          <p:cNvPr id="7" name="Rectangle 6">
            <a:extLst>
              <a:ext uri="{FF2B5EF4-FFF2-40B4-BE49-F238E27FC236}">
                <a16:creationId xmlns:a16="http://schemas.microsoft.com/office/drawing/2014/main" id="{7C2C18E3-790D-4931-B2C5-A3658AB27441}"/>
              </a:ext>
            </a:extLst>
          </p:cNvPr>
          <p:cNvSpPr/>
          <p:nvPr userDrawn="1"/>
        </p:nvSpPr>
        <p:spPr>
          <a:xfrm>
            <a:off x="0" y="643468"/>
            <a:ext cx="12192000" cy="744836"/>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00" dirty="0">
              <a:latin typeface="+mj-lt"/>
            </a:endParaRPr>
          </a:p>
        </p:txBody>
      </p:sp>
    </p:spTree>
    <p:extLst>
      <p:ext uri="{BB962C8B-B14F-4D97-AF65-F5344CB8AC3E}">
        <p14:creationId xmlns:p14="http://schemas.microsoft.com/office/powerpoint/2010/main" val="62070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AB85-45CF-4FC8-B221-00D6B7E784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0B62A82A-A61F-47C7-B1C6-4F69E9372F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38F79F-6607-4E34-BB98-52CDFAC5F4B2}"/>
              </a:ext>
            </a:extLst>
          </p:cNvPr>
          <p:cNvSpPr>
            <a:spLocks noGrp="1"/>
          </p:cNvSpPr>
          <p:nvPr>
            <p:ph type="dt" sz="half" idx="10"/>
          </p:nvPr>
        </p:nvSpPr>
        <p:spPr/>
        <p:txBody>
          <a:bodyPr/>
          <a:lstStyle/>
          <a:p>
            <a:fld id="{6290D6A5-1EA9-4B78-90FE-E13216411C24}" type="datetimeFigureOut">
              <a:rPr lang="de-DE" smtClean="0"/>
              <a:t>28.08.2022</a:t>
            </a:fld>
            <a:endParaRPr lang="de-DE"/>
          </a:p>
        </p:txBody>
      </p:sp>
      <p:sp>
        <p:nvSpPr>
          <p:cNvPr id="5" name="Footer Placeholder 4">
            <a:extLst>
              <a:ext uri="{FF2B5EF4-FFF2-40B4-BE49-F238E27FC236}">
                <a16:creationId xmlns:a16="http://schemas.microsoft.com/office/drawing/2014/main" id="{CE251221-F00F-4788-B2FD-CFDF3669176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36B1A3FA-045D-4432-BD41-F34E8B02934A}"/>
              </a:ext>
            </a:extLst>
          </p:cNvPr>
          <p:cNvSpPr>
            <a:spLocks noGrp="1"/>
          </p:cNvSpPr>
          <p:nvPr>
            <p:ph type="sldNum" sz="quarter" idx="12"/>
          </p:nvPr>
        </p:nvSpPr>
        <p:spPr/>
        <p:txBody>
          <a:bodyPr/>
          <a:lstStyle/>
          <a:p>
            <a:fld id="{65DFD80B-BC47-4EF7-9161-03FD213AC60C}" type="slidenum">
              <a:rPr lang="de-DE" smtClean="0"/>
              <a:t>‹Nr.›</a:t>
            </a:fld>
            <a:endParaRPr lang="de-DE"/>
          </a:p>
        </p:txBody>
      </p:sp>
    </p:spTree>
    <p:extLst>
      <p:ext uri="{BB962C8B-B14F-4D97-AF65-F5344CB8AC3E}">
        <p14:creationId xmlns:p14="http://schemas.microsoft.com/office/powerpoint/2010/main" val="13689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492B-CE3C-4841-9BCF-58E229C7A2F1}"/>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A0C1A76B-F3E5-492C-811B-6BFA21CCD3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1202BE73-1CF9-4386-9F3C-67107C3002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22032983-205A-4FA0-A378-39EDBD1DA55D}"/>
              </a:ext>
            </a:extLst>
          </p:cNvPr>
          <p:cNvSpPr>
            <a:spLocks noGrp="1"/>
          </p:cNvSpPr>
          <p:nvPr>
            <p:ph type="dt" sz="half" idx="10"/>
          </p:nvPr>
        </p:nvSpPr>
        <p:spPr/>
        <p:txBody>
          <a:bodyPr/>
          <a:lstStyle/>
          <a:p>
            <a:fld id="{6290D6A5-1EA9-4B78-90FE-E13216411C24}" type="datetimeFigureOut">
              <a:rPr lang="de-DE" smtClean="0"/>
              <a:t>28.08.2022</a:t>
            </a:fld>
            <a:endParaRPr lang="de-DE"/>
          </a:p>
        </p:txBody>
      </p:sp>
      <p:sp>
        <p:nvSpPr>
          <p:cNvPr id="6" name="Footer Placeholder 5">
            <a:extLst>
              <a:ext uri="{FF2B5EF4-FFF2-40B4-BE49-F238E27FC236}">
                <a16:creationId xmlns:a16="http://schemas.microsoft.com/office/drawing/2014/main" id="{1E0C8E1D-B9CE-41BC-91C9-2D58C867100C}"/>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D4D9C409-519B-4C81-8452-A6542BFA031C}"/>
              </a:ext>
            </a:extLst>
          </p:cNvPr>
          <p:cNvSpPr>
            <a:spLocks noGrp="1"/>
          </p:cNvSpPr>
          <p:nvPr>
            <p:ph type="sldNum" sz="quarter" idx="12"/>
          </p:nvPr>
        </p:nvSpPr>
        <p:spPr/>
        <p:txBody>
          <a:bodyPr/>
          <a:lstStyle/>
          <a:p>
            <a:fld id="{65DFD80B-BC47-4EF7-9161-03FD213AC60C}" type="slidenum">
              <a:rPr lang="de-DE" smtClean="0"/>
              <a:t>‹Nr.›</a:t>
            </a:fld>
            <a:endParaRPr lang="de-DE"/>
          </a:p>
        </p:txBody>
      </p:sp>
    </p:spTree>
    <p:extLst>
      <p:ext uri="{BB962C8B-B14F-4D97-AF65-F5344CB8AC3E}">
        <p14:creationId xmlns:p14="http://schemas.microsoft.com/office/powerpoint/2010/main" val="47296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99E3-F8C1-44A1-85A9-71EF77F80B4C}"/>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429E0187-6E28-4C88-AED2-27C1EDB6F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5C02EA-C013-4662-AF3E-D588AE2143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4B9A212C-B7BB-492B-8B59-75A39BE5CE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8C7A4-5921-4DB2-803E-2A9D238DB7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BCCD169C-06C7-484C-BF3A-CBF22DB4B850}"/>
              </a:ext>
            </a:extLst>
          </p:cNvPr>
          <p:cNvSpPr>
            <a:spLocks noGrp="1"/>
          </p:cNvSpPr>
          <p:nvPr>
            <p:ph type="dt" sz="half" idx="10"/>
          </p:nvPr>
        </p:nvSpPr>
        <p:spPr/>
        <p:txBody>
          <a:bodyPr/>
          <a:lstStyle/>
          <a:p>
            <a:fld id="{6290D6A5-1EA9-4B78-90FE-E13216411C24}" type="datetimeFigureOut">
              <a:rPr lang="de-DE" smtClean="0"/>
              <a:t>28.08.2022</a:t>
            </a:fld>
            <a:endParaRPr lang="de-DE"/>
          </a:p>
        </p:txBody>
      </p:sp>
      <p:sp>
        <p:nvSpPr>
          <p:cNvPr id="8" name="Footer Placeholder 7">
            <a:extLst>
              <a:ext uri="{FF2B5EF4-FFF2-40B4-BE49-F238E27FC236}">
                <a16:creationId xmlns:a16="http://schemas.microsoft.com/office/drawing/2014/main" id="{312FFFED-3AEA-4751-9DFD-D57AAA54F1C5}"/>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23100918-6E98-4BA8-801D-059F525EDE54}"/>
              </a:ext>
            </a:extLst>
          </p:cNvPr>
          <p:cNvSpPr>
            <a:spLocks noGrp="1"/>
          </p:cNvSpPr>
          <p:nvPr>
            <p:ph type="sldNum" sz="quarter" idx="12"/>
          </p:nvPr>
        </p:nvSpPr>
        <p:spPr/>
        <p:txBody>
          <a:bodyPr/>
          <a:lstStyle/>
          <a:p>
            <a:fld id="{65DFD80B-BC47-4EF7-9161-03FD213AC60C}" type="slidenum">
              <a:rPr lang="de-DE" smtClean="0"/>
              <a:t>‹Nr.›</a:t>
            </a:fld>
            <a:endParaRPr lang="de-DE"/>
          </a:p>
        </p:txBody>
      </p:sp>
    </p:spTree>
    <p:extLst>
      <p:ext uri="{BB962C8B-B14F-4D97-AF65-F5344CB8AC3E}">
        <p14:creationId xmlns:p14="http://schemas.microsoft.com/office/powerpoint/2010/main" val="316056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08C5-2B3C-4B28-B85B-434101A4CE22}"/>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6C605ED9-D8B9-4308-8252-F9380F73DED0}"/>
              </a:ext>
            </a:extLst>
          </p:cNvPr>
          <p:cNvSpPr>
            <a:spLocks noGrp="1"/>
          </p:cNvSpPr>
          <p:nvPr>
            <p:ph type="dt" sz="half" idx="10"/>
          </p:nvPr>
        </p:nvSpPr>
        <p:spPr/>
        <p:txBody>
          <a:bodyPr/>
          <a:lstStyle/>
          <a:p>
            <a:fld id="{6290D6A5-1EA9-4B78-90FE-E13216411C24}" type="datetimeFigureOut">
              <a:rPr lang="de-DE" smtClean="0"/>
              <a:t>28.08.2022</a:t>
            </a:fld>
            <a:endParaRPr lang="de-DE"/>
          </a:p>
        </p:txBody>
      </p:sp>
      <p:sp>
        <p:nvSpPr>
          <p:cNvPr id="4" name="Footer Placeholder 3">
            <a:extLst>
              <a:ext uri="{FF2B5EF4-FFF2-40B4-BE49-F238E27FC236}">
                <a16:creationId xmlns:a16="http://schemas.microsoft.com/office/drawing/2014/main" id="{93961ECF-EE8A-41E1-BA74-F4C7C2E2412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1A9CECBE-B972-411F-9B40-3A34D5FCBA66}"/>
              </a:ext>
            </a:extLst>
          </p:cNvPr>
          <p:cNvSpPr>
            <a:spLocks noGrp="1"/>
          </p:cNvSpPr>
          <p:nvPr>
            <p:ph type="sldNum" sz="quarter" idx="12"/>
          </p:nvPr>
        </p:nvSpPr>
        <p:spPr/>
        <p:txBody>
          <a:bodyPr/>
          <a:lstStyle/>
          <a:p>
            <a:fld id="{65DFD80B-BC47-4EF7-9161-03FD213AC60C}" type="slidenum">
              <a:rPr lang="de-DE" smtClean="0"/>
              <a:t>‹Nr.›</a:t>
            </a:fld>
            <a:endParaRPr lang="de-DE"/>
          </a:p>
        </p:txBody>
      </p:sp>
    </p:spTree>
    <p:extLst>
      <p:ext uri="{BB962C8B-B14F-4D97-AF65-F5344CB8AC3E}">
        <p14:creationId xmlns:p14="http://schemas.microsoft.com/office/powerpoint/2010/main" val="308003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5FC2BF-A602-4A59-A8C7-D49A720E0DF4}"/>
              </a:ext>
            </a:extLst>
          </p:cNvPr>
          <p:cNvSpPr>
            <a:spLocks noGrp="1"/>
          </p:cNvSpPr>
          <p:nvPr>
            <p:ph type="dt" sz="half" idx="10"/>
          </p:nvPr>
        </p:nvSpPr>
        <p:spPr/>
        <p:txBody>
          <a:bodyPr/>
          <a:lstStyle/>
          <a:p>
            <a:fld id="{6290D6A5-1EA9-4B78-90FE-E13216411C24}" type="datetimeFigureOut">
              <a:rPr lang="de-DE" smtClean="0"/>
              <a:t>28.08.2022</a:t>
            </a:fld>
            <a:endParaRPr lang="de-DE"/>
          </a:p>
        </p:txBody>
      </p:sp>
      <p:sp>
        <p:nvSpPr>
          <p:cNvPr id="3" name="Footer Placeholder 2">
            <a:extLst>
              <a:ext uri="{FF2B5EF4-FFF2-40B4-BE49-F238E27FC236}">
                <a16:creationId xmlns:a16="http://schemas.microsoft.com/office/drawing/2014/main" id="{7556B1C4-2375-42A9-997C-3AA8910D1BBF}"/>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F2A7CBF7-3FFB-453C-A560-2BD587C2D288}"/>
              </a:ext>
            </a:extLst>
          </p:cNvPr>
          <p:cNvSpPr>
            <a:spLocks noGrp="1"/>
          </p:cNvSpPr>
          <p:nvPr>
            <p:ph type="sldNum" sz="quarter" idx="12"/>
          </p:nvPr>
        </p:nvSpPr>
        <p:spPr/>
        <p:txBody>
          <a:bodyPr/>
          <a:lstStyle/>
          <a:p>
            <a:fld id="{65DFD80B-BC47-4EF7-9161-03FD213AC60C}" type="slidenum">
              <a:rPr lang="de-DE" smtClean="0"/>
              <a:t>‹Nr.›</a:t>
            </a:fld>
            <a:endParaRPr lang="de-DE"/>
          </a:p>
        </p:txBody>
      </p:sp>
    </p:spTree>
    <p:extLst>
      <p:ext uri="{BB962C8B-B14F-4D97-AF65-F5344CB8AC3E}">
        <p14:creationId xmlns:p14="http://schemas.microsoft.com/office/powerpoint/2010/main" val="137392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309B-A20E-402E-AAFA-6866EF1A3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B919FFCE-8148-4647-95AD-424E9C638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0E341769-8778-485B-B2EA-76186A770E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A593E-D4D7-4ABC-B965-35D19C98D9EC}"/>
              </a:ext>
            </a:extLst>
          </p:cNvPr>
          <p:cNvSpPr>
            <a:spLocks noGrp="1"/>
          </p:cNvSpPr>
          <p:nvPr>
            <p:ph type="dt" sz="half" idx="10"/>
          </p:nvPr>
        </p:nvSpPr>
        <p:spPr/>
        <p:txBody>
          <a:bodyPr/>
          <a:lstStyle/>
          <a:p>
            <a:fld id="{6290D6A5-1EA9-4B78-90FE-E13216411C24}" type="datetimeFigureOut">
              <a:rPr lang="de-DE" smtClean="0"/>
              <a:t>28.08.2022</a:t>
            </a:fld>
            <a:endParaRPr lang="de-DE"/>
          </a:p>
        </p:txBody>
      </p:sp>
      <p:sp>
        <p:nvSpPr>
          <p:cNvPr id="6" name="Footer Placeholder 5">
            <a:extLst>
              <a:ext uri="{FF2B5EF4-FFF2-40B4-BE49-F238E27FC236}">
                <a16:creationId xmlns:a16="http://schemas.microsoft.com/office/drawing/2014/main" id="{5B0402A5-4CF0-4882-A510-33CC271A733F}"/>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CF2ECDE8-4237-4724-8AD7-2CFCC63F8C7B}"/>
              </a:ext>
            </a:extLst>
          </p:cNvPr>
          <p:cNvSpPr>
            <a:spLocks noGrp="1"/>
          </p:cNvSpPr>
          <p:nvPr>
            <p:ph type="sldNum" sz="quarter" idx="12"/>
          </p:nvPr>
        </p:nvSpPr>
        <p:spPr/>
        <p:txBody>
          <a:bodyPr/>
          <a:lstStyle/>
          <a:p>
            <a:fld id="{65DFD80B-BC47-4EF7-9161-03FD213AC60C}" type="slidenum">
              <a:rPr lang="de-DE" smtClean="0"/>
              <a:t>‹Nr.›</a:t>
            </a:fld>
            <a:endParaRPr lang="de-DE"/>
          </a:p>
        </p:txBody>
      </p:sp>
    </p:spTree>
    <p:extLst>
      <p:ext uri="{BB962C8B-B14F-4D97-AF65-F5344CB8AC3E}">
        <p14:creationId xmlns:p14="http://schemas.microsoft.com/office/powerpoint/2010/main" val="356251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D9B4-F2F0-4098-8D17-A14AEAE41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B663C801-552D-454E-BDCA-65A8755140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926A10C0-BF7A-42F5-A1C5-3848AD212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6DA082-34E6-41DA-8F83-44EC735ACBB0}"/>
              </a:ext>
            </a:extLst>
          </p:cNvPr>
          <p:cNvSpPr>
            <a:spLocks noGrp="1"/>
          </p:cNvSpPr>
          <p:nvPr>
            <p:ph type="dt" sz="half" idx="10"/>
          </p:nvPr>
        </p:nvSpPr>
        <p:spPr/>
        <p:txBody>
          <a:bodyPr/>
          <a:lstStyle/>
          <a:p>
            <a:fld id="{6290D6A5-1EA9-4B78-90FE-E13216411C24}" type="datetimeFigureOut">
              <a:rPr lang="de-DE" smtClean="0"/>
              <a:t>28.08.2022</a:t>
            </a:fld>
            <a:endParaRPr lang="de-DE"/>
          </a:p>
        </p:txBody>
      </p:sp>
      <p:sp>
        <p:nvSpPr>
          <p:cNvPr id="6" name="Footer Placeholder 5">
            <a:extLst>
              <a:ext uri="{FF2B5EF4-FFF2-40B4-BE49-F238E27FC236}">
                <a16:creationId xmlns:a16="http://schemas.microsoft.com/office/drawing/2014/main" id="{B985598A-0261-457F-B8F2-7483179AC688}"/>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F776C81E-E9EE-4E8B-BF29-B6559D509545}"/>
              </a:ext>
            </a:extLst>
          </p:cNvPr>
          <p:cNvSpPr>
            <a:spLocks noGrp="1"/>
          </p:cNvSpPr>
          <p:nvPr>
            <p:ph type="sldNum" sz="quarter" idx="12"/>
          </p:nvPr>
        </p:nvSpPr>
        <p:spPr/>
        <p:txBody>
          <a:bodyPr/>
          <a:lstStyle/>
          <a:p>
            <a:fld id="{65DFD80B-BC47-4EF7-9161-03FD213AC60C}" type="slidenum">
              <a:rPr lang="de-DE" smtClean="0"/>
              <a:t>‹Nr.›</a:t>
            </a:fld>
            <a:endParaRPr lang="de-DE"/>
          </a:p>
        </p:txBody>
      </p:sp>
    </p:spTree>
    <p:extLst>
      <p:ext uri="{BB962C8B-B14F-4D97-AF65-F5344CB8AC3E}">
        <p14:creationId xmlns:p14="http://schemas.microsoft.com/office/powerpoint/2010/main" val="286711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12B29A-0463-467B-97FF-0581B52BB50D}"/>
              </a:ext>
            </a:extLst>
          </p:cNvPr>
          <p:cNvSpPr>
            <a:spLocks noGrp="1"/>
          </p:cNvSpPr>
          <p:nvPr>
            <p:ph type="title"/>
          </p:nvPr>
        </p:nvSpPr>
        <p:spPr>
          <a:xfrm>
            <a:off x="0" y="643468"/>
            <a:ext cx="12192000" cy="744836"/>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946B3F5-4340-4F98-8DCC-E43FFAF981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FEB82F1-0924-465A-9D89-8C06572B61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0D6A5-1EA9-4B78-90FE-E13216411C24}" type="datetimeFigureOut">
              <a:rPr lang="de-DE" smtClean="0"/>
              <a:t>28.08.2022</a:t>
            </a:fld>
            <a:endParaRPr lang="de-DE"/>
          </a:p>
        </p:txBody>
      </p:sp>
      <p:sp>
        <p:nvSpPr>
          <p:cNvPr id="5" name="Footer Placeholder 4">
            <a:extLst>
              <a:ext uri="{FF2B5EF4-FFF2-40B4-BE49-F238E27FC236}">
                <a16:creationId xmlns:a16="http://schemas.microsoft.com/office/drawing/2014/main" id="{E2AC1844-B09A-45E8-984C-F2AB7E73E9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64900617-0FFC-4F86-9AFF-2EAAD953C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FD80B-BC47-4EF7-9161-03FD213AC60C}" type="slidenum">
              <a:rPr lang="de-DE" smtClean="0"/>
              <a:t>‹Nr.›</a:t>
            </a:fld>
            <a:endParaRPr lang="de-DE"/>
          </a:p>
        </p:txBody>
      </p:sp>
      <p:sp>
        <p:nvSpPr>
          <p:cNvPr id="7" name="Rectangle 6">
            <a:extLst>
              <a:ext uri="{FF2B5EF4-FFF2-40B4-BE49-F238E27FC236}">
                <a16:creationId xmlns:a16="http://schemas.microsoft.com/office/drawing/2014/main" id="{F3AFCC5D-E522-4E5D-A600-9B6241F2B95D}"/>
              </a:ext>
            </a:extLst>
          </p:cNvPr>
          <p:cNvSpPr/>
          <p:nvPr userDrawn="1"/>
        </p:nvSpPr>
        <p:spPr>
          <a:xfrm>
            <a:off x="0" y="643468"/>
            <a:ext cx="12192000" cy="744836"/>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00" dirty="0">
              <a:latin typeface="+mj-lt"/>
            </a:endParaRPr>
          </a:p>
        </p:txBody>
      </p:sp>
    </p:spTree>
    <p:extLst>
      <p:ext uri="{BB962C8B-B14F-4D97-AF65-F5344CB8AC3E}">
        <p14:creationId xmlns:p14="http://schemas.microsoft.com/office/powerpoint/2010/main" val="146473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3" Type="http://schemas.openxmlformats.org/officeDocument/2006/relationships/hyperlink" Target="https://gitlab.com/ch-tbz-it/Stud/m231/-/tree/master/00_evaluati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5710431-C521-4813-BAD4-1498B115AC59}"/>
              </a:ext>
            </a:extLst>
          </p:cNvPr>
          <p:cNvSpPr>
            <a:spLocks noGrp="1"/>
          </p:cNvSpPr>
          <p:nvPr>
            <p:ph type="ctrTitle"/>
          </p:nvPr>
        </p:nvSpPr>
        <p:spPr>
          <a:xfrm>
            <a:off x="2672862" y="1856935"/>
            <a:ext cx="6907236" cy="2217783"/>
          </a:xfrm>
        </p:spPr>
        <p:txBody>
          <a:bodyPr>
            <a:normAutofit fontScale="90000"/>
          </a:bodyPr>
          <a:lstStyle/>
          <a:p>
            <a:r>
              <a:rPr lang="de-DE" sz="5600" dirty="0">
                <a:solidFill>
                  <a:srgbClr val="FFFFFF"/>
                </a:solidFill>
              </a:rPr>
              <a:t>Datenschutz und Datensicherheit anwenden</a:t>
            </a:r>
          </a:p>
        </p:txBody>
      </p:sp>
      <p:sp>
        <p:nvSpPr>
          <p:cNvPr id="3" name="Subtitle 2">
            <a:extLst>
              <a:ext uri="{FF2B5EF4-FFF2-40B4-BE49-F238E27FC236}">
                <a16:creationId xmlns:a16="http://schemas.microsoft.com/office/drawing/2014/main" id="{A13CD199-9110-4786-871C-E6BB448676E0}"/>
              </a:ext>
            </a:extLst>
          </p:cNvPr>
          <p:cNvSpPr>
            <a:spLocks noGrp="1"/>
          </p:cNvSpPr>
          <p:nvPr>
            <p:ph type="subTitle" idx="1"/>
          </p:nvPr>
        </p:nvSpPr>
        <p:spPr>
          <a:xfrm>
            <a:off x="3045368" y="4074718"/>
            <a:ext cx="6105194" cy="831111"/>
          </a:xfrm>
        </p:spPr>
        <p:txBody>
          <a:bodyPr>
            <a:normAutofit lnSpcReduction="10000"/>
          </a:bodyPr>
          <a:lstStyle/>
          <a:p>
            <a:r>
              <a:rPr lang="de-DE" dirty="0">
                <a:solidFill>
                  <a:srgbClr val="FFFFFF"/>
                </a:solidFill>
              </a:rPr>
              <a:t>Modul 231</a:t>
            </a:r>
          </a:p>
          <a:p>
            <a:r>
              <a:rPr lang="de-DE" dirty="0">
                <a:solidFill>
                  <a:srgbClr val="FFFFFF"/>
                </a:solidFill>
              </a:rPr>
              <a:t>TBZ, HS2022</a:t>
            </a:r>
          </a:p>
        </p:txBody>
      </p:sp>
    </p:spTree>
    <p:extLst>
      <p:ext uri="{BB962C8B-B14F-4D97-AF65-F5344CB8AC3E}">
        <p14:creationId xmlns:p14="http://schemas.microsoft.com/office/powerpoint/2010/main" val="300197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F2B8-0DF1-4E3F-8718-93FA6ACDC603}"/>
              </a:ext>
            </a:extLst>
          </p:cNvPr>
          <p:cNvSpPr>
            <a:spLocks noGrp="1"/>
          </p:cNvSpPr>
          <p:nvPr>
            <p:ph type="title"/>
          </p:nvPr>
        </p:nvSpPr>
        <p:spPr/>
        <p:txBody>
          <a:bodyPr/>
          <a:lstStyle/>
          <a:p>
            <a:r>
              <a:rPr lang="de-DE" dirty="0"/>
              <a:t>Selbstorganisiertes Lernen – Aufbau</a:t>
            </a:r>
          </a:p>
        </p:txBody>
      </p:sp>
      <p:sp>
        <p:nvSpPr>
          <p:cNvPr id="8" name="Rectangle: Rounded Corners 7">
            <a:extLst>
              <a:ext uri="{FF2B5EF4-FFF2-40B4-BE49-F238E27FC236}">
                <a16:creationId xmlns:a16="http://schemas.microsoft.com/office/drawing/2014/main" id="{721070C2-128B-477A-9891-78CB5CEFE3D4}"/>
              </a:ext>
            </a:extLst>
          </p:cNvPr>
          <p:cNvSpPr/>
          <p:nvPr/>
        </p:nvSpPr>
        <p:spPr>
          <a:xfrm>
            <a:off x="436097" y="2236763"/>
            <a:ext cx="2996422" cy="744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Einführung</a:t>
            </a:r>
            <a:br>
              <a:rPr lang="de-DE" dirty="0"/>
            </a:br>
            <a:r>
              <a:rPr lang="de-DE" dirty="0"/>
              <a:t>Austausch und Planung</a:t>
            </a:r>
          </a:p>
        </p:txBody>
      </p:sp>
      <p:sp>
        <p:nvSpPr>
          <p:cNvPr id="9" name="Rectangle: Rounded Corners 8">
            <a:extLst>
              <a:ext uri="{FF2B5EF4-FFF2-40B4-BE49-F238E27FC236}">
                <a16:creationId xmlns:a16="http://schemas.microsoft.com/office/drawing/2014/main" id="{E4DE751A-ACAF-4106-BF6B-BA66BC12F6E5}"/>
              </a:ext>
            </a:extLst>
          </p:cNvPr>
          <p:cNvSpPr/>
          <p:nvPr/>
        </p:nvSpPr>
        <p:spPr>
          <a:xfrm>
            <a:off x="4144783" y="2236763"/>
            <a:ext cx="3925426" cy="7448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 Stilles selbstorganisiertes Lernen</a:t>
            </a:r>
          </a:p>
        </p:txBody>
      </p:sp>
      <p:sp>
        <p:nvSpPr>
          <p:cNvPr id="10" name="Rectangle: Rounded Corners 9">
            <a:extLst>
              <a:ext uri="{FF2B5EF4-FFF2-40B4-BE49-F238E27FC236}">
                <a16:creationId xmlns:a16="http://schemas.microsoft.com/office/drawing/2014/main" id="{5B2AA4AD-69F1-4939-ABAD-0A72784E4A62}"/>
              </a:ext>
            </a:extLst>
          </p:cNvPr>
          <p:cNvSpPr/>
          <p:nvPr/>
        </p:nvSpPr>
        <p:spPr>
          <a:xfrm>
            <a:off x="8759481" y="2250963"/>
            <a:ext cx="2996422" cy="744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Abschluss</a:t>
            </a:r>
          </a:p>
          <a:p>
            <a:pPr algn="ctr"/>
            <a:r>
              <a:rPr lang="de-DE" dirty="0"/>
              <a:t>Austausch und Auswertung</a:t>
            </a:r>
          </a:p>
        </p:txBody>
      </p:sp>
      <p:sp>
        <p:nvSpPr>
          <p:cNvPr id="3" name="TextBox 2">
            <a:extLst>
              <a:ext uri="{FF2B5EF4-FFF2-40B4-BE49-F238E27FC236}">
                <a16:creationId xmlns:a16="http://schemas.microsoft.com/office/drawing/2014/main" id="{88AEE796-BBD7-48E1-8B94-DBE826DA0E3E}"/>
              </a:ext>
            </a:extLst>
          </p:cNvPr>
          <p:cNvSpPr txBox="1"/>
          <p:nvPr/>
        </p:nvSpPr>
        <p:spPr>
          <a:xfrm>
            <a:off x="436097" y="3204594"/>
            <a:ext cx="2996422" cy="3139321"/>
          </a:xfrm>
          <a:prstGeom prst="rect">
            <a:avLst/>
          </a:prstGeom>
          <a:noFill/>
        </p:spPr>
        <p:txBody>
          <a:bodyPr wrap="square" rtlCol="0">
            <a:spAutoFit/>
          </a:bodyPr>
          <a:lstStyle/>
          <a:p>
            <a:pPr marL="285750" indent="-285750">
              <a:buFontTx/>
              <a:buChar char="-"/>
            </a:pPr>
            <a:r>
              <a:rPr lang="de-DE" dirty="0"/>
              <a:t>Input der Lernperson</a:t>
            </a:r>
          </a:p>
          <a:p>
            <a:pPr marL="285750" indent="-285750">
              <a:buFontTx/>
              <a:buChar char="-"/>
            </a:pPr>
            <a:r>
              <a:rPr lang="de-DE" dirty="0"/>
              <a:t>Austausch mit anderen Lernenden</a:t>
            </a:r>
          </a:p>
          <a:p>
            <a:pPr marL="285750" indent="-285750">
              <a:buFontTx/>
              <a:buChar char="-"/>
            </a:pPr>
            <a:r>
              <a:rPr lang="de-DE" dirty="0"/>
              <a:t>Eigene Ziele für heute und bis zum nächsten Mal festlegen und festhalten </a:t>
            </a:r>
            <a:r>
              <a:rPr lang="de-DE" dirty="0">
                <a:sym typeface="Wingdings" panose="05000000000000000000" pitchFamily="2" charset="2"/>
              </a:rPr>
              <a:t> Mit Lehrperson absprechen</a:t>
            </a:r>
            <a:endParaRPr lang="de-DE" dirty="0"/>
          </a:p>
          <a:p>
            <a:pPr marL="285750" indent="-285750">
              <a:buFontTx/>
              <a:buChar char="-"/>
            </a:pPr>
            <a:r>
              <a:rPr lang="de-DE" dirty="0"/>
              <a:t>Eigene Unterlagen / Umgebung vorbereiten</a:t>
            </a:r>
          </a:p>
          <a:p>
            <a:pPr marL="285750" indent="-285750">
              <a:buFontTx/>
              <a:buChar char="-"/>
            </a:pPr>
            <a:endParaRPr lang="de-DE" dirty="0"/>
          </a:p>
        </p:txBody>
      </p:sp>
      <p:sp>
        <p:nvSpPr>
          <p:cNvPr id="11" name="TextBox 10">
            <a:extLst>
              <a:ext uri="{FF2B5EF4-FFF2-40B4-BE49-F238E27FC236}">
                <a16:creationId xmlns:a16="http://schemas.microsoft.com/office/drawing/2014/main" id="{6100781C-EE78-4A09-9C47-3AE313A73B04}"/>
              </a:ext>
            </a:extLst>
          </p:cNvPr>
          <p:cNvSpPr txBox="1"/>
          <p:nvPr/>
        </p:nvSpPr>
        <p:spPr>
          <a:xfrm>
            <a:off x="4144783" y="3196204"/>
            <a:ext cx="3925426" cy="2308324"/>
          </a:xfrm>
          <a:prstGeom prst="rect">
            <a:avLst/>
          </a:prstGeom>
          <a:noFill/>
        </p:spPr>
        <p:txBody>
          <a:bodyPr wrap="square" rtlCol="0">
            <a:spAutoFit/>
          </a:bodyPr>
          <a:lstStyle/>
          <a:p>
            <a:pPr marL="285750" indent="-285750">
              <a:buFontTx/>
              <a:buChar char="-"/>
            </a:pPr>
            <a:r>
              <a:rPr lang="de-CH" dirty="0"/>
              <a:t>Alleine, 2er oder 3er Teams selbstständiges Arbeiten</a:t>
            </a:r>
          </a:p>
          <a:p>
            <a:pPr marL="285750" indent="-285750">
              <a:buFontTx/>
              <a:buChar char="-"/>
            </a:pPr>
            <a:r>
              <a:rPr lang="de-CH" dirty="0"/>
              <a:t>Im Klassezimmer gilt: Ruhe.</a:t>
            </a:r>
            <a:br>
              <a:rPr lang="de-CH" dirty="0"/>
            </a:br>
            <a:r>
              <a:rPr lang="de-CH" dirty="0">
                <a:sym typeface="Wingdings" panose="05000000000000000000" pitchFamily="2" charset="2"/>
              </a:rPr>
              <a:t> Raum für konzentriertes Arbeiten</a:t>
            </a:r>
            <a:endParaRPr lang="de-CH" dirty="0"/>
          </a:p>
          <a:p>
            <a:pPr marL="285750" indent="-285750">
              <a:buFontTx/>
              <a:buChar char="-"/>
            </a:pPr>
            <a:r>
              <a:rPr lang="de-CH" dirty="0"/>
              <a:t>Diskussionen und Pause ausserhalb des Klassenzimmers (Bei der Lehrperson abmelden und vor Ende der Lektion zurückkommen.)</a:t>
            </a:r>
          </a:p>
        </p:txBody>
      </p:sp>
      <p:sp>
        <p:nvSpPr>
          <p:cNvPr id="12" name="TextBox 11">
            <a:extLst>
              <a:ext uri="{FF2B5EF4-FFF2-40B4-BE49-F238E27FC236}">
                <a16:creationId xmlns:a16="http://schemas.microsoft.com/office/drawing/2014/main" id="{E4F2E13E-42CB-4605-B5EC-5D9706F58527}"/>
              </a:ext>
            </a:extLst>
          </p:cNvPr>
          <p:cNvSpPr txBox="1"/>
          <p:nvPr/>
        </p:nvSpPr>
        <p:spPr>
          <a:xfrm>
            <a:off x="8782473" y="3204594"/>
            <a:ext cx="3122144" cy="1477328"/>
          </a:xfrm>
          <a:prstGeom prst="rect">
            <a:avLst/>
          </a:prstGeom>
          <a:noFill/>
        </p:spPr>
        <p:txBody>
          <a:bodyPr wrap="square" rtlCol="0">
            <a:spAutoFit/>
          </a:bodyPr>
          <a:lstStyle/>
          <a:p>
            <a:pPr marL="285750" indent="-285750">
              <a:buFontTx/>
              <a:buChar char="-"/>
            </a:pPr>
            <a:r>
              <a:rPr lang="de-DE" dirty="0"/>
              <a:t>Auswertung: Habe ich meine Ziele erreicht? Was mache ich bis zum nächsten Mal? </a:t>
            </a:r>
            <a:r>
              <a:rPr lang="de-DE" dirty="0">
                <a:sym typeface="Wingdings" panose="05000000000000000000" pitchFamily="2" charset="2"/>
              </a:rPr>
              <a:t> Festhalten</a:t>
            </a:r>
          </a:p>
          <a:p>
            <a:pPr marL="285750" indent="-285750">
              <a:buFontTx/>
              <a:buChar char="-"/>
            </a:pPr>
            <a:r>
              <a:rPr lang="de-DE" dirty="0"/>
              <a:t>Abschluss durch Lehrperson</a:t>
            </a:r>
          </a:p>
        </p:txBody>
      </p:sp>
      <p:sp>
        <p:nvSpPr>
          <p:cNvPr id="4" name="TextBox 3">
            <a:extLst>
              <a:ext uri="{FF2B5EF4-FFF2-40B4-BE49-F238E27FC236}">
                <a16:creationId xmlns:a16="http://schemas.microsoft.com/office/drawing/2014/main" id="{2D7046B8-D613-42B0-9AB5-88F90646B160}"/>
              </a:ext>
            </a:extLst>
          </p:cNvPr>
          <p:cNvSpPr txBox="1"/>
          <p:nvPr/>
        </p:nvSpPr>
        <p:spPr>
          <a:xfrm>
            <a:off x="2595369" y="6313546"/>
            <a:ext cx="7024254" cy="369332"/>
          </a:xfrm>
          <a:prstGeom prst="rect">
            <a:avLst/>
          </a:prstGeom>
          <a:noFill/>
        </p:spPr>
        <p:txBody>
          <a:bodyPr wrap="square" rtlCol="0">
            <a:spAutoFit/>
          </a:bodyPr>
          <a:lstStyle/>
          <a:p>
            <a:r>
              <a:rPr lang="de-CH" dirty="0">
                <a:sym typeface="Wingdings" panose="05000000000000000000" pitchFamily="2" charset="2"/>
              </a:rPr>
              <a:t> Ablauf kann abweichen  Lehrperson informiert in der Einführung.</a:t>
            </a:r>
            <a:endParaRPr lang="de-CH" dirty="0"/>
          </a:p>
        </p:txBody>
      </p:sp>
      <p:cxnSp>
        <p:nvCxnSpPr>
          <p:cNvPr id="6" name="Straight Connector 5">
            <a:extLst>
              <a:ext uri="{FF2B5EF4-FFF2-40B4-BE49-F238E27FC236}">
                <a16:creationId xmlns:a16="http://schemas.microsoft.com/office/drawing/2014/main" id="{AB766A74-A581-4E41-A84F-57E6C7503386}"/>
              </a:ext>
            </a:extLst>
          </p:cNvPr>
          <p:cNvCxnSpPr/>
          <p:nvPr/>
        </p:nvCxnSpPr>
        <p:spPr>
          <a:xfrm>
            <a:off x="0" y="621453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035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29B2A-DC37-4426-9C73-0A8BD91EB2BA}"/>
              </a:ext>
            </a:extLst>
          </p:cNvPr>
          <p:cNvSpPr>
            <a:spLocks noGrp="1"/>
          </p:cNvSpPr>
          <p:nvPr>
            <p:ph type="title"/>
          </p:nvPr>
        </p:nvSpPr>
        <p:spPr/>
        <p:txBody>
          <a:bodyPr/>
          <a:lstStyle/>
          <a:p>
            <a:r>
              <a:rPr lang="de-CH" dirty="0"/>
              <a:t>Selbstständiges Arbeiten - Vorgehen</a:t>
            </a:r>
          </a:p>
        </p:txBody>
      </p:sp>
      <p:sp>
        <p:nvSpPr>
          <p:cNvPr id="3" name="Content Placeholder 2">
            <a:extLst>
              <a:ext uri="{FF2B5EF4-FFF2-40B4-BE49-F238E27FC236}">
                <a16:creationId xmlns:a16="http://schemas.microsoft.com/office/drawing/2014/main" id="{BBC87991-DDA2-4EDC-B2CC-60760D7EDC1B}"/>
              </a:ext>
            </a:extLst>
          </p:cNvPr>
          <p:cNvSpPr>
            <a:spLocks noGrp="1"/>
          </p:cNvSpPr>
          <p:nvPr>
            <p:ph idx="1"/>
          </p:nvPr>
        </p:nvSpPr>
        <p:spPr>
          <a:xfrm>
            <a:off x="1361208" y="1825625"/>
            <a:ext cx="9992591" cy="4351338"/>
          </a:xfrm>
        </p:spPr>
        <p:txBody>
          <a:bodyPr/>
          <a:lstStyle/>
          <a:p>
            <a:pPr marL="514350" indent="-514350">
              <a:buAutoNum type="arabicPeriod"/>
            </a:pPr>
            <a:r>
              <a:rPr lang="de-CH" b="1" dirty="0">
                <a:sym typeface="Wingdings" panose="05000000000000000000" pitchFamily="2" charset="2"/>
              </a:rPr>
              <a:t>Informieren</a:t>
            </a:r>
            <a:r>
              <a:rPr lang="de-CH" dirty="0">
                <a:sym typeface="Wingdings" panose="05000000000000000000" pitchFamily="2" charset="2"/>
              </a:rPr>
              <a:t> Sie sich: Schauen Sie sich die Unterlagen an. </a:t>
            </a:r>
          </a:p>
          <a:p>
            <a:pPr marL="514350" indent="-514350">
              <a:buAutoNum type="arabicPeriod"/>
            </a:pPr>
            <a:r>
              <a:rPr lang="de-CH" dirty="0">
                <a:sym typeface="Wingdings" panose="05000000000000000000" pitchFamily="2" charset="2"/>
              </a:rPr>
              <a:t>Legen Sie sich ein </a:t>
            </a:r>
            <a:r>
              <a:rPr lang="de-CH" b="1" dirty="0">
                <a:sym typeface="Wingdings" panose="05000000000000000000" pitchFamily="2" charset="2"/>
              </a:rPr>
              <a:t>Ziel </a:t>
            </a:r>
            <a:r>
              <a:rPr lang="de-CH" dirty="0">
                <a:sym typeface="Wingdings" panose="05000000000000000000" pitchFamily="2" charset="2"/>
              </a:rPr>
              <a:t>fest: </a:t>
            </a:r>
            <a:br>
              <a:rPr lang="de-CH" dirty="0">
                <a:sym typeface="Wingdings" panose="05000000000000000000" pitchFamily="2" charset="2"/>
              </a:rPr>
            </a:br>
            <a:r>
              <a:rPr lang="de-CH" dirty="0">
                <a:sym typeface="Wingdings" panose="05000000000000000000" pitchFamily="2" charset="2"/>
              </a:rPr>
              <a:t>Was möchte ich heute lernen? </a:t>
            </a:r>
            <a:br>
              <a:rPr lang="de-CH" dirty="0">
                <a:sym typeface="Wingdings" panose="05000000000000000000" pitchFamily="2" charset="2"/>
              </a:rPr>
            </a:br>
            <a:r>
              <a:rPr lang="de-CH" dirty="0">
                <a:sym typeface="Wingdings" panose="05000000000000000000" pitchFamily="2" charset="2"/>
              </a:rPr>
              <a:t>Was möchte ich bis nächste Woche machen?</a:t>
            </a:r>
            <a:br>
              <a:rPr lang="de-CH" dirty="0">
                <a:sym typeface="Wingdings" panose="05000000000000000000" pitchFamily="2" charset="2"/>
              </a:rPr>
            </a:br>
            <a:r>
              <a:rPr lang="de-CH" dirty="0">
                <a:sym typeface="Wingdings" panose="05000000000000000000" pitchFamily="2" charset="2"/>
              </a:rPr>
              <a:t>(Inspiration: Kompetenzmatrix, Lehrer-Inputs).</a:t>
            </a:r>
          </a:p>
          <a:p>
            <a:pPr marL="514350" indent="-514350">
              <a:buAutoNum type="arabicPeriod"/>
            </a:pPr>
            <a:r>
              <a:rPr lang="de-CH" dirty="0">
                <a:sym typeface="Wingdings" panose="05000000000000000000" pitchFamily="2" charset="2"/>
              </a:rPr>
              <a:t>Erstellen Sie einen </a:t>
            </a:r>
            <a:r>
              <a:rPr lang="de-CH" b="1" dirty="0">
                <a:sym typeface="Wingdings" panose="05000000000000000000" pitchFamily="2" charset="2"/>
              </a:rPr>
              <a:t>Plan</a:t>
            </a:r>
          </a:p>
          <a:p>
            <a:pPr marL="514350" indent="-514350">
              <a:buAutoNum type="arabicPeriod"/>
            </a:pPr>
            <a:r>
              <a:rPr lang="de-CH" dirty="0">
                <a:sym typeface="Wingdings" panose="05000000000000000000" pitchFamily="2" charset="2"/>
              </a:rPr>
              <a:t>Führen Sie Ihren Plan aus </a:t>
            </a:r>
          </a:p>
          <a:p>
            <a:pPr marL="514350" indent="-514350">
              <a:buAutoNum type="arabicPeriod"/>
            </a:pPr>
            <a:endParaRPr lang="de-CH" b="1" dirty="0">
              <a:sym typeface="Wingdings" panose="05000000000000000000" pitchFamily="2" charset="2"/>
            </a:endParaRPr>
          </a:p>
          <a:p>
            <a:pPr marL="514350" indent="-514350">
              <a:buAutoNum type="arabicPeriod"/>
            </a:pPr>
            <a:endParaRPr lang="de-CH" dirty="0">
              <a:sym typeface="Wingdings" panose="05000000000000000000" pitchFamily="2" charset="2"/>
            </a:endParaRPr>
          </a:p>
          <a:p>
            <a:pPr marL="0" indent="0">
              <a:buNone/>
            </a:pPr>
            <a:endParaRPr lang="de-CH" dirty="0">
              <a:sym typeface="Wingdings" panose="05000000000000000000" pitchFamily="2" charset="2"/>
            </a:endParaRPr>
          </a:p>
          <a:p>
            <a:pPr marL="0" indent="0">
              <a:buNone/>
            </a:pPr>
            <a:endParaRPr lang="de-CH" dirty="0"/>
          </a:p>
        </p:txBody>
      </p:sp>
    </p:spTree>
    <p:extLst>
      <p:ext uri="{BB962C8B-B14F-4D97-AF65-F5344CB8AC3E}">
        <p14:creationId xmlns:p14="http://schemas.microsoft.com/office/powerpoint/2010/main" val="376945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75C13-DF45-460B-B132-204A8A34402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err="1">
                <a:solidFill>
                  <a:schemeClr val="bg1"/>
                </a:solidFill>
                <a:latin typeface="+mj-lt"/>
                <a:ea typeface="+mj-ea"/>
                <a:cs typeface="+mj-cs"/>
              </a:rPr>
              <a:t>Unterrichtsmaterialien</a:t>
            </a:r>
            <a:endParaRPr lang="en-US" sz="3200" kern="1200" dirty="0">
              <a:solidFill>
                <a:schemeClr val="bg1"/>
              </a:solidFill>
              <a:latin typeface="+mj-lt"/>
              <a:ea typeface="+mj-ea"/>
              <a:cs typeface="+mj-cs"/>
            </a:endParaRPr>
          </a:p>
        </p:txBody>
      </p:sp>
      <p:pic>
        <p:nvPicPr>
          <p:cNvPr id="6" name="Graphic 5" descr="Books">
            <a:extLst>
              <a:ext uri="{FF2B5EF4-FFF2-40B4-BE49-F238E27FC236}">
                <a16:creationId xmlns:a16="http://schemas.microsoft.com/office/drawing/2014/main" id="{F93B9D7F-A60B-48B1-AD48-56178174AE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83092" y="1515712"/>
            <a:ext cx="1913288" cy="1913288"/>
          </a:xfrm>
          <a:prstGeom prst="rect">
            <a:avLst/>
          </a:prstGeom>
        </p:spPr>
      </p:pic>
      <p:sp>
        <p:nvSpPr>
          <p:cNvPr id="4" name="TextBox 3">
            <a:extLst>
              <a:ext uri="{FF2B5EF4-FFF2-40B4-BE49-F238E27FC236}">
                <a16:creationId xmlns:a16="http://schemas.microsoft.com/office/drawing/2014/main" id="{130BFEE5-C03D-474B-AA23-6A75F89A371F}"/>
              </a:ext>
            </a:extLst>
          </p:cNvPr>
          <p:cNvSpPr txBox="1"/>
          <p:nvPr/>
        </p:nvSpPr>
        <p:spPr>
          <a:xfrm>
            <a:off x="3894322" y="2027994"/>
            <a:ext cx="8608332" cy="1143070"/>
          </a:xfrm>
          <a:prstGeom prst="rect">
            <a:avLst/>
          </a:prstGeom>
          <a:noFill/>
        </p:spPr>
        <p:txBody>
          <a:bodyPr wrap="square" rtlCol="0">
            <a:spAutoFit/>
          </a:bodyPr>
          <a:lstStyle/>
          <a:p>
            <a:pPr>
              <a:lnSpc>
                <a:spcPct val="150000"/>
              </a:lnSpc>
            </a:pPr>
            <a:r>
              <a:rPr lang="de-DE" sz="2400" b="1" dirty="0"/>
              <a:t>Wo finde ich die Unterrichtsmaterialien zum Modul?</a:t>
            </a:r>
          </a:p>
          <a:p>
            <a:pPr>
              <a:lnSpc>
                <a:spcPct val="150000"/>
              </a:lnSpc>
            </a:pPr>
            <a:endParaRPr lang="de-DE" sz="2400" dirty="0"/>
          </a:p>
        </p:txBody>
      </p:sp>
      <p:pic>
        <p:nvPicPr>
          <p:cNvPr id="5" name="Picture 4" descr="Logo, company name&#10;&#10;Description automatically generated">
            <a:extLst>
              <a:ext uri="{FF2B5EF4-FFF2-40B4-BE49-F238E27FC236}">
                <a16:creationId xmlns:a16="http://schemas.microsoft.com/office/drawing/2014/main" id="{D01D3390-64AA-4528-BEBC-942366E6B9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909" y="3180351"/>
            <a:ext cx="4876800" cy="2152650"/>
          </a:xfrm>
          <a:prstGeom prst="rect">
            <a:avLst/>
          </a:prstGeom>
        </p:spPr>
      </p:pic>
      <p:pic>
        <p:nvPicPr>
          <p:cNvPr id="8" name="Picture 7" descr="Icon&#10;&#10;Description automatically generated">
            <a:extLst>
              <a:ext uri="{FF2B5EF4-FFF2-40B4-BE49-F238E27FC236}">
                <a16:creationId xmlns:a16="http://schemas.microsoft.com/office/drawing/2014/main" id="{5FC548B0-22D3-41B5-8D4D-71600EA77F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8703" y="3557285"/>
            <a:ext cx="2202688" cy="1239012"/>
          </a:xfrm>
          <a:prstGeom prst="rect">
            <a:avLst/>
          </a:prstGeom>
        </p:spPr>
      </p:pic>
      <p:sp>
        <p:nvSpPr>
          <p:cNvPr id="11" name="TextBox 10">
            <a:extLst>
              <a:ext uri="{FF2B5EF4-FFF2-40B4-BE49-F238E27FC236}">
                <a16:creationId xmlns:a16="http://schemas.microsoft.com/office/drawing/2014/main" id="{DAFD42E5-3161-43C0-AB34-85D2A31222B3}"/>
              </a:ext>
            </a:extLst>
          </p:cNvPr>
          <p:cNvSpPr txBox="1"/>
          <p:nvPr/>
        </p:nvSpPr>
        <p:spPr>
          <a:xfrm>
            <a:off x="880630" y="5056006"/>
            <a:ext cx="4148570" cy="1295868"/>
          </a:xfrm>
          <a:prstGeom prst="rect">
            <a:avLst/>
          </a:prstGeom>
          <a:noFill/>
        </p:spPr>
        <p:txBody>
          <a:bodyPr wrap="square">
            <a:spAutoFit/>
          </a:bodyPr>
          <a:lstStyle/>
          <a:p>
            <a:pPr>
              <a:lnSpc>
                <a:spcPct val="150000"/>
              </a:lnSpc>
            </a:pPr>
            <a:r>
              <a:rPr lang="de-DE" sz="1800" dirty="0"/>
              <a:t>Arbeitsaufträge (Aufgaben)</a:t>
            </a:r>
          </a:p>
          <a:p>
            <a:pPr>
              <a:lnSpc>
                <a:spcPct val="150000"/>
              </a:lnSpc>
            </a:pPr>
            <a:r>
              <a:rPr lang="de-DE" sz="1800" dirty="0"/>
              <a:t>Leistungsbeurteilungskriterien</a:t>
            </a:r>
          </a:p>
          <a:p>
            <a:pPr>
              <a:lnSpc>
                <a:spcPct val="150000"/>
              </a:lnSpc>
            </a:pPr>
            <a:r>
              <a:rPr lang="de-DE" sz="1800" b="1" dirty="0"/>
              <a:t>https://gitlab.com/ch-tbz-it/Stud/m231</a:t>
            </a:r>
          </a:p>
        </p:txBody>
      </p:sp>
      <p:sp>
        <p:nvSpPr>
          <p:cNvPr id="13" name="TextBox 12">
            <a:extLst>
              <a:ext uri="{FF2B5EF4-FFF2-40B4-BE49-F238E27FC236}">
                <a16:creationId xmlns:a16="http://schemas.microsoft.com/office/drawing/2014/main" id="{2BF627DD-C5D6-4140-BCC7-A3CFA4B17F98}"/>
              </a:ext>
            </a:extLst>
          </p:cNvPr>
          <p:cNvSpPr txBox="1"/>
          <p:nvPr/>
        </p:nvSpPr>
        <p:spPr>
          <a:xfrm>
            <a:off x="6161994" y="5056006"/>
            <a:ext cx="6250132" cy="1711366"/>
          </a:xfrm>
          <a:prstGeom prst="rect">
            <a:avLst/>
          </a:prstGeom>
          <a:noFill/>
        </p:spPr>
        <p:txBody>
          <a:bodyPr wrap="square">
            <a:spAutoFit/>
          </a:bodyPr>
          <a:lstStyle/>
          <a:p>
            <a:pPr>
              <a:lnSpc>
                <a:spcPct val="150000"/>
              </a:lnSpc>
            </a:pPr>
            <a:r>
              <a:rPr lang="de-DE" dirty="0"/>
              <a:t>Chat Allgemein</a:t>
            </a:r>
          </a:p>
          <a:p>
            <a:pPr>
              <a:lnSpc>
                <a:spcPct val="150000"/>
              </a:lnSpc>
            </a:pPr>
            <a:r>
              <a:rPr lang="de-DE" dirty="0"/>
              <a:t>Präsentationen</a:t>
            </a:r>
          </a:p>
          <a:p>
            <a:pPr>
              <a:lnSpc>
                <a:spcPct val="150000"/>
              </a:lnSpc>
            </a:pPr>
            <a:r>
              <a:rPr lang="de-DE" dirty="0"/>
              <a:t>PDFs (Bücher, Dossiers, usw.) unter Files </a:t>
            </a:r>
            <a:r>
              <a:rPr lang="de-DE" dirty="0">
                <a:sym typeface="Wingdings" panose="05000000000000000000" pitchFamily="2" charset="2"/>
              </a:rPr>
              <a:t> Kursmaterialien</a:t>
            </a:r>
          </a:p>
          <a:p>
            <a:pPr>
              <a:lnSpc>
                <a:spcPct val="150000"/>
              </a:lnSpc>
            </a:pPr>
            <a:r>
              <a:rPr lang="de-DE" sz="1800" dirty="0">
                <a:sym typeface="Wingdings" panose="05000000000000000000" pitchFamily="2" charset="2"/>
              </a:rPr>
              <a:t>(</a:t>
            </a:r>
            <a:r>
              <a:rPr lang="de-CH" dirty="0"/>
              <a:t>Urhebergeschützte Unterlagen</a:t>
            </a:r>
            <a:r>
              <a:rPr lang="de-DE" dirty="0">
                <a:sym typeface="Wingdings" panose="05000000000000000000" pitchFamily="2" charset="2"/>
              </a:rPr>
              <a:t>)</a:t>
            </a:r>
            <a:endParaRPr lang="de-DE" sz="1800" dirty="0"/>
          </a:p>
        </p:txBody>
      </p:sp>
      <p:sp>
        <p:nvSpPr>
          <p:cNvPr id="14" name="TextBox 13">
            <a:extLst>
              <a:ext uri="{FF2B5EF4-FFF2-40B4-BE49-F238E27FC236}">
                <a16:creationId xmlns:a16="http://schemas.microsoft.com/office/drawing/2014/main" id="{6BCFBD58-15B3-4397-8AA2-14BEAAD20E64}"/>
              </a:ext>
            </a:extLst>
          </p:cNvPr>
          <p:cNvSpPr txBox="1"/>
          <p:nvPr/>
        </p:nvSpPr>
        <p:spPr>
          <a:xfrm>
            <a:off x="7954241" y="3959065"/>
            <a:ext cx="1891145" cy="584775"/>
          </a:xfrm>
          <a:prstGeom prst="rect">
            <a:avLst/>
          </a:prstGeom>
          <a:noFill/>
        </p:spPr>
        <p:txBody>
          <a:bodyPr wrap="square" rtlCol="0">
            <a:spAutoFit/>
          </a:bodyPr>
          <a:lstStyle/>
          <a:p>
            <a:r>
              <a:rPr lang="de-CH" sz="3200" b="1" dirty="0"/>
              <a:t>MS Teams</a:t>
            </a:r>
          </a:p>
        </p:txBody>
      </p:sp>
    </p:spTree>
    <p:extLst>
      <p:ext uri="{BB962C8B-B14F-4D97-AF65-F5344CB8AC3E}">
        <p14:creationId xmlns:p14="http://schemas.microsoft.com/office/powerpoint/2010/main" val="181372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Left-Right 9">
            <a:extLst>
              <a:ext uri="{FF2B5EF4-FFF2-40B4-BE49-F238E27FC236}">
                <a16:creationId xmlns:a16="http://schemas.microsoft.com/office/drawing/2014/main" id="{5A7E6805-0763-4CAE-8AFA-60255F68E713}"/>
              </a:ext>
            </a:extLst>
          </p:cNvPr>
          <p:cNvSpPr/>
          <p:nvPr/>
        </p:nvSpPr>
        <p:spPr>
          <a:xfrm>
            <a:off x="2962986" y="2618951"/>
            <a:ext cx="5143500" cy="571500"/>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451296B9-97E7-4C58-95FB-302488A9BF5C}"/>
              </a:ext>
            </a:extLst>
          </p:cNvPr>
          <p:cNvSpPr>
            <a:spLocks noGrp="1"/>
          </p:cNvSpPr>
          <p:nvPr>
            <p:ph type="title"/>
          </p:nvPr>
        </p:nvSpPr>
        <p:spPr/>
        <p:txBody>
          <a:bodyPr/>
          <a:lstStyle/>
          <a:p>
            <a:r>
              <a:rPr lang="de-CH" dirty="0"/>
              <a:t>Kommunikation</a:t>
            </a:r>
          </a:p>
        </p:txBody>
      </p:sp>
      <p:pic>
        <p:nvPicPr>
          <p:cNvPr id="5" name="Graphic 4" descr="Group with solid fill">
            <a:extLst>
              <a:ext uri="{FF2B5EF4-FFF2-40B4-BE49-F238E27FC236}">
                <a16:creationId xmlns:a16="http://schemas.microsoft.com/office/drawing/2014/main" id="{6D74C5DA-756C-49DD-8871-31E4759875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40283" y="1279736"/>
            <a:ext cx="3179618" cy="3179618"/>
          </a:xfrm>
          <a:prstGeom prst="rect">
            <a:avLst/>
          </a:prstGeom>
        </p:spPr>
      </p:pic>
      <p:pic>
        <p:nvPicPr>
          <p:cNvPr id="7" name="Graphic 6" descr="Man with solid fill">
            <a:extLst>
              <a:ext uri="{FF2B5EF4-FFF2-40B4-BE49-F238E27FC236}">
                <a16:creationId xmlns:a16="http://schemas.microsoft.com/office/drawing/2014/main" id="{84339E3D-95FE-4412-82B6-C50E44183D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5354" y="1797627"/>
            <a:ext cx="2143836" cy="2143836"/>
          </a:xfrm>
          <a:prstGeom prst="rect">
            <a:avLst/>
          </a:prstGeom>
        </p:spPr>
      </p:pic>
      <p:pic>
        <p:nvPicPr>
          <p:cNvPr id="8" name="Picture 7" descr="Icon&#10;&#10;Description automatically generated">
            <a:extLst>
              <a:ext uri="{FF2B5EF4-FFF2-40B4-BE49-F238E27FC236}">
                <a16:creationId xmlns:a16="http://schemas.microsoft.com/office/drawing/2014/main" id="{7CE26524-0908-482D-8888-7251A276C4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2062" y="1714541"/>
            <a:ext cx="4385348" cy="2466758"/>
          </a:xfrm>
          <a:prstGeom prst="rect">
            <a:avLst/>
          </a:prstGeom>
        </p:spPr>
      </p:pic>
      <p:sp>
        <p:nvSpPr>
          <p:cNvPr id="9" name="TextBox 8">
            <a:extLst>
              <a:ext uri="{FF2B5EF4-FFF2-40B4-BE49-F238E27FC236}">
                <a16:creationId xmlns:a16="http://schemas.microsoft.com/office/drawing/2014/main" id="{602D0648-4AE8-4835-9116-3E7DF8097A6B}"/>
              </a:ext>
            </a:extLst>
          </p:cNvPr>
          <p:cNvSpPr txBox="1"/>
          <p:nvPr/>
        </p:nvSpPr>
        <p:spPr>
          <a:xfrm>
            <a:off x="890152" y="4459354"/>
            <a:ext cx="10411691" cy="1754326"/>
          </a:xfrm>
          <a:prstGeom prst="rect">
            <a:avLst/>
          </a:prstGeom>
          <a:noFill/>
        </p:spPr>
        <p:txBody>
          <a:bodyPr wrap="square" rtlCol="0">
            <a:spAutoFit/>
          </a:bodyPr>
          <a:lstStyle/>
          <a:p>
            <a:r>
              <a:rPr lang="de-CH" dirty="0"/>
              <a:t>Die Kommunikation zwischen der Lehrperson und den Lernenden erfolgt via </a:t>
            </a:r>
            <a:r>
              <a:rPr lang="de-CH" b="1" dirty="0"/>
              <a:t>Teams</a:t>
            </a:r>
            <a:r>
              <a:rPr lang="de-CH" dirty="0"/>
              <a:t>. </a:t>
            </a:r>
          </a:p>
          <a:p>
            <a:endParaRPr lang="de-CH" dirty="0"/>
          </a:p>
          <a:p>
            <a:pPr marL="285750" indent="-285750">
              <a:buFont typeface="Wingdings" panose="05000000000000000000" pitchFamily="2" charset="2"/>
              <a:buChar char="è"/>
            </a:pPr>
            <a:r>
              <a:rPr lang="de-CH" dirty="0">
                <a:sym typeface="Wingdings" panose="05000000000000000000" pitchFamily="2" charset="2"/>
              </a:rPr>
              <a:t>Informieren Sie sich regelmässig (spätestens 1 Tag vor der Lektion) auf Teams im Kanal des Moduls</a:t>
            </a:r>
            <a:br>
              <a:rPr lang="de-CH" dirty="0">
                <a:sym typeface="Wingdings" panose="05000000000000000000" pitchFamily="2" charset="2"/>
              </a:rPr>
            </a:br>
            <a:r>
              <a:rPr lang="de-CH" dirty="0">
                <a:sym typeface="Wingdings" panose="05000000000000000000" pitchFamily="2" charset="2"/>
              </a:rPr>
              <a:t>IT_[Klasse]_M231</a:t>
            </a:r>
          </a:p>
          <a:p>
            <a:pPr marL="285750" indent="-285750">
              <a:buFont typeface="Wingdings" panose="05000000000000000000" pitchFamily="2" charset="2"/>
              <a:buChar char="è"/>
            </a:pPr>
            <a:endParaRPr lang="de-CH" dirty="0">
              <a:sym typeface="Wingdings" panose="05000000000000000000" pitchFamily="2" charset="2"/>
            </a:endParaRPr>
          </a:p>
          <a:p>
            <a:r>
              <a:rPr lang="de-CH" dirty="0">
                <a:sym typeface="Wingdings" panose="05000000000000000000" pitchFamily="2" charset="2"/>
              </a:rPr>
              <a:t>Kurzfristige Änderungen, Links, Dateien werden über Teams verteilt. </a:t>
            </a:r>
            <a:endParaRPr lang="de-CH" dirty="0"/>
          </a:p>
        </p:txBody>
      </p:sp>
    </p:spTree>
    <p:extLst>
      <p:ext uri="{BB962C8B-B14F-4D97-AF65-F5344CB8AC3E}">
        <p14:creationId xmlns:p14="http://schemas.microsoft.com/office/powerpoint/2010/main" val="302349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A039-5930-4C3F-8A38-02DBC3B3FCA6}"/>
              </a:ext>
            </a:extLst>
          </p:cNvPr>
          <p:cNvSpPr>
            <a:spLocks noGrp="1"/>
          </p:cNvSpPr>
          <p:nvPr>
            <p:ph type="title"/>
          </p:nvPr>
        </p:nvSpPr>
        <p:spPr/>
        <p:txBody>
          <a:bodyPr/>
          <a:lstStyle/>
          <a:p>
            <a:r>
              <a:rPr lang="de-CH" dirty="0"/>
              <a:t>LB2</a:t>
            </a:r>
          </a:p>
        </p:txBody>
      </p:sp>
      <p:sp>
        <p:nvSpPr>
          <p:cNvPr id="3" name="Content Placeholder 2">
            <a:extLst>
              <a:ext uri="{FF2B5EF4-FFF2-40B4-BE49-F238E27FC236}">
                <a16:creationId xmlns:a16="http://schemas.microsoft.com/office/drawing/2014/main" id="{31C6B4A0-ACDF-4E79-A94E-F87673F01BB0}"/>
              </a:ext>
            </a:extLst>
          </p:cNvPr>
          <p:cNvSpPr>
            <a:spLocks noGrp="1"/>
          </p:cNvSpPr>
          <p:nvPr>
            <p:ph idx="1"/>
          </p:nvPr>
        </p:nvSpPr>
        <p:spPr/>
        <p:txBody>
          <a:bodyPr>
            <a:normAutofit/>
          </a:bodyPr>
          <a:lstStyle/>
          <a:p>
            <a:pPr marL="0" indent="0">
              <a:buNone/>
            </a:pPr>
            <a:r>
              <a:rPr lang="de-CH" dirty="0"/>
              <a:t>Die Leistungsbeurteilungskriterien der LB2 finden Sie hier:</a:t>
            </a:r>
          </a:p>
          <a:p>
            <a:pPr marL="0" indent="0">
              <a:buNone/>
            </a:pPr>
            <a:r>
              <a:rPr lang="de-CH" dirty="0">
                <a:hlinkClick r:id="rId3"/>
              </a:rPr>
              <a:t>https://gitlab.com/ch-tbz-it/Stud/m231/-/tree/master/00_evaluation</a:t>
            </a:r>
            <a:endParaRPr lang="de-CH" dirty="0"/>
          </a:p>
          <a:p>
            <a:pPr marL="0" indent="0">
              <a:buNone/>
            </a:pPr>
            <a:endParaRPr lang="de-CH" dirty="0"/>
          </a:p>
          <a:p>
            <a:pPr marL="0" indent="0">
              <a:buNone/>
            </a:pPr>
            <a:r>
              <a:rPr lang="de-CH" dirty="0"/>
              <a:t>Das </a:t>
            </a:r>
            <a:r>
              <a:rPr lang="de-CH" dirty="0">
                <a:highlight>
                  <a:srgbClr val="FFFF00"/>
                </a:highlight>
              </a:rPr>
              <a:t>persönliche Repository </a:t>
            </a:r>
            <a:r>
              <a:rPr lang="de-CH" dirty="0"/>
              <a:t>(Portfolio) (K3 + K4) und der eingerichtete </a:t>
            </a:r>
            <a:r>
              <a:rPr lang="de-CH" dirty="0">
                <a:highlight>
                  <a:srgbClr val="FFFF00"/>
                </a:highlight>
              </a:rPr>
              <a:t>Passwortmanager</a:t>
            </a:r>
            <a:r>
              <a:rPr lang="de-CH" dirty="0"/>
              <a:t> (K6, K7) müssen bis </a:t>
            </a:r>
            <a:r>
              <a:rPr lang="de-CH" dirty="0">
                <a:highlight>
                  <a:srgbClr val="FFFF00"/>
                </a:highlight>
              </a:rPr>
              <a:t>spätestens</a:t>
            </a:r>
            <a:r>
              <a:rPr lang="de-CH" dirty="0"/>
              <a:t> am </a:t>
            </a:r>
            <a:r>
              <a:rPr lang="de-CH" dirty="0">
                <a:highlight>
                  <a:srgbClr val="FFFF00"/>
                </a:highlight>
              </a:rPr>
              <a:t>3. Oktober 2022</a:t>
            </a:r>
            <a:r>
              <a:rPr lang="de-CH" dirty="0"/>
              <a:t> bearbeitet werden und der Lehrperson gezeigt werden. </a:t>
            </a:r>
          </a:p>
          <a:p>
            <a:pPr marL="0" indent="0">
              <a:buNone/>
            </a:pPr>
            <a:endParaRPr lang="de-CH" dirty="0"/>
          </a:p>
          <a:p>
            <a:pPr marL="0" indent="0">
              <a:buNone/>
            </a:pPr>
            <a:r>
              <a:rPr lang="de-CH" dirty="0"/>
              <a:t>Alle anderen Kriterien werden am Besprechungstermin in den zwei letzten Lektionen bewertet. </a:t>
            </a:r>
          </a:p>
        </p:txBody>
      </p:sp>
    </p:spTree>
    <p:extLst>
      <p:ext uri="{BB962C8B-B14F-4D97-AF65-F5344CB8AC3E}">
        <p14:creationId xmlns:p14="http://schemas.microsoft.com/office/powerpoint/2010/main" val="1235051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3CAF-B3D7-4B3A-9820-333AC7E115D0}"/>
              </a:ext>
            </a:extLst>
          </p:cNvPr>
          <p:cNvSpPr>
            <a:spLocks noGrp="1"/>
          </p:cNvSpPr>
          <p:nvPr>
            <p:ph type="title"/>
          </p:nvPr>
        </p:nvSpPr>
        <p:spPr/>
        <p:txBody>
          <a:bodyPr/>
          <a:lstStyle/>
          <a:p>
            <a:r>
              <a:rPr lang="de-CH" dirty="0"/>
              <a:t>Leseauftrag AP22b</a:t>
            </a:r>
          </a:p>
        </p:txBody>
      </p:sp>
      <p:graphicFrame>
        <p:nvGraphicFramePr>
          <p:cNvPr id="4" name="Table 4">
            <a:extLst>
              <a:ext uri="{FF2B5EF4-FFF2-40B4-BE49-F238E27FC236}">
                <a16:creationId xmlns:a16="http://schemas.microsoft.com/office/drawing/2014/main" id="{9F6119C4-D479-427B-B3B3-708B903CF1CD}"/>
              </a:ext>
            </a:extLst>
          </p:cNvPr>
          <p:cNvGraphicFramePr>
            <a:graphicFrameLocks noGrp="1"/>
          </p:cNvGraphicFramePr>
          <p:nvPr>
            <p:extLst>
              <p:ext uri="{D42A27DB-BD31-4B8C-83A1-F6EECF244321}">
                <p14:modId xmlns:p14="http://schemas.microsoft.com/office/powerpoint/2010/main" val="2796284583"/>
              </p:ext>
            </p:extLst>
          </p:nvPr>
        </p:nvGraphicFramePr>
        <p:xfrm>
          <a:off x="472207" y="1821102"/>
          <a:ext cx="11247585" cy="3078749"/>
        </p:xfrm>
        <a:graphic>
          <a:graphicData uri="http://schemas.openxmlformats.org/drawingml/2006/table">
            <a:tbl>
              <a:tblPr firstRow="1" bandRow="1">
                <a:tableStyleId>{5C22544A-7EE6-4342-B048-85BDC9FD1C3A}</a:tableStyleId>
              </a:tblPr>
              <a:tblGrid>
                <a:gridCol w="3749195">
                  <a:extLst>
                    <a:ext uri="{9D8B030D-6E8A-4147-A177-3AD203B41FA5}">
                      <a16:colId xmlns:a16="http://schemas.microsoft.com/office/drawing/2014/main" val="983316802"/>
                    </a:ext>
                  </a:extLst>
                </a:gridCol>
                <a:gridCol w="3749195">
                  <a:extLst>
                    <a:ext uri="{9D8B030D-6E8A-4147-A177-3AD203B41FA5}">
                      <a16:colId xmlns:a16="http://schemas.microsoft.com/office/drawing/2014/main" val="20956672"/>
                    </a:ext>
                  </a:extLst>
                </a:gridCol>
                <a:gridCol w="3749195">
                  <a:extLst>
                    <a:ext uri="{9D8B030D-6E8A-4147-A177-3AD203B41FA5}">
                      <a16:colId xmlns:a16="http://schemas.microsoft.com/office/drawing/2014/main" val="701175143"/>
                    </a:ext>
                  </a:extLst>
                </a:gridCol>
              </a:tblGrid>
              <a:tr h="545344">
                <a:tc>
                  <a:txBody>
                    <a:bodyPr/>
                    <a:lstStyle/>
                    <a:p>
                      <a:r>
                        <a:rPr lang="de-CH" dirty="0"/>
                        <a:t>Thema</a:t>
                      </a:r>
                    </a:p>
                  </a:txBody>
                  <a:tcPr/>
                </a:tc>
                <a:tc>
                  <a:txBody>
                    <a:bodyPr/>
                    <a:lstStyle/>
                    <a:p>
                      <a:r>
                        <a:rPr lang="de-CH" dirty="0"/>
                        <a:t>Seiten</a:t>
                      </a:r>
                    </a:p>
                  </a:txBody>
                  <a:tcPr/>
                </a:tc>
                <a:tc>
                  <a:txBody>
                    <a:bodyPr/>
                    <a:lstStyle/>
                    <a:p>
                      <a:r>
                        <a:rPr lang="de-CH" dirty="0"/>
                        <a:t>Bis wann</a:t>
                      </a:r>
                    </a:p>
                  </a:txBody>
                  <a:tcPr/>
                </a:tc>
                <a:extLst>
                  <a:ext uri="{0D108BD9-81ED-4DB2-BD59-A6C34878D82A}">
                    <a16:rowId xmlns:a16="http://schemas.microsoft.com/office/drawing/2014/main" val="828363453"/>
                  </a:ext>
                </a:extLst>
              </a:tr>
              <a:tr h="13446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b="1" dirty="0"/>
                        <a:t>Was ist Datenschutz?</a:t>
                      </a:r>
                    </a:p>
                    <a:p>
                      <a:r>
                        <a:rPr lang="de-CH" b="1" dirty="0"/>
                        <a:t>Moderne Informationstechnologie und ihre Risiken</a:t>
                      </a:r>
                    </a:p>
                    <a:p>
                      <a:r>
                        <a:rPr lang="de-CH" dirty="0"/>
                        <a:t>von Internet bis Videotelefonie</a:t>
                      </a:r>
                    </a:p>
                  </a:txBody>
                  <a:tcPr/>
                </a:tc>
                <a:tc>
                  <a:txBody>
                    <a:bodyPr/>
                    <a:lstStyle/>
                    <a:p>
                      <a:r>
                        <a:rPr lang="de-CH" dirty="0"/>
                        <a:t>Bis Seite 23</a:t>
                      </a:r>
                    </a:p>
                  </a:txBody>
                  <a:tcPr/>
                </a:tc>
                <a:tc>
                  <a:txBody>
                    <a:bodyPr/>
                    <a:lstStyle/>
                    <a:p>
                      <a:r>
                        <a:rPr lang="de-CH" dirty="0"/>
                        <a:t>05.09.2022</a:t>
                      </a:r>
                    </a:p>
                  </a:txBody>
                  <a:tcPr/>
                </a:tc>
                <a:extLst>
                  <a:ext uri="{0D108BD9-81ED-4DB2-BD59-A6C34878D82A}">
                    <a16:rowId xmlns:a16="http://schemas.microsoft.com/office/drawing/2014/main" val="86547304"/>
                  </a:ext>
                </a:extLst>
              </a:tr>
              <a:tr h="944354">
                <a:tc>
                  <a:txBody>
                    <a:bodyPr/>
                    <a:lstStyle/>
                    <a:p>
                      <a:r>
                        <a:rPr lang="de-CH" b="1" dirty="0"/>
                        <a:t>Moderne Informationstechnologie und ihre Risiken</a:t>
                      </a:r>
                    </a:p>
                    <a:p>
                      <a:r>
                        <a:rPr lang="de-CH" dirty="0"/>
                        <a:t>ab Bilder und Bildrechte</a:t>
                      </a:r>
                    </a:p>
                    <a:p>
                      <a:endParaRPr lang="de-CH" dirty="0"/>
                    </a:p>
                  </a:txBody>
                  <a:tcPr/>
                </a:tc>
                <a:tc>
                  <a:txBody>
                    <a:bodyPr/>
                    <a:lstStyle/>
                    <a:p>
                      <a:r>
                        <a:rPr lang="de-CH" dirty="0"/>
                        <a:t>Bis Seite 33</a:t>
                      </a:r>
                    </a:p>
                  </a:txBody>
                  <a:tcPr/>
                </a:tc>
                <a:tc>
                  <a:txBody>
                    <a:bodyPr/>
                    <a:lstStyle/>
                    <a:p>
                      <a:r>
                        <a:rPr lang="de-CH" dirty="0"/>
                        <a:t>12.09.2022</a:t>
                      </a:r>
                    </a:p>
                  </a:txBody>
                  <a:tcPr/>
                </a:tc>
                <a:extLst>
                  <a:ext uri="{0D108BD9-81ED-4DB2-BD59-A6C34878D82A}">
                    <a16:rowId xmlns:a16="http://schemas.microsoft.com/office/drawing/2014/main" val="309786589"/>
                  </a:ext>
                </a:extLst>
              </a:tr>
            </a:tbl>
          </a:graphicData>
        </a:graphic>
      </p:graphicFrame>
    </p:spTree>
    <p:extLst>
      <p:ext uri="{BB962C8B-B14F-4D97-AF65-F5344CB8AC3E}">
        <p14:creationId xmlns:p14="http://schemas.microsoft.com/office/powerpoint/2010/main" val="3668963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124E-ADD2-40B8-B760-6DC2E789E003}"/>
              </a:ext>
            </a:extLst>
          </p:cNvPr>
          <p:cNvSpPr>
            <a:spLocks noGrp="1"/>
          </p:cNvSpPr>
          <p:nvPr>
            <p:ph type="title"/>
          </p:nvPr>
        </p:nvSpPr>
        <p:spPr/>
        <p:txBody>
          <a:bodyPr/>
          <a:lstStyle/>
          <a:p>
            <a:r>
              <a:rPr lang="de-CH" dirty="0"/>
              <a:t>Lernjournal</a:t>
            </a:r>
          </a:p>
        </p:txBody>
      </p:sp>
      <p:sp>
        <p:nvSpPr>
          <p:cNvPr id="3" name="Content Placeholder 2">
            <a:extLst>
              <a:ext uri="{FF2B5EF4-FFF2-40B4-BE49-F238E27FC236}">
                <a16:creationId xmlns:a16="http://schemas.microsoft.com/office/drawing/2014/main" id="{34C998A2-38EC-4521-B273-466C7F17D2E5}"/>
              </a:ext>
            </a:extLst>
          </p:cNvPr>
          <p:cNvSpPr>
            <a:spLocks noGrp="1"/>
          </p:cNvSpPr>
          <p:nvPr>
            <p:ph idx="1"/>
          </p:nvPr>
        </p:nvSpPr>
        <p:spPr/>
        <p:txBody>
          <a:bodyPr/>
          <a:lstStyle/>
          <a:p>
            <a:r>
              <a:rPr lang="de-CH" dirty="0"/>
              <a:t>Bewertungsrelevant für LB2 (1P pro Eintrag/Tag, max. 8 Punkte)</a:t>
            </a:r>
          </a:p>
          <a:p>
            <a:r>
              <a:rPr lang="de-CH" dirty="0"/>
              <a:t>Format: Zu Beginn in OneNote, dann in </a:t>
            </a:r>
            <a:r>
              <a:rPr lang="de-CH" dirty="0" err="1"/>
              <a:t>Markdown</a:t>
            </a:r>
            <a:r>
              <a:rPr lang="de-CH" dirty="0"/>
              <a:t> im persönlichen </a:t>
            </a:r>
            <a:r>
              <a:rPr lang="de-CH" dirty="0" err="1"/>
              <a:t>Git</a:t>
            </a:r>
            <a:r>
              <a:rPr lang="de-CH" dirty="0"/>
              <a:t> Repository.</a:t>
            </a:r>
          </a:p>
        </p:txBody>
      </p:sp>
      <p:pic>
        <p:nvPicPr>
          <p:cNvPr id="6" name="Picture 5" descr="Logo, company name&#10;&#10;Description automatically generated">
            <a:extLst>
              <a:ext uri="{FF2B5EF4-FFF2-40B4-BE49-F238E27FC236}">
                <a16:creationId xmlns:a16="http://schemas.microsoft.com/office/drawing/2014/main" id="{315B4E5D-374E-4A14-B66C-540F8EAEA244}"/>
              </a:ext>
            </a:extLst>
          </p:cNvPr>
          <p:cNvPicPr>
            <a:picLocks noChangeAspect="1"/>
          </p:cNvPicPr>
          <p:nvPr/>
        </p:nvPicPr>
        <p:blipFill rotWithShape="1">
          <a:blip r:embed="rId3">
            <a:extLst>
              <a:ext uri="{28A0092B-C50C-407E-A947-70E740481C1C}">
                <a14:useLocalDpi xmlns:a14="http://schemas.microsoft.com/office/drawing/2010/main" val="0"/>
              </a:ext>
            </a:extLst>
          </a:blip>
          <a:srcRect l="8452" r="60440"/>
          <a:stretch/>
        </p:blipFill>
        <p:spPr>
          <a:xfrm>
            <a:off x="6189816" y="3590974"/>
            <a:ext cx="1135058" cy="1610591"/>
          </a:xfrm>
          <a:prstGeom prst="rect">
            <a:avLst/>
          </a:prstGeom>
        </p:spPr>
      </p:pic>
      <p:pic>
        <p:nvPicPr>
          <p:cNvPr id="7" name="Picture 6" descr="Logo, company name&#10;&#10;Description automatically generated">
            <a:extLst>
              <a:ext uri="{FF2B5EF4-FFF2-40B4-BE49-F238E27FC236}">
                <a16:creationId xmlns:a16="http://schemas.microsoft.com/office/drawing/2014/main" id="{69FCF939-FBB1-4A04-ACDC-413643991A8E}"/>
              </a:ext>
            </a:extLst>
          </p:cNvPr>
          <p:cNvPicPr>
            <a:picLocks noChangeAspect="1"/>
          </p:cNvPicPr>
          <p:nvPr/>
        </p:nvPicPr>
        <p:blipFill rotWithShape="1">
          <a:blip r:embed="rId3">
            <a:extLst>
              <a:ext uri="{28A0092B-C50C-407E-A947-70E740481C1C}">
                <a14:useLocalDpi xmlns:a14="http://schemas.microsoft.com/office/drawing/2010/main" val="0"/>
              </a:ext>
            </a:extLst>
          </a:blip>
          <a:srcRect l="8452" r="60440"/>
          <a:stretch/>
        </p:blipFill>
        <p:spPr>
          <a:xfrm>
            <a:off x="9986464" y="3601173"/>
            <a:ext cx="1135058" cy="1610591"/>
          </a:xfrm>
          <a:prstGeom prst="rect">
            <a:avLst/>
          </a:prstGeom>
        </p:spPr>
      </p:pic>
      <p:pic>
        <p:nvPicPr>
          <p:cNvPr id="8" name="Picture 7" descr="Logo, company name&#10;&#10;Description automatically generated">
            <a:extLst>
              <a:ext uri="{FF2B5EF4-FFF2-40B4-BE49-F238E27FC236}">
                <a16:creationId xmlns:a16="http://schemas.microsoft.com/office/drawing/2014/main" id="{43DF611B-DDF7-43D9-8CDD-03DCF450F8AE}"/>
              </a:ext>
            </a:extLst>
          </p:cNvPr>
          <p:cNvPicPr>
            <a:picLocks noChangeAspect="1"/>
          </p:cNvPicPr>
          <p:nvPr/>
        </p:nvPicPr>
        <p:blipFill rotWithShape="1">
          <a:blip r:embed="rId3">
            <a:extLst>
              <a:ext uri="{28A0092B-C50C-407E-A947-70E740481C1C}">
                <a14:useLocalDpi xmlns:a14="http://schemas.microsoft.com/office/drawing/2010/main" val="0"/>
              </a:ext>
            </a:extLst>
          </a:blip>
          <a:srcRect l="8452" r="60440"/>
          <a:stretch/>
        </p:blipFill>
        <p:spPr>
          <a:xfrm>
            <a:off x="8087737" y="3590973"/>
            <a:ext cx="1135058" cy="1610591"/>
          </a:xfrm>
          <a:prstGeom prst="rect">
            <a:avLst/>
          </a:prstGeom>
        </p:spPr>
      </p:pic>
      <p:sp>
        <p:nvSpPr>
          <p:cNvPr id="9" name="Arrow: Right 8">
            <a:extLst>
              <a:ext uri="{FF2B5EF4-FFF2-40B4-BE49-F238E27FC236}">
                <a16:creationId xmlns:a16="http://schemas.microsoft.com/office/drawing/2014/main" id="{16A4579B-EE32-4B88-8CBF-B7B5F8144B34}"/>
              </a:ext>
            </a:extLst>
          </p:cNvPr>
          <p:cNvSpPr/>
          <p:nvPr/>
        </p:nvSpPr>
        <p:spPr>
          <a:xfrm>
            <a:off x="1660664" y="4143033"/>
            <a:ext cx="417349" cy="5064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CH"/>
          </a:p>
        </p:txBody>
      </p:sp>
      <p:sp>
        <p:nvSpPr>
          <p:cNvPr id="13" name="Arrow: Right 12">
            <a:extLst>
              <a:ext uri="{FF2B5EF4-FFF2-40B4-BE49-F238E27FC236}">
                <a16:creationId xmlns:a16="http://schemas.microsoft.com/office/drawing/2014/main" id="{13600699-A774-45D5-B216-BEE0C99C4945}"/>
              </a:ext>
            </a:extLst>
          </p:cNvPr>
          <p:cNvSpPr/>
          <p:nvPr/>
        </p:nvSpPr>
        <p:spPr>
          <a:xfrm>
            <a:off x="3539123" y="4143033"/>
            <a:ext cx="417349" cy="5064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CH"/>
          </a:p>
        </p:txBody>
      </p:sp>
      <p:sp>
        <p:nvSpPr>
          <p:cNvPr id="15" name="Arrow: Right 14">
            <a:extLst>
              <a:ext uri="{FF2B5EF4-FFF2-40B4-BE49-F238E27FC236}">
                <a16:creationId xmlns:a16="http://schemas.microsoft.com/office/drawing/2014/main" id="{566ED1D4-ED0F-41F7-A9CF-F1F4F2261919}"/>
              </a:ext>
            </a:extLst>
          </p:cNvPr>
          <p:cNvSpPr/>
          <p:nvPr/>
        </p:nvSpPr>
        <p:spPr>
          <a:xfrm>
            <a:off x="5506478" y="4143033"/>
            <a:ext cx="417349" cy="5064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CH"/>
          </a:p>
        </p:txBody>
      </p:sp>
      <p:sp>
        <p:nvSpPr>
          <p:cNvPr id="16" name="Arrow: Right 15">
            <a:extLst>
              <a:ext uri="{FF2B5EF4-FFF2-40B4-BE49-F238E27FC236}">
                <a16:creationId xmlns:a16="http://schemas.microsoft.com/office/drawing/2014/main" id="{3FB35394-F816-46BE-B6E3-401CECDD0216}"/>
              </a:ext>
            </a:extLst>
          </p:cNvPr>
          <p:cNvSpPr/>
          <p:nvPr/>
        </p:nvSpPr>
        <p:spPr>
          <a:xfrm>
            <a:off x="7473833" y="4153231"/>
            <a:ext cx="417349" cy="5064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CH"/>
          </a:p>
        </p:txBody>
      </p:sp>
      <p:sp>
        <p:nvSpPr>
          <p:cNvPr id="17" name="Arrow: Right 16">
            <a:extLst>
              <a:ext uri="{FF2B5EF4-FFF2-40B4-BE49-F238E27FC236}">
                <a16:creationId xmlns:a16="http://schemas.microsoft.com/office/drawing/2014/main" id="{489AB8F6-F0AC-48DF-91A8-FA098736CA85}"/>
              </a:ext>
            </a:extLst>
          </p:cNvPr>
          <p:cNvSpPr/>
          <p:nvPr/>
        </p:nvSpPr>
        <p:spPr>
          <a:xfrm>
            <a:off x="9365445" y="4189177"/>
            <a:ext cx="417349" cy="5064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CH"/>
          </a:p>
        </p:txBody>
      </p:sp>
      <p:sp>
        <p:nvSpPr>
          <p:cNvPr id="18" name="Arrow: Right 17">
            <a:extLst>
              <a:ext uri="{FF2B5EF4-FFF2-40B4-BE49-F238E27FC236}">
                <a16:creationId xmlns:a16="http://schemas.microsoft.com/office/drawing/2014/main" id="{6EDF613C-B148-4136-A753-FA6A56F1B53A}"/>
              </a:ext>
            </a:extLst>
          </p:cNvPr>
          <p:cNvSpPr/>
          <p:nvPr/>
        </p:nvSpPr>
        <p:spPr>
          <a:xfrm>
            <a:off x="11274576" y="4153231"/>
            <a:ext cx="417349" cy="5064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CH"/>
          </a:p>
        </p:txBody>
      </p:sp>
      <p:sp>
        <p:nvSpPr>
          <p:cNvPr id="19" name="TextBox 18">
            <a:extLst>
              <a:ext uri="{FF2B5EF4-FFF2-40B4-BE49-F238E27FC236}">
                <a16:creationId xmlns:a16="http://schemas.microsoft.com/office/drawing/2014/main" id="{491537FC-9B58-4184-8D3D-72A8423EF81B}"/>
              </a:ext>
            </a:extLst>
          </p:cNvPr>
          <p:cNvSpPr txBox="1"/>
          <p:nvPr/>
        </p:nvSpPr>
        <p:spPr>
          <a:xfrm>
            <a:off x="152401" y="5101936"/>
            <a:ext cx="11869881" cy="369332"/>
          </a:xfrm>
          <a:prstGeom prst="rect">
            <a:avLst/>
          </a:prstGeom>
          <a:noFill/>
        </p:spPr>
        <p:txBody>
          <a:bodyPr wrap="square" rtlCol="0">
            <a:spAutoFit/>
          </a:bodyPr>
          <a:lstStyle/>
          <a:p>
            <a:r>
              <a:rPr lang="de-CH" dirty="0"/>
              <a:t>     1 Woche                    2 Woche                      3 Woche                      4 Woche                      5 Woche                    6 Woche</a:t>
            </a:r>
          </a:p>
        </p:txBody>
      </p:sp>
      <p:pic>
        <p:nvPicPr>
          <p:cNvPr id="20" name="Picture 19" descr="Logo, company name&#10;&#10;Description automatically generated">
            <a:extLst>
              <a:ext uri="{FF2B5EF4-FFF2-40B4-BE49-F238E27FC236}">
                <a16:creationId xmlns:a16="http://schemas.microsoft.com/office/drawing/2014/main" id="{74C2823C-E5BC-4AAA-ADEB-42336E4B16AB}"/>
              </a:ext>
            </a:extLst>
          </p:cNvPr>
          <p:cNvPicPr>
            <a:picLocks noChangeAspect="1"/>
          </p:cNvPicPr>
          <p:nvPr/>
        </p:nvPicPr>
        <p:blipFill rotWithShape="1">
          <a:blip r:embed="rId3">
            <a:extLst>
              <a:ext uri="{28A0092B-C50C-407E-A947-70E740481C1C}">
                <a14:useLocalDpi xmlns:a14="http://schemas.microsoft.com/office/drawing/2010/main" val="0"/>
              </a:ext>
            </a:extLst>
          </a:blip>
          <a:srcRect l="8452" r="60440"/>
          <a:stretch/>
        </p:blipFill>
        <p:spPr>
          <a:xfrm>
            <a:off x="4207770" y="3601173"/>
            <a:ext cx="1135058" cy="1610591"/>
          </a:xfrm>
          <a:prstGeom prst="rect">
            <a:avLst/>
          </a:prstGeom>
        </p:spPr>
      </p:pic>
      <p:pic>
        <p:nvPicPr>
          <p:cNvPr id="21" name="Picture 20" descr="Logo, company name&#10;&#10;Description automatically generated">
            <a:extLst>
              <a:ext uri="{FF2B5EF4-FFF2-40B4-BE49-F238E27FC236}">
                <a16:creationId xmlns:a16="http://schemas.microsoft.com/office/drawing/2014/main" id="{1D784908-1B1B-4548-911A-8C525971A42D}"/>
              </a:ext>
            </a:extLst>
          </p:cNvPr>
          <p:cNvPicPr>
            <a:picLocks noChangeAspect="1"/>
          </p:cNvPicPr>
          <p:nvPr/>
        </p:nvPicPr>
        <p:blipFill rotWithShape="1">
          <a:blip r:embed="rId3">
            <a:extLst>
              <a:ext uri="{28A0092B-C50C-407E-A947-70E740481C1C}">
                <a14:useLocalDpi xmlns:a14="http://schemas.microsoft.com/office/drawing/2010/main" val="0"/>
              </a:ext>
            </a:extLst>
          </a:blip>
          <a:srcRect l="8452" r="60440"/>
          <a:stretch/>
        </p:blipFill>
        <p:spPr>
          <a:xfrm>
            <a:off x="2287354" y="3541159"/>
            <a:ext cx="1135058" cy="1610591"/>
          </a:xfrm>
          <a:prstGeom prst="rect">
            <a:avLst/>
          </a:prstGeom>
        </p:spPr>
      </p:pic>
      <p:pic>
        <p:nvPicPr>
          <p:cNvPr id="22" name="Picture 21" descr="Logo, company name&#10;&#10;Description automatically generated">
            <a:extLst>
              <a:ext uri="{FF2B5EF4-FFF2-40B4-BE49-F238E27FC236}">
                <a16:creationId xmlns:a16="http://schemas.microsoft.com/office/drawing/2014/main" id="{C58674D0-2B5B-4701-9096-CCB9E185A2C1}"/>
              </a:ext>
            </a:extLst>
          </p:cNvPr>
          <p:cNvPicPr>
            <a:picLocks noChangeAspect="1"/>
          </p:cNvPicPr>
          <p:nvPr/>
        </p:nvPicPr>
        <p:blipFill rotWithShape="1">
          <a:blip r:embed="rId3">
            <a:extLst>
              <a:ext uri="{28A0092B-C50C-407E-A947-70E740481C1C}">
                <a14:useLocalDpi xmlns:a14="http://schemas.microsoft.com/office/drawing/2010/main" val="0"/>
              </a:ext>
            </a:extLst>
          </a:blip>
          <a:srcRect l="8452" r="60440"/>
          <a:stretch/>
        </p:blipFill>
        <p:spPr>
          <a:xfrm>
            <a:off x="398430" y="3541158"/>
            <a:ext cx="1135058" cy="1610591"/>
          </a:xfrm>
          <a:prstGeom prst="rect">
            <a:avLst/>
          </a:prstGeom>
        </p:spPr>
      </p:pic>
      <p:sp>
        <p:nvSpPr>
          <p:cNvPr id="10" name="TextBox 9">
            <a:extLst>
              <a:ext uri="{FF2B5EF4-FFF2-40B4-BE49-F238E27FC236}">
                <a16:creationId xmlns:a16="http://schemas.microsoft.com/office/drawing/2014/main" id="{3A5E3E49-B806-4F30-8FFE-3844087875B7}"/>
              </a:ext>
            </a:extLst>
          </p:cNvPr>
          <p:cNvSpPr txBox="1"/>
          <p:nvPr/>
        </p:nvSpPr>
        <p:spPr>
          <a:xfrm>
            <a:off x="11736154" y="4189177"/>
            <a:ext cx="1066800" cy="369332"/>
          </a:xfrm>
          <a:prstGeom prst="rect">
            <a:avLst/>
          </a:prstGeom>
          <a:noFill/>
        </p:spPr>
        <p:txBody>
          <a:bodyPr wrap="square" rtlCol="0">
            <a:spAutoFit/>
          </a:bodyPr>
          <a:lstStyle/>
          <a:p>
            <a:r>
              <a:rPr lang="de-CH" dirty="0"/>
              <a:t>…</a:t>
            </a:r>
          </a:p>
        </p:txBody>
      </p:sp>
    </p:spTree>
    <p:extLst>
      <p:ext uri="{BB962C8B-B14F-4D97-AF65-F5344CB8AC3E}">
        <p14:creationId xmlns:p14="http://schemas.microsoft.com/office/powerpoint/2010/main" val="979707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77CF-F686-4599-83B1-29D48FF7A9EB}"/>
              </a:ext>
            </a:extLst>
          </p:cNvPr>
          <p:cNvSpPr>
            <a:spLocks noGrp="1"/>
          </p:cNvSpPr>
          <p:nvPr>
            <p:ph type="title"/>
          </p:nvPr>
        </p:nvSpPr>
        <p:spPr/>
        <p:txBody>
          <a:bodyPr/>
          <a:lstStyle/>
          <a:p>
            <a:r>
              <a:rPr lang="de-CH" dirty="0"/>
              <a:t>Lernjournal - Inhalt</a:t>
            </a:r>
          </a:p>
        </p:txBody>
      </p:sp>
      <p:sp>
        <p:nvSpPr>
          <p:cNvPr id="4" name="TextBox 3">
            <a:extLst>
              <a:ext uri="{FF2B5EF4-FFF2-40B4-BE49-F238E27FC236}">
                <a16:creationId xmlns:a16="http://schemas.microsoft.com/office/drawing/2014/main" id="{F272F188-FFEC-4204-BD9B-6D71D895F97B}"/>
              </a:ext>
            </a:extLst>
          </p:cNvPr>
          <p:cNvSpPr txBox="1"/>
          <p:nvPr/>
        </p:nvSpPr>
        <p:spPr>
          <a:xfrm>
            <a:off x="779318" y="1787236"/>
            <a:ext cx="11222182" cy="4893647"/>
          </a:xfrm>
          <a:prstGeom prst="rect">
            <a:avLst/>
          </a:prstGeom>
          <a:noFill/>
        </p:spPr>
        <p:txBody>
          <a:bodyPr wrap="square" rtlCol="0">
            <a:spAutoFit/>
          </a:bodyPr>
          <a:lstStyle/>
          <a:p>
            <a:r>
              <a:rPr lang="de-CH" sz="2400" dirty="0">
                <a:effectLst/>
                <a:latin typeface="Calibri" panose="020F0502020204030204" pitchFamily="34" charset="0"/>
              </a:rPr>
              <a:t>Welche Inhalte habe ich heute bearbeitet?</a:t>
            </a:r>
          </a:p>
          <a:p>
            <a:endParaRPr lang="de-CH" sz="2400" dirty="0">
              <a:latin typeface="Calibri" panose="020F0502020204030204" pitchFamily="34" charset="0"/>
            </a:endParaRPr>
          </a:p>
          <a:p>
            <a:r>
              <a:rPr lang="de-CH" sz="2400" dirty="0">
                <a:effectLst/>
                <a:latin typeface="Calibri" panose="020F0502020204030204" pitchFamily="34" charset="0"/>
              </a:rPr>
              <a:t>Was habe ich heute erreicht? Was nehme ich mit?</a:t>
            </a:r>
          </a:p>
          <a:p>
            <a:endParaRPr lang="de-CH" sz="2400" dirty="0">
              <a:effectLst/>
              <a:latin typeface="Calibri" panose="020F0502020204030204" pitchFamily="34" charset="0"/>
            </a:endParaRPr>
          </a:p>
          <a:p>
            <a:r>
              <a:rPr lang="de-CH" sz="2400" dirty="0">
                <a:effectLst/>
                <a:latin typeface="Calibri" panose="020F0502020204030204" pitchFamily="34" charset="0"/>
              </a:rPr>
              <a:t>Wo hatte ich Schwierigkeiten? Was muss ich zu Hause nochmals genauer anschauen?</a:t>
            </a:r>
          </a:p>
          <a:p>
            <a:endParaRPr lang="de-CH" sz="2400" dirty="0">
              <a:effectLst/>
              <a:latin typeface="Calibri" panose="020F0502020204030204" pitchFamily="34" charset="0"/>
            </a:endParaRPr>
          </a:p>
          <a:p>
            <a:pPr marL="0" marR="0">
              <a:spcBef>
                <a:spcPts val="0"/>
              </a:spcBef>
              <a:spcAft>
                <a:spcPts val="0"/>
              </a:spcAft>
            </a:pPr>
            <a:r>
              <a:rPr lang="de-CH" sz="2400" dirty="0">
                <a:effectLst/>
                <a:latin typeface="Calibri" panose="020F0502020204030204" pitchFamily="34" charset="0"/>
              </a:rPr>
              <a:t>Tipps:</a:t>
            </a:r>
          </a:p>
          <a:p>
            <a:pPr marL="285750" indent="-285750" rtl="0" fontAlgn="ctr">
              <a:spcBef>
                <a:spcPts val="0"/>
              </a:spcBef>
              <a:spcAft>
                <a:spcPts val="0"/>
              </a:spcAft>
              <a:buFont typeface="Arial" panose="020B0604020202020204" pitchFamily="34" charset="0"/>
              <a:buChar char="•"/>
            </a:pPr>
            <a:r>
              <a:rPr lang="de-CH" sz="2400" dirty="0">
                <a:effectLst/>
                <a:latin typeface="Calibri" panose="020F0502020204030204" pitchFamily="34" charset="0"/>
              </a:rPr>
              <a:t>Fügen Sie die Links der bearbeiteten Unterlagen ein!</a:t>
            </a:r>
          </a:p>
          <a:p>
            <a:pPr marL="285750" indent="-285750" rtl="0" fontAlgn="ctr">
              <a:spcBef>
                <a:spcPts val="0"/>
              </a:spcBef>
              <a:spcAft>
                <a:spcPts val="0"/>
              </a:spcAft>
              <a:buFont typeface="Arial" panose="020B0604020202020204" pitchFamily="34" charset="0"/>
              <a:buChar char="•"/>
            </a:pPr>
            <a:r>
              <a:rPr lang="de-CH" sz="2400" dirty="0">
                <a:effectLst/>
                <a:latin typeface="Calibri" panose="020F0502020204030204" pitchFamily="34" charset="0"/>
              </a:rPr>
              <a:t>Kurz und Knackig: Machen Sie Bullet Point Liste</a:t>
            </a:r>
          </a:p>
          <a:p>
            <a:pPr marL="285750" indent="-285750" rtl="0" fontAlgn="ctr">
              <a:spcBef>
                <a:spcPts val="0"/>
              </a:spcBef>
              <a:spcAft>
                <a:spcPts val="0"/>
              </a:spcAft>
              <a:buFont typeface="Arial" panose="020B0604020202020204" pitchFamily="34" charset="0"/>
              <a:buChar char="•"/>
            </a:pPr>
            <a:r>
              <a:rPr lang="de-CH" sz="2400" dirty="0">
                <a:effectLst/>
                <a:latin typeface="Calibri" panose="020F0502020204030204" pitchFamily="34" charset="0"/>
              </a:rPr>
              <a:t>Lassen Sie Administratives weg und fokussieren Sie sich auf den Inhalt</a:t>
            </a:r>
          </a:p>
          <a:p>
            <a:pPr marL="285750" indent="-285750" rtl="0" fontAlgn="ctr">
              <a:spcBef>
                <a:spcPts val="0"/>
              </a:spcBef>
              <a:spcAft>
                <a:spcPts val="0"/>
              </a:spcAft>
              <a:buFont typeface="Arial" panose="020B0604020202020204" pitchFamily="34" charset="0"/>
              <a:buChar char="•"/>
            </a:pPr>
            <a:r>
              <a:rPr lang="de-CH" sz="2400" dirty="0">
                <a:effectLst/>
                <a:latin typeface="Calibri" panose="020F0502020204030204" pitchFamily="34" charset="0"/>
              </a:rPr>
              <a:t>Seien Sie kreativ: Ein Bild sagt mehr als tausend Worte. </a:t>
            </a:r>
          </a:p>
          <a:p>
            <a:endParaRPr lang="de-CH" sz="2400" dirty="0">
              <a:effectLst/>
              <a:latin typeface="Calibri" panose="020F0502020204030204" pitchFamily="34" charset="0"/>
            </a:endParaRPr>
          </a:p>
          <a:p>
            <a:endParaRPr lang="de-CH" sz="2400" dirty="0"/>
          </a:p>
        </p:txBody>
      </p:sp>
    </p:spTree>
    <p:extLst>
      <p:ext uri="{BB962C8B-B14F-4D97-AF65-F5344CB8AC3E}">
        <p14:creationId xmlns:p14="http://schemas.microsoft.com/office/powerpoint/2010/main" val="35834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FC5F3-4B5D-443F-BC3E-045DB5AC800E}"/>
              </a:ext>
            </a:extLst>
          </p:cNvPr>
          <p:cNvSpPr>
            <a:spLocks noGrp="1"/>
          </p:cNvSpPr>
          <p:nvPr>
            <p:ph type="title"/>
          </p:nvPr>
        </p:nvSpPr>
        <p:spPr/>
        <p:txBody>
          <a:bodyPr/>
          <a:lstStyle/>
          <a:p>
            <a:r>
              <a:rPr lang="de-CH" dirty="0"/>
              <a:t>Programm, heute</a:t>
            </a:r>
          </a:p>
        </p:txBody>
      </p:sp>
      <p:sp>
        <p:nvSpPr>
          <p:cNvPr id="3" name="Content Placeholder 2">
            <a:extLst>
              <a:ext uri="{FF2B5EF4-FFF2-40B4-BE49-F238E27FC236}">
                <a16:creationId xmlns:a16="http://schemas.microsoft.com/office/drawing/2014/main" id="{994F812C-AAFB-4D4B-B014-8F47483030CF}"/>
              </a:ext>
            </a:extLst>
          </p:cNvPr>
          <p:cNvSpPr>
            <a:spLocks noGrp="1"/>
          </p:cNvSpPr>
          <p:nvPr>
            <p:ph idx="1"/>
          </p:nvPr>
        </p:nvSpPr>
        <p:spPr>
          <a:xfrm>
            <a:off x="765464" y="1863194"/>
            <a:ext cx="10515600" cy="4351338"/>
          </a:xfrm>
        </p:spPr>
        <p:txBody>
          <a:bodyPr/>
          <a:lstStyle/>
          <a:p>
            <a:r>
              <a:rPr lang="de-CH" dirty="0"/>
              <a:t>Einführung in das Modul 231</a:t>
            </a:r>
          </a:p>
          <a:p>
            <a:pPr lvl="1"/>
            <a:r>
              <a:rPr lang="de-CH" dirty="0"/>
              <a:t>Themenübersicht</a:t>
            </a:r>
          </a:p>
          <a:p>
            <a:pPr lvl="1"/>
            <a:r>
              <a:rPr lang="de-CH" dirty="0"/>
              <a:t>Vorwissen aktivieren</a:t>
            </a:r>
          </a:p>
          <a:p>
            <a:r>
              <a:rPr lang="de-CH" dirty="0"/>
              <a:t>Administratives</a:t>
            </a:r>
          </a:p>
          <a:p>
            <a:pPr lvl="1"/>
            <a:r>
              <a:rPr lang="de-CH" dirty="0"/>
              <a:t>Modulplanung</a:t>
            </a:r>
          </a:p>
          <a:p>
            <a:pPr lvl="1"/>
            <a:r>
              <a:rPr lang="de-CH" dirty="0"/>
              <a:t>Leistungsbeurteilung</a:t>
            </a:r>
          </a:p>
          <a:p>
            <a:pPr lvl="1"/>
            <a:r>
              <a:rPr lang="de-CH" dirty="0"/>
              <a:t>Kommunikation</a:t>
            </a:r>
          </a:p>
          <a:p>
            <a:pPr lvl="1"/>
            <a:endParaRPr lang="de-CH" dirty="0"/>
          </a:p>
          <a:p>
            <a:endParaRPr lang="de-CH" dirty="0"/>
          </a:p>
        </p:txBody>
      </p:sp>
    </p:spTree>
    <p:extLst>
      <p:ext uri="{BB962C8B-B14F-4D97-AF65-F5344CB8AC3E}">
        <p14:creationId xmlns:p14="http://schemas.microsoft.com/office/powerpoint/2010/main" val="294243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5905-F126-426B-9C08-33A562F14E0B}"/>
              </a:ext>
            </a:extLst>
          </p:cNvPr>
          <p:cNvSpPr>
            <a:spLocks noGrp="1"/>
          </p:cNvSpPr>
          <p:nvPr>
            <p:ph type="title"/>
          </p:nvPr>
        </p:nvSpPr>
        <p:spPr/>
        <p:txBody>
          <a:bodyPr/>
          <a:lstStyle/>
          <a:p>
            <a:r>
              <a:rPr lang="de-DE" dirty="0"/>
              <a:t>Inhalt des Modules</a:t>
            </a:r>
          </a:p>
        </p:txBody>
      </p:sp>
      <p:sp>
        <p:nvSpPr>
          <p:cNvPr id="3" name="Content Placeholder 2">
            <a:extLst>
              <a:ext uri="{FF2B5EF4-FFF2-40B4-BE49-F238E27FC236}">
                <a16:creationId xmlns:a16="http://schemas.microsoft.com/office/drawing/2014/main" id="{2ED9AEAD-6B0F-4106-8FDB-0BC94EF803C9}"/>
              </a:ext>
            </a:extLst>
          </p:cNvPr>
          <p:cNvSpPr>
            <a:spLocks noGrp="1"/>
          </p:cNvSpPr>
          <p:nvPr>
            <p:ph idx="1"/>
          </p:nvPr>
        </p:nvSpPr>
        <p:spPr>
          <a:xfrm>
            <a:off x="218114" y="1526796"/>
            <a:ext cx="11820088" cy="5142452"/>
          </a:xfrm>
        </p:spPr>
        <p:txBody>
          <a:bodyPr>
            <a:normAutofit fontScale="92500" lnSpcReduction="10000"/>
          </a:bodyPr>
          <a:lstStyle/>
          <a:p>
            <a:r>
              <a:rPr lang="de-DE" b="1" dirty="0"/>
              <a:t>Datenschutz</a:t>
            </a:r>
            <a:br>
              <a:rPr lang="de-DE" b="1" dirty="0"/>
            </a:br>
            <a:r>
              <a:rPr lang="de-DE" b="1" dirty="0"/>
              <a:t>	</a:t>
            </a:r>
            <a:r>
              <a:rPr lang="de-DE" dirty="0"/>
              <a:t>Was sind meine Rechte? Was sind meine Pflichten?</a:t>
            </a:r>
          </a:p>
          <a:p>
            <a:r>
              <a:rPr lang="de-DE" b="1" dirty="0"/>
              <a:t>Speicherorte</a:t>
            </a:r>
            <a:r>
              <a:rPr lang="de-DE" dirty="0"/>
              <a:t> </a:t>
            </a:r>
            <a:br>
              <a:rPr lang="de-DE" dirty="0"/>
            </a:br>
            <a:r>
              <a:rPr lang="de-DE" dirty="0"/>
              <a:t>	(lokal, Cloud, OneDrive, Google Drive)</a:t>
            </a:r>
          </a:p>
          <a:p>
            <a:r>
              <a:rPr lang="de-DE" b="1" dirty="0"/>
              <a:t>Das eigene Ablagekonzept</a:t>
            </a:r>
            <a:br>
              <a:rPr lang="de-DE" dirty="0"/>
            </a:br>
            <a:r>
              <a:rPr lang="de-DE" dirty="0"/>
              <a:t>	Wie organisiere ich meine digitale Daten, sodass ich es in 10 Jahren noch nachvollziehen kann?</a:t>
            </a:r>
          </a:p>
          <a:p>
            <a:r>
              <a:rPr lang="de-DE" b="1" dirty="0"/>
              <a:t>Backup</a:t>
            </a:r>
            <a:br>
              <a:rPr lang="de-DE" dirty="0"/>
            </a:br>
            <a:r>
              <a:rPr lang="de-DE" dirty="0"/>
              <a:t>	</a:t>
            </a:r>
            <a:r>
              <a:rPr lang="de-DE" i="1" dirty="0" err="1"/>
              <a:t>No</a:t>
            </a:r>
            <a:r>
              <a:rPr lang="de-DE" i="1" dirty="0"/>
              <a:t> Backup </a:t>
            </a:r>
            <a:r>
              <a:rPr lang="de-DE" i="1" dirty="0" err="1"/>
              <a:t>No</a:t>
            </a:r>
            <a:r>
              <a:rPr lang="de-DE" i="1" dirty="0"/>
              <a:t> Mitleid</a:t>
            </a:r>
          </a:p>
          <a:p>
            <a:r>
              <a:rPr lang="de-DE" b="1" dirty="0"/>
              <a:t>Verschlüsselung</a:t>
            </a:r>
            <a:br>
              <a:rPr lang="de-DE" dirty="0"/>
            </a:br>
            <a:r>
              <a:rPr lang="de-DE" dirty="0"/>
              <a:t>	Sensible Daten vor Dritten schützen. </a:t>
            </a:r>
          </a:p>
          <a:p>
            <a:r>
              <a:rPr lang="de-DE" b="1" dirty="0"/>
              <a:t>Passwortverwaltung</a:t>
            </a:r>
            <a:br>
              <a:rPr lang="de-DE" dirty="0"/>
            </a:br>
            <a:r>
              <a:rPr lang="de-DE" dirty="0"/>
              <a:t>	Fresszettel </a:t>
            </a:r>
            <a:r>
              <a:rPr lang="de-DE" dirty="0" err="1"/>
              <a:t>vs</a:t>
            </a:r>
            <a:r>
              <a:rPr lang="de-DE" dirty="0"/>
              <a:t> Keepass?</a:t>
            </a:r>
          </a:p>
        </p:txBody>
      </p:sp>
    </p:spTree>
    <p:extLst>
      <p:ext uri="{BB962C8B-B14F-4D97-AF65-F5344CB8AC3E}">
        <p14:creationId xmlns:p14="http://schemas.microsoft.com/office/powerpoint/2010/main" val="187760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A361-BB8E-4D2D-84B0-73985C691030}"/>
              </a:ext>
            </a:extLst>
          </p:cNvPr>
          <p:cNvSpPr>
            <a:spLocks noGrp="1"/>
          </p:cNvSpPr>
          <p:nvPr>
            <p:ph type="title"/>
          </p:nvPr>
        </p:nvSpPr>
        <p:spPr/>
        <p:txBody>
          <a:bodyPr/>
          <a:lstStyle/>
          <a:p>
            <a:r>
              <a:rPr lang="de-CH" dirty="0"/>
              <a:t>Ziel</a:t>
            </a:r>
          </a:p>
        </p:txBody>
      </p:sp>
      <p:sp>
        <p:nvSpPr>
          <p:cNvPr id="3" name="Content Placeholder 2">
            <a:extLst>
              <a:ext uri="{FF2B5EF4-FFF2-40B4-BE49-F238E27FC236}">
                <a16:creationId xmlns:a16="http://schemas.microsoft.com/office/drawing/2014/main" id="{6A7DCC99-7AE2-4585-8231-0ED48F7AF7F7}"/>
              </a:ext>
            </a:extLst>
          </p:cNvPr>
          <p:cNvSpPr>
            <a:spLocks noGrp="1"/>
          </p:cNvSpPr>
          <p:nvPr>
            <p:ph idx="1"/>
          </p:nvPr>
        </p:nvSpPr>
        <p:spPr/>
        <p:txBody>
          <a:bodyPr>
            <a:normAutofit/>
          </a:bodyPr>
          <a:lstStyle/>
          <a:p>
            <a:pPr marL="0" indent="0" algn="ctr">
              <a:buNone/>
            </a:pPr>
            <a:r>
              <a:rPr lang="de-CH" sz="4000" b="1" dirty="0"/>
              <a:t>Ziel</a:t>
            </a:r>
            <a:r>
              <a:rPr lang="de-CH" sz="4000" dirty="0"/>
              <a:t> des Modules:</a:t>
            </a:r>
          </a:p>
          <a:p>
            <a:pPr marL="0" indent="0" algn="ctr">
              <a:buNone/>
            </a:pPr>
            <a:endParaRPr lang="de-CH" sz="4000" dirty="0"/>
          </a:p>
          <a:p>
            <a:pPr marL="0" indent="0" algn="ctr">
              <a:buNone/>
            </a:pPr>
            <a:r>
              <a:rPr lang="de-CH" sz="4000" dirty="0"/>
              <a:t>Jeder Lernende hat sein </a:t>
            </a:r>
            <a:r>
              <a:rPr lang="de-CH" sz="4000" b="1" dirty="0"/>
              <a:t>persönliches Portfolio auf in </a:t>
            </a:r>
            <a:r>
              <a:rPr lang="de-CH" sz="4000" b="1" dirty="0" err="1"/>
              <a:t>Markdown</a:t>
            </a:r>
            <a:r>
              <a:rPr lang="de-CH" sz="4000" b="1" dirty="0"/>
              <a:t> auf </a:t>
            </a:r>
            <a:r>
              <a:rPr lang="de-CH" sz="4000" b="1" dirty="0" err="1"/>
              <a:t>GitLab</a:t>
            </a:r>
            <a:r>
              <a:rPr lang="de-CH" sz="4000" b="1" dirty="0"/>
              <a:t> oder GitHub</a:t>
            </a:r>
            <a:r>
              <a:rPr lang="de-CH" sz="4000" dirty="0"/>
              <a:t> erstellt und die erarbeiteten Themen Datenschutz, Datenhaltung, Backup, Passwortverwaltung dokumentiert. </a:t>
            </a:r>
          </a:p>
        </p:txBody>
      </p:sp>
    </p:spTree>
    <p:extLst>
      <p:ext uri="{BB962C8B-B14F-4D97-AF65-F5344CB8AC3E}">
        <p14:creationId xmlns:p14="http://schemas.microsoft.com/office/powerpoint/2010/main" val="242859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3BC9-63A9-45BC-878C-882C0812BC15}"/>
              </a:ext>
            </a:extLst>
          </p:cNvPr>
          <p:cNvSpPr>
            <a:spLocks noGrp="1"/>
          </p:cNvSpPr>
          <p:nvPr>
            <p:ph type="title"/>
          </p:nvPr>
        </p:nvSpPr>
        <p:spPr/>
        <p:txBody>
          <a:bodyPr/>
          <a:lstStyle/>
          <a:p>
            <a:r>
              <a:rPr lang="de-CH" dirty="0"/>
              <a:t>Schutz von sensiblen und einzigartigen Daten - Gefahren</a:t>
            </a:r>
          </a:p>
        </p:txBody>
      </p:sp>
      <p:pic>
        <p:nvPicPr>
          <p:cNvPr id="5" name="Graphic 4">
            <a:extLst>
              <a:ext uri="{FF2B5EF4-FFF2-40B4-BE49-F238E27FC236}">
                <a16:creationId xmlns:a16="http://schemas.microsoft.com/office/drawing/2014/main" id="{57C8699A-1131-45D8-AA32-BF0D008A31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1300" y="2945377"/>
            <a:ext cx="2335150" cy="2335150"/>
          </a:xfrm>
          <a:prstGeom prst="rect">
            <a:avLst/>
          </a:prstGeom>
        </p:spPr>
      </p:pic>
      <p:sp>
        <p:nvSpPr>
          <p:cNvPr id="6" name="Oval 5">
            <a:extLst>
              <a:ext uri="{FF2B5EF4-FFF2-40B4-BE49-F238E27FC236}">
                <a16:creationId xmlns:a16="http://schemas.microsoft.com/office/drawing/2014/main" id="{2F544090-3ED6-4FC6-A9B7-D81F88D3AC3B}"/>
              </a:ext>
            </a:extLst>
          </p:cNvPr>
          <p:cNvSpPr/>
          <p:nvPr/>
        </p:nvSpPr>
        <p:spPr>
          <a:xfrm>
            <a:off x="3671452" y="1688407"/>
            <a:ext cx="4849091" cy="484909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TextBox 6">
            <a:extLst>
              <a:ext uri="{FF2B5EF4-FFF2-40B4-BE49-F238E27FC236}">
                <a16:creationId xmlns:a16="http://schemas.microsoft.com/office/drawing/2014/main" id="{6AFDB05E-25C7-40E3-AF34-E749E05DFA6D}"/>
              </a:ext>
            </a:extLst>
          </p:cNvPr>
          <p:cNvSpPr txBox="1"/>
          <p:nvPr/>
        </p:nvSpPr>
        <p:spPr>
          <a:xfrm>
            <a:off x="225371" y="1874379"/>
            <a:ext cx="3305692" cy="830997"/>
          </a:xfrm>
          <a:prstGeom prst="rect">
            <a:avLst/>
          </a:prstGeom>
          <a:noFill/>
        </p:spPr>
        <p:txBody>
          <a:bodyPr wrap="square" rtlCol="0">
            <a:spAutoFit/>
          </a:bodyPr>
          <a:lstStyle/>
          <a:p>
            <a:r>
              <a:rPr lang="de-CH" sz="2400" b="1" dirty="0"/>
              <a:t>Hardwaredefekt</a:t>
            </a:r>
          </a:p>
          <a:p>
            <a:r>
              <a:rPr lang="de-CH" sz="2400" b="1" dirty="0"/>
              <a:t>Softwarefehler</a:t>
            </a:r>
          </a:p>
        </p:txBody>
      </p:sp>
      <p:sp>
        <p:nvSpPr>
          <p:cNvPr id="8" name="TextBox 7">
            <a:extLst>
              <a:ext uri="{FF2B5EF4-FFF2-40B4-BE49-F238E27FC236}">
                <a16:creationId xmlns:a16="http://schemas.microsoft.com/office/drawing/2014/main" id="{9925C4CA-BB61-4EAC-BF6C-2E9778981C33}"/>
              </a:ext>
            </a:extLst>
          </p:cNvPr>
          <p:cNvSpPr txBox="1"/>
          <p:nvPr/>
        </p:nvSpPr>
        <p:spPr>
          <a:xfrm>
            <a:off x="225371" y="3557736"/>
            <a:ext cx="3305692" cy="830997"/>
          </a:xfrm>
          <a:prstGeom prst="rect">
            <a:avLst/>
          </a:prstGeom>
          <a:noFill/>
        </p:spPr>
        <p:txBody>
          <a:bodyPr wrap="square" rtlCol="0">
            <a:spAutoFit/>
          </a:bodyPr>
          <a:lstStyle/>
          <a:p>
            <a:r>
              <a:rPr lang="de-CH" sz="2400" b="1" dirty="0"/>
              <a:t>Datendiebstahl</a:t>
            </a:r>
          </a:p>
          <a:p>
            <a:r>
              <a:rPr lang="de-CH" sz="2400" b="1" dirty="0"/>
              <a:t>Ransomware</a:t>
            </a:r>
          </a:p>
        </p:txBody>
      </p:sp>
      <p:sp>
        <p:nvSpPr>
          <p:cNvPr id="9" name="TextBox 8">
            <a:extLst>
              <a:ext uri="{FF2B5EF4-FFF2-40B4-BE49-F238E27FC236}">
                <a16:creationId xmlns:a16="http://schemas.microsoft.com/office/drawing/2014/main" id="{766BA231-D7B0-4851-8839-A48A85684621}"/>
              </a:ext>
            </a:extLst>
          </p:cNvPr>
          <p:cNvSpPr txBox="1"/>
          <p:nvPr/>
        </p:nvSpPr>
        <p:spPr>
          <a:xfrm>
            <a:off x="322199" y="5824839"/>
            <a:ext cx="3305692" cy="461665"/>
          </a:xfrm>
          <a:prstGeom prst="rect">
            <a:avLst/>
          </a:prstGeom>
          <a:noFill/>
        </p:spPr>
        <p:txBody>
          <a:bodyPr wrap="square" rtlCol="0">
            <a:spAutoFit/>
          </a:bodyPr>
          <a:lstStyle/>
          <a:p>
            <a:r>
              <a:rPr lang="de-CH" sz="2400" b="1" dirty="0"/>
              <a:t>Datenverlust</a:t>
            </a:r>
          </a:p>
        </p:txBody>
      </p:sp>
      <p:sp>
        <p:nvSpPr>
          <p:cNvPr id="13" name="Lightning Bolt 12">
            <a:extLst>
              <a:ext uri="{FF2B5EF4-FFF2-40B4-BE49-F238E27FC236}">
                <a16:creationId xmlns:a16="http://schemas.microsoft.com/office/drawing/2014/main" id="{0CA2B71C-9F9C-448A-8A6D-11D679D7A033}"/>
              </a:ext>
            </a:extLst>
          </p:cNvPr>
          <p:cNvSpPr/>
          <p:nvPr/>
        </p:nvSpPr>
        <p:spPr>
          <a:xfrm rot="20009563">
            <a:off x="2966408" y="1925224"/>
            <a:ext cx="1562399" cy="1219200"/>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CH"/>
          </a:p>
        </p:txBody>
      </p:sp>
      <p:sp>
        <p:nvSpPr>
          <p:cNvPr id="14" name="Lightning Bolt 13">
            <a:extLst>
              <a:ext uri="{FF2B5EF4-FFF2-40B4-BE49-F238E27FC236}">
                <a16:creationId xmlns:a16="http://schemas.microsoft.com/office/drawing/2014/main" id="{111CFCE6-3F35-48A2-9F42-4E83658D8884}"/>
              </a:ext>
            </a:extLst>
          </p:cNvPr>
          <p:cNvSpPr/>
          <p:nvPr/>
        </p:nvSpPr>
        <p:spPr>
          <a:xfrm rot="19561223">
            <a:off x="2880128" y="3431533"/>
            <a:ext cx="1562399" cy="1219200"/>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CH"/>
          </a:p>
        </p:txBody>
      </p:sp>
      <p:sp>
        <p:nvSpPr>
          <p:cNvPr id="15" name="Lightning Bolt 14">
            <a:extLst>
              <a:ext uri="{FF2B5EF4-FFF2-40B4-BE49-F238E27FC236}">
                <a16:creationId xmlns:a16="http://schemas.microsoft.com/office/drawing/2014/main" id="{4FDF9341-DD85-4213-8E55-AD91053C71BB}"/>
              </a:ext>
            </a:extLst>
          </p:cNvPr>
          <p:cNvSpPr/>
          <p:nvPr/>
        </p:nvSpPr>
        <p:spPr>
          <a:xfrm rot="17077050">
            <a:off x="2868472" y="4997015"/>
            <a:ext cx="1562399" cy="1219200"/>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CH"/>
          </a:p>
        </p:txBody>
      </p:sp>
      <p:sp>
        <p:nvSpPr>
          <p:cNvPr id="16" name="Lightning Bolt 15">
            <a:extLst>
              <a:ext uri="{FF2B5EF4-FFF2-40B4-BE49-F238E27FC236}">
                <a16:creationId xmlns:a16="http://schemas.microsoft.com/office/drawing/2014/main" id="{A36355CF-BC78-4447-BACC-3F988DEA2E89}"/>
              </a:ext>
            </a:extLst>
          </p:cNvPr>
          <p:cNvSpPr/>
          <p:nvPr/>
        </p:nvSpPr>
        <p:spPr>
          <a:xfrm rot="6135214">
            <a:off x="7202296" y="1732039"/>
            <a:ext cx="1562399" cy="1219200"/>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CH"/>
          </a:p>
        </p:txBody>
      </p:sp>
      <p:sp>
        <p:nvSpPr>
          <p:cNvPr id="17" name="Lightning Bolt 16">
            <a:extLst>
              <a:ext uri="{FF2B5EF4-FFF2-40B4-BE49-F238E27FC236}">
                <a16:creationId xmlns:a16="http://schemas.microsoft.com/office/drawing/2014/main" id="{128A6C4E-FD9C-4E03-8608-7F213F0AC124}"/>
              </a:ext>
            </a:extLst>
          </p:cNvPr>
          <p:cNvSpPr/>
          <p:nvPr/>
        </p:nvSpPr>
        <p:spPr>
          <a:xfrm rot="7251832">
            <a:off x="7739343" y="3503352"/>
            <a:ext cx="1562399" cy="1219200"/>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CH"/>
          </a:p>
        </p:txBody>
      </p:sp>
      <p:sp>
        <p:nvSpPr>
          <p:cNvPr id="18" name="Lightning Bolt 17">
            <a:extLst>
              <a:ext uri="{FF2B5EF4-FFF2-40B4-BE49-F238E27FC236}">
                <a16:creationId xmlns:a16="http://schemas.microsoft.com/office/drawing/2014/main" id="{E17747A3-C766-4470-A16D-2B4B12A498ED}"/>
              </a:ext>
            </a:extLst>
          </p:cNvPr>
          <p:cNvSpPr/>
          <p:nvPr/>
        </p:nvSpPr>
        <p:spPr>
          <a:xfrm rot="9151863">
            <a:off x="7251256" y="5266233"/>
            <a:ext cx="1562399" cy="1219200"/>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CH"/>
          </a:p>
        </p:txBody>
      </p:sp>
      <p:sp>
        <p:nvSpPr>
          <p:cNvPr id="19" name="TextBox 18">
            <a:extLst>
              <a:ext uri="{FF2B5EF4-FFF2-40B4-BE49-F238E27FC236}">
                <a16:creationId xmlns:a16="http://schemas.microsoft.com/office/drawing/2014/main" id="{42D21056-EE33-4E25-8C52-5E61BA7A0CB5}"/>
              </a:ext>
            </a:extLst>
          </p:cNvPr>
          <p:cNvSpPr txBox="1"/>
          <p:nvPr/>
        </p:nvSpPr>
        <p:spPr>
          <a:xfrm>
            <a:off x="8704498" y="1564248"/>
            <a:ext cx="3731430" cy="830997"/>
          </a:xfrm>
          <a:prstGeom prst="rect">
            <a:avLst/>
          </a:prstGeom>
          <a:noFill/>
        </p:spPr>
        <p:txBody>
          <a:bodyPr wrap="square" rtlCol="0">
            <a:spAutoFit/>
          </a:bodyPr>
          <a:lstStyle/>
          <a:p>
            <a:r>
              <a:rPr lang="de-CH" sz="2400" b="1" dirty="0"/>
              <a:t>Verlust / Vergessen Entschlüsselungspasswort</a:t>
            </a:r>
          </a:p>
        </p:txBody>
      </p:sp>
      <p:sp>
        <p:nvSpPr>
          <p:cNvPr id="20" name="TextBox 19">
            <a:extLst>
              <a:ext uri="{FF2B5EF4-FFF2-40B4-BE49-F238E27FC236}">
                <a16:creationId xmlns:a16="http://schemas.microsoft.com/office/drawing/2014/main" id="{342CB203-940B-460E-AF82-11C08F536576}"/>
              </a:ext>
            </a:extLst>
          </p:cNvPr>
          <p:cNvSpPr txBox="1"/>
          <p:nvPr/>
        </p:nvSpPr>
        <p:spPr>
          <a:xfrm>
            <a:off x="9443482" y="3631759"/>
            <a:ext cx="3305692" cy="830997"/>
          </a:xfrm>
          <a:prstGeom prst="rect">
            <a:avLst/>
          </a:prstGeom>
          <a:noFill/>
        </p:spPr>
        <p:txBody>
          <a:bodyPr wrap="square" rtlCol="0">
            <a:spAutoFit/>
          </a:bodyPr>
          <a:lstStyle/>
          <a:p>
            <a:r>
              <a:rPr lang="de-CH" sz="2400" b="1" dirty="0"/>
              <a:t>Umwelteinflüsse / -katastrophen</a:t>
            </a:r>
          </a:p>
        </p:txBody>
      </p:sp>
      <p:sp>
        <p:nvSpPr>
          <p:cNvPr id="21" name="TextBox 20">
            <a:extLst>
              <a:ext uri="{FF2B5EF4-FFF2-40B4-BE49-F238E27FC236}">
                <a16:creationId xmlns:a16="http://schemas.microsoft.com/office/drawing/2014/main" id="{44C912D4-AC7A-4406-A0D4-908487C3F17D}"/>
              </a:ext>
            </a:extLst>
          </p:cNvPr>
          <p:cNvSpPr txBox="1"/>
          <p:nvPr/>
        </p:nvSpPr>
        <p:spPr>
          <a:xfrm>
            <a:off x="9057590" y="5862218"/>
            <a:ext cx="3305692" cy="461665"/>
          </a:xfrm>
          <a:prstGeom prst="rect">
            <a:avLst/>
          </a:prstGeom>
          <a:noFill/>
        </p:spPr>
        <p:txBody>
          <a:bodyPr wrap="square" rtlCol="0">
            <a:spAutoFit/>
          </a:bodyPr>
          <a:lstStyle/>
          <a:p>
            <a:r>
              <a:rPr lang="de-CH" sz="2400" b="1" dirty="0"/>
              <a:t>Menschliches Versagen</a:t>
            </a:r>
          </a:p>
        </p:txBody>
      </p:sp>
    </p:spTree>
    <p:extLst>
      <p:ext uri="{BB962C8B-B14F-4D97-AF65-F5344CB8AC3E}">
        <p14:creationId xmlns:p14="http://schemas.microsoft.com/office/powerpoint/2010/main" val="322684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57720F7-4714-4176-AF4A-DF026C39E557}"/>
              </a:ext>
            </a:extLst>
          </p:cNvPr>
          <p:cNvSpPr/>
          <p:nvPr/>
        </p:nvSpPr>
        <p:spPr>
          <a:xfrm>
            <a:off x="3671452" y="1688407"/>
            <a:ext cx="4849091" cy="4849091"/>
          </a:xfrm>
          <a:prstGeom prst="ellipse">
            <a:avLst/>
          </a:prstGeom>
          <a:noFill/>
          <a:ln w="346075">
            <a:solidFill>
              <a:schemeClr val="bg1">
                <a:lumMod val="50000"/>
                <a:alpha val="4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le 1">
            <a:extLst>
              <a:ext uri="{FF2B5EF4-FFF2-40B4-BE49-F238E27FC236}">
                <a16:creationId xmlns:a16="http://schemas.microsoft.com/office/drawing/2014/main" id="{7AF5A7B0-9E18-4518-B20A-F4036E64E2D9}"/>
              </a:ext>
            </a:extLst>
          </p:cNvPr>
          <p:cNvSpPr>
            <a:spLocks noGrp="1"/>
          </p:cNvSpPr>
          <p:nvPr>
            <p:ph type="title"/>
          </p:nvPr>
        </p:nvSpPr>
        <p:spPr/>
        <p:txBody>
          <a:bodyPr/>
          <a:lstStyle/>
          <a:p>
            <a:r>
              <a:rPr lang="de-CH" dirty="0"/>
              <a:t>Wen schützen wir? Weshalb schützen wir?</a:t>
            </a:r>
          </a:p>
        </p:txBody>
      </p:sp>
      <p:sp>
        <p:nvSpPr>
          <p:cNvPr id="4" name="TextBox 3">
            <a:extLst>
              <a:ext uri="{FF2B5EF4-FFF2-40B4-BE49-F238E27FC236}">
                <a16:creationId xmlns:a16="http://schemas.microsoft.com/office/drawing/2014/main" id="{4C302931-2093-418A-AF01-BC1E60F3AEDE}"/>
              </a:ext>
            </a:extLst>
          </p:cNvPr>
          <p:cNvSpPr txBox="1"/>
          <p:nvPr/>
        </p:nvSpPr>
        <p:spPr>
          <a:xfrm>
            <a:off x="2171598" y="2057293"/>
            <a:ext cx="3305692" cy="584775"/>
          </a:xfrm>
          <a:prstGeom prst="rect">
            <a:avLst/>
          </a:prstGeom>
          <a:noFill/>
        </p:spPr>
        <p:txBody>
          <a:bodyPr wrap="square" rtlCol="0">
            <a:spAutoFit/>
          </a:bodyPr>
          <a:lstStyle/>
          <a:p>
            <a:r>
              <a:rPr lang="de-CH" sz="3200" b="1" dirty="0"/>
              <a:t>Menschenrechte</a:t>
            </a:r>
          </a:p>
        </p:txBody>
      </p:sp>
      <p:sp>
        <p:nvSpPr>
          <p:cNvPr id="5" name="TextBox 4">
            <a:extLst>
              <a:ext uri="{FF2B5EF4-FFF2-40B4-BE49-F238E27FC236}">
                <a16:creationId xmlns:a16="http://schemas.microsoft.com/office/drawing/2014/main" id="{F79361F2-1671-4492-9D30-6AE20C63456C}"/>
              </a:ext>
            </a:extLst>
          </p:cNvPr>
          <p:cNvSpPr txBox="1"/>
          <p:nvPr/>
        </p:nvSpPr>
        <p:spPr>
          <a:xfrm>
            <a:off x="1733504" y="3475881"/>
            <a:ext cx="3305692" cy="1077218"/>
          </a:xfrm>
          <a:prstGeom prst="rect">
            <a:avLst/>
          </a:prstGeom>
          <a:noFill/>
        </p:spPr>
        <p:txBody>
          <a:bodyPr wrap="square" rtlCol="0">
            <a:spAutoFit/>
          </a:bodyPr>
          <a:lstStyle/>
          <a:p>
            <a:r>
              <a:rPr lang="de-CH" sz="3200" b="1" dirty="0"/>
              <a:t>Gefährdeten Personen</a:t>
            </a:r>
          </a:p>
        </p:txBody>
      </p:sp>
      <p:sp>
        <p:nvSpPr>
          <p:cNvPr id="6" name="TextBox 5">
            <a:extLst>
              <a:ext uri="{FF2B5EF4-FFF2-40B4-BE49-F238E27FC236}">
                <a16:creationId xmlns:a16="http://schemas.microsoft.com/office/drawing/2014/main" id="{609EBA3C-34BC-4F19-AB22-7FBA08BA1F96}"/>
              </a:ext>
            </a:extLst>
          </p:cNvPr>
          <p:cNvSpPr txBox="1"/>
          <p:nvPr/>
        </p:nvSpPr>
        <p:spPr>
          <a:xfrm>
            <a:off x="1290450" y="5563627"/>
            <a:ext cx="3802085" cy="584775"/>
          </a:xfrm>
          <a:prstGeom prst="rect">
            <a:avLst/>
          </a:prstGeom>
          <a:noFill/>
        </p:spPr>
        <p:txBody>
          <a:bodyPr wrap="square" rtlCol="0">
            <a:spAutoFit/>
          </a:bodyPr>
          <a:lstStyle/>
          <a:p>
            <a:r>
              <a:rPr lang="de-CH" sz="3200" b="1" dirty="0"/>
              <a:t>Firmengeheimnisse</a:t>
            </a:r>
          </a:p>
        </p:txBody>
      </p:sp>
      <p:pic>
        <p:nvPicPr>
          <p:cNvPr id="8" name="Graphic 7">
            <a:extLst>
              <a:ext uri="{FF2B5EF4-FFF2-40B4-BE49-F238E27FC236}">
                <a16:creationId xmlns:a16="http://schemas.microsoft.com/office/drawing/2014/main" id="{5F042457-C769-46F7-A21D-5E1C0BCAA5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6298" y="2563784"/>
            <a:ext cx="2819400" cy="2819400"/>
          </a:xfrm>
          <a:prstGeom prst="rect">
            <a:avLst/>
          </a:prstGeom>
        </p:spPr>
      </p:pic>
      <p:sp>
        <p:nvSpPr>
          <p:cNvPr id="9" name="TextBox 8">
            <a:extLst>
              <a:ext uri="{FF2B5EF4-FFF2-40B4-BE49-F238E27FC236}">
                <a16:creationId xmlns:a16="http://schemas.microsoft.com/office/drawing/2014/main" id="{71864AA4-9CA8-424E-A98D-BB662C4504E8}"/>
              </a:ext>
            </a:extLst>
          </p:cNvPr>
          <p:cNvSpPr txBox="1"/>
          <p:nvPr/>
        </p:nvSpPr>
        <p:spPr>
          <a:xfrm>
            <a:off x="7112974" y="1816576"/>
            <a:ext cx="3305692" cy="584775"/>
          </a:xfrm>
          <a:prstGeom prst="rect">
            <a:avLst/>
          </a:prstGeom>
          <a:noFill/>
        </p:spPr>
        <p:txBody>
          <a:bodyPr wrap="square" rtlCol="0">
            <a:spAutoFit/>
          </a:bodyPr>
          <a:lstStyle/>
          <a:p>
            <a:r>
              <a:rPr lang="de-CH" sz="3200" b="1" dirty="0"/>
              <a:t>Manipulation</a:t>
            </a:r>
          </a:p>
        </p:txBody>
      </p:sp>
      <p:sp>
        <p:nvSpPr>
          <p:cNvPr id="10" name="TextBox 9">
            <a:extLst>
              <a:ext uri="{FF2B5EF4-FFF2-40B4-BE49-F238E27FC236}">
                <a16:creationId xmlns:a16="http://schemas.microsoft.com/office/drawing/2014/main" id="{52C7AF78-729A-4F12-9134-5CD7C701BFD3}"/>
              </a:ext>
            </a:extLst>
          </p:cNvPr>
          <p:cNvSpPr txBox="1"/>
          <p:nvPr/>
        </p:nvSpPr>
        <p:spPr>
          <a:xfrm>
            <a:off x="7882543" y="3661726"/>
            <a:ext cx="3305692" cy="584775"/>
          </a:xfrm>
          <a:prstGeom prst="rect">
            <a:avLst/>
          </a:prstGeom>
          <a:noFill/>
        </p:spPr>
        <p:txBody>
          <a:bodyPr wrap="square" rtlCol="0">
            <a:spAutoFit/>
          </a:bodyPr>
          <a:lstStyle/>
          <a:p>
            <a:r>
              <a:rPr lang="de-CH" sz="3200" b="1" dirty="0"/>
              <a:t>Datenverlust</a:t>
            </a:r>
          </a:p>
        </p:txBody>
      </p:sp>
      <p:sp>
        <p:nvSpPr>
          <p:cNvPr id="11" name="TextBox 10">
            <a:extLst>
              <a:ext uri="{FF2B5EF4-FFF2-40B4-BE49-F238E27FC236}">
                <a16:creationId xmlns:a16="http://schemas.microsoft.com/office/drawing/2014/main" id="{76C02942-EAD0-4AB8-945C-70D970EEF03E}"/>
              </a:ext>
            </a:extLst>
          </p:cNvPr>
          <p:cNvSpPr txBox="1"/>
          <p:nvPr/>
        </p:nvSpPr>
        <p:spPr>
          <a:xfrm>
            <a:off x="7099467" y="5111404"/>
            <a:ext cx="4573777" cy="1569660"/>
          </a:xfrm>
          <a:prstGeom prst="rect">
            <a:avLst/>
          </a:prstGeom>
          <a:noFill/>
        </p:spPr>
        <p:txBody>
          <a:bodyPr wrap="square" rtlCol="0">
            <a:spAutoFit/>
          </a:bodyPr>
          <a:lstStyle/>
          <a:p>
            <a:r>
              <a:rPr lang="de-CH" sz="3200" b="1" dirty="0"/>
              <a:t>Betriebsunterbrechung</a:t>
            </a:r>
          </a:p>
          <a:p>
            <a:r>
              <a:rPr lang="de-CH" sz="3200" b="1" dirty="0"/>
              <a:t>Produktionsausfall</a:t>
            </a:r>
          </a:p>
          <a:p>
            <a:r>
              <a:rPr lang="de-CH" sz="3200" b="1" dirty="0"/>
              <a:t>Sachschaden</a:t>
            </a:r>
          </a:p>
        </p:txBody>
      </p:sp>
    </p:spTree>
    <p:extLst>
      <p:ext uri="{BB962C8B-B14F-4D97-AF65-F5344CB8AC3E}">
        <p14:creationId xmlns:p14="http://schemas.microsoft.com/office/powerpoint/2010/main" val="201444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4AA3-C40C-49FD-B7C6-84CB6C96A7EF}"/>
              </a:ext>
            </a:extLst>
          </p:cNvPr>
          <p:cNvSpPr>
            <a:spLocks noGrp="1"/>
          </p:cNvSpPr>
          <p:nvPr>
            <p:ph type="title"/>
          </p:nvPr>
        </p:nvSpPr>
        <p:spPr/>
        <p:txBody>
          <a:bodyPr/>
          <a:lstStyle/>
          <a:p>
            <a:r>
              <a:rPr lang="de-CH" dirty="0"/>
              <a:t>Einführung in </a:t>
            </a:r>
            <a:r>
              <a:rPr lang="de-CH" dirty="0" err="1"/>
              <a:t>Git</a:t>
            </a:r>
            <a:r>
              <a:rPr lang="de-CH" dirty="0"/>
              <a:t> &amp; </a:t>
            </a:r>
            <a:r>
              <a:rPr lang="de-CH" dirty="0" err="1"/>
              <a:t>Markdown</a:t>
            </a:r>
            <a:endParaRPr lang="de-CH" dirty="0"/>
          </a:p>
        </p:txBody>
      </p:sp>
      <p:pic>
        <p:nvPicPr>
          <p:cNvPr id="5" name="Picture 4" descr="Text&#10;&#10;Description automatically generated">
            <a:extLst>
              <a:ext uri="{FF2B5EF4-FFF2-40B4-BE49-F238E27FC236}">
                <a16:creationId xmlns:a16="http://schemas.microsoft.com/office/drawing/2014/main" id="{3182F852-348F-4C17-AC87-584118B96E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672" y="1776775"/>
            <a:ext cx="4048991" cy="2348415"/>
          </a:xfrm>
          <a:prstGeom prst="rect">
            <a:avLst/>
          </a:prstGeom>
        </p:spPr>
      </p:pic>
      <p:pic>
        <p:nvPicPr>
          <p:cNvPr id="7" name="Picture 6" descr="Shape&#10;&#10;Description automatically generated with medium confidence">
            <a:extLst>
              <a:ext uri="{FF2B5EF4-FFF2-40B4-BE49-F238E27FC236}">
                <a16:creationId xmlns:a16="http://schemas.microsoft.com/office/drawing/2014/main" id="{1AE33316-99DA-48EB-A174-15D06F1EF7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6452" y="1758816"/>
            <a:ext cx="3733969" cy="2296391"/>
          </a:xfrm>
          <a:prstGeom prst="rect">
            <a:avLst/>
          </a:prstGeom>
        </p:spPr>
      </p:pic>
      <p:pic>
        <p:nvPicPr>
          <p:cNvPr id="9" name="Picture 8" descr="Logo&#10;&#10;Description automatically generated">
            <a:extLst>
              <a:ext uri="{FF2B5EF4-FFF2-40B4-BE49-F238E27FC236}">
                <a16:creationId xmlns:a16="http://schemas.microsoft.com/office/drawing/2014/main" id="{0BB7A587-E0E4-43DF-9D9C-1107DD8D58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3950" y="4382556"/>
            <a:ext cx="2350214" cy="2130136"/>
          </a:xfrm>
          <a:prstGeom prst="rect">
            <a:avLst/>
          </a:prstGeom>
        </p:spPr>
      </p:pic>
      <p:pic>
        <p:nvPicPr>
          <p:cNvPr id="11" name="Picture 10" descr="Logo&#10;&#10;Description automatically generated">
            <a:extLst>
              <a:ext uri="{FF2B5EF4-FFF2-40B4-BE49-F238E27FC236}">
                <a16:creationId xmlns:a16="http://schemas.microsoft.com/office/drawing/2014/main" id="{356827CC-0B05-4A72-A414-11C7E2FC89A8}"/>
              </a:ext>
            </a:extLst>
          </p:cNvPr>
          <p:cNvPicPr>
            <a:picLocks noChangeAspect="1"/>
          </p:cNvPicPr>
          <p:nvPr/>
        </p:nvPicPr>
        <p:blipFill rotWithShape="1">
          <a:blip r:embed="rId6">
            <a:extLst>
              <a:ext uri="{28A0092B-C50C-407E-A947-70E740481C1C}">
                <a14:useLocalDpi xmlns:a14="http://schemas.microsoft.com/office/drawing/2010/main" val="0"/>
              </a:ext>
            </a:extLst>
          </a:blip>
          <a:srcRect l="23346" r="21577"/>
          <a:stretch/>
        </p:blipFill>
        <p:spPr>
          <a:xfrm>
            <a:off x="5116672" y="2252420"/>
            <a:ext cx="2124771" cy="2130136"/>
          </a:xfrm>
          <a:prstGeom prst="rect">
            <a:avLst/>
          </a:prstGeom>
        </p:spPr>
      </p:pic>
      <p:sp>
        <p:nvSpPr>
          <p:cNvPr id="12" name="TextBox 11">
            <a:extLst>
              <a:ext uri="{FF2B5EF4-FFF2-40B4-BE49-F238E27FC236}">
                <a16:creationId xmlns:a16="http://schemas.microsoft.com/office/drawing/2014/main" id="{EDB0313D-332F-4A06-999E-774B65612C65}"/>
              </a:ext>
            </a:extLst>
          </p:cNvPr>
          <p:cNvSpPr txBox="1"/>
          <p:nvPr/>
        </p:nvSpPr>
        <p:spPr>
          <a:xfrm>
            <a:off x="602672" y="4260272"/>
            <a:ext cx="4048991" cy="369332"/>
          </a:xfrm>
          <a:prstGeom prst="rect">
            <a:avLst/>
          </a:prstGeom>
          <a:noFill/>
        </p:spPr>
        <p:txBody>
          <a:bodyPr wrap="square" rtlCol="0">
            <a:spAutoFit/>
          </a:bodyPr>
          <a:lstStyle/>
          <a:p>
            <a:pPr algn="ctr"/>
            <a:r>
              <a:rPr lang="de-CH" b="1" dirty="0"/>
              <a:t>Visual Studio Code</a:t>
            </a:r>
          </a:p>
        </p:txBody>
      </p:sp>
      <p:sp>
        <p:nvSpPr>
          <p:cNvPr id="13" name="TextBox 12">
            <a:extLst>
              <a:ext uri="{FF2B5EF4-FFF2-40B4-BE49-F238E27FC236}">
                <a16:creationId xmlns:a16="http://schemas.microsoft.com/office/drawing/2014/main" id="{79FC3B28-D518-4A24-B14C-0460BA20F7D1}"/>
              </a:ext>
            </a:extLst>
          </p:cNvPr>
          <p:cNvSpPr txBox="1"/>
          <p:nvPr/>
        </p:nvSpPr>
        <p:spPr>
          <a:xfrm>
            <a:off x="7706452" y="4197890"/>
            <a:ext cx="4048991" cy="369332"/>
          </a:xfrm>
          <a:prstGeom prst="rect">
            <a:avLst/>
          </a:prstGeom>
          <a:noFill/>
        </p:spPr>
        <p:txBody>
          <a:bodyPr wrap="square" rtlCol="0">
            <a:spAutoFit/>
          </a:bodyPr>
          <a:lstStyle/>
          <a:p>
            <a:pPr algn="ctr"/>
            <a:r>
              <a:rPr lang="de-CH" b="1" dirty="0" err="1"/>
              <a:t>Markdown</a:t>
            </a:r>
            <a:endParaRPr lang="de-CH" b="1" dirty="0"/>
          </a:p>
        </p:txBody>
      </p:sp>
    </p:spTree>
    <p:extLst>
      <p:ext uri="{BB962C8B-B14F-4D97-AF65-F5344CB8AC3E}">
        <p14:creationId xmlns:p14="http://schemas.microsoft.com/office/powerpoint/2010/main" val="2671643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CA0D-F41F-484B-A4BE-C69AC20EAA8F}"/>
              </a:ext>
            </a:extLst>
          </p:cNvPr>
          <p:cNvSpPr>
            <a:spLocks noGrp="1"/>
          </p:cNvSpPr>
          <p:nvPr>
            <p:ph type="title"/>
          </p:nvPr>
        </p:nvSpPr>
        <p:spPr/>
        <p:txBody>
          <a:bodyPr/>
          <a:lstStyle/>
          <a:p>
            <a:r>
              <a:rPr lang="de-DE" dirty="0"/>
              <a:t>Modulplanung</a:t>
            </a:r>
          </a:p>
        </p:txBody>
      </p:sp>
      <p:graphicFrame>
        <p:nvGraphicFramePr>
          <p:cNvPr id="3" name="Tabelle 2">
            <a:extLst>
              <a:ext uri="{FF2B5EF4-FFF2-40B4-BE49-F238E27FC236}">
                <a16:creationId xmlns:a16="http://schemas.microsoft.com/office/drawing/2014/main" id="{79F12372-897E-AC70-7068-72936E840FFD}"/>
              </a:ext>
            </a:extLst>
          </p:cNvPr>
          <p:cNvGraphicFramePr>
            <a:graphicFrameLocks noGrp="1"/>
          </p:cNvGraphicFramePr>
          <p:nvPr>
            <p:extLst>
              <p:ext uri="{D42A27DB-BD31-4B8C-83A1-F6EECF244321}">
                <p14:modId xmlns:p14="http://schemas.microsoft.com/office/powerpoint/2010/main" val="599830287"/>
              </p:ext>
            </p:extLst>
          </p:nvPr>
        </p:nvGraphicFramePr>
        <p:xfrm>
          <a:off x="749507" y="1600199"/>
          <a:ext cx="10148340" cy="4614335"/>
        </p:xfrm>
        <a:graphic>
          <a:graphicData uri="http://schemas.openxmlformats.org/drawingml/2006/table">
            <a:tbl>
              <a:tblPr firstRow="1" bandRow="1">
                <a:tableStyleId>{5C22544A-7EE6-4342-B048-85BDC9FD1C3A}</a:tableStyleId>
              </a:tblPr>
              <a:tblGrid>
                <a:gridCol w="393804">
                  <a:extLst>
                    <a:ext uri="{9D8B030D-6E8A-4147-A177-3AD203B41FA5}">
                      <a16:colId xmlns:a16="http://schemas.microsoft.com/office/drawing/2014/main" val="1735764200"/>
                    </a:ext>
                  </a:extLst>
                </a:gridCol>
                <a:gridCol w="1401943">
                  <a:extLst>
                    <a:ext uri="{9D8B030D-6E8A-4147-A177-3AD203B41FA5}">
                      <a16:colId xmlns:a16="http://schemas.microsoft.com/office/drawing/2014/main" val="2005801963"/>
                    </a:ext>
                  </a:extLst>
                </a:gridCol>
                <a:gridCol w="8352593">
                  <a:extLst>
                    <a:ext uri="{9D8B030D-6E8A-4147-A177-3AD203B41FA5}">
                      <a16:colId xmlns:a16="http://schemas.microsoft.com/office/drawing/2014/main" val="882336996"/>
                    </a:ext>
                  </a:extLst>
                </a:gridCol>
              </a:tblGrid>
              <a:tr h="396544">
                <a:tc>
                  <a:txBody>
                    <a:bodyPr/>
                    <a:lstStyle/>
                    <a:p>
                      <a:pPr algn="l" rtl="0" fontAlgn="ctr"/>
                      <a:r>
                        <a:rPr lang="de-CH" sz="1800" u="none" strike="noStrike">
                          <a:effectLst/>
                        </a:rPr>
                        <a:t>1</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CH" sz="1800" u="none" strike="noStrike">
                          <a:effectLst/>
                        </a:rPr>
                        <a:t>22.08.2022</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DE" sz="1800" u="none" strike="noStrike">
                          <a:effectLst/>
                        </a:rPr>
                        <a:t>Welcome Day und Einführung / Erste Übung</a:t>
                      </a:r>
                      <a:endParaRPr lang="de-DE"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78691724"/>
                  </a:ext>
                </a:extLst>
              </a:tr>
              <a:tr h="757039">
                <a:tc>
                  <a:txBody>
                    <a:bodyPr/>
                    <a:lstStyle/>
                    <a:p>
                      <a:pPr algn="l" rtl="0" fontAlgn="ctr"/>
                      <a:r>
                        <a:rPr lang="de-CH" sz="1800" u="none" strike="noStrike">
                          <a:effectLst/>
                        </a:rPr>
                        <a:t>2</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CH" sz="1800" u="none" strike="noStrike">
                          <a:effectLst/>
                        </a:rPr>
                        <a:t>29.08.2022</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DE" sz="1800" u="none" strike="noStrike">
                          <a:effectLst/>
                        </a:rPr>
                        <a:t>Übersicht Modulinhalt / Rechtliches und Verantwortung / Einführung GIThub</a:t>
                      </a:r>
                      <a:endParaRPr lang="de-DE"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81275567"/>
                  </a:ext>
                </a:extLst>
              </a:tr>
              <a:tr h="384528">
                <a:tc>
                  <a:txBody>
                    <a:bodyPr/>
                    <a:lstStyle/>
                    <a:p>
                      <a:pPr algn="l" rtl="0" fontAlgn="ctr"/>
                      <a:r>
                        <a:rPr lang="de-CH" sz="1800" u="none" strike="noStrike">
                          <a:effectLst/>
                        </a:rPr>
                        <a:t>3</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CH" sz="1800" u="none" strike="noStrike">
                          <a:effectLst/>
                        </a:rPr>
                        <a:t>05.09.2022</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CH" sz="1800" u="none" strike="noStrike" dirty="0" err="1">
                          <a:effectLst/>
                        </a:rPr>
                        <a:t>Git</a:t>
                      </a:r>
                      <a:r>
                        <a:rPr lang="de-CH" sz="1800" u="none" strike="noStrike" dirty="0">
                          <a:effectLst/>
                        </a:rPr>
                        <a:t> &amp; </a:t>
                      </a:r>
                      <a:r>
                        <a:rPr lang="de-CH" sz="1800" u="none" strike="noStrike" dirty="0" err="1">
                          <a:effectLst/>
                        </a:rPr>
                        <a:t>Markdown</a:t>
                      </a:r>
                      <a:r>
                        <a:rPr lang="de-CH" sz="1800" u="none" strike="noStrike" dirty="0">
                          <a:effectLst/>
                        </a:rPr>
                        <a:t> – Mein Portfolio / Leseauftrag</a:t>
                      </a:r>
                      <a:endParaRPr lang="de-CH"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98781551"/>
                  </a:ext>
                </a:extLst>
              </a:tr>
              <a:tr h="384528">
                <a:tc gridSpan="3">
                  <a:txBody>
                    <a:bodyPr/>
                    <a:lstStyle/>
                    <a:p>
                      <a:pPr algn="ctr" fontAlgn="t"/>
                      <a:r>
                        <a:rPr lang="de-CH" sz="1800" u="none" strike="noStrike" dirty="0">
                          <a:effectLst/>
                        </a:rPr>
                        <a:t>Knabenschiessen</a:t>
                      </a:r>
                      <a:endParaRPr lang="de-CH" sz="1800" b="0" i="0" u="none" strike="noStrike" dirty="0">
                        <a:solidFill>
                          <a:srgbClr val="000000"/>
                        </a:solidFill>
                        <a:effectLst/>
                        <a:latin typeface="Arial" panose="020B0604020202020204" pitchFamily="34" charset="0"/>
                      </a:endParaRPr>
                    </a:p>
                  </a:txBody>
                  <a:tcPr marL="9525" marR="9525" marT="9525" marB="0"/>
                </a:tc>
                <a:tc hMerge="1">
                  <a:txBody>
                    <a:bodyPr/>
                    <a:lstStyle/>
                    <a:p>
                      <a:endParaRPr lang="de-CH"/>
                    </a:p>
                  </a:txBody>
                  <a:tcPr/>
                </a:tc>
                <a:tc hMerge="1">
                  <a:txBody>
                    <a:bodyPr/>
                    <a:lstStyle/>
                    <a:p>
                      <a:endParaRPr lang="de-CH"/>
                    </a:p>
                  </a:txBody>
                  <a:tcPr/>
                </a:tc>
                <a:extLst>
                  <a:ext uri="{0D108BD9-81ED-4DB2-BD59-A6C34878D82A}">
                    <a16:rowId xmlns:a16="http://schemas.microsoft.com/office/drawing/2014/main" val="2308902252"/>
                  </a:ext>
                </a:extLst>
              </a:tr>
              <a:tr h="384528">
                <a:tc>
                  <a:txBody>
                    <a:bodyPr/>
                    <a:lstStyle/>
                    <a:p>
                      <a:pPr algn="l" rtl="0" fontAlgn="ctr"/>
                      <a:r>
                        <a:rPr lang="de-CH" sz="1800" u="none" strike="noStrike">
                          <a:effectLst/>
                        </a:rPr>
                        <a:t>4</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CH" sz="1800" u="none" strike="noStrike">
                          <a:effectLst/>
                        </a:rPr>
                        <a:t>19.09.2022</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DE" sz="1800" u="none" strike="noStrike" dirty="0">
                          <a:effectLst/>
                        </a:rPr>
                        <a:t>Abgabe: Portfolio und Passwortmanager / Leseauftrag</a:t>
                      </a:r>
                      <a:endParaRPr lang="de-DE"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04353725"/>
                  </a:ext>
                </a:extLst>
              </a:tr>
              <a:tr h="384528">
                <a:tc>
                  <a:txBody>
                    <a:bodyPr/>
                    <a:lstStyle/>
                    <a:p>
                      <a:pPr algn="l" rtl="0" fontAlgn="ctr"/>
                      <a:r>
                        <a:rPr lang="de-CH" sz="1800" u="none" strike="noStrike">
                          <a:effectLst/>
                        </a:rPr>
                        <a:t>5</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CH" sz="1800" u="none" strike="noStrike">
                          <a:effectLst/>
                        </a:rPr>
                        <a:t>26.09.2022</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DE" sz="1800" u="none" strike="noStrike" dirty="0">
                          <a:effectLst/>
                        </a:rPr>
                        <a:t>Schriftliche Prüfung / Eigene Infrastruktur verbessern Ablage- und Backupkonzept</a:t>
                      </a:r>
                      <a:endParaRPr lang="de-DE"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58336295"/>
                  </a:ext>
                </a:extLst>
              </a:tr>
              <a:tr h="384528">
                <a:tc>
                  <a:txBody>
                    <a:bodyPr/>
                    <a:lstStyle/>
                    <a:p>
                      <a:pPr algn="l" rtl="0" fontAlgn="ctr"/>
                      <a:r>
                        <a:rPr lang="de-CH" sz="1800" u="none" strike="noStrike">
                          <a:effectLst/>
                        </a:rPr>
                        <a:t>6</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CH" sz="1800" u="none" strike="noStrike">
                          <a:effectLst/>
                        </a:rPr>
                        <a:t>03.10.2022</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DE" sz="1800" u="none" strike="noStrike">
                          <a:effectLst/>
                        </a:rPr>
                        <a:t>Datensicherheit Dreieck/ Methoden und Tools zum Datenschutz</a:t>
                      </a:r>
                      <a:endParaRPr lang="de-DE"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27800971"/>
                  </a:ext>
                </a:extLst>
              </a:tr>
              <a:tr h="384528">
                <a:tc gridSpan="3">
                  <a:txBody>
                    <a:bodyPr/>
                    <a:lstStyle/>
                    <a:p>
                      <a:pPr algn="ctr" fontAlgn="t"/>
                      <a:r>
                        <a:rPr lang="de-CH" sz="1800" u="none" strike="noStrike">
                          <a:effectLst/>
                        </a:rPr>
                        <a:t>Herbstferien</a:t>
                      </a:r>
                      <a:endParaRPr lang="de-CH" sz="1800" b="0" i="0" u="none" strike="noStrike">
                        <a:solidFill>
                          <a:srgbClr val="000000"/>
                        </a:solidFill>
                        <a:effectLst/>
                        <a:latin typeface="Arial" panose="020B0604020202020204" pitchFamily="34" charset="0"/>
                      </a:endParaRPr>
                    </a:p>
                  </a:txBody>
                  <a:tcPr marL="9525" marR="9525" marT="9525" marB="0"/>
                </a:tc>
                <a:tc hMerge="1">
                  <a:txBody>
                    <a:bodyPr/>
                    <a:lstStyle/>
                    <a:p>
                      <a:endParaRPr lang="de-CH"/>
                    </a:p>
                  </a:txBody>
                  <a:tcPr/>
                </a:tc>
                <a:tc hMerge="1">
                  <a:txBody>
                    <a:bodyPr/>
                    <a:lstStyle/>
                    <a:p>
                      <a:endParaRPr lang="de-CH"/>
                    </a:p>
                  </a:txBody>
                  <a:tcPr/>
                </a:tc>
                <a:extLst>
                  <a:ext uri="{0D108BD9-81ED-4DB2-BD59-A6C34878D82A}">
                    <a16:rowId xmlns:a16="http://schemas.microsoft.com/office/drawing/2014/main" val="785279319"/>
                  </a:ext>
                </a:extLst>
              </a:tr>
              <a:tr h="384528">
                <a:tc>
                  <a:txBody>
                    <a:bodyPr/>
                    <a:lstStyle/>
                    <a:p>
                      <a:pPr algn="l" rtl="0" fontAlgn="ctr"/>
                      <a:r>
                        <a:rPr lang="de-CH" sz="1800" u="none" strike="noStrike">
                          <a:effectLst/>
                        </a:rPr>
                        <a:t>7</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CH" sz="1800" u="none" strike="noStrike">
                          <a:effectLst/>
                        </a:rPr>
                        <a:t>24.10.2022</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DE" sz="1800" u="none" strike="noStrike">
                          <a:effectLst/>
                        </a:rPr>
                        <a:t>Methoden und Tools zur Datenverfügbarkeit / SOL</a:t>
                      </a:r>
                      <a:endParaRPr lang="de-DE"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36742944"/>
                  </a:ext>
                </a:extLst>
              </a:tr>
              <a:tr h="384528">
                <a:tc>
                  <a:txBody>
                    <a:bodyPr/>
                    <a:lstStyle/>
                    <a:p>
                      <a:pPr algn="l" rtl="0" fontAlgn="ctr"/>
                      <a:r>
                        <a:rPr lang="de-CH" sz="1800" u="none" strike="noStrike">
                          <a:effectLst/>
                        </a:rPr>
                        <a:t>8</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CH" sz="1800" u="none" strike="noStrike">
                          <a:effectLst/>
                        </a:rPr>
                        <a:t>31.10.2022</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DE" sz="1800" u="none" strike="noStrike">
                          <a:effectLst/>
                        </a:rPr>
                        <a:t>Methoden und Tools zur Vertrauenswürdigkeit / SOL</a:t>
                      </a:r>
                      <a:endParaRPr lang="de-DE"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43292115"/>
                  </a:ext>
                </a:extLst>
              </a:tr>
              <a:tr h="384528">
                <a:tc>
                  <a:txBody>
                    <a:bodyPr/>
                    <a:lstStyle/>
                    <a:p>
                      <a:pPr algn="l" rtl="0" fontAlgn="ctr"/>
                      <a:r>
                        <a:rPr lang="de-CH" sz="1800" u="none" strike="noStrike">
                          <a:effectLst/>
                        </a:rPr>
                        <a:t>9</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CH" sz="1800" u="none" strike="noStrike">
                          <a:effectLst/>
                        </a:rPr>
                        <a:t>03.02.2021</a:t>
                      </a:r>
                      <a:endParaRPr lang="de-CH"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de-CH" sz="1800" u="none" strike="noStrike" dirty="0">
                          <a:effectLst/>
                        </a:rPr>
                        <a:t>SOL und Abgabe</a:t>
                      </a:r>
                      <a:endParaRPr lang="de-CH"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91263642"/>
                  </a:ext>
                </a:extLst>
              </a:tr>
            </a:tbl>
          </a:graphicData>
        </a:graphic>
      </p:graphicFrame>
    </p:spTree>
    <p:extLst>
      <p:ext uri="{BB962C8B-B14F-4D97-AF65-F5344CB8AC3E}">
        <p14:creationId xmlns:p14="http://schemas.microsoft.com/office/powerpoint/2010/main" val="2368645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F2B8-0DF1-4E3F-8718-93FA6ACDC603}"/>
              </a:ext>
            </a:extLst>
          </p:cNvPr>
          <p:cNvSpPr>
            <a:spLocks noGrp="1"/>
          </p:cNvSpPr>
          <p:nvPr>
            <p:ph type="title"/>
          </p:nvPr>
        </p:nvSpPr>
        <p:spPr/>
        <p:txBody>
          <a:bodyPr/>
          <a:lstStyle/>
          <a:p>
            <a:r>
              <a:rPr lang="de-DE" dirty="0"/>
              <a:t>Selbstorganisiertes Lernen – Ablauf</a:t>
            </a:r>
          </a:p>
        </p:txBody>
      </p:sp>
      <p:sp>
        <p:nvSpPr>
          <p:cNvPr id="4" name="Rectangle: Rounded Corners 3">
            <a:extLst>
              <a:ext uri="{FF2B5EF4-FFF2-40B4-BE49-F238E27FC236}">
                <a16:creationId xmlns:a16="http://schemas.microsoft.com/office/drawing/2014/main" id="{31A261B0-4A56-4577-AE1B-CECAA813FC83}"/>
              </a:ext>
            </a:extLst>
          </p:cNvPr>
          <p:cNvSpPr/>
          <p:nvPr/>
        </p:nvSpPr>
        <p:spPr>
          <a:xfrm>
            <a:off x="2616589" y="2194560"/>
            <a:ext cx="1448971" cy="744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08:10</a:t>
            </a:r>
          </a:p>
          <a:p>
            <a:pPr algn="ctr"/>
            <a:r>
              <a:rPr lang="de-DE" dirty="0"/>
              <a:t>08:55</a:t>
            </a:r>
          </a:p>
        </p:txBody>
      </p:sp>
      <p:sp>
        <p:nvSpPr>
          <p:cNvPr id="5" name="Rectangle: Rounded Corners 4">
            <a:extLst>
              <a:ext uri="{FF2B5EF4-FFF2-40B4-BE49-F238E27FC236}">
                <a16:creationId xmlns:a16="http://schemas.microsoft.com/office/drawing/2014/main" id="{996C90AC-805E-46BC-918C-7BC14EA94E17}"/>
              </a:ext>
            </a:extLst>
          </p:cNvPr>
          <p:cNvSpPr/>
          <p:nvPr/>
        </p:nvSpPr>
        <p:spPr>
          <a:xfrm>
            <a:off x="2616589" y="3091796"/>
            <a:ext cx="1448971" cy="744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09:05</a:t>
            </a:r>
          </a:p>
          <a:p>
            <a:pPr algn="ctr"/>
            <a:r>
              <a:rPr lang="de-DE" dirty="0"/>
              <a:t>09:50</a:t>
            </a:r>
          </a:p>
        </p:txBody>
      </p:sp>
      <p:sp>
        <p:nvSpPr>
          <p:cNvPr id="6" name="Rectangle: Rounded Corners 5">
            <a:extLst>
              <a:ext uri="{FF2B5EF4-FFF2-40B4-BE49-F238E27FC236}">
                <a16:creationId xmlns:a16="http://schemas.microsoft.com/office/drawing/2014/main" id="{3FAE7EA5-F272-4D6F-AF64-DFF20D2F869C}"/>
              </a:ext>
            </a:extLst>
          </p:cNvPr>
          <p:cNvSpPr/>
          <p:nvPr/>
        </p:nvSpPr>
        <p:spPr>
          <a:xfrm>
            <a:off x="2616589" y="3989032"/>
            <a:ext cx="1448971" cy="744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10:10</a:t>
            </a:r>
          </a:p>
          <a:p>
            <a:pPr algn="ctr"/>
            <a:r>
              <a:rPr lang="de-DE" dirty="0"/>
              <a:t>10:55</a:t>
            </a:r>
          </a:p>
        </p:txBody>
      </p:sp>
      <p:sp>
        <p:nvSpPr>
          <p:cNvPr id="7" name="Rectangle: Rounded Corners 6">
            <a:extLst>
              <a:ext uri="{FF2B5EF4-FFF2-40B4-BE49-F238E27FC236}">
                <a16:creationId xmlns:a16="http://schemas.microsoft.com/office/drawing/2014/main" id="{AEC0FBE9-3A40-47FF-889E-B266553EF6B5}"/>
              </a:ext>
            </a:extLst>
          </p:cNvPr>
          <p:cNvSpPr/>
          <p:nvPr/>
        </p:nvSpPr>
        <p:spPr>
          <a:xfrm>
            <a:off x="2616589" y="4895691"/>
            <a:ext cx="1448971" cy="744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11:05</a:t>
            </a:r>
          </a:p>
          <a:p>
            <a:pPr algn="ctr"/>
            <a:r>
              <a:rPr lang="de-DE" dirty="0"/>
              <a:t>11:50</a:t>
            </a:r>
          </a:p>
        </p:txBody>
      </p:sp>
      <p:sp>
        <p:nvSpPr>
          <p:cNvPr id="8" name="Rectangle: Rounded Corners 7">
            <a:extLst>
              <a:ext uri="{FF2B5EF4-FFF2-40B4-BE49-F238E27FC236}">
                <a16:creationId xmlns:a16="http://schemas.microsoft.com/office/drawing/2014/main" id="{721070C2-128B-477A-9891-78CB5CEFE3D4}"/>
              </a:ext>
            </a:extLst>
          </p:cNvPr>
          <p:cNvSpPr/>
          <p:nvPr/>
        </p:nvSpPr>
        <p:spPr>
          <a:xfrm>
            <a:off x="4262507" y="2194560"/>
            <a:ext cx="4923692" cy="7448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Einführung</a:t>
            </a:r>
            <a:br>
              <a:rPr lang="de-DE" dirty="0"/>
            </a:br>
            <a:r>
              <a:rPr lang="de-DE" dirty="0"/>
              <a:t>Austausch und Planung</a:t>
            </a:r>
          </a:p>
        </p:txBody>
      </p:sp>
      <p:sp>
        <p:nvSpPr>
          <p:cNvPr id="9" name="Rectangle: Rounded Corners 8">
            <a:extLst>
              <a:ext uri="{FF2B5EF4-FFF2-40B4-BE49-F238E27FC236}">
                <a16:creationId xmlns:a16="http://schemas.microsoft.com/office/drawing/2014/main" id="{E4DE751A-ACAF-4106-BF6B-BA66BC12F6E5}"/>
              </a:ext>
            </a:extLst>
          </p:cNvPr>
          <p:cNvSpPr/>
          <p:nvPr/>
        </p:nvSpPr>
        <p:spPr>
          <a:xfrm>
            <a:off x="4262507" y="3091796"/>
            <a:ext cx="4923692" cy="16420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Selbstorganisiertes Lernen</a:t>
            </a:r>
          </a:p>
        </p:txBody>
      </p:sp>
      <p:sp>
        <p:nvSpPr>
          <p:cNvPr id="10" name="Rectangle: Rounded Corners 9">
            <a:extLst>
              <a:ext uri="{FF2B5EF4-FFF2-40B4-BE49-F238E27FC236}">
                <a16:creationId xmlns:a16="http://schemas.microsoft.com/office/drawing/2014/main" id="{5B2AA4AD-69F1-4939-ABAD-0A72784E4A62}"/>
              </a:ext>
            </a:extLst>
          </p:cNvPr>
          <p:cNvSpPr/>
          <p:nvPr/>
        </p:nvSpPr>
        <p:spPr>
          <a:xfrm>
            <a:off x="4262507" y="4895689"/>
            <a:ext cx="4923692" cy="744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Abschluss</a:t>
            </a:r>
          </a:p>
          <a:p>
            <a:pPr algn="ctr"/>
            <a:r>
              <a:rPr lang="de-DE" dirty="0"/>
              <a:t>Austausch und Auswertung</a:t>
            </a:r>
          </a:p>
        </p:txBody>
      </p:sp>
    </p:spTree>
    <p:extLst>
      <p:ext uri="{BB962C8B-B14F-4D97-AF65-F5344CB8AC3E}">
        <p14:creationId xmlns:p14="http://schemas.microsoft.com/office/powerpoint/2010/main" val="1190946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0F07C5073D8874DAEA2C0757B9EDC1C" ma:contentTypeVersion="2" ma:contentTypeDescription="Ein neues Dokument erstellen." ma:contentTypeScope="" ma:versionID="a5548e323f8cd282f6b6c51e731a5753">
  <xsd:schema xmlns:xsd="http://www.w3.org/2001/XMLSchema" xmlns:xs="http://www.w3.org/2001/XMLSchema" xmlns:p="http://schemas.microsoft.com/office/2006/metadata/properties" xmlns:ns2="31e3aa74-77e5-49a1-8f78-22e6cc9b3fd0" targetNamespace="http://schemas.microsoft.com/office/2006/metadata/properties" ma:root="true" ma:fieldsID="875162472c2ba731df812ff38c4fc2ca" ns2:_="">
    <xsd:import namespace="31e3aa74-77e5-49a1-8f78-22e6cc9b3fd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e3aa74-77e5-49a1-8f78-22e6cc9b3f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2CEFDF-F0D6-4A54-9564-36A317E2B223}"/>
</file>

<file path=customXml/itemProps2.xml><?xml version="1.0" encoding="utf-8"?>
<ds:datastoreItem xmlns:ds="http://schemas.openxmlformats.org/officeDocument/2006/customXml" ds:itemID="{58036222-C45F-40FF-9532-F995D374881E}"/>
</file>

<file path=customXml/itemProps3.xml><?xml version="1.0" encoding="utf-8"?>
<ds:datastoreItem xmlns:ds="http://schemas.openxmlformats.org/officeDocument/2006/customXml" ds:itemID="{90772034-5FA0-41FD-B663-F4848FA301BA}"/>
</file>

<file path=docProps/app.xml><?xml version="1.0" encoding="utf-8"?>
<Properties xmlns="http://schemas.openxmlformats.org/officeDocument/2006/extended-properties" xmlns:vt="http://schemas.openxmlformats.org/officeDocument/2006/docPropsVTypes">
  <TotalTime>0</TotalTime>
  <Words>1345</Words>
  <Application>Microsoft Office PowerPoint</Application>
  <PresentationFormat>Breitbild</PresentationFormat>
  <Paragraphs>206</Paragraphs>
  <Slides>17</Slides>
  <Notes>14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17</vt:i4>
      </vt:variant>
    </vt:vector>
  </HeadingPairs>
  <TitlesOfParts>
    <vt:vector size="22" baseType="lpstr">
      <vt:lpstr>Arial</vt:lpstr>
      <vt:lpstr>Calibri</vt:lpstr>
      <vt:lpstr>Calibri Light</vt:lpstr>
      <vt:lpstr>Wingdings</vt:lpstr>
      <vt:lpstr>Office Theme</vt:lpstr>
      <vt:lpstr>Datenschutz und Datensicherheit anwenden</vt:lpstr>
      <vt:lpstr>Programm, heute</vt:lpstr>
      <vt:lpstr>Inhalt des Modules</vt:lpstr>
      <vt:lpstr>Ziel</vt:lpstr>
      <vt:lpstr>Schutz von sensiblen und einzigartigen Daten - Gefahren</vt:lpstr>
      <vt:lpstr>Wen schützen wir? Weshalb schützen wir?</vt:lpstr>
      <vt:lpstr>Einführung in Git &amp; Markdown</vt:lpstr>
      <vt:lpstr>Modulplanung</vt:lpstr>
      <vt:lpstr>Selbstorganisiertes Lernen – Ablauf</vt:lpstr>
      <vt:lpstr>Selbstorganisiertes Lernen – Aufbau</vt:lpstr>
      <vt:lpstr>Selbstständiges Arbeiten - Vorgehen</vt:lpstr>
      <vt:lpstr>Unterrichtsmaterialien</vt:lpstr>
      <vt:lpstr>Kommunikation</vt:lpstr>
      <vt:lpstr>LB2</vt:lpstr>
      <vt:lpstr>Leseauftrag AP22b</vt:lpstr>
      <vt:lpstr>Lernjournal</vt:lpstr>
      <vt:lpstr>Lernjournal - Inhalt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Netzwerk betreiben und erweitern</dc:title>
  <dc:creator>Albrecht Philipp</dc:creator>
  <cp:lastModifiedBy>Roman Stammbach</cp:lastModifiedBy>
  <cp:revision>71</cp:revision>
  <dcterms:created xsi:type="dcterms:W3CDTF">2021-02-01T18:44:10Z</dcterms:created>
  <dcterms:modified xsi:type="dcterms:W3CDTF">2022-08-28T08:54:31Z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0x01010000F07C5073D8874DAEA2C0757B9EDC1C</vt:lpwstr>
  </property>
</Properties>
</file>