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308" r:id="rId3"/>
    <p:sldId id="264" r:id="rId4"/>
    <p:sldId id="291" r:id="rId5"/>
    <p:sldId id="271" r:id="rId6"/>
    <p:sldId id="313" r:id="rId7"/>
    <p:sldId id="266" r:id="rId8"/>
    <p:sldId id="296" r:id="rId9"/>
    <p:sldId id="311" r:id="rId10"/>
    <p:sldId id="312" r:id="rId11"/>
    <p:sldId id="314" r:id="rId12"/>
    <p:sldId id="309" r:id="rId13"/>
    <p:sldId id="299" r:id="rId14"/>
    <p:sldId id="310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85349" autoAdjust="0"/>
  </p:normalViewPr>
  <p:slideViewPr>
    <p:cSldViewPr snapToGrid="0">
      <p:cViewPr varScale="1">
        <p:scale>
          <a:sx n="98" d="100"/>
          <a:sy n="98" d="100"/>
        </p:scale>
        <p:origin x="9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87BD8-BA64-45F8-9289-5657116E6973}" type="datetimeFigureOut">
              <a:rPr lang="es-CL" smtClean="0"/>
              <a:t>06-08-2019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94575-91F7-4CFD-8A22-90FF0A98640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795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Presentacion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Resumen</a:t>
            </a:r>
            <a:r>
              <a:rPr lang="en-US" dirty="0"/>
              <a:t> agenda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Que es </a:t>
            </a:r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, por que es </a:t>
            </a:r>
            <a:r>
              <a:rPr lang="en-US" dirty="0" err="1"/>
              <a:t>importante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economia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Objetivos</a:t>
            </a:r>
            <a:r>
              <a:rPr lang="en-US" dirty="0"/>
              <a:t> </a:t>
            </a:r>
            <a:r>
              <a:rPr lang="en-US" dirty="0" err="1"/>
              <a:t>especificos</a:t>
            </a:r>
            <a:r>
              <a:rPr lang="en-US" dirty="0"/>
              <a:t> del </a:t>
            </a:r>
            <a:r>
              <a:rPr lang="en-US" dirty="0" err="1"/>
              <a:t>curso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Proyecto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94575-91F7-4CFD-8A22-90FF0A98640F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5370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CL" dirty="0"/>
              <a:t>Búsqueda</a:t>
            </a:r>
            <a:r>
              <a:rPr lang="es-CL" baseline="0" dirty="0"/>
              <a:t> de google…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94575-91F7-4CFD-8A22-90FF0A98640F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04025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CL" noProof="0" dirty="0"/>
              <a:t>Por que nos debería importar como economistas?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noProof="0" dirty="0"/>
              <a:t>Esta “de moda”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94575-91F7-4CFD-8A22-90FF0A98640F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286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1200" dirty="0" smtClean="0"/>
              <a:t>10 y 17 abril no hay laboratorio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1200" dirty="0" smtClean="0"/>
              <a:t>18 abril no hay clase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2200" dirty="0" smtClean="0"/>
              <a:t>1 mayo no hay laboratorio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2200" dirty="0" smtClean="0"/>
              <a:t>16-31 mayo: 2do período pruebas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2200" dirty="0" smtClean="0"/>
              <a:t>21 mayo no hay clase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2200" dirty="0" smtClean="0"/>
              <a:t>22 y 29 mayo no hay laboratorio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1200" dirty="0" smtClean="0"/>
              <a:t>20 junio última clase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94575-91F7-4CFD-8A22-90FF0A98640F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445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43F9-F023-499C-BD94-4D03716B00F7}" type="datetimeFigureOut">
              <a:rPr lang="es-CL" smtClean="0"/>
              <a:t>06-08-2019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D1BE-04EE-4BA4-9913-4C3CB22EE2FE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53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43F9-F023-499C-BD94-4D03716B00F7}" type="datetimeFigureOut">
              <a:rPr lang="es-CL" smtClean="0"/>
              <a:t>06-08-2019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D1BE-04EE-4BA4-9913-4C3CB22EE2F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950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43F9-F023-499C-BD94-4D03716B00F7}" type="datetimeFigureOut">
              <a:rPr lang="es-CL" smtClean="0"/>
              <a:t>06-08-2019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D1BE-04EE-4BA4-9913-4C3CB22EE2F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624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43F9-F023-499C-BD94-4D03716B00F7}" type="datetimeFigureOut">
              <a:rPr lang="es-CL" smtClean="0"/>
              <a:t>06-08-2019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D1BE-04EE-4BA4-9913-4C3CB22EE2F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86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43F9-F023-499C-BD94-4D03716B00F7}" type="datetimeFigureOut">
              <a:rPr lang="es-CL" smtClean="0"/>
              <a:t>06-08-2019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D1BE-04EE-4BA4-9913-4C3CB22EE2FE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14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43F9-F023-499C-BD94-4D03716B00F7}" type="datetimeFigureOut">
              <a:rPr lang="es-CL" smtClean="0"/>
              <a:t>06-08-2019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D1BE-04EE-4BA4-9913-4C3CB22EE2F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59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43F9-F023-499C-BD94-4D03716B00F7}" type="datetimeFigureOut">
              <a:rPr lang="es-CL" smtClean="0"/>
              <a:t>06-08-2019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D1BE-04EE-4BA4-9913-4C3CB22EE2F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03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43F9-F023-499C-BD94-4D03716B00F7}" type="datetimeFigureOut">
              <a:rPr lang="es-CL" smtClean="0"/>
              <a:t>06-08-2019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D1BE-04EE-4BA4-9913-4C3CB22EE2F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174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43F9-F023-499C-BD94-4D03716B00F7}" type="datetimeFigureOut">
              <a:rPr lang="es-CL" smtClean="0"/>
              <a:t>06-08-2019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D1BE-04EE-4BA4-9913-4C3CB22EE2F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588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FA43F9-F023-499C-BD94-4D03716B00F7}" type="datetimeFigureOut">
              <a:rPr lang="es-CL" smtClean="0"/>
              <a:t>06-08-2019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B8D1BE-04EE-4BA4-9913-4C3CB22EE2F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625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43F9-F023-499C-BD94-4D03716B00F7}" type="datetimeFigureOut">
              <a:rPr lang="es-CL" smtClean="0"/>
              <a:t>06-08-2019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D1BE-04EE-4BA4-9913-4C3CB22EE2F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1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FA43F9-F023-499C-BD94-4D03716B00F7}" type="datetimeFigureOut">
              <a:rPr lang="es-CL" smtClean="0"/>
              <a:t>06-08-2019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B8D1BE-04EE-4BA4-9913-4C3CB22EE2FE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83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lvarad/eae253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Economía y </a:t>
            </a:r>
            <a:br>
              <a:rPr lang="es-CL" dirty="0"/>
            </a:br>
            <a:r>
              <a:rPr lang="es-CL" dirty="0"/>
              <a:t>Ciencia de Datos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L" dirty="0" smtClean="0"/>
              <a:t>II </a:t>
            </a:r>
            <a:r>
              <a:rPr lang="es-CL" dirty="0"/>
              <a:t>Semestre </a:t>
            </a:r>
            <a:r>
              <a:rPr lang="es-CL" dirty="0" smtClean="0"/>
              <a:t>2019</a:t>
            </a:r>
            <a:endParaRPr lang="es-CL" dirty="0"/>
          </a:p>
          <a:p>
            <a:r>
              <a:rPr lang="es-CL" dirty="0"/>
              <a:t>EAE 253B</a:t>
            </a:r>
          </a:p>
          <a:p>
            <a:r>
              <a:rPr lang="es-CL" dirty="0"/>
              <a:t>PROFESOR: Carlos Alvarado</a:t>
            </a:r>
          </a:p>
        </p:txBody>
      </p:sp>
    </p:spTree>
    <p:extLst>
      <p:ext uri="{BB962C8B-B14F-4D97-AF65-F5344CB8AC3E}">
        <p14:creationId xmlns:p14="http://schemas.microsoft.com/office/powerpoint/2010/main" val="76451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/>
              <a:t>Laboratorios: rúbrica</a:t>
            </a:r>
            <a:endParaRPr lang="es-C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96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L" sz="2400" dirty="0" smtClean="0"/>
              <a:t>Se premiarán entregas completas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sz="2200" i="1" dirty="0" smtClean="0"/>
              <a:t>No entrega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sz="2200" i="1" dirty="0" smtClean="0"/>
              <a:t>Entrega parcial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sz="2200" i="1" dirty="0" smtClean="0"/>
              <a:t>Entrega completa</a:t>
            </a:r>
          </a:p>
          <a:p>
            <a:pPr>
              <a:buFont typeface="Wingdings" panose="05000000000000000000" pitchFamily="2" charset="2"/>
              <a:buChar char="§"/>
            </a:pPr>
            <a:endParaRPr lang="es-CL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CL" sz="2400" dirty="0" smtClean="0"/>
              <a:t>Se premiarán </a:t>
            </a:r>
            <a:r>
              <a:rPr lang="es-CL" sz="2400" dirty="0"/>
              <a:t>mejores </a:t>
            </a:r>
            <a:r>
              <a:rPr lang="es-CL" sz="2400" dirty="0" smtClean="0"/>
              <a:t>soluciones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sz="2200" i="1" dirty="0" smtClean="0"/>
              <a:t>Solución correcta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sz="2200" i="1" dirty="0" smtClean="0"/>
              <a:t>Considera casos esquina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sz="2200" i="1" dirty="0" smtClean="0"/>
              <a:t>Solución eficiente</a:t>
            </a:r>
          </a:p>
          <a:p>
            <a:pPr>
              <a:buFont typeface="Wingdings" panose="05000000000000000000" pitchFamily="2" charset="2"/>
              <a:buChar char="§"/>
            </a:pPr>
            <a:endParaRPr lang="es-CL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CL" sz="2400" dirty="0" smtClean="0"/>
              <a:t>Se castigarán copias o plagios (citar fuente si corresponde)</a:t>
            </a:r>
          </a:p>
        </p:txBody>
      </p:sp>
    </p:spTree>
    <p:extLst>
      <p:ext uri="{BB962C8B-B14F-4D97-AF65-F5344CB8AC3E}">
        <p14:creationId xmlns:p14="http://schemas.microsoft.com/office/powerpoint/2010/main" val="148525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/>
              <a:t>Programación de </a:t>
            </a:r>
            <a:r>
              <a:rPr lang="es-CL" b="1" dirty="0" err="1" smtClean="0"/>
              <a:t>Labs</a:t>
            </a:r>
            <a:endParaRPr lang="es-CL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082192"/>
              </p:ext>
            </p:extLst>
          </p:nvPr>
        </p:nvGraphicFramePr>
        <p:xfrm>
          <a:off x="2692703" y="2095702"/>
          <a:ext cx="5556351" cy="3926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416">
                  <a:extLst>
                    <a:ext uri="{9D8B030D-6E8A-4147-A177-3AD203B41FA5}">
                      <a16:colId xmlns:a16="http://schemas.microsoft.com/office/drawing/2014/main" val="932758519"/>
                    </a:ext>
                  </a:extLst>
                </a:gridCol>
                <a:gridCol w="1509367">
                  <a:extLst>
                    <a:ext uri="{9D8B030D-6E8A-4147-A177-3AD203B41FA5}">
                      <a16:colId xmlns:a16="http://schemas.microsoft.com/office/drawing/2014/main" val="1795450170"/>
                    </a:ext>
                  </a:extLst>
                </a:gridCol>
                <a:gridCol w="3254568">
                  <a:extLst>
                    <a:ext uri="{9D8B030D-6E8A-4147-A177-3AD203B41FA5}">
                      <a16:colId xmlns:a16="http://schemas.microsoft.com/office/drawing/2014/main" val="386151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800" u="none" strike="noStrike">
                          <a:effectLst/>
                        </a:rPr>
                        <a:t>Lab</a:t>
                      </a:r>
                      <a:endParaRPr lang="es-CL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800" u="none" strike="noStrike" dirty="0">
                          <a:effectLst/>
                        </a:rPr>
                        <a:t>Fecha</a:t>
                      </a:r>
                      <a:endParaRPr lang="es-C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800" u="none" strike="noStrike" dirty="0">
                          <a:effectLst/>
                        </a:rPr>
                        <a:t>Tema</a:t>
                      </a:r>
                      <a:endParaRPr lang="es-C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1291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800" u="none" strike="noStrike">
                          <a:effectLst/>
                        </a:rPr>
                        <a:t>1</a:t>
                      </a:r>
                      <a:endParaRPr lang="es-CL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800" u="none" strike="noStrike" dirty="0">
                          <a:effectLst/>
                        </a:rPr>
                        <a:t>13-ago</a:t>
                      </a:r>
                      <a:endParaRPr lang="es-C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800" u="none" strike="noStrike">
                          <a:effectLst/>
                        </a:rPr>
                        <a:t>Programación</a:t>
                      </a:r>
                      <a:endParaRPr lang="es-CL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30272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800" u="none" strike="noStrike">
                          <a:effectLst/>
                        </a:rPr>
                        <a:t>2</a:t>
                      </a:r>
                      <a:endParaRPr lang="es-CL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800" u="none" strike="noStrike" dirty="0">
                          <a:effectLst/>
                        </a:rPr>
                        <a:t>20-ago</a:t>
                      </a:r>
                      <a:endParaRPr lang="es-C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800" u="none" strike="noStrike" dirty="0">
                          <a:effectLst/>
                        </a:rPr>
                        <a:t>Programación</a:t>
                      </a:r>
                      <a:endParaRPr lang="es-C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88643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800" u="none" strike="noStrike">
                          <a:effectLst/>
                        </a:rPr>
                        <a:t>3</a:t>
                      </a:r>
                      <a:endParaRPr lang="es-CL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800" u="none" strike="noStrike" dirty="0">
                          <a:effectLst/>
                        </a:rPr>
                        <a:t>27-ago</a:t>
                      </a:r>
                      <a:endParaRPr lang="es-C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800" u="none" strike="noStrike" dirty="0">
                          <a:effectLst/>
                        </a:rPr>
                        <a:t>Programación</a:t>
                      </a:r>
                      <a:endParaRPr lang="es-C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3963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800" u="none" strike="noStrike">
                          <a:effectLst/>
                        </a:rPr>
                        <a:t>4</a:t>
                      </a:r>
                      <a:endParaRPr lang="es-CL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800" u="none" strike="noStrike" dirty="0">
                          <a:effectLst/>
                        </a:rPr>
                        <a:t>03-sept</a:t>
                      </a:r>
                      <a:endParaRPr lang="es-C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800" u="none" strike="noStrike" dirty="0">
                          <a:effectLst/>
                        </a:rPr>
                        <a:t>Programación</a:t>
                      </a:r>
                      <a:endParaRPr lang="es-C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68779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800" u="none" strike="noStrike">
                          <a:effectLst/>
                        </a:rPr>
                        <a:t>5</a:t>
                      </a:r>
                      <a:endParaRPr lang="es-CL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800" u="none" strike="noStrike" dirty="0">
                          <a:effectLst/>
                        </a:rPr>
                        <a:t>24-sept</a:t>
                      </a:r>
                      <a:endParaRPr lang="es-C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800" u="none" strike="noStrike" dirty="0">
                          <a:effectLst/>
                        </a:rPr>
                        <a:t>Base datos</a:t>
                      </a:r>
                      <a:endParaRPr lang="es-C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6728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800" u="none" strike="noStrike">
                          <a:effectLst/>
                        </a:rPr>
                        <a:t>6</a:t>
                      </a:r>
                      <a:endParaRPr lang="es-CL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800" u="none" strike="noStrike" dirty="0">
                          <a:effectLst/>
                        </a:rPr>
                        <a:t>08-oct</a:t>
                      </a:r>
                      <a:endParaRPr lang="es-C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800" u="none" strike="noStrike" dirty="0">
                          <a:effectLst/>
                        </a:rPr>
                        <a:t>Base datos</a:t>
                      </a:r>
                      <a:endParaRPr lang="es-C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37661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800" u="none" strike="noStrike">
                          <a:effectLst/>
                        </a:rPr>
                        <a:t>7</a:t>
                      </a:r>
                      <a:endParaRPr lang="es-CL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800" u="none" strike="noStrike" dirty="0">
                          <a:effectLst/>
                        </a:rPr>
                        <a:t>05-nov</a:t>
                      </a:r>
                      <a:endParaRPr lang="es-C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800" u="none" strike="noStrike" dirty="0" smtClean="0">
                          <a:effectLst/>
                        </a:rPr>
                        <a:t>Por definir</a:t>
                      </a:r>
                      <a:endParaRPr lang="es-C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06988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CL" sz="2800" u="none" strike="noStrike">
                          <a:effectLst/>
                        </a:rPr>
                        <a:t>8</a:t>
                      </a:r>
                      <a:endParaRPr lang="es-CL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800" u="none" strike="noStrike" dirty="0">
                          <a:effectLst/>
                        </a:rPr>
                        <a:t>12-nov</a:t>
                      </a:r>
                      <a:endParaRPr lang="es-C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800" u="none" strike="noStrike" dirty="0" smtClean="0">
                          <a:effectLst/>
                        </a:rPr>
                        <a:t>Por definir</a:t>
                      </a:r>
                      <a:endParaRPr lang="es-C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5204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891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Próximas </a:t>
            </a:r>
            <a:r>
              <a:rPr lang="es-CL" b="1" dirty="0" smtClean="0"/>
              <a:t>clases: panorama general</a:t>
            </a:r>
            <a:endParaRPr lang="es-C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96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L" sz="2400" dirty="0" smtClean="0"/>
              <a:t>Módulo 1. Introducción a la programación (~ 5 semanas)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2400" dirty="0" smtClean="0"/>
              <a:t>Módulo 2. Introducción a Bases de Datos (~ 3 semanas)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2400" dirty="0" smtClean="0"/>
              <a:t>Módulo 3. Aplicaciones (~ 3 semanas)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2400" dirty="0" smtClean="0"/>
              <a:t>Módulo 4. Introducción a Machine </a:t>
            </a:r>
            <a:r>
              <a:rPr lang="es-CL" sz="2400" dirty="0" err="1" smtClean="0"/>
              <a:t>Learning</a:t>
            </a:r>
            <a:r>
              <a:rPr lang="es-CL" sz="2400" dirty="0" smtClean="0"/>
              <a:t> y Big Data (~ 3 semanas)</a:t>
            </a:r>
          </a:p>
          <a:p>
            <a:pPr>
              <a:buFont typeface="Wingdings" panose="05000000000000000000" pitchFamily="2" charset="2"/>
              <a:buChar char="§"/>
            </a:pP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09729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Próximas </a:t>
            </a:r>
            <a:r>
              <a:rPr lang="es-CL" b="1" dirty="0" smtClean="0"/>
              <a:t>clases: Python</a:t>
            </a:r>
            <a:endParaRPr lang="es-C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96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L" sz="2400" dirty="0" smtClean="0"/>
              <a:t>Estructuras de datos: listas, diccionarios y </a:t>
            </a:r>
            <a:r>
              <a:rPr lang="es-CL" sz="2400" dirty="0" err="1" smtClean="0"/>
              <a:t>tuplas</a:t>
            </a:r>
            <a:endParaRPr lang="es-CL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s-CL" sz="2400" dirty="0" smtClean="0"/>
              <a:t>Elementos de control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2400" dirty="0" smtClean="0"/>
              <a:t>Programación orientada a Objetos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08381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/>
              <a:t>Próxima clase</a:t>
            </a:r>
            <a:endParaRPr lang="es-C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85248" y="1845734"/>
            <a:ext cx="10058400" cy="45296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L" sz="2400" dirty="0" smtClean="0"/>
              <a:t>Visitar </a:t>
            </a:r>
            <a:r>
              <a:rPr lang="es-CL" sz="2400" b="1" dirty="0" smtClean="0">
                <a:hlinkClick r:id="rId2"/>
              </a:rPr>
              <a:t>https://colab.research.google.com</a:t>
            </a:r>
            <a:r>
              <a:rPr lang="es-CL" sz="2400" b="1" dirty="0" smtClean="0"/>
              <a:t> </a:t>
            </a:r>
            <a:r>
              <a:rPr lang="es-CL" sz="2400" dirty="0" smtClean="0"/>
              <a:t>y crear nuevo notebook (Python 3)</a:t>
            </a:r>
          </a:p>
          <a:p>
            <a:pPr>
              <a:buFont typeface="Wingdings" panose="05000000000000000000" pitchFamily="2" charset="2"/>
              <a:buChar char="§"/>
            </a:pPr>
            <a:endParaRPr lang="es-CL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CL" sz="2400" dirty="0" smtClean="0"/>
              <a:t>Compartir notebook conmigo (cealvara@gmail.com)</a:t>
            </a:r>
          </a:p>
          <a:p>
            <a:pPr>
              <a:buFont typeface="Wingdings" panose="05000000000000000000" pitchFamily="2" charset="2"/>
              <a:buChar char="§"/>
            </a:pP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61365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23851" y="3028950"/>
            <a:ext cx="11258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Las opiniones expresadas en esta clase son de exclusiva responsabilidad del autor y no necesariamente representan la opinión de la Comisión para el Mercado Financiero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420225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4780" y="171450"/>
            <a:ext cx="8027670" cy="1505712"/>
          </a:xfrm>
        </p:spPr>
        <p:txBody>
          <a:bodyPr>
            <a:normAutofit/>
          </a:bodyPr>
          <a:lstStyle/>
          <a:p>
            <a:r>
              <a:rPr lang="es-CL" b="1" spc="0" dirty="0">
                <a:ln w="66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¿Ciencia de Datos?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5630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6" y="444500"/>
            <a:ext cx="6291536" cy="570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6605862" y="634546"/>
            <a:ext cx="474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Data </a:t>
            </a:r>
            <a:r>
              <a:rPr lang="es-CL" sz="2800" dirty="0" err="1"/>
              <a:t>Scientist</a:t>
            </a:r>
            <a:r>
              <a:rPr lang="es-CL" sz="2800" dirty="0"/>
              <a:t>: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467475" y="1715185"/>
            <a:ext cx="54197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s-CL" sz="2800" dirty="0"/>
              <a:t>Sabe suficiente CS para interactuar con informáticos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467474" y="3023050"/>
            <a:ext cx="5419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s-CL" sz="2800" dirty="0"/>
              <a:t>Sabe suficiente </a:t>
            </a:r>
            <a:r>
              <a:rPr lang="es-CL" sz="2800" dirty="0" err="1"/>
              <a:t>Math</a:t>
            </a:r>
            <a:r>
              <a:rPr lang="es-CL" sz="2800" dirty="0"/>
              <a:t>/</a:t>
            </a:r>
            <a:r>
              <a:rPr lang="es-CL" sz="2800" dirty="0" err="1"/>
              <a:t>Stats</a:t>
            </a:r>
            <a:r>
              <a:rPr lang="es-CL" sz="2800" dirty="0"/>
              <a:t> para entender </a:t>
            </a:r>
            <a:r>
              <a:rPr lang="es-CL" sz="2800" dirty="0" smtClean="0"/>
              <a:t>metodologías</a:t>
            </a:r>
            <a:endParaRPr lang="es-CL" sz="2800" dirty="0"/>
          </a:p>
        </p:txBody>
      </p:sp>
      <p:sp>
        <p:nvSpPr>
          <p:cNvPr id="5" name="Rectángulo 4"/>
          <p:cNvSpPr/>
          <p:nvPr/>
        </p:nvSpPr>
        <p:spPr>
          <a:xfrm>
            <a:off x="6467474" y="4294762"/>
            <a:ext cx="54197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s-CL" sz="2800" dirty="0"/>
              <a:t>Sabe suficiente de algún negocio o dominio específico como para identificar soluciones basadas en datos</a:t>
            </a:r>
          </a:p>
        </p:txBody>
      </p:sp>
    </p:spTree>
    <p:extLst>
      <p:ext uri="{BB962C8B-B14F-4D97-AF65-F5344CB8AC3E}">
        <p14:creationId xmlns:p14="http://schemas.microsoft.com/office/powerpoint/2010/main" val="87818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6000" dirty="0"/>
              <a:t>Economía y Ciencia de Datos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5082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/>
              <a:t>Programa y material del curso</a:t>
            </a:r>
            <a:endParaRPr lang="es-C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2608" lvl="1" indent="0">
              <a:buNone/>
            </a:pPr>
            <a:endParaRPr lang="es-ES" sz="4000" dirty="0" smtClean="0"/>
          </a:p>
          <a:p>
            <a:pPr marL="292608" lvl="1" indent="0">
              <a:buNone/>
            </a:pPr>
            <a:endParaRPr lang="es-ES" sz="4000" dirty="0"/>
          </a:p>
          <a:p>
            <a:pPr marL="292608" lvl="1" indent="0">
              <a:buNone/>
            </a:pPr>
            <a:endParaRPr lang="es-ES" sz="4000" dirty="0" smtClean="0"/>
          </a:p>
          <a:p>
            <a:pPr marL="292608" lvl="1" indent="0" algn="ctr">
              <a:buNone/>
            </a:pPr>
            <a:r>
              <a:rPr lang="es-ES" sz="4000" dirty="0" smtClean="0">
                <a:hlinkClick r:id="rId2"/>
              </a:rPr>
              <a:t>https</a:t>
            </a:r>
            <a:r>
              <a:rPr lang="es-ES" sz="4000" dirty="0">
                <a:hlinkClick r:id="rId2"/>
              </a:rPr>
              <a:t>://</a:t>
            </a:r>
            <a:r>
              <a:rPr lang="es-ES" sz="4000" dirty="0" smtClean="0">
                <a:hlinkClick r:id="rId2"/>
              </a:rPr>
              <a:t>github.com/calvarad/eae253b</a:t>
            </a:r>
            <a:endParaRPr lang="es-ES" sz="4000" dirty="0" smtClean="0"/>
          </a:p>
          <a:p>
            <a:pPr marL="292608" lvl="1" indent="0" algn="ctr">
              <a:buNone/>
            </a:pP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412704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Focos de la clase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800" b="1" dirty="0"/>
              <a:t>Principios</a:t>
            </a:r>
          </a:p>
          <a:p>
            <a:pPr marL="749808" lvl="1" indent="-457200">
              <a:buFont typeface="+mj-lt"/>
              <a:buAutoNum type="alphaLcParenR"/>
            </a:pPr>
            <a:r>
              <a:rPr lang="es-ES" sz="2000" dirty="0"/>
              <a:t>Rutinas eficientes y efectivas</a:t>
            </a:r>
          </a:p>
          <a:p>
            <a:pPr marL="749808" lvl="1" indent="-457200">
              <a:buFont typeface="+mj-lt"/>
              <a:buAutoNum type="alphaLcParenR"/>
            </a:pPr>
            <a:r>
              <a:rPr lang="es-ES" sz="2000" dirty="0"/>
              <a:t>Código </a:t>
            </a:r>
            <a:r>
              <a:rPr lang="es-ES" sz="2000" dirty="0" err="1"/>
              <a:t>mantenible</a:t>
            </a:r>
            <a:endParaRPr lang="es-ES" sz="2000" dirty="0"/>
          </a:p>
          <a:p>
            <a:pPr marL="749808" lvl="1" indent="-457200">
              <a:buFont typeface="+mj-lt"/>
              <a:buAutoNum type="alphaLcParenR"/>
            </a:pPr>
            <a:r>
              <a:rPr lang="es-ES" sz="2000" dirty="0"/>
              <a:t>Trabajo reproducible y replicable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b="1" dirty="0" smtClean="0"/>
              <a:t>Herramientas</a:t>
            </a:r>
            <a:endParaRPr lang="es-ES" sz="2800" b="1" dirty="0"/>
          </a:p>
          <a:p>
            <a:pPr marL="749808" lvl="1" indent="-457200">
              <a:buFont typeface="+mj-lt"/>
              <a:buAutoNum type="alphaLcParenR"/>
            </a:pPr>
            <a:r>
              <a:rPr lang="es-ES" sz="2000" dirty="0"/>
              <a:t>Estructuras de datos y </a:t>
            </a:r>
            <a:r>
              <a:rPr lang="es-ES" sz="2000" dirty="0" smtClean="0"/>
              <a:t>algoritmos; datos </a:t>
            </a:r>
            <a:r>
              <a:rPr lang="es-ES" sz="2000" dirty="0"/>
              <a:t>estructurados y no </a:t>
            </a:r>
            <a:r>
              <a:rPr lang="es-ES" sz="2000" dirty="0" smtClean="0"/>
              <a:t>estructurados; bases </a:t>
            </a:r>
            <a:r>
              <a:rPr lang="es-ES" sz="2000" dirty="0"/>
              <a:t>de datos </a:t>
            </a:r>
            <a:r>
              <a:rPr lang="es-ES" sz="2000" dirty="0" smtClean="0"/>
              <a:t>relacionales</a:t>
            </a:r>
          </a:p>
          <a:p>
            <a:pPr marL="749808" lvl="1" indent="-457200">
              <a:buFont typeface="+mj-lt"/>
              <a:buAutoNum type="alphaLcParenR"/>
            </a:pPr>
            <a:r>
              <a:rPr lang="es-ES" sz="2000" dirty="0" smtClean="0"/>
              <a:t>Énfasis en Python y SQL</a:t>
            </a:r>
            <a:endParaRPr lang="es-ES" sz="2000" dirty="0"/>
          </a:p>
          <a:p>
            <a:pPr marL="457200" indent="-457200">
              <a:buFont typeface="+mj-lt"/>
              <a:buAutoNum type="arabicPeriod"/>
            </a:pPr>
            <a:r>
              <a:rPr lang="es-ES" sz="2800" b="1" dirty="0" smtClean="0"/>
              <a:t>Aplicaciones</a:t>
            </a:r>
          </a:p>
          <a:p>
            <a:pPr marL="749808" lvl="1" indent="-457200">
              <a:buFont typeface="+mj-lt"/>
              <a:buAutoNum type="alphaLcParenR"/>
            </a:pPr>
            <a:r>
              <a:rPr lang="es-ES" sz="2000" dirty="0" smtClean="0"/>
              <a:t>Econometría / Estadística, Machine </a:t>
            </a:r>
            <a:r>
              <a:rPr lang="es-ES" sz="2000" dirty="0" err="1" smtClean="0"/>
              <a:t>learning</a:t>
            </a:r>
            <a:r>
              <a:rPr lang="es-ES" sz="2000" dirty="0" smtClean="0"/>
              <a:t> / </a:t>
            </a:r>
            <a:r>
              <a:rPr lang="es-ES" sz="2000" dirty="0" err="1" smtClean="0"/>
              <a:t>big</a:t>
            </a:r>
            <a:r>
              <a:rPr lang="es-ES" sz="2000" dirty="0" smtClean="0"/>
              <a:t> data; Natural </a:t>
            </a:r>
            <a:r>
              <a:rPr lang="es-ES" sz="2000" dirty="0" err="1" smtClean="0"/>
              <a:t>language</a:t>
            </a:r>
            <a:r>
              <a:rPr lang="es-ES" sz="2000" dirty="0" smtClean="0"/>
              <a:t> </a:t>
            </a:r>
            <a:r>
              <a:rPr lang="es-ES" sz="2000" dirty="0" err="1" smtClean="0"/>
              <a:t>processing</a:t>
            </a:r>
            <a:r>
              <a:rPr lang="es-ES" sz="2000" dirty="0" smtClean="0"/>
              <a:t>; GIS</a:t>
            </a:r>
            <a:endParaRPr lang="es-ES" sz="2000" dirty="0"/>
          </a:p>
          <a:p>
            <a:pPr marL="749808" lvl="1" indent="-457200">
              <a:buFont typeface="+mj-lt"/>
              <a:buAutoNum type="alphaLcParenR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64370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Evaluaciones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L" sz="2800" dirty="0"/>
              <a:t>8</a:t>
            </a:r>
            <a:r>
              <a:rPr lang="es-CL" sz="2800" dirty="0" smtClean="0"/>
              <a:t> Laboratorios (50%, 7 mejores)</a:t>
            </a:r>
          </a:p>
          <a:p>
            <a:pPr>
              <a:buFont typeface="Wingdings" panose="05000000000000000000" pitchFamily="2" charset="2"/>
              <a:buChar char="§"/>
            </a:pPr>
            <a:endParaRPr lang="es-CL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CL" sz="2800" dirty="0" smtClean="0"/>
              <a:t>Prueba </a:t>
            </a:r>
            <a:r>
              <a:rPr lang="es-CL" sz="2800" dirty="0"/>
              <a:t>escrita (</a:t>
            </a:r>
            <a:r>
              <a:rPr lang="es-CL" sz="2800" dirty="0" smtClean="0"/>
              <a:t>20%) </a:t>
            </a:r>
            <a:r>
              <a:rPr lang="es-CL" sz="2800" dirty="0"/>
              <a:t>– </a:t>
            </a:r>
            <a:r>
              <a:rPr lang="es-CL" sz="2800" dirty="0" smtClean="0"/>
              <a:t>2do período de </a:t>
            </a:r>
            <a:r>
              <a:rPr lang="es-CL" sz="2800" dirty="0" smtClean="0"/>
              <a:t>pruebas</a:t>
            </a:r>
          </a:p>
          <a:p>
            <a:pPr>
              <a:buFont typeface="Wingdings" panose="05000000000000000000" pitchFamily="2" charset="2"/>
              <a:buChar char="§"/>
            </a:pPr>
            <a:endParaRPr lang="es-CL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CL" sz="2800" dirty="0" smtClean="0"/>
              <a:t>Examen (30%)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85677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/>
              <a:t>Laboratorios</a:t>
            </a:r>
            <a:endParaRPr lang="es-C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96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L" sz="2400" dirty="0" smtClean="0"/>
              <a:t>Martes módulo 5</a:t>
            </a:r>
          </a:p>
          <a:p>
            <a:pPr>
              <a:buFont typeface="Wingdings" panose="05000000000000000000" pitchFamily="2" charset="2"/>
              <a:buChar char="§"/>
            </a:pPr>
            <a:endParaRPr lang="es-CL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CL" sz="2400" dirty="0" smtClean="0"/>
              <a:t>Asistencia no obligatoria pero recomendada</a:t>
            </a:r>
          </a:p>
          <a:p>
            <a:pPr>
              <a:buFont typeface="Wingdings" panose="05000000000000000000" pitchFamily="2" charset="2"/>
              <a:buChar char="§"/>
            </a:pPr>
            <a:endParaRPr lang="es-CL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CL" sz="2400" b="1" dirty="0" smtClean="0"/>
              <a:t>Trabajo </a:t>
            </a:r>
            <a:r>
              <a:rPr lang="es-CL" sz="2400" b="1" dirty="0"/>
              <a:t>INDIVIDUAL</a:t>
            </a:r>
            <a:endParaRPr lang="es-CL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0721709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9014</TotalTime>
  <Words>399</Words>
  <Application>Microsoft Office PowerPoint</Application>
  <PresentationFormat>Panorámica</PresentationFormat>
  <Paragraphs>112</Paragraphs>
  <Slides>14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Retrospección</vt:lpstr>
      <vt:lpstr>Economía y  Ciencia de Datos</vt:lpstr>
      <vt:lpstr>Presentación de PowerPoint</vt:lpstr>
      <vt:lpstr>¿Ciencia de Datos?</vt:lpstr>
      <vt:lpstr>Presentación de PowerPoint</vt:lpstr>
      <vt:lpstr>Economía y Ciencia de Datos</vt:lpstr>
      <vt:lpstr>Programa y material del curso</vt:lpstr>
      <vt:lpstr>Focos de la clase</vt:lpstr>
      <vt:lpstr>Evaluaciones</vt:lpstr>
      <vt:lpstr>Laboratorios</vt:lpstr>
      <vt:lpstr>Laboratorios: rúbrica</vt:lpstr>
      <vt:lpstr>Programación de Labs</vt:lpstr>
      <vt:lpstr>Próximas clases: panorama general</vt:lpstr>
      <vt:lpstr>Próximas clases: Python</vt:lpstr>
      <vt:lpstr>Próxima clase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Economía y Ciencia de Datos</dc:title>
  <dc:creator>Alvarado Díaz-Romero Carlos</dc:creator>
  <cp:lastModifiedBy>Alvarado Díaz-Romero Carlos</cp:lastModifiedBy>
  <cp:revision>105</cp:revision>
  <dcterms:created xsi:type="dcterms:W3CDTF">2018-05-22T18:03:09Z</dcterms:created>
  <dcterms:modified xsi:type="dcterms:W3CDTF">2019-08-06T14:28:18Z</dcterms:modified>
</cp:coreProperties>
</file>