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EDCE9-14F0-45D9-ABC1-FB48B933AAB4}" v="1" dt="2025-04-03T16:01:16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7CF32-69E4-4373-BF29-17E13D92C9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FDB22-6801-4324-8421-9D6BE79F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7DF5-9B9C-2ADE-724B-020D8E18E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5111D-A2EC-8918-21EF-CEF7E68D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A04C-433F-F201-F6D8-6EA00CAC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7786-6FD0-E982-7236-57BB880F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4241-E1F0-5884-CDC5-6B1747B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198D-B39C-4744-F584-5681A9C7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0E94-1790-8573-F134-55BE165D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F0BA-6A54-FEB9-E0F8-91AEE27E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3305-77AB-DDB4-6966-FB776CA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A800-A273-A3B7-D632-94F1AD9F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8F4D9-BFD6-F428-4EFB-DD8CAE2F6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CF02-2F56-0A61-80FA-8C0B69B0B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9EAB-1393-181E-DA75-043D75EC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952F-1667-9125-B400-37A194B0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3647-5594-74F4-091F-97D447DC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5843-9083-78E9-5DB0-0783E2C6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4320-81BF-29AD-9DE2-75D5551D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9CE6-F994-E47F-1938-74903F51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8416-6B9C-7A2F-3D0B-0C2E332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51D2-8F67-1AFA-A9C3-50B470F3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CA2C-B2AF-A0E8-437B-A8FD89CA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3332-6736-6183-7313-71862C7C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BBDD-72FD-BB6F-9FFD-361A2F8E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D43A4-D3FF-BCC5-49E9-CAA7B769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6684-2043-AC84-9DE8-F2351AFC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F909-E113-C14A-1FE4-8B5177C9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9346-E4D9-29D6-5677-317732FE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8DFA7-58B7-7D48-2CD1-4D0E25616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AF025-F144-6390-2730-5CC51016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AA6DA-20DA-90BC-9038-D883929C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E8FE9-56E4-B10E-FDA4-7507AF78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16F5-CC77-7A3F-DBB6-B8E53AEA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21C2-DAE9-56C5-76A2-187B96D7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6977-8B87-6C2C-951D-3EB350E85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00799-8EC8-99B6-D04B-471973791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F15EF-56F8-5B90-C77A-39E60026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76970-A7AB-A42A-4CB7-0A292C61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C166-96D4-364D-7A15-B81683C3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C0430-F55D-B742-587D-B5DD6D6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44E0-594E-3BCD-1DD2-48FCB51D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92DD9-DED2-036A-AE54-7B8F4BC4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D05A7-0A3B-9838-D012-FF95948C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28E3A-A3DD-787D-E50F-367B193F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53367-7891-F4DB-F6B3-A839ED0C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2DB6C-9FFE-C7FA-EA72-9E73FF0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A0BE-5B05-5718-EC8D-ABD6594C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4334-E278-9B01-51F8-75E8F0F1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0AA9-41B7-46D4-47A3-CE86BCA0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8FCA-85D6-2A8E-EF9E-A52AE0D8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5793F-40BA-7CFD-C81D-F225816B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78C3-708D-77FC-F4A2-598BBCB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1315B-A2FE-BFFF-431F-08679359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513D-C016-E9C3-3B62-327A9FEB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DEE07-7F71-CF4F-C3A9-E7B6C9B9B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E9683-A12F-7E4E-FBD1-FD042130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02753-E732-2AA9-290C-99B52E74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8E93-FFB1-C117-DC1A-5C365658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4738B-9D8C-ECD6-18B1-EBCD7267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4333E-6864-3834-9E33-78FA16D3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A9920-F1CB-4467-ACF3-05DD2309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2B6C-FE62-2896-A15D-5A00360F7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4D6EE-D293-4096-BEBC-B3841E27F5D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B3AE-DC01-75D1-7303-46CD91D3F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0F82-DAD3-C60C-CC37-C18D6D4D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80765-50B0-4D91-88AD-894F4D89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7F54-C0A9-0D2E-E8D4-8F0F27990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01" y="1751198"/>
            <a:ext cx="5430175" cy="3090415"/>
          </a:xfrm>
        </p:spPr>
        <p:txBody>
          <a:bodyPr>
            <a:normAutofit/>
          </a:bodyPr>
          <a:lstStyle/>
          <a:p>
            <a:r>
              <a:rPr lang="en-US" b="1" i="1">
                <a:latin typeface="Aptos Narrow"/>
              </a:rPr>
              <a:t>BluegIL</a:t>
            </a:r>
            <a:r>
              <a:rPr lang="en-US" sz="6600" b="1"/>
              <a:t>:</a:t>
            </a:r>
            <a:r>
              <a:rPr lang="en-US"/>
              <a:t> </a:t>
            </a:r>
            <a:r>
              <a:rPr lang="en-US" sz="4800"/>
              <a:t>Autonomic ML Platform</a:t>
            </a:r>
            <a:endParaRPr lang="en-US" sz="4800" i="1"/>
          </a:p>
        </p:txBody>
      </p:sp>
      <p:pic>
        <p:nvPicPr>
          <p:cNvPr id="5" name="Picture 4" descr="A blue fish on a black background&#10;&#10;AI-generated content may be incorrect.">
            <a:extLst>
              <a:ext uri="{FF2B5EF4-FFF2-40B4-BE49-F238E27FC236}">
                <a16:creationId xmlns:a16="http://schemas.microsoft.com/office/drawing/2014/main" id="{9A4D8C71-0061-7CA8-F189-23127C3C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1" y="1333500"/>
            <a:ext cx="4762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D2D8-C5A9-DB30-0F4A-A5783F49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i="1"/>
              <a:t>BluegIL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F40C-4A49-34D9-2FB7-5128109F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BluegIL</a:t>
            </a:r>
            <a:r>
              <a:rPr lang="en-US"/>
              <a:t> aims to democratize data analytics and machine learning capabilities among researchers of the University of Illinois system.</a:t>
            </a:r>
          </a:p>
          <a:p>
            <a:r>
              <a:rPr lang="en-US"/>
              <a:t>It allows effortless use of sophisticated ML tools without the need for coding knowledge.</a:t>
            </a:r>
          </a:p>
          <a:p>
            <a:r>
              <a:rPr lang="en-US"/>
              <a:t>It offers a secure, integrated solution, suitable for analyzing sensitive research data.</a:t>
            </a:r>
          </a:p>
        </p:txBody>
      </p:sp>
    </p:spTree>
    <p:extLst>
      <p:ext uri="{BB962C8B-B14F-4D97-AF65-F5344CB8AC3E}">
        <p14:creationId xmlns:p14="http://schemas.microsoft.com/office/powerpoint/2010/main" val="304813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8283-BB4A-CE33-9F06-43790A13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BluegIL</a:t>
            </a:r>
            <a:r>
              <a:rPr lang="en-US"/>
              <a:t> v1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C1DA-82E2-A387-904E-1D12A3DD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development of the fully-fledged version of </a:t>
            </a:r>
            <a:r>
              <a:rPr lang="en-US" i="1"/>
              <a:t>BluegIL</a:t>
            </a:r>
            <a:r>
              <a:rPr lang="en-US"/>
              <a:t>, we utilized the following tech stack:</a:t>
            </a:r>
          </a:p>
          <a:p>
            <a:pPr lvl="1"/>
            <a:r>
              <a:rPr lang="en-US" b="1"/>
              <a:t>Python</a:t>
            </a:r>
            <a:r>
              <a:rPr lang="en-US"/>
              <a:t> – Used for developing the backend using Flask and creating REST APIs for data processing and machine learning tasks.</a:t>
            </a:r>
          </a:p>
          <a:p>
            <a:pPr lvl="1"/>
            <a:r>
              <a:rPr lang="en-US" b="1"/>
              <a:t>PostgreSQL</a:t>
            </a:r>
            <a:r>
              <a:rPr lang="en-US"/>
              <a:t> – Used for creating and maintaining databases to track users and their submitted jobs.</a:t>
            </a:r>
          </a:p>
          <a:p>
            <a:pPr lvl="1"/>
            <a:r>
              <a:rPr lang="en-US" b="1"/>
              <a:t>Angular</a:t>
            </a:r>
            <a:r>
              <a:rPr lang="en-US"/>
              <a:t> – Used for the frontend, creating an intuitive, user-friendly application to use </a:t>
            </a:r>
            <a:r>
              <a:rPr lang="en-US" i="1"/>
              <a:t>BluegIL</a:t>
            </a:r>
            <a:r>
              <a:rPr lang="en-US"/>
              <a:t>’s capabilities.</a:t>
            </a:r>
          </a:p>
          <a:p>
            <a:pPr lvl="1"/>
            <a:r>
              <a:rPr lang="en-US" b="1"/>
              <a:t>Azure ML </a:t>
            </a:r>
            <a:r>
              <a:rPr lang="en-US"/>
              <a:t>– Used for running jobs on the cloud using Azure’s serverless computing.</a:t>
            </a:r>
          </a:p>
        </p:txBody>
      </p:sp>
    </p:spTree>
    <p:extLst>
      <p:ext uri="{BB962C8B-B14F-4D97-AF65-F5344CB8AC3E}">
        <p14:creationId xmlns:p14="http://schemas.microsoft.com/office/powerpoint/2010/main" val="246035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54AF-9350-C15C-EE5D-65D2BBB1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B23F-D7EE-53DE-FC52-34579B62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provide a sampling mechanism to get an idea of how well the selected model trains on the data.</a:t>
            </a:r>
          </a:p>
          <a:p>
            <a:r>
              <a:rPr lang="en-US"/>
              <a:t>Our strategy picks 100 training examples at random from the dataset to train the model server-side.</a:t>
            </a:r>
          </a:p>
          <a:p>
            <a:r>
              <a:rPr lang="en-US"/>
              <a:t>Model performance metrics can then be used to assess its quality.</a:t>
            </a:r>
          </a:p>
          <a:p>
            <a:r>
              <a:rPr lang="en-US"/>
              <a:t>Depending on the quality of the trained model, the user can either decide to tweak the job parameters, or proceed with submitting the job to Azure.</a:t>
            </a:r>
          </a:p>
        </p:txBody>
      </p:sp>
    </p:spTree>
    <p:extLst>
      <p:ext uri="{BB962C8B-B14F-4D97-AF65-F5344CB8AC3E}">
        <p14:creationId xmlns:p14="http://schemas.microsoft.com/office/powerpoint/2010/main" val="22053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CD67-38D6-5A90-F18F-9F3E187B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Jobs on Azure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C08F-F97E-36B6-D7FF-A07B4E36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Azure-ML SDK for Python is used to programmatically create various components of the ML pipeline. </a:t>
            </a:r>
          </a:p>
          <a:p>
            <a:r>
              <a:rPr lang="en-US"/>
              <a:t>The pipeline runs on Azure in a serverless manner – the compute resources are automatically provisioned, scaled, and managed by Azure.</a:t>
            </a:r>
          </a:p>
          <a:p>
            <a:r>
              <a:rPr lang="en-US"/>
              <a:t>The user can periodically check the status of the submitted job on </a:t>
            </a:r>
            <a:r>
              <a:rPr lang="en-US" i="1"/>
              <a:t>BluegIL</a:t>
            </a:r>
            <a:r>
              <a:rPr lang="en-US"/>
              <a:t>.</a:t>
            </a:r>
          </a:p>
          <a:p>
            <a:r>
              <a:rPr lang="en-US"/>
              <a:t>Once the pipeline has finished running, the user can see the model performance metrics and graphs.</a:t>
            </a:r>
          </a:p>
        </p:txBody>
      </p:sp>
    </p:spTree>
    <p:extLst>
      <p:ext uri="{BB962C8B-B14F-4D97-AF65-F5344CB8AC3E}">
        <p14:creationId xmlns:p14="http://schemas.microsoft.com/office/powerpoint/2010/main" val="264923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B993-AF82-A91A-A7A5-4A914A11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E5DD-C4E4-A53B-CC83-B87DE25D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Next, we demo training an ML model on an example dataset on the </a:t>
            </a:r>
            <a:r>
              <a:rPr lang="en-US" err="1"/>
              <a:t>BluegIL</a:t>
            </a:r>
            <a:r>
              <a:rPr lang="en-US"/>
              <a:t> platform.</a:t>
            </a:r>
          </a:p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1739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BluegIL: Autonomic ML Platform</vt:lpstr>
      <vt:lpstr>Why BluegIL?</vt:lpstr>
      <vt:lpstr>BluegIL v1</vt:lpstr>
      <vt:lpstr>Sampling Jobs</vt:lpstr>
      <vt:lpstr>Jobs on Azure Cloud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Mehta</dc:creator>
  <cp:revision>3</cp:revision>
  <dcterms:created xsi:type="dcterms:W3CDTF">2025-02-12T21:48:09Z</dcterms:created>
  <dcterms:modified xsi:type="dcterms:W3CDTF">2025-04-22T20:10:50Z</dcterms:modified>
</cp:coreProperties>
</file>