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544800" cy="10058400"/>
  <p:notesSz cx="9601200" cy="7315200"/>
  <p:defaultTextStyle>
    <a:defPPr>
      <a:defRPr lang="en-US"/>
    </a:defPPr>
    <a:lvl1pPr marL="0" algn="l" defTabSz="73133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337" algn="l" defTabSz="73133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2675" algn="l" defTabSz="73133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013" algn="l" defTabSz="73133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5350" algn="l" defTabSz="73133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6688" algn="l" defTabSz="73133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8025" algn="l" defTabSz="73133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19363" algn="l" defTabSz="73133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0701" algn="l" defTabSz="73133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98" y="-288"/>
      </p:cViewPr>
      <p:guideLst>
        <p:guide orient="horz" pos="3168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2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5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6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8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19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0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7BA-6561-A44A-BAEF-43BC00A4AB54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1CA5-0270-494A-8210-D0CFE1076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7BA-6561-A44A-BAEF-43BC00A4AB54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1CA5-0270-494A-8210-D0CFE1076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079920" y="1718311"/>
            <a:ext cx="13990320" cy="366176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08960" y="1718311"/>
            <a:ext cx="41711880" cy="366176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7BA-6561-A44A-BAEF-43BC00A4AB54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1CA5-0270-494A-8210-D0CFE1076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7BA-6561-A44A-BAEF-43BC00A4AB54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1CA5-0270-494A-8210-D0CFE1076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33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267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01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2535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5668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38802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1936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85070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7BA-6561-A44A-BAEF-43BC00A4AB54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1CA5-0270-494A-8210-D0CFE1076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8960" y="10014163"/>
            <a:ext cx="27851100" cy="28321847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19140" y="10014163"/>
            <a:ext cx="27851100" cy="28321847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7BA-6561-A44A-BAEF-43BC00A4AB54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1CA5-0270-494A-8210-D0CFE1076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20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337" indent="0">
              <a:buNone/>
              <a:defRPr sz="3200" b="1"/>
            </a:lvl2pPr>
            <a:lvl3pPr marL="1462675" indent="0">
              <a:buNone/>
              <a:defRPr sz="2900" b="1"/>
            </a:lvl3pPr>
            <a:lvl4pPr marL="2194013" indent="0">
              <a:buNone/>
              <a:defRPr sz="2600" b="1"/>
            </a:lvl4pPr>
            <a:lvl5pPr marL="2925350" indent="0">
              <a:buNone/>
              <a:defRPr sz="2600" b="1"/>
            </a:lvl5pPr>
            <a:lvl6pPr marL="3656688" indent="0">
              <a:buNone/>
              <a:defRPr sz="2600" b="1"/>
            </a:lvl6pPr>
            <a:lvl7pPr marL="4388025" indent="0">
              <a:buNone/>
              <a:defRPr sz="2600" b="1"/>
            </a:lvl7pPr>
            <a:lvl8pPr marL="5119363" indent="0">
              <a:buNone/>
              <a:defRPr sz="2600" b="1"/>
            </a:lvl8pPr>
            <a:lvl9pPr marL="5850701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20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337" indent="0">
              <a:buNone/>
              <a:defRPr sz="3200" b="1"/>
            </a:lvl2pPr>
            <a:lvl3pPr marL="1462675" indent="0">
              <a:buNone/>
              <a:defRPr sz="2900" b="1"/>
            </a:lvl3pPr>
            <a:lvl4pPr marL="2194013" indent="0">
              <a:buNone/>
              <a:defRPr sz="2600" b="1"/>
            </a:lvl4pPr>
            <a:lvl5pPr marL="2925350" indent="0">
              <a:buNone/>
              <a:defRPr sz="2600" b="1"/>
            </a:lvl5pPr>
            <a:lvl6pPr marL="3656688" indent="0">
              <a:buNone/>
              <a:defRPr sz="2600" b="1"/>
            </a:lvl6pPr>
            <a:lvl7pPr marL="4388025" indent="0">
              <a:buNone/>
              <a:defRPr sz="2600" b="1"/>
            </a:lvl7pPr>
            <a:lvl8pPr marL="5119363" indent="0">
              <a:buNone/>
              <a:defRPr sz="2600" b="1"/>
            </a:lvl8pPr>
            <a:lvl9pPr marL="5850701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7BA-6561-A44A-BAEF-43BC00A4AB54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1CA5-0270-494A-8210-D0CFE1076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7BA-6561-A44A-BAEF-43BC00A4AB54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1CA5-0270-494A-8210-D0CFE1076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7BA-6561-A44A-BAEF-43BC00A4AB54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1CA5-0270-494A-8210-D0CFE1076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300"/>
            </a:lvl1pPr>
            <a:lvl2pPr marL="731337" indent="0">
              <a:buNone/>
              <a:defRPr sz="1900"/>
            </a:lvl2pPr>
            <a:lvl3pPr marL="1462675" indent="0">
              <a:buNone/>
              <a:defRPr sz="1600"/>
            </a:lvl3pPr>
            <a:lvl4pPr marL="2194013" indent="0">
              <a:buNone/>
              <a:defRPr sz="1400"/>
            </a:lvl4pPr>
            <a:lvl5pPr marL="2925350" indent="0">
              <a:buNone/>
              <a:defRPr sz="1400"/>
            </a:lvl5pPr>
            <a:lvl6pPr marL="3656688" indent="0">
              <a:buNone/>
              <a:defRPr sz="1400"/>
            </a:lvl6pPr>
            <a:lvl7pPr marL="4388025" indent="0">
              <a:buNone/>
              <a:defRPr sz="1400"/>
            </a:lvl7pPr>
            <a:lvl8pPr marL="5119363" indent="0">
              <a:buNone/>
              <a:defRPr sz="1400"/>
            </a:lvl8pPr>
            <a:lvl9pPr marL="585070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7BA-6561-A44A-BAEF-43BC00A4AB54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1CA5-0270-494A-8210-D0CFE1076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337" indent="0">
              <a:buNone/>
              <a:defRPr sz="4500"/>
            </a:lvl2pPr>
            <a:lvl3pPr marL="1462675" indent="0">
              <a:buNone/>
              <a:defRPr sz="3800"/>
            </a:lvl3pPr>
            <a:lvl4pPr marL="2194013" indent="0">
              <a:buNone/>
              <a:defRPr sz="3200"/>
            </a:lvl4pPr>
            <a:lvl5pPr marL="2925350" indent="0">
              <a:buNone/>
              <a:defRPr sz="3200"/>
            </a:lvl5pPr>
            <a:lvl6pPr marL="3656688" indent="0">
              <a:buNone/>
              <a:defRPr sz="3200"/>
            </a:lvl6pPr>
            <a:lvl7pPr marL="4388025" indent="0">
              <a:buNone/>
              <a:defRPr sz="3200"/>
            </a:lvl7pPr>
            <a:lvl8pPr marL="5119363" indent="0">
              <a:buNone/>
              <a:defRPr sz="3200"/>
            </a:lvl8pPr>
            <a:lvl9pPr marL="5850701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300"/>
            </a:lvl1pPr>
            <a:lvl2pPr marL="731337" indent="0">
              <a:buNone/>
              <a:defRPr sz="1900"/>
            </a:lvl2pPr>
            <a:lvl3pPr marL="1462675" indent="0">
              <a:buNone/>
              <a:defRPr sz="1600"/>
            </a:lvl3pPr>
            <a:lvl4pPr marL="2194013" indent="0">
              <a:buNone/>
              <a:defRPr sz="1400"/>
            </a:lvl4pPr>
            <a:lvl5pPr marL="2925350" indent="0">
              <a:buNone/>
              <a:defRPr sz="1400"/>
            </a:lvl5pPr>
            <a:lvl6pPr marL="3656688" indent="0">
              <a:buNone/>
              <a:defRPr sz="1400"/>
            </a:lvl6pPr>
            <a:lvl7pPr marL="4388025" indent="0">
              <a:buNone/>
              <a:defRPr sz="1400"/>
            </a:lvl7pPr>
            <a:lvl8pPr marL="5119363" indent="0">
              <a:buNone/>
              <a:defRPr sz="1400"/>
            </a:lvl8pPr>
            <a:lvl9pPr marL="585070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7BA-6561-A44A-BAEF-43BC00A4AB54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1CA5-0270-494A-8210-D0CFE1076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267" tIns="73134" rIns="146267" bIns="7313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146267" tIns="73134" rIns="146267" bIns="7313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8"/>
            <a:ext cx="3627120" cy="535517"/>
          </a:xfrm>
          <a:prstGeom prst="rect">
            <a:avLst/>
          </a:prstGeom>
        </p:spPr>
        <p:txBody>
          <a:bodyPr vert="horz" lIns="146267" tIns="73134" rIns="146267" bIns="73134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077BA-6561-A44A-BAEF-43BC00A4AB54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8"/>
            <a:ext cx="4922520" cy="535517"/>
          </a:xfrm>
          <a:prstGeom prst="rect">
            <a:avLst/>
          </a:prstGeom>
        </p:spPr>
        <p:txBody>
          <a:bodyPr vert="horz" lIns="146267" tIns="73134" rIns="146267" bIns="73134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8"/>
            <a:ext cx="3627120" cy="535517"/>
          </a:xfrm>
          <a:prstGeom prst="rect">
            <a:avLst/>
          </a:prstGeom>
        </p:spPr>
        <p:txBody>
          <a:bodyPr vert="horz" lIns="146267" tIns="73134" rIns="146267" bIns="73134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61CA5-0270-494A-8210-D0CFE1076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337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503" indent="-548503" algn="l" defTabSz="731337" rtl="0" eaLnBrk="1" latinLnBrk="0" hangingPunct="1">
        <a:spcBef>
          <a:spcPct val="20000"/>
        </a:spcBef>
        <a:buFont typeface="Arial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424" indent="-457086" algn="l" defTabSz="731337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4" indent="-365669" algn="l" defTabSz="731337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59682" indent="-365669" algn="l" defTabSz="7313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019" indent="-365669" algn="l" defTabSz="731337" rtl="0" eaLnBrk="1" latinLnBrk="0" hangingPunct="1">
        <a:spcBef>
          <a:spcPct val="20000"/>
        </a:spcBef>
        <a:buFont typeface="Arial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2356" indent="-365669" algn="l" defTabSz="73133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3694" indent="-365669" algn="l" defTabSz="73133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5032" indent="-365669" algn="l" defTabSz="73133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6369" indent="-365669" algn="l" defTabSz="73133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33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37" algn="l" defTabSz="73133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2675" algn="l" defTabSz="73133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013" algn="l" defTabSz="73133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350" algn="l" defTabSz="73133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6688" algn="l" defTabSz="73133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8025" algn="l" defTabSz="73133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19363" algn="l" defTabSz="73133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0701" algn="l" defTabSz="73133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04800" y="2971800"/>
            <a:ext cx="4063365" cy="2328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552" tIns="17776" rIns="35552" bIns="17776" rtlCol="0">
            <a:spAutoFit/>
          </a:bodyPr>
          <a:lstStyle/>
          <a:p>
            <a:r>
              <a:rPr lang="en-US" sz="2000" dirty="0" smtClean="0"/>
              <a:t>Problem Overview:</a:t>
            </a:r>
          </a:p>
          <a:p>
            <a:r>
              <a:rPr lang="en-US" sz="1600" dirty="0" smtClean="0"/>
              <a:t>Despite recent technological advances, most Americans rely on electric meters that run on decades-old metering technology. At the same time, Americans have become accustomed to accessing large amounts of real-time data, which traditional  meters cannot provide. </a:t>
            </a:r>
            <a:r>
              <a:rPr lang="en-US" sz="1600" dirty="0" smtClean="0"/>
              <a:t>Moreover, both the demand for electricity and the price for </a:t>
            </a:r>
            <a:r>
              <a:rPr lang="en-US" sz="1600" dirty="0" smtClean="0"/>
              <a:t>its energy have </a:t>
            </a:r>
            <a:r>
              <a:rPr lang="en-US" sz="1600" dirty="0" smtClean="0"/>
              <a:t>continued to rise.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06200" y="969169"/>
            <a:ext cx="3758759" cy="1636337"/>
          </a:xfrm>
          <a:prstGeom prst="rect">
            <a:avLst/>
          </a:prstGeom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552" tIns="17776" rIns="35552" bIns="17776" rtlCol="0">
            <a:spAutoFit/>
          </a:bodyPr>
          <a:lstStyle/>
          <a:p>
            <a:r>
              <a:rPr lang="en-US" sz="2000" dirty="0" smtClean="0"/>
              <a:t>E-Meter:</a:t>
            </a:r>
          </a:p>
          <a:p>
            <a:r>
              <a:rPr lang="en-US" sz="1400" dirty="0" smtClean="0"/>
              <a:t>The E-Meter provides real-time information about total power consumption in a home. It features  a Texas Instruments  MSP430 MCU.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 Monitors current and voltage for 3 phases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 Computes power for up to three phases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 Displays power on an easy-to-read LCD screen</a:t>
            </a:r>
            <a:endParaRPr lang="en-US" sz="1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1506200" y="3352800"/>
            <a:ext cx="3754022" cy="1851781"/>
          </a:xfrm>
          <a:prstGeom prst="rect">
            <a:avLst/>
          </a:prstGeom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552" tIns="17776" rIns="35552" bIns="17776" rtlCol="0">
            <a:spAutoFit/>
          </a:bodyPr>
          <a:lstStyle/>
          <a:p>
            <a:r>
              <a:rPr lang="en-US" sz="2000" dirty="0" smtClean="0"/>
              <a:t>Smart Breakers:</a:t>
            </a:r>
          </a:p>
          <a:p>
            <a:r>
              <a:rPr lang="en-US" sz="1400" dirty="0" smtClean="0"/>
              <a:t>The solid state breakers provide real-time circuit monitoring and control. Each breaker consists of a solid-state relay, and an ADE7763, each controlled by an </a:t>
            </a:r>
            <a:r>
              <a:rPr lang="en-US" sz="1400" dirty="0" err="1" smtClean="0"/>
              <a:t>Arduino</a:t>
            </a:r>
            <a:r>
              <a:rPr lang="en-US" sz="1400" dirty="0" smtClean="0"/>
              <a:t> microcontroller.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 Measures voltage and current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 Provides typical breaker functionality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 Sends usage  and status  to the base station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1506200" y="7543800"/>
            <a:ext cx="3733800" cy="2067225"/>
          </a:xfrm>
          <a:prstGeom prst="rect">
            <a:avLst/>
          </a:prstGeom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552" tIns="17776" rIns="35552" bIns="17776" rtlCol="0">
            <a:spAutoFit/>
          </a:bodyPr>
          <a:lstStyle/>
          <a:p>
            <a:r>
              <a:rPr lang="en-US" sz="2000" dirty="0" smtClean="0"/>
              <a:t>Base Station:</a:t>
            </a:r>
          </a:p>
          <a:p>
            <a:r>
              <a:rPr lang="en-US" sz="1400" dirty="0" smtClean="0"/>
              <a:t>The base station software runs on a Linux PC and uses an </a:t>
            </a:r>
            <a:r>
              <a:rPr lang="en-US" sz="1400" dirty="0" err="1" smtClean="0"/>
              <a:t>Xbee</a:t>
            </a:r>
            <a:r>
              <a:rPr lang="en-US" sz="1400" dirty="0" smtClean="0"/>
              <a:t> radio to interact with the other devices.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 Gathers data from other PICA devices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 Analyzes the data for relevant information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 Displays usage information with an understandable interface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 Provides control  of the other PICA devices</a:t>
            </a:r>
            <a:endParaRPr lang="en-US" sz="1400" dirty="0"/>
          </a:p>
        </p:txBody>
      </p:sp>
      <p:pic>
        <p:nvPicPr>
          <p:cNvPr id="98" name="Picture 97" descr="Team Pica Logo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945356"/>
            <a:ext cx="4414245" cy="2178844"/>
          </a:xfrm>
          <a:prstGeom prst="rect">
            <a:avLst/>
          </a:prstGeom>
          <a:effectLst/>
        </p:spPr>
      </p:pic>
      <p:grpSp>
        <p:nvGrpSpPr>
          <p:cNvPr id="111" name="Group 110"/>
          <p:cNvGrpSpPr/>
          <p:nvPr/>
        </p:nvGrpSpPr>
        <p:grpSpPr>
          <a:xfrm>
            <a:off x="11439525" y="5562600"/>
            <a:ext cx="1899920" cy="1798618"/>
            <a:chOff x="25831800" y="17290472"/>
            <a:chExt cx="4470400" cy="5232344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26176941" y="17290472"/>
              <a:ext cx="3642233" cy="432355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7" name="TextBox 106"/>
            <p:cNvSpPr txBox="1"/>
            <p:nvPr/>
          </p:nvSpPr>
          <p:spPr>
            <a:xfrm>
              <a:off x="25831800" y="21717001"/>
              <a:ext cx="4470400" cy="805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Helvetica"/>
                  <a:cs typeface="Helvetica"/>
                </a:rPr>
                <a:t>Xbee</a:t>
              </a:r>
              <a:r>
                <a:rPr lang="en-US" sz="1200" dirty="0" smtClean="0">
                  <a:latin typeface="Helvetica"/>
                  <a:cs typeface="Helvetica"/>
                </a:rPr>
                <a:t> Radio</a:t>
              </a:r>
              <a:endParaRPr lang="en-US" sz="1200" dirty="0">
                <a:latin typeface="Helvetica"/>
                <a:cs typeface="Helvetica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28600" y="228600"/>
            <a:ext cx="14961870" cy="713008"/>
          </a:xfrm>
          <a:prstGeom prst="rect">
            <a:avLst/>
          </a:prstGeom>
          <a:noFill/>
        </p:spPr>
        <p:txBody>
          <a:bodyPr wrap="square" lIns="35552" tIns="17776" rIns="35552" bIns="17776" rtlCol="0">
            <a:spAutoFit/>
          </a:bodyPr>
          <a:lstStyle/>
          <a:p>
            <a:pPr algn="ctr"/>
            <a:r>
              <a:rPr 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lephant" pitchFamily="18" charset="0"/>
              </a:rPr>
              <a:t>Power Information Collection Architecture</a:t>
            </a:r>
            <a:endParaRPr 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lephant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04800" y="5410200"/>
            <a:ext cx="4063365" cy="12670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552" tIns="17776" rIns="35552" bIns="17776" rtlCol="0">
            <a:spAutoFit/>
          </a:bodyPr>
          <a:lstStyle/>
          <a:p>
            <a:r>
              <a:rPr lang="en-US" sz="1600" dirty="0" smtClean="0"/>
              <a:t>Our system uses advanced metering  technology so that homeowners can have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Real-time information on total power usage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Localized power usage information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An easy-to-use interface for this information</a:t>
            </a:r>
          </a:p>
        </p:txBody>
      </p:sp>
      <p:pic>
        <p:nvPicPr>
          <p:cNvPr id="1026" name="Picture 2" descr="S:\Engineering\Teams\!Calvin Logos\Calvin Engineering Vector Format.pn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" y="157163"/>
            <a:ext cx="1300776" cy="863797"/>
          </a:xfrm>
          <a:prstGeom prst="rect">
            <a:avLst/>
          </a:prstGeom>
          <a:noFill/>
        </p:spPr>
      </p:pic>
      <p:grpSp>
        <p:nvGrpSpPr>
          <p:cNvPr id="114" name="Group 113"/>
          <p:cNvGrpSpPr/>
          <p:nvPr/>
        </p:nvGrpSpPr>
        <p:grpSpPr>
          <a:xfrm>
            <a:off x="381000" y="6810373"/>
            <a:ext cx="3904488" cy="3100103"/>
            <a:chOff x="14567407" y="19126199"/>
            <a:chExt cx="9163547" cy="876077"/>
          </a:xfrm>
        </p:grpSpPr>
        <p:pic>
          <p:nvPicPr>
            <p:cNvPr id="112" name="Picture 111" descr="IMG_0865.JPG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77078" y="19126199"/>
              <a:ext cx="9010955" cy="7234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3" name="TextBox 112"/>
            <p:cNvSpPr txBox="1"/>
            <p:nvPr/>
          </p:nvSpPr>
          <p:spPr>
            <a:xfrm>
              <a:off x="14567407" y="19871811"/>
              <a:ext cx="9163547" cy="130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  <a:cs typeface="Helvetica" pitchFamily="34" charset="0"/>
                </a:rPr>
                <a:t>Amy Ball (EE), Kendrick </a:t>
              </a:r>
              <a:r>
                <a:rPr lang="en-US" sz="1200" dirty="0" err="1" smtClean="0">
                  <a:latin typeface="Helvetica" pitchFamily="34" charset="0"/>
                  <a:cs typeface="Helvetica" pitchFamily="34" charset="0"/>
                </a:rPr>
                <a:t>Wiersma</a:t>
              </a:r>
              <a:r>
                <a:rPr lang="en-US" sz="1200" dirty="0" smtClean="0">
                  <a:latin typeface="Helvetica" pitchFamily="34" charset="0"/>
                  <a:cs typeface="Helvetica" pitchFamily="34" charset="0"/>
                </a:rPr>
                <a:t> (EE),</a:t>
              </a:r>
            </a:p>
            <a:p>
              <a:pPr algn="ctr"/>
              <a:r>
                <a:rPr lang="en-US" sz="1200" dirty="0" smtClean="0">
                  <a:latin typeface="Helvetica" pitchFamily="34" charset="0"/>
                  <a:cs typeface="Helvetica" pitchFamily="34" charset="0"/>
                </a:rPr>
                <a:t>Nathan Jen (EE), Avery </a:t>
              </a:r>
              <a:r>
                <a:rPr lang="en-US" sz="1200" dirty="0" err="1" smtClean="0">
                  <a:latin typeface="Helvetica" pitchFamily="34" charset="0"/>
                  <a:cs typeface="Helvetica" pitchFamily="34" charset="0"/>
                </a:rPr>
                <a:t>Sterk</a:t>
              </a:r>
              <a:r>
                <a:rPr lang="en-US" sz="1200" dirty="0" smtClean="0">
                  <a:latin typeface="Helvetica" pitchFamily="34" charset="0"/>
                  <a:cs typeface="Helvetica" pitchFamily="34" charset="0"/>
                </a:rPr>
                <a:t> (</a:t>
              </a:r>
              <a:r>
                <a:rPr lang="en-US" sz="1200" dirty="0" smtClean="0">
                  <a:latin typeface="Helvetica" pitchFamily="34" charset="0"/>
                  <a:cs typeface="Helvetica" pitchFamily="34" charset="0"/>
                </a:rPr>
                <a:t>EE)</a:t>
              </a:r>
              <a:endParaRPr lang="en-US" sz="12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6096000"/>
            <a:ext cx="4203657" cy="3858399"/>
            <a:chOff x="13312128" y="17111849"/>
            <a:chExt cx="10460111" cy="11870316"/>
          </a:xfrm>
        </p:grpSpPr>
        <p:pic>
          <p:nvPicPr>
            <p:cNvPr id="115" name="Picture 114" descr="E_Meter_Main_Larg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12128" y="17111849"/>
              <a:ext cx="10460111" cy="108954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6" name="TextBox 115"/>
            <p:cNvSpPr txBox="1"/>
            <p:nvPr/>
          </p:nvSpPr>
          <p:spPr>
            <a:xfrm>
              <a:off x="13312128" y="28129981"/>
              <a:ext cx="10428616" cy="852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  <a:cs typeface="Helvetica" pitchFamily="34" charset="0"/>
                </a:rPr>
                <a:t>E-Meter Logic Board Schematic</a:t>
              </a:r>
              <a:endParaRPr lang="en-US" sz="12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119" name="Group 118"/>
          <p:cNvGrpSpPr>
            <a:grpSpLocks/>
          </p:cNvGrpSpPr>
          <p:nvPr/>
        </p:nvGrpSpPr>
        <p:grpSpPr>
          <a:xfrm>
            <a:off x="13182600" y="5410200"/>
            <a:ext cx="2299335" cy="1927206"/>
            <a:chOff x="30784800" y="17068799"/>
            <a:chExt cx="5410200" cy="5606417"/>
          </a:xfrm>
        </p:grpSpPr>
        <p:pic>
          <p:nvPicPr>
            <p:cNvPr id="1027" name="Picture 3" descr="S:\Engineering\Teams\Team01\documents\Figures\Pictures\DSCN5515.JPG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1555765" y="17068799"/>
              <a:ext cx="3915393" cy="47976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8" name="TextBox 117"/>
            <p:cNvSpPr txBox="1"/>
            <p:nvPr/>
          </p:nvSpPr>
          <p:spPr>
            <a:xfrm>
              <a:off x="30784800" y="21869401"/>
              <a:ext cx="5410200" cy="805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  <a:cs typeface="Helvetica" pitchFamily="34" charset="0"/>
                </a:rPr>
                <a:t>Smart Breaker Demo Board</a:t>
              </a:r>
              <a:endParaRPr lang="en-US" sz="1200" dirty="0">
                <a:latin typeface="Helvetica" pitchFamily="34" charset="0"/>
                <a:cs typeface="Helvetica" pitchFamily="34" charset="0"/>
              </a:endParaRPr>
            </a:p>
          </p:txBody>
        </p:sp>
      </p:grpSp>
      <p:pic>
        <p:nvPicPr>
          <p:cNvPr id="27" name="Picture 26" descr="PICA_System_Diagram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43400" y="838200"/>
            <a:ext cx="6967738" cy="5392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276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Nathan</dc:creator>
  <cp:lastModifiedBy>Information Technology</cp:lastModifiedBy>
  <cp:revision>69</cp:revision>
  <dcterms:created xsi:type="dcterms:W3CDTF">2011-03-17T19:06:46Z</dcterms:created>
  <dcterms:modified xsi:type="dcterms:W3CDTF">2011-05-17T17:50:15Z</dcterms:modified>
</cp:coreProperties>
</file>