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Montserrat SemiBold"/>
      <p:regular r:id="rId28"/>
      <p:bold r:id="rId29"/>
      <p:italic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  <p:embeddedFont>
      <p:font typeface="Montserrat Medium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SemiBold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SemiBold-boldItalic.fntdata"/><Relationship Id="rId30" Type="http://schemas.openxmlformats.org/officeDocument/2006/relationships/font" Target="fonts/MontserratSemiBold-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Medium-bold.fntdata"/><Relationship Id="rId14" Type="http://schemas.openxmlformats.org/officeDocument/2006/relationships/slide" Target="slides/slide9.xml"/><Relationship Id="rId36" Type="http://schemas.openxmlformats.org/officeDocument/2006/relationships/font" Target="fonts/MontserratMedium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Medium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Medium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b584635ed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b584635ed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b584635ed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b584635ed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b584635ed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b584635ed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b584635e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b584635e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b66e05b1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b66e05b1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b66e05b1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b66e05b1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user base - we have to reach out for app usage, instead of them coming to us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b6c9908c8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b6c9908c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user base - we have to reach out for app usage, instead of them coming to us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b6c9908c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b6c9908c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b66e05b1d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b66e05b1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b6c9908c8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b6c9908c8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b584635e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b584635e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b6c9908c8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b6c9908c8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b6c9908c8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b6c9908c8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b584635e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b584635e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b584635e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b584635e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b584635ed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b584635ed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b584635e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b584635e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b584635ed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b584635e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b584635e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b584635e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584635ed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b584635ed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b584635ed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b584635ed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422475"/>
            <a:ext cx="8520600" cy="9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Calvin Connect</a:t>
            </a:r>
            <a:endParaRPr b="1" sz="5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08900" y="4285925"/>
            <a:ext cx="8220900" cy="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999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Alvin Chung, Emma Chung, Cora Jung, Juli Lim, Enoch Mwesigwa, and Sam Zeleke</a:t>
            </a:r>
            <a:endParaRPr sz="1500">
              <a:solidFill>
                <a:srgbClr val="99999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3575" y="597125"/>
            <a:ext cx="2531549" cy="2825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CD00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2738850" y="1830750"/>
            <a:ext cx="3666300" cy="16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SETTINGS</a:t>
            </a:r>
            <a:endParaRPr b="1" sz="4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CD00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738850" y="1830750"/>
            <a:ext cx="3666300" cy="16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CHAT</a:t>
            </a:r>
            <a:endParaRPr b="1" sz="4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CD00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2738850" y="1830750"/>
            <a:ext cx="3666300" cy="16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SEARCH</a:t>
            </a:r>
            <a:endParaRPr b="1" sz="4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1B1C8">
            <a:alpha val="59220"/>
          </a:srgbClr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895650" y="2150850"/>
            <a:ext cx="7352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ASSESSMENT</a:t>
            </a:r>
            <a:endParaRPr b="1" sz="5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1B1C8">
            <a:alpha val="59220"/>
          </a:srgbClr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311700" y="254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STRENGTHS</a:t>
            </a:r>
            <a:endParaRPr sz="50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0" name="Google Shape;130;p26"/>
          <p:cNvSpPr/>
          <p:nvPr/>
        </p:nvSpPr>
        <p:spPr>
          <a:xfrm>
            <a:off x="-100" y="1261050"/>
            <a:ext cx="9144000" cy="394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Our Idea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Safer Environment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App Design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1B1C8">
            <a:alpha val="59220"/>
          </a:srgbClr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254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WEAKNESSES</a:t>
            </a:r>
            <a:endParaRPr sz="50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7" name="Google Shape;137;p27"/>
          <p:cNvSpPr/>
          <p:nvPr/>
        </p:nvSpPr>
        <p:spPr>
          <a:xfrm>
            <a:off x="-100" y="1261050"/>
            <a:ext cx="9144000" cy="394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Database Queries Lags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Chat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Database Storage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27"/>
          <p:cNvSpPr txBox="1"/>
          <p:nvPr>
            <p:ph type="title"/>
          </p:nvPr>
        </p:nvSpPr>
        <p:spPr>
          <a:xfrm rot="-1249323">
            <a:off x="-464288" y="310972"/>
            <a:ext cx="3728620" cy="80081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Functional</a:t>
            </a:r>
            <a:endParaRPr sz="35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1B1C8">
            <a:alpha val="59220"/>
          </a:srgbClr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254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WEAKNESSES</a:t>
            </a:r>
            <a:endParaRPr sz="50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5" name="Google Shape;145;p28"/>
          <p:cNvSpPr/>
          <p:nvPr/>
        </p:nvSpPr>
        <p:spPr>
          <a:xfrm>
            <a:off x="-100" y="1261050"/>
            <a:ext cx="9144000" cy="394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User Base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Financial sustainability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28"/>
          <p:cNvSpPr txBox="1"/>
          <p:nvPr>
            <p:ph type="title"/>
          </p:nvPr>
        </p:nvSpPr>
        <p:spPr>
          <a:xfrm rot="-1249323">
            <a:off x="-464288" y="310972"/>
            <a:ext cx="3728620" cy="80081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Functional</a:t>
            </a:r>
            <a:endParaRPr sz="35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8" name="Google Shape;148;p28"/>
          <p:cNvSpPr txBox="1"/>
          <p:nvPr>
            <p:ph type="title"/>
          </p:nvPr>
        </p:nvSpPr>
        <p:spPr>
          <a:xfrm rot="-1249323">
            <a:off x="-806113" y="-4278"/>
            <a:ext cx="3728620" cy="80081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non-</a:t>
            </a:r>
            <a:endParaRPr sz="35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1B1C8">
            <a:alpha val="59220"/>
          </a:srgbClr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254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FUTURE PLAN</a:t>
            </a:r>
            <a:endParaRPr sz="50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4" name="Google Shape;154;p29"/>
          <p:cNvSpPr/>
          <p:nvPr/>
        </p:nvSpPr>
        <p:spPr>
          <a:xfrm>
            <a:off x="-100" y="1261050"/>
            <a:ext cx="9144000" cy="394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Enhance Chat &amp; Search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Events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Donation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Expand Database Storage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More Usability Tests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1B1C8">
            <a:alpha val="59220"/>
          </a:srgbClr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254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FUTURE PLAN</a:t>
            </a:r>
            <a:endParaRPr sz="50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1" name="Google Shape;161;p30"/>
          <p:cNvSpPr/>
          <p:nvPr/>
        </p:nvSpPr>
        <p:spPr>
          <a:xfrm>
            <a:off x="-100" y="1261050"/>
            <a:ext cx="9144000" cy="394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Promotion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Eject to Native Code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1B1C8">
            <a:alpha val="59220"/>
          </a:srgbClr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254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FUNCTIONALITY</a:t>
            </a:r>
            <a:endParaRPr sz="50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8" name="Google Shape;168;p31"/>
          <p:cNvSpPr/>
          <p:nvPr/>
        </p:nvSpPr>
        <p:spPr>
          <a:xfrm>
            <a:off x="-100" y="1261050"/>
            <a:ext cx="9144000" cy="394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Pages are Mostly Working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But Some Bugs...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1B1C8">
            <a:alpha val="59220"/>
          </a:srgbClr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738850" y="2150850"/>
            <a:ext cx="366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VISION</a:t>
            </a:r>
            <a:endParaRPr b="1" sz="5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1B1C8">
            <a:alpha val="59220"/>
          </a:srgbClr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254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SOCIETAL/ETHICAL</a:t>
            </a:r>
            <a:endParaRPr sz="50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5" name="Google Shape;175;p32"/>
          <p:cNvSpPr/>
          <p:nvPr/>
        </p:nvSpPr>
        <p:spPr>
          <a:xfrm>
            <a:off x="-100" y="1261050"/>
            <a:ext cx="9144000" cy="394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Strong Bridge between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Calvin Students &amp; 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Alumni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For Growth of Calvin Community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1B1C8">
            <a:alpha val="59220"/>
          </a:srgbClr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311700" y="254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FUTURE PROSPECTS</a:t>
            </a:r>
            <a:endParaRPr sz="50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2" name="Google Shape;182;p33"/>
          <p:cNvSpPr/>
          <p:nvPr/>
        </p:nvSpPr>
        <p:spPr>
          <a:xfrm>
            <a:off x="-100" y="1261050"/>
            <a:ext cx="9144000" cy="394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Existing App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Competition with Other Big Apps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1B1C8">
            <a:alpha val="59220"/>
          </a:srgbClr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895650" y="2150850"/>
            <a:ext cx="7352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QUESTIONS?</a:t>
            </a:r>
            <a:endParaRPr b="1" sz="5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1B1C8">
            <a:alpha val="59220"/>
          </a:srgbClr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738850" y="2150850"/>
            <a:ext cx="366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DESIGN</a:t>
            </a:r>
            <a:endParaRPr b="1" sz="5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600" y="1571563"/>
            <a:ext cx="1045975" cy="104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9025" y="1559337"/>
            <a:ext cx="1045975" cy="104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9450" y="1547063"/>
            <a:ext cx="1070476" cy="107047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794688" y="2851838"/>
            <a:ext cx="22338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Montserrat Medium"/>
                <a:ea typeface="Montserrat Medium"/>
                <a:cs typeface="Montserrat Medium"/>
                <a:sym typeface="Montserrat Medium"/>
              </a:rPr>
              <a:t>STUDENTS</a:t>
            </a:r>
            <a:endParaRPr sz="2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3455100" y="2851838"/>
            <a:ext cx="22338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Montserrat Medium"/>
                <a:ea typeface="Montserrat Medium"/>
                <a:cs typeface="Montserrat Medium"/>
                <a:sym typeface="Montserrat Medium"/>
              </a:rPr>
              <a:t>ALUMNI</a:t>
            </a:r>
            <a:endParaRPr sz="2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5718138" y="2851838"/>
            <a:ext cx="30531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Montserrat Medium"/>
                <a:ea typeface="Montserrat Medium"/>
                <a:cs typeface="Montserrat Medium"/>
                <a:sym typeface="Montserrat Medium"/>
              </a:rPr>
              <a:t>FACULTY/DEPT</a:t>
            </a:r>
            <a:endParaRPr sz="2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25357" l="5080" r="8816" t="25709"/>
          <a:stretch/>
        </p:blipFill>
        <p:spPr>
          <a:xfrm>
            <a:off x="1058250" y="2195025"/>
            <a:ext cx="6734850" cy="19790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>
            <p:ph type="title"/>
          </p:nvPr>
        </p:nvSpPr>
        <p:spPr>
          <a:xfrm>
            <a:off x="1350900" y="722925"/>
            <a:ext cx="6442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DIAGRAM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1B1C8">
            <a:alpha val="59220"/>
          </a:srgbClr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54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CHANGES</a:t>
            </a:r>
            <a:endParaRPr sz="50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8" name="Google Shape;88;p18"/>
          <p:cNvSpPr/>
          <p:nvPr/>
        </p:nvSpPr>
        <p:spPr>
          <a:xfrm>
            <a:off x="-100" y="1261050"/>
            <a:ext cx="9144000" cy="394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304875"/>
            <a:ext cx="8520600" cy="36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Navigation Tab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News Feed Design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Consistency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Profile Icon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Setting layout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1B1C8">
            <a:alpha val="59220"/>
          </a:srgbClr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895650" y="2150850"/>
            <a:ext cx="7352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DEMONSTRATION</a:t>
            </a:r>
            <a:endParaRPr b="1" sz="5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CD00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2738850" y="1830750"/>
            <a:ext cx="3666300" cy="16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PROFILE</a:t>
            </a:r>
            <a:endParaRPr b="1" sz="4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CD00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2375700" y="1830750"/>
            <a:ext cx="4392600" cy="16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MENTORSHIP</a:t>
            </a:r>
            <a:endParaRPr b="1" sz="4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